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70" r:id="rId3"/>
    <p:sldId id="274" r:id="rId4"/>
    <p:sldId id="275" r:id="rId5"/>
    <p:sldId id="293" r:id="rId6"/>
    <p:sldId id="302" r:id="rId7"/>
    <p:sldId id="294" r:id="rId8"/>
    <p:sldId id="303" r:id="rId9"/>
    <p:sldId id="257" r:id="rId10"/>
    <p:sldId id="282" r:id="rId11"/>
    <p:sldId id="298" r:id="rId12"/>
    <p:sldId id="299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AEE"/>
    <a:srgbClr val="FFE5A0"/>
    <a:srgbClr val="FFC000"/>
    <a:srgbClr val="FAB500"/>
    <a:srgbClr val="223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5C1B5-5883-4733-8973-A19293F9B103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AB022-4547-4D79-92F0-2A2416EE54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24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24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4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83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88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9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71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13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8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46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6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3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6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/>
          <p:cNvSpPr txBox="1"/>
          <p:nvPr/>
        </p:nvSpPr>
        <p:spPr>
          <a:xfrm>
            <a:off x="1271404" y="3064851"/>
            <a:ext cx="9120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9600" b="1" cap="all" dirty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  <a:latin typeface="Arial" charset="0"/>
              </a:rPr>
              <a:t>ICC TV WOLOF</a:t>
            </a:r>
          </a:p>
        </p:txBody>
      </p:sp>
      <p:cxnSp>
        <p:nvCxnSpPr>
          <p:cNvPr id="792" name="Connecteur droit 791"/>
          <p:cNvCxnSpPr/>
          <p:nvPr/>
        </p:nvCxnSpPr>
        <p:spPr>
          <a:xfrm>
            <a:off x="2668219" y="4238855"/>
            <a:ext cx="7169918" cy="0"/>
          </a:xfrm>
          <a:prstGeom prst="line">
            <a:avLst/>
          </a:prstGeom>
          <a:ln>
            <a:solidFill>
              <a:srgbClr val="22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ZoneTexte 790"/>
          <p:cNvSpPr txBox="1"/>
          <p:nvPr/>
        </p:nvSpPr>
        <p:spPr>
          <a:xfrm>
            <a:off x="2518092" y="937118"/>
            <a:ext cx="6855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CENTRE CHRETIEN EGLISE PRINCIPALE DE DAKAR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170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CC TV WOLOF - YouTube">
            <a:extLst>
              <a:ext uri="{FF2B5EF4-FFF2-40B4-BE49-F238E27FC236}">
                <a16:creationId xmlns:a16="http://schemas.microsoft.com/office/drawing/2014/main" id="{54E68D72-B83C-678F-A7C3-22F89EC01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i sommes-nous - impactcentrechretiendakar.com">
            <a:extLst>
              <a:ext uri="{FF2B5EF4-FFF2-40B4-BE49-F238E27FC236}">
                <a16:creationId xmlns:a16="http://schemas.microsoft.com/office/drawing/2014/main" id="{605657D0-9C6C-10DB-30A6-B788CC07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" y="459381"/>
            <a:ext cx="837632" cy="95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8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74E7A-AF6E-E605-4100-9FAC757E7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8857B1-A4CC-0A99-2D46-AC6F66579671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Expressions Courantes (I)</a:t>
            </a:r>
          </a:p>
        </p:txBody>
      </p:sp>
      <p:pic>
        <p:nvPicPr>
          <p:cNvPr id="19" name="Picture 2" descr="ICC TV WOLOF - YouTube">
            <a:extLst>
              <a:ext uri="{FF2B5EF4-FFF2-40B4-BE49-F238E27FC236}">
                <a16:creationId xmlns:a16="http://schemas.microsoft.com/office/drawing/2014/main" id="{9AC0BFEF-2A3F-7780-5698-2F26038D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383CF0F-9C0D-9C14-3A58-B3D3BE248D1F}"/>
              </a:ext>
            </a:extLst>
          </p:cNvPr>
          <p:cNvSpPr txBox="1"/>
          <p:nvPr/>
        </p:nvSpPr>
        <p:spPr>
          <a:xfrm>
            <a:off x="1474237" y="1145792"/>
            <a:ext cx="9582539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    Les salutations et formules de politesse </a:t>
            </a:r>
            <a:endParaRPr lang="fr-FR" sz="2400" b="1" kern="1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6FFB0-7B27-CE53-B8A0-7B9DD18A37C0}"/>
              </a:ext>
            </a:extLst>
          </p:cNvPr>
          <p:cNvSpPr txBox="1"/>
          <p:nvPr/>
        </p:nvSpPr>
        <p:spPr>
          <a:xfrm>
            <a:off x="961049" y="2082957"/>
            <a:ext cx="4758615" cy="372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Salamalekum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« 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Salaam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aleekum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 »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Bonjour/bonsoir</a:t>
            </a:r>
            <a:endParaRPr lang="fr-FR" sz="16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nga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fr-FR" sz="1600" b="1" dirty="0" err="1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ngeen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 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Comment vas-tu ? Comment allez-vous ?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fi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Je vais bien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Mbaa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ya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/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yeena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ngi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ci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jàmm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: J'espère que tu es en paix / vous êtes en paix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Jërejëf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Merci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Dalal/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Agsil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ak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jaam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: Sois la bienvenue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Ngir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Yalla</a:t>
            </a:r>
            <a:r>
              <a:rPr lang="fr-F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S’il vous plaît, à cause de Dieu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Yaw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nak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Et vous ?</a:t>
            </a:r>
            <a:endParaRPr lang="fr-FR" sz="1600" b="1" dirty="0">
              <a:solidFill>
                <a:srgbClr val="2E75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Noto Sans Symbol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A560F2D-EDB9-5593-9F4B-3B2255401B05}"/>
              </a:ext>
            </a:extLst>
          </p:cNvPr>
          <p:cNvSpPr txBox="1"/>
          <p:nvPr/>
        </p:nvSpPr>
        <p:spPr>
          <a:xfrm>
            <a:off x="6096000" y="2082957"/>
            <a:ext cx="4646648" cy="3987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Naka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waa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kër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gi 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Comment va la famille ?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Nuyul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ma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ko/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leen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Passe-lui/leurs mes salutations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Naka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suba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si 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Comment se passe la matinée ?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Naka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yaram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bi 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: Comment va ton corps ?</a:t>
            </a:r>
            <a:endParaRPr lang="fr-FR" sz="16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Ma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ngi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am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tane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: Je vais mieux, je guéris</a:t>
            </a:r>
            <a:endParaRPr lang="fr-FR" sz="16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Ma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ngi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sànt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Yalla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: Je rends grâce à Dieu</a:t>
            </a:r>
            <a:endParaRPr lang="fr-FR" sz="1600" dirty="0">
              <a:latin typeface="Noto Sans Symbols"/>
              <a:ea typeface="Times New Roman" panose="02020603050405020304" pitchFamily="18" charset="0"/>
              <a:cs typeface="Noto Sans Symbol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jeggëlu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 baal ma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Je suis désolé (e) / je demande pardon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6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9D18E-AFE1-EA08-793A-C92AEF9F6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0C87B2D-7817-DD61-95FF-517F0D9F69ED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Expressions Courantes (II)</a:t>
            </a:r>
          </a:p>
        </p:txBody>
      </p:sp>
      <p:pic>
        <p:nvPicPr>
          <p:cNvPr id="19" name="Picture 2" descr="ICC TV WOLOF - YouTube">
            <a:extLst>
              <a:ext uri="{FF2B5EF4-FFF2-40B4-BE49-F238E27FC236}">
                <a16:creationId xmlns:a16="http://schemas.microsoft.com/office/drawing/2014/main" id="{871753C6-41FB-271D-692C-816101A36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13FFBED-28AD-C2D2-3535-98D639AC2A51}"/>
              </a:ext>
            </a:extLst>
          </p:cNvPr>
          <p:cNvSpPr txBox="1"/>
          <p:nvPr/>
        </p:nvSpPr>
        <p:spPr>
          <a:xfrm>
            <a:off x="1474237" y="1145792"/>
            <a:ext cx="9582539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II.    Les questions courantes</a:t>
            </a:r>
            <a:endParaRPr lang="fr-FR" sz="2400" b="1" kern="1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CE7618-2A6C-5117-3DE9-DBEC61337CA4}"/>
              </a:ext>
            </a:extLst>
          </p:cNvPr>
          <p:cNvSpPr txBox="1"/>
          <p:nvPr/>
        </p:nvSpPr>
        <p:spPr>
          <a:xfrm>
            <a:off x="970379" y="1958287"/>
            <a:ext cx="4758615" cy="4159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Noo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/ </a:t>
            </a:r>
            <a:r>
              <a:rPr lang="fr-FR" sz="1600" b="1" dirty="0" err="1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Naka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nga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tudu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Comment t’appelles-tu ?</a:t>
            </a:r>
            <a:endParaRPr lang="fr-FR" sz="16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Fan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/Foo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dëkk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 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Où habites-tu ?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Degg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« Français »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Parles-tu français ?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Lu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tax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: Pourquoi ?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Lii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niata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la ? 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Combien ça coûte ?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Fan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/ Foo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dëkk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 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Où habites-tu ?</a:t>
            </a:r>
            <a:endParaRPr lang="fr-FR" sz="1600" b="1" dirty="0">
              <a:solidFill>
                <a:srgbClr val="2E75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Sori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na ?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: Est-ce loin ?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may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la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naan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ndox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Puis-je t’offrir de l’eau à boire ?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Lu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doon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say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tank 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Quelle est la raison de ta visite ?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Pare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nga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fr-FR" sz="1600" b="1" dirty="0" err="1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ngeen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Es-tu/ Êtes-vous prêts ?</a:t>
            </a:r>
            <a:endParaRPr lang="fr-FR" sz="1600" b="1" dirty="0">
              <a:solidFill>
                <a:srgbClr val="2E75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Noto Sans Symbol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2D0D92-3525-0AD4-B3BA-52EB09FD1DB5}"/>
              </a:ext>
            </a:extLst>
          </p:cNvPr>
          <p:cNvSpPr txBox="1"/>
          <p:nvPr/>
        </p:nvSpPr>
        <p:spPr>
          <a:xfrm>
            <a:off x="6096000" y="1958287"/>
            <a:ext cx="4572000" cy="371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Lan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nga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/Loo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soxla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De quoi as-tu besoin ?</a:t>
            </a:r>
            <a:endParaRPr lang="fr-FR" sz="16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Kay (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leen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ñu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lekk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?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Viens (venez) manger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rees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ak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jàmm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: Bon appétit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Gis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? 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Tu as vu ?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Lane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ngay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Looy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?</a:t>
            </a:r>
            <a:r>
              <a:rPr lang="fr-F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Que fais-tu ?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Lu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xew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Que se passe-t-il ?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Fan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/ Foo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jëm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Où vas-tu ?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Mën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naa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la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laaj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Puis-je te demander ?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Mën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ma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defal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dara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ngir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Yàlla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Peux-tu me rendre un service, s’il te plait ?</a:t>
            </a:r>
          </a:p>
        </p:txBody>
      </p:sp>
    </p:spTree>
    <p:extLst>
      <p:ext uri="{BB962C8B-B14F-4D97-AF65-F5344CB8AC3E}">
        <p14:creationId xmlns:p14="http://schemas.microsoft.com/office/powerpoint/2010/main" val="393090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C0E13-C876-4D13-8694-E4B2EEE7E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6D47304-CC23-B3EC-1631-A00E0CE5CB4E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Expressions Courantes (III)</a:t>
            </a:r>
          </a:p>
        </p:txBody>
      </p:sp>
      <p:pic>
        <p:nvPicPr>
          <p:cNvPr id="19" name="Picture 2" descr="ICC TV WOLOF - YouTube">
            <a:extLst>
              <a:ext uri="{FF2B5EF4-FFF2-40B4-BE49-F238E27FC236}">
                <a16:creationId xmlns:a16="http://schemas.microsoft.com/office/drawing/2014/main" id="{0F1F1D6B-B8D4-70E4-8C45-2040B2E0C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CB3837-1847-D796-2448-CCAC4C314687}"/>
              </a:ext>
            </a:extLst>
          </p:cNvPr>
          <p:cNvSpPr txBox="1"/>
          <p:nvPr/>
        </p:nvSpPr>
        <p:spPr>
          <a:xfrm>
            <a:off x="1474237" y="1145792"/>
            <a:ext cx="9582539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III.    Les directions et l’essentiel</a:t>
            </a:r>
            <a:endParaRPr lang="fr-FR" sz="2400" b="1" kern="1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9D8C43-CBB7-4E50-884E-7F5241B5EAD7}"/>
              </a:ext>
            </a:extLst>
          </p:cNvPr>
          <p:cNvSpPr txBox="1"/>
          <p:nvPr/>
        </p:nvSpPr>
        <p:spPr>
          <a:xfrm>
            <a:off x="113130" y="1813355"/>
            <a:ext cx="2906296" cy="3998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Ci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kanam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la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C’est d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evant</a:t>
            </a:r>
            <a:endParaRPr lang="fr-FR" sz="16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Ci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ginaaw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la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C’est derrière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ndeyjoor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Ta droite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Sa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cammoñ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: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Ta gauche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Ci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kaw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/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suuf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En haut/ bas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Ci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biir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: A l’intérieur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Ci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biti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A l’extérieur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Ci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digg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bi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Au milieu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Balaa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Avant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Waaw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Oui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Déedéet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Non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0D9A46-73EB-CE00-BF48-7E08259941A2}"/>
              </a:ext>
            </a:extLst>
          </p:cNvPr>
          <p:cNvSpPr txBox="1"/>
          <p:nvPr/>
        </p:nvSpPr>
        <p:spPr>
          <a:xfrm>
            <a:off x="3019426" y="1813355"/>
            <a:ext cx="2906296" cy="4159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Dara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Rien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Ma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ngi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dem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: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J’y vais (bye)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Ba ci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kanam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 toute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beneen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A la prochaine</a:t>
            </a:r>
            <a:endParaRPr lang="fr-FR" sz="1600" b="1" dirty="0">
              <a:solidFill>
                <a:srgbClr val="2E75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Ñu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Yendook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jàmm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: Bonne journée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Ñu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fanan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ak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jàmm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Bonne nuit</a:t>
            </a:r>
            <a:endParaRPr lang="fr-FR" sz="1600" b="1" dirty="0">
              <a:solidFill>
                <a:srgbClr val="2E75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Démb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Hier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Tey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Aujourd’hui</a:t>
            </a:r>
            <a:endParaRPr lang="fr-FR" sz="1600" b="1" dirty="0">
              <a:solidFill>
                <a:srgbClr val="2E75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(Ba)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Suba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(A)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Demain</a:t>
            </a:r>
            <a:endParaRPr lang="fr-FR" sz="16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Suba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si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Le matin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686598-5907-710E-1E50-456309F7F557}"/>
              </a:ext>
            </a:extLst>
          </p:cNvPr>
          <p:cNvSpPr txBox="1"/>
          <p:nvPr/>
        </p:nvSpPr>
        <p:spPr>
          <a:xfrm>
            <a:off x="5925722" y="1813355"/>
            <a:ext cx="2906296" cy="4266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Ngoon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si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Le soir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latin typeface="Times New Roman" panose="02020603050405020304" pitchFamily="18" charset="0"/>
              </a:rPr>
              <a:t>Bëcëg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L’après-midi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Guddi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gi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: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La nuit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Naajé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être en retard (matinée)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Guddé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être en retard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(nuit)</a:t>
            </a:r>
            <a:endParaRPr lang="fr-FR" sz="1600" b="1" dirty="0">
              <a:solidFill>
                <a:srgbClr val="2E75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Gaaw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: Vite, rapide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Léegi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Maintenant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Ci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kanam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Tout à l’heure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Ndekki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Petit-déjeuner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Añ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Déjeuner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Reer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Diner</a:t>
            </a:r>
            <a:endParaRPr lang="fr-FR" sz="16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05264C-6FB5-6171-639C-2F44E1E90412}"/>
              </a:ext>
            </a:extLst>
          </p:cNvPr>
          <p:cNvSpPr txBox="1"/>
          <p:nvPr/>
        </p:nvSpPr>
        <p:spPr>
          <a:xfrm>
            <a:off x="8832018" y="1813355"/>
            <a:ext cx="2906296" cy="4262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Wingdings" pitchFamily="2" charset="2"/>
              <a:buChar char="§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Suur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naa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J’ai assez</a:t>
            </a:r>
            <a:endParaRPr lang="fr-FR" sz="1600" b="1" dirty="0">
              <a:solidFill>
                <a:srgbClr val="2E75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Wingdings" pitchFamily="2" charset="2"/>
              <a:buChar char="§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Doy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na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ça suffit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Xéy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na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: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Peut-être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Baxna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Ok/ d’accord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Lépp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Tout</a:t>
            </a:r>
            <a:endParaRPr lang="fr-FR" sz="1600" b="1" dirty="0">
              <a:solidFill>
                <a:srgbClr val="2E75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Am na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: Il y en a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Amul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Il n’y en a pas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Mayma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ma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wàcc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Laissez-moi descendre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Fii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baxna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Ici, c’est bon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Ñu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tambali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Commençons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Grawul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Ce n’est pas grave</a:t>
            </a:r>
            <a:endParaRPr lang="fr-FR" sz="1600" b="1" dirty="0">
              <a:solidFill>
                <a:srgbClr val="2E75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930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81A3E-A507-C5D9-1565-0581226CC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8788B954-42A8-F951-EF3F-4E5D1D6A9CF6}"/>
              </a:ext>
            </a:extLst>
          </p:cNvPr>
          <p:cNvSpPr txBox="1"/>
          <p:nvPr/>
        </p:nvSpPr>
        <p:spPr>
          <a:xfrm>
            <a:off x="1257757" y="2465065"/>
            <a:ext cx="9120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9600" b="1" cap="all" dirty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  <a:latin typeface="Arial" charset="0"/>
              </a:rPr>
              <a:t>FIN</a:t>
            </a:r>
          </a:p>
        </p:txBody>
      </p:sp>
      <p:cxnSp>
        <p:nvCxnSpPr>
          <p:cNvPr id="792" name="Connecteur droit 791">
            <a:extLst>
              <a:ext uri="{FF2B5EF4-FFF2-40B4-BE49-F238E27FC236}">
                <a16:creationId xmlns:a16="http://schemas.microsoft.com/office/drawing/2014/main" id="{5BC9E239-06EB-7FB6-588E-3435DAEE9408}"/>
              </a:ext>
            </a:extLst>
          </p:cNvPr>
          <p:cNvCxnSpPr/>
          <p:nvPr/>
        </p:nvCxnSpPr>
        <p:spPr>
          <a:xfrm>
            <a:off x="2668219" y="4238855"/>
            <a:ext cx="7169918" cy="0"/>
          </a:xfrm>
          <a:prstGeom prst="line">
            <a:avLst/>
          </a:prstGeom>
          <a:ln>
            <a:solidFill>
              <a:srgbClr val="22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ZoneTexte 790">
            <a:extLst>
              <a:ext uri="{FF2B5EF4-FFF2-40B4-BE49-F238E27FC236}">
                <a16:creationId xmlns:a16="http://schemas.microsoft.com/office/drawing/2014/main" id="{DA0E135F-AEBF-167C-D757-078DC295C4CD}"/>
              </a:ext>
            </a:extLst>
          </p:cNvPr>
          <p:cNvSpPr txBox="1"/>
          <p:nvPr/>
        </p:nvSpPr>
        <p:spPr>
          <a:xfrm>
            <a:off x="2518092" y="937118"/>
            <a:ext cx="6855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CENTRE CHRETIEN EGLISE PRINCIPALE DE DAKAR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D12954-D6D4-8F6A-0C3A-6BC83B6764B5}"/>
              </a:ext>
            </a:extLst>
          </p:cNvPr>
          <p:cNvSpPr/>
          <p:nvPr/>
        </p:nvSpPr>
        <p:spPr>
          <a:xfrm>
            <a:off x="0" y="0"/>
            <a:ext cx="12192000" cy="1170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87B12C2-DD8F-2049-A8DC-D5F53A51C9D6}"/>
              </a:ext>
            </a:extLst>
          </p:cNvPr>
          <p:cNvSpPr txBox="1"/>
          <p:nvPr/>
        </p:nvSpPr>
        <p:spPr>
          <a:xfrm>
            <a:off x="2135242" y="5102271"/>
            <a:ext cx="758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22307E"/>
                </a:solidFill>
                <a:latin typeface="Bahnschrift SemiBold" panose="020B0502040204020203" pitchFamily="34" charset="0"/>
              </a:rPr>
              <a:t>MERCI POUR VOTRE ATTENTION</a:t>
            </a:r>
          </a:p>
        </p:txBody>
      </p:sp>
      <p:pic>
        <p:nvPicPr>
          <p:cNvPr id="4" name="Picture 2" descr="ICC TV WOLOF - YouTube">
            <a:extLst>
              <a:ext uri="{FF2B5EF4-FFF2-40B4-BE49-F238E27FC236}">
                <a16:creationId xmlns:a16="http://schemas.microsoft.com/office/drawing/2014/main" id="{97556896-0428-5812-3F9D-8B5BF8ADF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Qui sommes-nous - impactcentrechretiendakar.com">
            <a:extLst>
              <a:ext uri="{FF2B5EF4-FFF2-40B4-BE49-F238E27FC236}">
                <a16:creationId xmlns:a16="http://schemas.microsoft.com/office/drawing/2014/main" id="{95E71430-0B00-613D-A51D-551D19158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" y="459381"/>
            <a:ext cx="837632" cy="95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83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11430;p54"/>
          <p:cNvSpPr/>
          <p:nvPr/>
        </p:nvSpPr>
        <p:spPr>
          <a:xfrm>
            <a:off x="3813346" y="2675570"/>
            <a:ext cx="126914" cy="2834892"/>
          </a:xfrm>
          <a:prstGeom prst="rect">
            <a:avLst/>
          </a:prstGeom>
          <a:solidFill>
            <a:srgbClr val="223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4D5BBAD-A2BE-7E15-DBC9-52D9AFF3297C}"/>
              </a:ext>
            </a:extLst>
          </p:cNvPr>
          <p:cNvSpPr/>
          <p:nvPr/>
        </p:nvSpPr>
        <p:spPr>
          <a:xfrm>
            <a:off x="3598806" y="4968055"/>
            <a:ext cx="643467" cy="542407"/>
          </a:xfrm>
          <a:prstGeom prst="ellipse">
            <a:avLst/>
          </a:prstGeom>
          <a:ln>
            <a:solidFill>
              <a:srgbClr val="FAB5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0" name="Ellipse 789"/>
          <p:cNvSpPr/>
          <p:nvPr/>
        </p:nvSpPr>
        <p:spPr>
          <a:xfrm>
            <a:off x="3555070" y="2091352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1" name="ZoneTexte 790"/>
          <p:cNvSpPr txBox="1"/>
          <p:nvPr/>
        </p:nvSpPr>
        <p:spPr>
          <a:xfrm>
            <a:off x="1991496" y="2188961"/>
            <a:ext cx="233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01.</a:t>
            </a:r>
          </a:p>
        </p:txBody>
      </p:sp>
      <p:sp>
        <p:nvSpPr>
          <p:cNvPr id="792" name="Ellipse 791"/>
          <p:cNvSpPr/>
          <p:nvPr/>
        </p:nvSpPr>
        <p:spPr>
          <a:xfrm>
            <a:off x="3555070" y="3078616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3" name="ZoneTexte 792"/>
          <p:cNvSpPr txBox="1"/>
          <p:nvPr/>
        </p:nvSpPr>
        <p:spPr>
          <a:xfrm>
            <a:off x="1991496" y="3047514"/>
            <a:ext cx="24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02.</a:t>
            </a:r>
          </a:p>
        </p:txBody>
      </p:sp>
      <p:sp>
        <p:nvSpPr>
          <p:cNvPr id="794" name="Ellipse 793"/>
          <p:cNvSpPr/>
          <p:nvPr/>
        </p:nvSpPr>
        <p:spPr>
          <a:xfrm>
            <a:off x="3560041" y="4078928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5" name="ZoneTexte 794"/>
          <p:cNvSpPr txBox="1"/>
          <p:nvPr/>
        </p:nvSpPr>
        <p:spPr>
          <a:xfrm>
            <a:off x="1933378" y="4077179"/>
            <a:ext cx="2265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03.</a:t>
            </a:r>
          </a:p>
        </p:txBody>
      </p:sp>
      <p:sp>
        <p:nvSpPr>
          <p:cNvPr id="797" name="ZoneTexte 796"/>
          <p:cNvSpPr txBox="1"/>
          <p:nvPr/>
        </p:nvSpPr>
        <p:spPr>
          <a:xfrm>
            <a:off x="4413547" y="2108912"/>
            <a:ext cx="5196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Alphabet et Prononciation </a:t>
            </a:r>
            <a:endParaRPr lang="fr-FR" sz="2600" b="1" i="1" dirty="0"/>
          </a:p>
        </p:txBody>
      </p:sp>
      <p:sp>
        <p:nvSpPr>
          <p:cNvPr id="798" name="ZoneTexte 797"/>
          <p:cNvSpPr txBox="1"/>
          <p:nvPr/>
        </p:nvSpPr>
        <p:spPr>
          <a:xfrm>
            <a:off x="4371751" y="2734819"/>
            <a:ext cx="62308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Principaux mots interrogatifs, articles, adjectifs, conjugaison etc.</a:t>
            </a:r>
          </a:p>
        </p:txBody>
      </p:sp>
      <p:sp>
        <p:nvSpPr>
          <p:cNvPr id="799" name="ZoneTexte 798"/>
          <p:cNvSpPr txBox="1"/>
          <p:nvPr/>
        </p:nvSpPr>
        <p:spPr>
          <a:xfrm>
            <a:off x="4461784" y="3992293"/>
            <a:ext cx="40668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Expressions courantes</a:t>
            </a:r>
          </a:p>
        </p:txBody>
      </p:sp>
      <p:sp>
        <p:nvSpPr>
          <p:cNvPr id="842" name="Rectangle 841"/>
          <p:cNvSpPr/>
          <p:nvPr/>
        </p:nvSpPr>
        <p:spPr>
          <a:xfrm>
            <a:off x="0" y="-28898"/>
            <a:ext cx="12192000" cy="7778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CEADF3-9509-9426-9B83-0F68CC30C7FA}"/>
              </a:ext>
            </a:extLst>
          </p:cNvPr>
          <p:cNvSpPr txBox="1"/>
          <p:nvPr/>
        </p:nvSpPr>
        <p:spPr>
          <a:xfrm>
            <a:off x="1925421" y="4955495"/>
            <a:ext cx="247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04</a:t>
            </a:r>
            <a:r>
              <a:rPr lang="fr-FR" sz="1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2D4D07-D404-1D69-57D1-8B3D068F67EF}"/>
              </a:ext>
            </a:extLst>
          </p:cNvPr>
          <p:cNvSpPr txBox="1"/>
          <p:nvPr/>
        </p:nvSpPr>
        <p:spPr>
          <a:xfrm>
            <a:off x="4565730" y="4836250"/>
            <a:ext cx="50446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/>
              <a:t>Les jours de la semaine et les nombres</a:t>
            </a:r>
          </a:p>
        </p:txBody>
      </p:sp>
      <p:pic>
        <p:nvPicPr>
          <p:cNvPr id="3" name="Picture 2" descr="ICC TV WOLOF - YouTube">
            <a:extLst>
              <a:ext uri="{FF2B5EF4-FFF2-40B4-BE49-F238E27FC236}">
                <a16:creationId xmlns:a16="http://schemas.microsoft.com/office/drawing/2014/main" id="{3585B16D-56BF-52C0-F782-B4429704D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Qui sommes-nous - impactcentrechretiendakar.com">
            <a:extLst>
              <a:ext uri="{FF2B5EF4-FFF2-40B4-BE49-F238E27FC236}">
                <a16:creationId xmlns:a16="http://schemas.microsoft.com/office/drawing/2014/main" id="{E09B7328-2F71-0A9D-5A20-F7292A63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" y="459381"/>
            <a:ext cx="837632" cy="95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6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5388A-9823-FD21-0D6D-122703CE0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11430;p54">
            <a:extLst>
              <a:ext uri="{FF2B5EF4-FFF2-40B4-BE49-F238E27FC236}">
                <a16:creationId xmlns:a16="http://schemas.microsoft.com/office/drawing/2014/main" id="{77B1A8A7-5F75-7C0D-B555-04756B1B69C7}"/>
              </a:ext>
            </a:extLst>
          </p:cNvPr>
          <p:cNvSpPr/>
          <p:nvPr/>
        </p:nvSpPr>
        <p:spPr>
          <a:xfrm>
            <a:off x="3813346" y="2675570"/>
            <a:ext cx="126914" cy="2834892"/>
          </a:xfrm>
          <a:prstGeom prst="rect">
            <a:avLst/>
          </a:prstGeom>
          <a:solidFill>
            <a:srgbClr val="223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6E68E1D-A6C8-08C1-5061-37689DC3E808}"/>
              </a:ext>
            </a:extLst>
          </p:cNvPr>
          <p:cNvSpPr/>
          <p:nvPr/>
        </p:nvSpPr>
        <p:spPr>
          <a:xfrm>
            <a:off x="3598806" y="4968055"/>
            <a:ext cx="643467" cy="542407"/>
          </a:xfrm>
          <a:prstGeom prst="ellipse">
            <a:avLst/>
          </a:prstGeom>
          <a:ln>
            <a:solidFill>
              <a:srgbClr val="FAB5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0" name="Ellipse 789">
            <a:extLst>
              <a:ext uri="{FF2B5EF4-FFF2-40B4-BE49-F238E27FC236}">
                <a16:creationId xmlns:a16="http://schemas.microsoft.com/office/drawing/2014/main" id="{075FA1BA-353B-4BD4-0120-B5923875C822}"/>
              </a:ext>
            </a:extLst>
          </p:cNvPr>
          <p:cNvSpPr/>
          <p:nvPr/>
        </p:nvSpPr>
        <p:spPr>
          <a:xfrm>
            <a:off x="3555070" y="2091352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1" name="ZoneTexte 790">
            <a:extLst>
              <a:ext uri="{FF2B5EF4-FFF2-40B4-BE49-F238E27FC236}">
                <a16:creationId xmlns:a16="http://schemas.microsoft.com/office/drawing/2014/main" id="{C1A3DEE4-4C36-A6AB-A041-594F5529FD41}"/>
              </a:ext>
            </a:extLst>
          </p:cNvPr>
          <p:cNvSpPr txBox="1"/>
          <p:nvPr/>
        </p:nvSpPr>
        <p:spPr>
          <a:xfrm>
            <a:off x="1991496" y="2173569"/>
            <a:ext cx="233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05.</a:t>
            </a:r>
          </a:p>
        </p:txBody>
      </p:sp>
      <p:sp>
        <p:nvSpPr>
          <p:cNvPr id="792" name="Ellipse 791">
            <a:extLst>
              <a:ext uri="{FF2B5EF4-FFF2-40B4-BE49-F238E27FC236}">
                <a16:creationId xmlns:a16="http://schemas.microsoft.com/office/drawing/2014/main" id="{54CE6F05-957B-2C20-56EB-75C691434C3C}"/>
              </a:ext>
            </a:extLst>
          </p:cNvPr>
          <p:cNvSpPr/>
          <p:nvPr/>
        </p:nvSpPr>
        <p:spPr>
          <a:xfrm>
            <a:off x="3555070" y="3078616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3" name="ZoneTexte 792">
            <a:extLst>
              <a:ext uri="{FF2B5EF4-FFF2-40B4-BE49-F238E27FC236}">
                <a16:creationId xmlns:a16="http://schemas.microsoft.com/office/drawing/2014/main" id="{D20F3CA0-ECF1-9A29-6F22-6275CC83C04E}"/>
              </a:ext>
            </a:extLst>
          </p:cNvPr>
          <p:cNvSpPr txBox="1"/>
          <p:nvPr/>
        </p:nvSpPr>
        <p:spPr>
          <a:xfrm>
            <a:off x="1991496" y="3047514"/>
            <a:ext cx="24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06.</a:t>
            </a:r>
          </a:p>
        </p:txBody>
      </p:sp>
      <p:sp>
        <p:nvSpPr>
          <p:cNvPr id="794" name="Ellipse 793">
            <a:extLst>
              <a:ext uri="{FF2B5EF4-FFF2-40B4-BE49-F238E27FC236}">
                <a16:creationId xmlns:a16="http://schemas.microsoft.com/office/drawing/2014/main" id="{67EF303F-BD53-53A3-DF4F-0B4C2D7F1F09}"/>
              </a:ext>
            </a:extLst>
          </p:cNvPr>
          <p:cNvSpPr/>
          <p:nvPr/>
        </p:nvSpPr>
        <p:spPr>
          <a:xfrm>
            <a:off x="3560041" y="4078928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5" name="ZoneTexte 794">
            <a:extLst>
              <a:ext uri="{FF2B5EF4-FFF2-40B4-BE49-F238E27FC236}">
                <a16:creationId xmlns:a16="http://schemas.microsoft.com/office/drawing/2014/main" id="{CEB00127-5E20-F927-A833-B48FE4A5F698}"/>
              </a:ext>
            </a:extLst>
          </p:cNvPr>
          <p:cNvSpPr txBox="1"/>
          <p:nvPr/>
        </p:nvSpPr>
        <p:spPr>
          <a:xfrm>
            <a:off x="1991496" y="4086998"/>
            <a:ext cx="2265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07.</a:t>
            </a:r>
          </a:p>
        </p:txBody>
      </p:sp>
      <p:sp>
        <p:nvSpPr>
          <p:cNvPr id="797" name="ZoneTexte 796">
            <a:extLst>
              <a:ext uri="{FF2B5EF4-FFF2-40B4-BE49-F238E27FC236}">
                <a16:creationId xmlns:a16="http://schemas.microsoft.com/office/drawing/2014/main" id="{ABFBE2AF-C99C-AE03-BB48-358985DEC942}"/>
              </a:ext>
            </a:extLst>
          </p:cNvPr>
          <p:cNvSpPr txBox="1"/>
          <p:nvPr/>
        </p:nvSpPr>
        <p:spPr>
          <a:xfrm>
            <a:off x="4413547" y="2108912"/>
            <a:ext cx="5196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Les heures et couleurs</a:t>
            </a:r>
            <a:endParaRPr lang="fr-FR" sz="2600" b="1" i="1" dirty="0"/>
          </a:p>
        </p:txBody>
      </p:sp>
      <p:sp>
        <p:nvSpPr>
          <p:cNvPr id="798" name="ZoneTexte 797">
            <a:extLst>
              <a:ext uri="{FF2B5EF4-FFF2-40B4-BE49-F238E27FC236}">
                <a16:creationId xmlns:a16="http://schemas.microsoft.com/office/drawing/2014/main" id="{3B7CE05F-823C-64C9-5AD3-094988C83DBE}"/>
              </a:ext>
            </a:extLst>
          </p:cNvPr>
          <p:cNvSpPr txBox="1"/>
          <p:nvPr/>
        </p:nvSpPr>
        <p:spPr>
          <a:xfrm>
            <a:off x="4371751" y="2734819"/>
            <a:ext cx="62308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Les mois et saisons</a:t>
            </a:r>
          </a:p>
        </p:txBody>
      </p:sp>
      <p:sp>
        <p:nvSpPr>
          <p:cNvPr id="799" name="ZoneTexte 798">
            <a:extLst>
              <a:ext uri="{FF2B5EF4-FFF2-40B4-BE49-F238E27FC236}">
                <a16:creationId xmlns:a16="http://schemas.microsoft.com/office/drawing/2014/main" id="{3ED96915-84CB-B905-0700-B1D51B33C3F0}"/>
              </a:ext>
            </a:extLst>
          </p:cNvPr>
          <p:cNvSpPr txBox="1"/>
          <p:nvPr/>
        </p:nvSpPr>
        <p:spPr>
          <a:xfrm>
            <a:off x="4461784" y="3992293"/>
            <a:ext cx="40668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Le corps humain</a:t>
            </a:r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C789878A-C748-99A2-2F8D-24DEC6A581FB}"/>
              </a:ext>
            </a:extLst>
          </p:cNvPr>
          <p:cNvSpPr/>
          <p:nvPr/>
        </p:nvSpPr>
        <p:spPr>
          <a:xfrm>
            <a:off x="0" y="-28898"/>
            <a:ext cx="12192000" cy="7778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556DD5-9615-3158-BA76-1BB07F61286D}"/>
              </a:ext>
            </a:extLst>
          </p:cNvPr>
          <p:cNvSpPr txBox="1"/>
          <p:nvPr/>
        </p:nvSpPr>
        <p:spPr>
          <a:xfrm>
            <a:off x="1982261" y="4951479"/>
            <a:ext cx="247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08</a:t>
            </a:r>
            <a:r>
              <a:rPr lang="fr-FR" sz="1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21172C-E2EB-8B01-E251-46FB003FFF2A}"/>
              </a:ext>
            </a:extLst>
          </p:cNvPr>
          <p:cNvSpPr txBox="1"/>
          <p:nvPr/>
        </p:nvSpPr>
        <p:spPr>
          <a:xfrm>
            <a:off x="4565730" y="4836250"/>
            <a:ext cx="50446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/>
              <a:t>La famille</a:t>
            </a:r>
          </a:p>
        </p:txBody>
      </p:sp>
      <p:pic>
        <p:nvPicPr>
          <p:cNvPr id="3" name="Picture 2" descr="ICC TV WOLOF - YouTube">
            <a:extLst>
              <a:ext uri="{FF2B5EF4-FFF2-40B4-BE49-F238E27FC236}">
                <a16:creationId xmlns:a16="http://schemas.microsoft.com/office/drawing/2014/main" id="{D327A5D7-99A0-442B-AEE0-DA704CC22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87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E89A5-5D3B-D7D8-BAB7-0FC17D25A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11430;p54">
            <a:extLst>
              <a:ext uri="{FF2B5EF4-FFF2-40B4-BE49-F238E27FC236}">
                <a16:creationId xmlns:a16="http://schemas.microsoft.com/office/drawing/2014/main" id="{963A2C25-CEAC-69ED-3578-370E6719A973}"/>
              </a:ext>
            </a:extLst>
          </p:cNvPr>
          <p:cNvSpPr/>
          <p:nvPr/>
        </p:nvSpPr>
        <p:spPr>
          <a:xfrm>
            <a:off x="3815780" y="2224660"/>
            <a:ext cx="73314" cy="1320088"/>
          </a:xfrm>
          <a:prstGeom prst="rect">
            <a:avLst/>
          </a:prstGeom>
          <a:solidFill>
            <a:srgbClr val="223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Ellipse 789">
            <a:extLst>
              <a:ext uri="{FF2B5EF4-FFF2-40B4-BE49-F238E27FC236}">
                <a16:creationId xmlns:a16="http://schemas.microsoft.com/office/drawing/2014/main" id="{1116977D-8D67-5917-56DA-F18870E83FCD}"/>
              </a:ext>
            </a:extLst>
          </p:cNvPr>
          <p:cNvSpPr/>
          <p:nvPr/>
        </p:nvSpPr>
        <p:spPr>
          <a:xfrm>
            <a:off x="3555070" y="2091352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1" name="ZoneTexte 790">
            <a:extLst>
              <a:ext uri="{FF2B5EF4-FFF2-40B4-BE49-F238E27FC236}">
                <a16:creationId xmlns:a16="http://schemas.microsoft.com/office/drawing/2014/main" id="{8FF984A8-0C6B-8FF1-ADDF-85A704B14CD5}"/>
              </a:ext>
            </a:extLst>
          </p:cNvPr>
          <p:cNvSpPr txBox="1"/>
          <p:nvPr/>
        </p:nvSpPr>
        <p:spPr>
          <a:xfrm>
            <a:off x="2095496" y="2076508"/>
            <a:ext cx="233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09.</a:t>
            </a:r>
          </a:p>
        </p:txBody>
      </p:sp>
      <p:sp>
        <p:nvSpPr>
          <p:cNvPr id="797" name="ZoneTexte 796">
            <a:extLst>
              <a:ext uri="{FF2B5EF4-FFF2-40B4-BE49-F238E27FC236}">
                <a16:creationId xmlns:a16="http://schemas.microsoft.com/office/drawing/2014/main" id="{76A97905-68E2-65FA-9381-B4C547CE7D60}"/>
              </a:ext>
            </a:extLst>
          </p:cNvPr>
          <p:cNvSpPr txBox="1"/>
          <p:nvPr/>
        </p:nvSpPr>
        <p:spPr>
          <a:xfrm>
            <a:off x="4413547" y="2108912"/>
            <a:ext cx="5196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i="1" dirty="0"/>
              <a:t>Divers mots</a:t>
            </a:r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E615BDF2-276C-DD7E-A89B-63FB0260615D}"/>
              </a:ext>
            </a:extLst>
          </p:cNvPr>
          <p:cNvSpPr/>
          <p:nvPr/>
        </p:nvSpPr>
        <p:spPr>
          <a:xfrm>
            <a:off x="0" y="-28898"/>
            <a:ext cx="12192000" cy="7778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pic>
        <p:nvPicPr>
          <p:cNvPr id="2" name="Picture 2" descr="ICC TV WOLOF - YouTube">
            <a:extLst>
              <a:ext uri="{FF2B5EF4-FFF2-40B4-BE49-F238E27FC236}">
                <a16:creationId xmlns:a16="http://schemas.microsoft.com/office/drawing/2014/main" id="{74600801-1C68-0520-246A-32273441E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04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506B0-FF55-25BE-5F77-4212BF4CE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3FF279-9033-EC6A-EBD7-80F9871C0AA1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Exercice</a:t>
            </a:r>
          </a:p>
        </p:txBody>
      </p:sp>
      <p:pic>
        <p:nvPicPr>
          <p:cNvPr id="19" name="Picture 2" descr="ICC TV WOLOF - YouTube">
            <a:extLst>
              <a:ext uri="{FF2B5EF4-FFF2-40B4-BE49-F238E27FC236}">
                <a16:creationId xmlns:a16="http://schemas.microsoft.com/office/drawing/2014/main" id="{F1C6A6AC-FDE1-2598-50C1-D742067B5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73DFE3-A76D-BAB5-BC4F-6E822ABE26DB}"/>
              </a:ext>
            </a:extLst>
          </p:cNvPr>
          <p:cNvSpPr/>
          <p:nvPr/>
        </p:nvSpPr>
        <p:spPr>
          <a:xfrm>
            <a:off x="1524906" y="2309773"/>
            <a:ext cx="4571094" cy="358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(fatiguer) : PP avant le verbe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= je suis fatigué(e)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= tu es fatigué(e)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= il/elle est fatigué(e)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= nous sommes fatigué(e)s 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= vous êtes fatigué(e)s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= ils/elles sont fatigué(e)s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C5404-8AA2-E85D-5AB8-36EA92E739A5}"/>
              </a:ext>
            </a:extLst>
          </p:cNvPr>
          <p:cNvSpPr/>
          <p:nvPr/>
        </p:nvSpPr>
        <p:spPr>
          <a:xfrm>
            <a:off x="6584302" y="2309774"/>
            <a:ext cx="4696408" cy="293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(fatiguer) : PP après le verbe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= je suis fatigué(e)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= tu es fatigué(e)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= il/elle est fatigué(e)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= nous sommes fatigué(e)s 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= vous êtes fatigué(e)s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= ils/elles sont fatigué(e)s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8EB170-4691-0154-D892-78109C6F7F68}"/>
              </a:ext>
            </a:extLst>
          </p:cNvPr>
          <p:cNvSpPr/>
          <p:nvPr/>
        </p:nvSpPr>
        <p:spPr>
          <a:xfrm>
            <a:off x="2078400" y="1941755"/>
            <a:ext cx="3102015" cy="3680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Accompli présent</a:t>
            </a:r>
          </a:p>
        </p:txBody>
      </p:sp>
    </p:spTree>
    <p:extLst>
      <p:ext uri="{BB962C8B-B14F-4D97-AF65-F5344CB8AC3E}">
        <p14:creationId xmlns:p14="http://schemas.microsoft.com/office/powerpoint/2010/main" val="124717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03168-CF25-FDFD-F475-0C6DD04A9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04E7CE-DE0D-7E8E-8847-14E6DC892FDD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Correction</a:t>
            </a:r>
          </a:p>
        </p:txBody>
      </p:sp>
      <p:pic>
        <p:nvPicPr>
          <p:cNvPr id="19" name="Picture 2" descr="ICC TV WOLOF - YouTube">
            <a:extLst>
              <a:ext uri="{FF2B5EF4-FFF2-40B4-BE49-F238E27FC236}">
                <a16:creationId xmlns:a16="http://schemas.microsoft.com/office/drawing/2014/main" id="{91215EE0-84B4-C8E3-184D-E363CC1B2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F7D28F7-6E36-7C89-0E30-8D116BC153E4}"/>
              </a:ext>
            </a:extLst>
          </p:cNvPr>
          <p:cNvSpPr/>
          <p:nvPr/>
        </p:nvSpPr>
        <p:spPr>
          <a:xfrm>
            <a:off x="1524906" y="2309773"/>
            <a:ext cx="4571094" cy="358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(fatiguer) :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Dama </a:t>
            </a: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je suis fatigué(e)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Danga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tu es fatigué(e)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Dafa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il/elle est fatigué(e)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Dañu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nous sommes fatigué(e)s 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Dangeen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vous êtes fatigué(e)s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Ñoom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Dañu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ils/elles sont fatigué(e)s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BA18A5-B53D-11E2-2345-BB5F9F135122}"/>
              </a:ext>
            </a:extLst>
          </p:cNvPr>
          <p:cNvSpPr/>
          <p:nvPr/>
        </p:nvSpPr>
        <p:spPr>
          <a:xfrm>
            <a:off x="6584302" y="2309774"/>
            <a:ext cx="4696408" cy="293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(fatiguer) :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naa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je suis fatigué(e)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tu es fatigué(e)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il/elle est fatigué(e)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nañu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nous sommes fatigué(e)s 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ngeen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vous êtes fatigué(e)s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Ñoom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nañu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ils/elles sont fatigué(e)s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3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CC7DE-8877-9F9E-9FC0-C4A44B91E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6D6C01-1CF9-F14D-CC89-24CE8B6C16CE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Exercice</a:t>
            </a:r>
          </a:p>
        </p:txBody>
      </p:sp>
      <p:pic>
        <p:nvPicPr>
          <p:cNvPr id="19" name="Picture 2" descr="ICC TV WOLOF - YouTube">
            <a:extLst>
              <a:ext uri="{FF2B5EF4-FFF2-40B4-BE49-F238E27FC236}">
                <a16:creationId xmlns:a16="http://schemas.microsoft.com/office/drawing/2014/main" id="{73C5A02E-1852-9AF9-394F-609A851AA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CBDF55-D3A6-7AB6-1F81-33A8D27D20A7}"/>
              </a:ext>
            </a:extLst>
          </p:cNvPr>
          <p:cNvSpPr/>
          <p:nvPr/>
        </p:nvSpPr>
        <p:spPr>
          <a:xfrm>
            <a:off x="6711820" y="2311564"/>
            <a:ext cx="4789714" cy="358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(étudier/apprendre) </a:t>
            </a: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PP après le verbe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j’avais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 avais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il/elle avait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nous avions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vous aviez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ils/elles avaient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78187B-7EBD-84F9-37C5-B9EB215DBAA3}"/>
              </a:ext>
            </a:extLst>
          </p:cNvPr>
          <p:cNvSpPr/>
          <p:nvPr/>
        </p:nvSpPr>
        <p:spPr>
          <a:xfrm>
            <a:off x="1536441" y="2306451"/>
            <a:ext cx="4696408" cy="293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(étudier/apprendre) </a:t>
            </a: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PP avant le verbe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j’avais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 avais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il/elle avait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nous avions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vous aviez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ils/elles avaient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420AFB-9669-6756-7CE4-82D5FCD45F96}"/>
              </a:ext>
            </a:extLst>
          </p:cNvPr>
          <p:cNvSpPr/>
          <p:nvPr/>
        </p:nvSpPr>
        <p:spPr>
          <a:xfrm>
            <a:off x="1690773" y="1938433"/>
            <a:ext cx="3102015" cy="3680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Accompli passé</a:t>
            </a:r>
          </a:p>
        </p:txBody>
      </p:sp>
    </p:spTree>
    <p:extLst>
      <p:ext uri="{BB962C8B-B14F-4D97-AF65-F5344CB8AC3E}">
        <p14:creationId xmlns:p14="http://schemas.microsoft.com/office/powerpoint/2010/main" val="1118327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A4B10-8250-C265-E6C8-FDB6FF050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78C3E2-9E19-E1CE-6C18-E469A9B5661D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Correction</a:t>
            </a:r>
          </a:p>
        </p:txBody>
      </p:sp>
      <p:pic>
        <p:nvPicPr>
          <p:cNvPr id="19" name="Picture 2" descr="ICC TV WOLOF - YouTube">
            <a:extLst>
              <a:ext uri="{FF2B5EF4-FFF2-40B4-BE49-F238E27FC236}">
                <a16:creationId xmlns:a16="http://schemas.microsoft.com/office/drawing/2014/main" id="{B6DA7D9C-DF8C-A0B2-DB9C-26C01450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B6D69D5-F04D-9530-50EC-33412D073514}"/>
              </a:ext>
            </a:extLst>
          </p:cNvPr>
          <p:cNvSpPr/>
          <p:nvPr/>
        </p:nvSpPr>
        <p:spPr>
          <a:xfrm>
            <a:off x="6711820" y="2311564"/>
            <a:ext cx="4789714" cy="358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(étudier/apprendre)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naa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j’avais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nga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 avais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 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il/elle avait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nañu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nous avions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ngeen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vous aviez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Ñoom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nañu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ils/elles avaient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6A8ED8-5E45-0689-179B-ED1C9CBF72AB}"/>
              </a:ext>
            </a:extLst>
          </p:cNvPr>
          <p:cNvSpPr/>
          <p:nvPr/>
        </p:nvSpPr>
        <p:spPr>
          <a:xfrm>
            <a:off x="1536441" y="2306451"/>
            <a:ext cx="4696408" cy="293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(étudier/apprendre)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Dama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j’avais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Danga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 avais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Dafa</a:t>
            </a: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il/elle avait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Dañu</a:t>
            </a: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nous avions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Dangeen</a:t>
            </a: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vous aviez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Ñoom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Dañu</a:t>
            </a: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ils/elles avaient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0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Rectangle 816"/>
          <p:cNvSpPr/>
          <p:nvPr/>
        </p:nvSpPr>
        <p:spPr>
          <a:xfrm>
            <a:off x="109182" y="0"/>
            <a:ext cx="12082818" cy="8174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i="1" dirty="0">
                <a:solidFill>
                  <a:schemeClr val="bg1"/>
                </a:solidFill>
              </a:rPr>
              <a:t>Chapitre III </a:t>
            </a:r>
          </a:p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F7C84D0-76B4-6176-163B-C7EEA5E83C6F}"/>
              </a:ext>
            </a:extLst>
          </p:cNvPr>
          <p:cNvSpPr txBox="1"/>
          <p:nvPr/>
        </p:nvSpPr>
        <p:spPr>
          <a:xfrm>
            <a:off x="2916820" y="2581154"/>
            <a:ext cx="700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 Courantes</a:t>
            </a:r>
          </a:p>
        </p:txBody>
      </p:sp>
      <p:pic>
        <p:nvPicPr>
          <p:cNvPr id="4" name="Picture 2" descr="ICC TV WOLOF - YouTube">
            <a:extLst>
              <a:ext uri="{FF2B5EF4-FFF2-40B4-BE49-F238E27FC236}">
                <a16:creationId xmlns:a16="http://schemas.microsoft.com/office/drawing/2014/main" id="{6F9A006B-DB68-B9B2-4500-C998A8D3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00329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7007</TotalTime>
  <Words>1196</Words>
  <Application>Microsoft Macintosh PowerPoint</Application>
  <PresentationFormat>Grand écran</PresentationFormat>
  <Paragraphs>177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Arial</vt:lpstr>
      <vt:lpstr>Bahnschrift SemiBold</vt:lpstr>
      <vt:lpstr>Calibri</vt:lpstr>
      <vt:lpstr>Gill Sans MT</vt:lpstr>
      <vt:lpstr>Noto Sans Symbols</vt:lpstr>
      <vt:lpstr>Times New Roman</vt:lpstr>
      <vt:lpstr>Wingdings</vt:lpstr>
      <vt:lpstr>Galerie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Missimahou Mardoche AYIHOUNDA</dc:creator>
  <cp:lastModifiedBy>Catherine Léandra Coly</cp:lastModifiedBy>
  <cp:revision>105</cp:revision>
  <dcterms:created xsi:type="dcterms:W3CDTF">2024-04-11T08:21:05Z</dcterms:created>
  <dcterms:modified xsi:type="dcterms:W3CDTF">2024-12-10T22:04:28Z</dcterms:modified>
</cp:coreProperties>
</file>