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32F06A03-A1D9-4534-B626-42FF2C7157FD}" type="datetimeFigureOut">
              <a:rPr lang="fr-FR" smtClean="0"/>
              <a:t>09/03/2025</a:t>
            </a:fld>
            <a:endParaRPr lang="fr-FR"/>
          </a:p>
        </p:txBody>
      </p:sp>
      <p:sp>
        <p:nvSpPr>
          <p:cNvPr id="5" name="Footer Placeholder 4"/>
          <p:cNvSpPr>
            <a:spLocks noGrp="1"/>
          </p:cNvSpPr>
          <p:nvPr>
            <p:ph type="ftr" sz="quarter" idx="11"/>
          </p:nvPr>
        </p:nvSpPr>
        <p:spPr>
          <a:xfrm>
            <a:off x="2692397" y="5037663"/>
            <a:ext cx="5214635" cy="279400"/>
          </a:xfrm>
        </p:spPr>
        <p:txBody>
          <a:bodyPr/>
          <a:lstStyle/>
          <a:p>
            <a:endParaRPr lang="fr-FR"/>
          </a:p>
        </p:txBody>
      </p:sp>
      <p:sp>
        <p:nvSpPr>
          <p:cNvPr id="6" name="Slide Number Placeholder 5"/>
          <p:cNvSpPr>
            <a:spLocks noGrp="1"/>
          </p:cNvSpPr>
          <p:nvPr>
            <p:ph type="sldNum" sz="quarter" idx="12"/>
          </p:nvPr>
        </p:nvSpPr>
        <p:spPr>
          <a:xfrm>
            <a:off x="8956900" y="5037663"/>
            <a:ext cx="551167" cy="279400"/>
          </a:xfrm>
        </p:spPr>
        <p:txBody>
          <a:bodyPr/>
          <a:lstStyle/>
          <a:p>
            <a:fld id="{E8B7D9F3-E9C1-4BD4-BFDF-CFBB17246A10}" type="slidenum">
              <a:rPr lang="fr-FR" smtClean="0"/>
              <a:t>‹N°›</a:t>
            </a:fld>
            <a:endParaRPr lang="fr-FR"/>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0009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2F06A03-A1D9-4534-B626-42FF2C7157FD}" type="datetimeFigureOut">
              <a:rPr lang="fr-FR" smtClean="0"/>
              <a:t>09/03/2025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8B7D9F3-E9C1-4BD4-BFDF-CFBB17246A10}" type="slidenum">
              <a:rPr lang="fr-FR" smtClean="0"/>
              <a:t>‹N°›</a:t>
            </a:fld>
            <a:endParaRPr lang="fr-FR"/>
          </a:p>
        </p:txBody>
      </p:sp>
    </p:spTree>
    <p:extLst>
      <p:ext uri="{BB962C8B-B14F-4D97-AF65-F5344CB8AC3E}">
        <p14:creationId xmlns:p14="http://schemas.microsoft.com/office/powerpoint/2010/main" val="294633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2F06A03-A1D9-4534-B626-42FF2C7157FD}" type="datetimeFigureOut">
              <a:rPr lang="fr-FR" smtClean="0"/>
              <a:t>09/03/2025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B7D9F3-E9C1-4BD4-BFDF-CFBB17246A10}" type="slidenum">
              <a:rPr lang="fr-FR" smtClean="0"/>
              <a:t>‹N°›</a:t>
            </a:fld>
            <a:endParaRPr lang="fr-FR"/>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84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2F06A03-A1D9-4534-B626-42FF2C7157FD}" type="datetimeFigureOut">
              <a:rPr lang="fr-FR" smtClean="0"/>
              <a:t>09/03/2025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B7D9F3-E9C1-4BD4-BFDF-CFBB17246A10}" type="slidenum">
              <a:rPr lang="fr-FR" smtClean="0"/>
              <a:t>‹N°›</a:t>
            </a:fld>
            <a:endParaRPr lang="fr-FR"/>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2958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fr-FR" smtClean="0"/>
              <a:t>Modifiez le style du titre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2F06A03-A1D9-4534-B626-42FF2C7157FD}" type="datetimeFigureOut">
              <a:rPr lang="fr-FR" smtClean="0"/>
              <a:t>09/03/2025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B7D9F3-E9C1-4BD4-BFDF-CFBB17246A10}" type="slidenum">
              <a:rPr lang="fr-FR" smtClean="0"/>
              <a:t>‹N°›</a:t>
            </a:fld>
            <a:endParaRPr lang="fr-FR"/>
          </a:p>
        </p:txBody>
      </p:sp>
    </p:spTree>
    <p:extLst>
      <p:ext uri="{BB962C8B-B14F-4D97-AF65-F5344CB8AC3E}">
        <p14:creationId xmlns:p14="http://schemas.microsoft.com/office/powerpoint/2010/main" val="121674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fr-FR" smtClean="0"/>
              <a:t>Modifiez le style du titre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2F06A03-A1D9-4534-B626-42FF2C7157FD}" type="datetimeFigureOut">
              <a:rPr lang="fr-FR" smtClean="0"/>
              <a:t>09/03/2025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B7D9F3-E9C1-4BD4-BFDF-CFBB17246A10}" type="slidenum">
              <a:rPr lang="fr-FR" smtClean="0"/>
              <a:t>‹N°›</a:t>
            </a:fld>
            <a:endParaRPr lang="fr-FR"/>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8574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2F06A03-A1D9-4534-B626-42FF2C7157FD}" type="datetimeFigureOut">
              <a:rPr lang="fr-FR" smtClean="0"/>
              <a:t>09/03/2025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B7D9F3-E9C1-4BD4-BFDF-CFBB17246A10}" type="slidenum">
              <a:rPr lang="fr-FR" smtClean="0"/>
              <a:t>‹N°›</a:t>
            </a:fld>
            <a:endParaRPr lang="fr-FR"/>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822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2F06A03-A1D9-4534-B626-42FF2C7157FD}" type="datetimeFigureOut">
              <a:rPr lang="fr-FR" smtClean="0"/>
              <a:t>09/03/2025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B7D9F3-E9C1-4BD4-BFDF-CFBB17246A10}"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85659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2F06A03-A1D9-4534-B626-42FF2C7157FD}" type="datetimeFigureOut">
              <a:rPr lang="fr-FR" smtClean="0"/>
              <a:t>09/03/2025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B7D9F3-E9C1-4BD4-BFDF-CFBB17246A10}" type="slidenum">
              <a:rPr lang="fr-FR" smtClean="0"/>
              <a:t>‹N°›</a:t>
            </a:fld>
            <a:endParaRPr lang="fr-FR"/>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241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32F06A03-A1D9-4534-B626-42FF2C7157FD}" type="datetimeFigureOut">
              <a:rPr lang="fr-FR" smtClean="0"/>
              <a:t>09/03/2025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B7D9F3-E9C1-4BD4-BFDF-CFBB17246A10}" type="slidenum">
              <a:rPr lang="fr-FR" smtClean="0"/>
              <a:t>‹N°›</a:t>
            </a:fld>
            <a:endParaRPr lang="fr-FR"/>
          </a:p>
        </p:txBody>
      </p:sp>
    </p:spTree>
    <p:extLst>
      <p:ext uri="{BB962C8B-B14F-4D97-AF65-F5344CB8AC3E}">
        <p14:creationId xmlns:p14="http://schemas.microsoft.com/office/powerpoint/2010/main" val="3936846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fr-FR" smtClean="0"/>
              <a:t>Modifiez le style du titre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2F06A03-A1D9-4534-B626-42FF2C7157FD}" type="datetimeFigureOut">
              <a:rPr lang="fr-FR" smtClean="0"/>
              <a:t>09/03/2025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8B7D9F3-E9C1-4BD4-BFDF-CFBB17246A10}" type="slidenum">
              <a:rPr lang="fr-FR" smtClean="0"/>
              <a:t>‹N°›</a:t>
            </a:fld>
            <a:endParaRPr lang="fr-FR"/>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17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32F06A03-A1D9-4534-B626-42FF2C7157FD}" type="datetimeFigureOut">
              <a:rPr lang="fr-FR" smtClean="0"/>
              <a:t>09/03/2025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8B7D9F3-E9C1-4BD4-BFDF-CFBB17246A10}" type="slidenum">
              <a:rPr lang="fr-FR" smtClean="0"/>
              <a:t>‹N°›</a:t>
            </a:fld>
            <a:endParaRPr lang="fr-FR"/>
          </a:p>
        </p:txBody>
      </p:sp>
    </p:spTree>
    <p:extLst>
      <p:ext uri="{BB962C8B-B14F-4D97-AF65-F5344CB8AC3E}">
        <p14:creationId xmlns:p14="http://schemas.microsoft.com/office/powerpoint/2010/main" val="3288254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32F06A03-A1D9-4534-B626-42FF2C7157FD}" type="datetimeFigureOut">
              <a:rPr lang="fr-FR" smtClean="0"/>
              <a:t>09/03/2025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8B7D9F3-E9C1-4BD4-BFDF-CFBB17246A10}" type="slidenum">
              <a:rPr lang="fr-FR" smtClean="0"/>
              <a:t>‹N°›</a:t>
            </a:fld>
            <a:endParaRPr lang="fr-FR"/>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558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32F06A03-A1D9-4534-B626-42FF2C7157FD}" type="datetimeFigureOut">
              <a:rPr lang="fr-FR" smtClean="0"/>
              <a:t>09/03/2025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8B7D9F3-E9C1-4BD4-BFDF-CFBB17246A10}" type="slidenum">
              <a:rPr lang="fr-FR" smtClean="0"/>
              <a:t>‹N°›</a:t>
            </a:fld>
            <a:endParaRPr lang="fr-FR"/>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63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F06A03-A1D9-4534-B626-42FF2C7157FD}" type="datetimeFigureOut">
              <a:rPr lang="fr-FR" smtClean="0"/>
              <a:t>09/03/2025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8B7D9F3-E9C1-4BD4-BFDF-CFBB17246A10}" type="slidenum">
              <a:rPr lang="fr-FR" smtClean="0"/>
              <a:t>‹N°›</a:t>
            </a:fld>
            <a:endParaRPr lang="fr-FR"/>
          </a:p>
        </p:txBody>
      </p:sp>
    </p:spTree>
    <p:extLst>
      <p:ext uri="{BB962C8B-B14F-4D97-AF65-F5344CB8AC3E}">
        <p14:creationId xmlns:p14="http://schemas.microsoft.com/office/powerpoint/2010/main" val="299353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fr-FR" smtClean="0"/>
              <a:t>Modifiez le style du titre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2F06A03-A1D9-4534-B626-42FF2C7157FD}" type="datetimeFigureOut">
              <a:rPr lang="fr-FR" smtClean="0"/>
              <a:t>09/03/2025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8B7D9F3-E9C1-4BD4-BFDF-CFBB17246A10}" type="slidenum">
              <a:rPr lang="fr-FR" smtClean="0"/>
              <a:t>‹N°›</a:t>
            </a:fld>
            <a:endParaRPr lang="fr-FR"/>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9288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fr-FR" smtClean="0"/>
              <a:t>Modifiez le style du titre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32F06A03-A1D9-4534-B626-42FF2C7157FD}" type="datetimeFigureOut">
              <a:rPr lang="fr-FR" smtClean="0"/>
              <a:t>09/03/2025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8B7D9F3-E9C1-4BD4-BFDF-CFBB17246A10}" type="slidenum">
              <a:rPr lang="fr-FR" smtClean="0"/>
              <a:t>‹N°›</a:t>
            </a:fld>
            <a:endParaRPr lang="fr-FR"/>
          </a:p>
        </p:txBody>
      </p:sp>
    </p:spTree>
    <p:extLst>
      <p:ext uri="{BB962C8B-B14F-4D97-AF65-F5344CB8AC3E}">
        <p14:creationId xmlns:p14="http://schemas.microsoft.com/office/powerpoint/2010/main" val="302429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F06A03-A1D9-4534-B626-42FF2C7157FD}" type="datetimeFigureOut">
              <a:rPr lang="fr-FR" smtClean="0"/>
              <a:t>09/03/2025</a:t>
            </a:fld>
            <a:endParaRPr lang="fr-FR"/>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B7D9F3-E9C1-4BD4-BFDF-CFBB17246A10}" type="slidenum">
              <a:rPr lang="fr-FR" smtClean="0"/>
              <a:t>‹N°›</a:t>
            </a:fld>
            <a:endParaRPr lang="fr-FR"/>
          </a:p>
        </p:txBody>
      </p:sp>
    </p:spTree>
    <p:extLst>
      <p:ext uri="{BB962C8B-B14F-4D97-AF65-F5344CB8AC3E}">
        <p14:creationId xmlns:p14="http://schemas.microsoft.com/office/powerpoint/2010/main" val="2889039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cripters.fr/larchitecture-logicielle-les-fondements-et-les-pratiques/" TargetMode="External"/><Relationship Id="rId2" Type="http://schemas.openxmlformats.org/officeDocument/2006/relationships/hyperlink" Target="https://fr.wikipedia.org/wiki/Architecture_logicielle" TargetMode="External"/><Relationship Id="rId1" Type="http://schemas.openxmlformats.org/officeDocument/2006/relationships/slideLayout" Target="../slideLayouts/slideLayout2.xml"/><Relationship Id="rId4" Type="http://schemas.openxmlformats.org/officeDocument/2006/relationships/hyperlink" Target="https://th.bing.com/th/id/R.2e321b62402ed2b7f851f86c5cf111f5?rik=1P0yW%2fujSo2RBw&amp;riu=http%3a%2f%2fwww.century-tech.fr%2fportal%2fportals%2f0%2fTemplates%2fImages%2fNtiers.png&amp;ehk=hIZcfOr4TEsGadQ%2bbJW0AJxZEh3KHh9sZfuuvOc2OKM%3d&amp;risl=&amp;pid=ImgRaw&amp;r=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Chapitre 1</a:t>
            </a:r>
            <a:endParaRPr lang="fr-FR" dirty="0"/>
          </a:p>
        </p:txBody>
      </p:sp>
      <p:sp>
        <p:nvSpPr>
          <p:cNvPr id="3" name="Sous-titre 2"/>
          <p:cNvSpPr>
            <a:spLocks noGrp="1"/>
          </p:cNvSpPr>
          <p:nvPr>
            <p:ph type="subTitle" idx="1"/>
          </p:nvPr>
        </p:nvSpPr>
        <p:spPr/>
        <p:txBody>
          <a:bodyPr>
            <a:normAutofit fontScale="70000" lnSpcReduction="20000"/>
          </a:bodyPr>
          <a:lstStyle/>
          <a:p>
            <a:r>
              <a:rPr lang="fr-FR" dirty="0"/>
              <a:t>- Qu’est-ce que l’architecture logicielle ?</a:t>
            </a:r>
          </a:p>
          <a:p>
            <a:r>
              <a:rPr lang="fr-FR" dirty="0"/>
              <a:t>	- Le rôle d'un architecte logiciel</a:t>
            </a:r>
          </a:p>
          <a:p>
            <a:r>
              <a:rPr lang="fr-FR" dirty="0"/>
              <a:t>	- Pourquoi l'architecture logicielle est importante</a:t>
            </a:r>
          </a:p>
          <a:p>
            <a:r>
              <a:rPr lang="fr-FR" dirty="0"/>
              <a:t>	- Un aperçu du parcours de l'architecte : de l'apprenti au </a:t>
            </a:r>
            <a:r>
              <a:rPr lang="fr-FR" dirty="0" smtClean="0"/>
              <a:t>maître</a:t>
            </a:r>
            <a:endParaRPr lang="fr-FR" dirty="0"/>
          </a:p>
          <a:p>
            <a:endParaRPr lang="fr-FR" dirty="0" smtClean="0"/>
          </a:p>
          <a:p>
            <a:endParaRPr lang="fr-FR" dirty="0"/>
          </a:p>
        </p:txBody>
      </p:sp>
    </p:spTree>
    <p:extLst>
      <p:ext uri="{BB962C8B-B14F-4D97-AF65-F5344CB8AC3E}">
        <p14:creationId xmlns:p14="http://schemas.microsoft.com/office/powerpoint/2010/main" val="810079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Qu’est-ce que l’architecture logicielle ?</a:t>
            </a:r>
          </a:p>
        </p:txBody>
      </p:sp>
      <p:sp>
        <p:nvSpPr>
          <p:cNvPr id="3" name="Espace réservé du contenu 2"/>
          <p:cNvSpPr>
            <a:spLocks noGrp="1"/>
          </p:cNvSpPr>
          <p:nvPr>
            <p:ph idx="1"/>
          </p:nvPr>
        </p:nvSpPr>
        <p:spPr>
          <a:xfrm>
            <a:off x="1295401" y="2556931"/>
            <a:ext cx="9601196" cy="3645085"/>
          </a:xfrm>
        </p:spPr>
        <p:txBody>
          <a:bodyPr>
            <a:normAutofit/>
          </a:bodyPr>
          <a:lstStyle/>
          <a:p>
            <a:r>
              <a:rPr lang="fr-FR" sz="1800" b="1" dirty="0" smtClean="0">
                <a:latin typeface="Times New Roman" panose="02020603050405020304" pitchFamily="18" charset="0"/>
                <a:cs typeface="Times New Roman" panose="02020603050405020304" pitchFamily="18" charset="0"/>
              </a:rPr>
              <a:t>l’architecture </a:t>
            </a:r>
            <a:r>
              <a:rPr lang="fr-FR" sz="1800" b="1" dirty="0">
                <a:latin typeface="Times New Roman" panose="02020603050405020304" pitchFamily="18" charset="0"/>
                <a:cs typeface="Times New Roman" panose="02020603050405020304" pitchFamily="18" charset="0"/>
              </a:rPr>
              <a:t>logicielle</a:t>
            </a:r>
            <a:r>
              <a:rPr lang="fr-FR" sz="1800" dirty="0">
                <a:latin typeface="Times New Roman" panose="02020603050405020304" pitchFamily="18" charset="0"/>
                <a:cs typeface="Times New Roman" panose="02020603050405020304" pitchFamily="18" charset="0"/>
              </a:rPr>
              <a:t> décrit </a:t>
            </a:r>
            <a:r>
              <a:rPr lang="fr-FR" sz="1800" b="1" dirty="0">
                <a:latin typeface="Times New Roman" panose="02020603050405020304" pitchFamily="18" charset="0"/>
                <a:cs typeface="Times New Roman" panose="02020603050405020304" pitchFamily="18" charset="0"/>
              </a:rPr>
              <a:t>d’une manière symbolique et schématique les différents éléments d’un ou de plusieurs systèmes informatiques, leurs</a:t>
            </a:r>
            <a:r>
              <a:rPr lang="fr-FR" sz="1800" dirty="0">
                <a:latin typeface="Times New Roman" panose="02020603050405020304" pitchFamily="18" charset="0"/>
                <a:cs typeface="Times New Roman" panose="02020603050405020304" pitchFamily="18" charset="0"/>
              </a:rPr>
              <a:t> interrelations </a:t>
            </a:r>
            <a:r>
              <a:rPr lang="fr-FR" sz="1800" b="1" dirty="0">
                <a:latin typeface="Times New Roman" panose="02020603050405020304" pitchFamily="18" charset="0"/>
                <a:cs typeface="Times New Roman" panose="02020603050405020304" pitchFamily="18" charset="0"/>
              </a:rPr>
              <a:t>et leurs </a:t>
            </a:r>
            <a:r>
              <a:rPr lang="fr-FR" sz="1800" b="1" dirty="0" smtClean="0">
                <a:latin typeface="Times New Roman" panose="02020603050405020304" pitchFamily="18" charset="0"/>
                <a:cs typeface="Times New Roman" panose="02020603050405020304" pitchFamily="18" charset="0"/>
              </a:rPr>
              <a:t>interactions</a:t>
            </a:r>
          </a:p>
          <a:p>
            <a:r>
              <a:rPr lang="fr-FR" sz="1800" dirty="0">
                <a:latin typeface="Times New Roman" panose="02020603050405020304" pitchFamily="18" charset="0"/>
                <a:cs typeface="Times New Roman" panose="02020603050405020304" pitchFamily="18" charset="0"/>
              </a:rPr>
              <a:t>L’</a:t>
            </a:r>
            <a:r>
              <a:rPr lang="fr-FR" sz="1800" b="1" dirty="0">
                <a:latin typeface="Times New Roman" panose="02020603050405020304" pitchFamily="18" charset="0"/>
                <a:cs typeface="Times New Roman" panose="02020603050405020304" pitchFamily="18" charset="0"/>
              </a:rPr>
              <a:t>architecture logicielle</a:t>
            </a:r>
            <a:r>
              <a:rPr lang="fr-FR" sz="1800" dirty="0">
                <a:latin typeface="Times New Roman" panose="02020603050405020304" pitchFamily="18" charset="0"/>
                <a:cs typeface="Times New Roman" panose="02020603050405020304" pitchFamily="18" charset="0"/>
              </a:rPr>
              <a:t> est une discipline essentielle dans le développement de logiciels modernes. Elle définit les structures indispensables d’un système logiciel, les relations entre ses composants, et les principes régissant sa conception et son évolution. </a:t>
            </a:r>
          </a:p>
          <a:p>
            <a:r>
              <a:rPr lang="fr-FR" sz="1800" b="1" dirty="0">
                <a:latin typeface="Times New Roman" panose="02020603050405020304" pitchFamily="18" charset="0"/>
                <a:cs typeface="Times New Roman" panose="02020603050405020304" pitchFamily="18" charset="0"/>
              </a:rPr>
              <a:t>L’architecture logicielle </a:t>
            </a:r>
            <a:r>
              <a:rPr lang="fr-FR" sz="1800" dirty="0">
                <a:latin typeface="Times New Roman" panose="02020603050405020304" pitchFamily="18" charset="0"/>
                <a:cs typeface="Times New Roman" panose="02020603050405020304" pitchFamily="18" charset="0"/>
              </a:rPr>
              <a:t>est la structure fondamentale </a:t>
            </a:r>
            <a:r>
              <a:rPr lang="fr-FR" sz="1800" b="1" dirty="0">
                <a:latin typeface="Times New Roman" panose="02020603050405020304" pitchFamily="18" charset="0"/>
                <a:cs typeface="Times New Roman" panose="02020603050405020304" pitchFamily="18" charset="0"/>
              </a:rPr>
              <a:t>d’un système </a:t>
            </a:r>
            <a:r>
              <a:rPr lang="fr-FR" sz="1800" b="1" dirty="0" smtClean="0">
                <a:latin typeface="Times New Roman" panose="02020603050405020304" pitchFamily="18" charset="0"/>
                <a:cs typeface="Times New Roman" panose="02020603050405020304" pitchFamily="18" charset="0"/>
              </a:rPr>
              <a:t>logiciel</a:t>
            </a:r>
            <a:r>
              <a:rPr lang="fr-FR" sz="1800" dirty="0" smtClean="0">
                <a:latin typeface="Times New Roman" panose="02020603050405020304" pitchFamily="18" charset="0"/>
                <a:cs typeface="Times New Roman" panose="02020603050405020304" pitchFamily="18" charset="0"/>
              </a:rPr>
              <a:t>, elle </a:t>
            </a:r>
            <a:r>
              <a:rPr lang="fr-FR" sz="1800" dirty="0"/>
              <a:t>englobe des décisions stratégiques sur l’organisation du code, les technologies utilisées, les patterns de conception, et les interactions entre les </a:t>
            </a:r>
            <a:r>
              <a:rPr lang="fr-FR" sz="1800" dirty="0" smtClean="0"/>
              <a:t>modules</a:t>
            </a:r>
            <a:r>
              <a:rPr lang="fr-FR" dirty="0">
                <a:latin typeface="Times New Roman" panose="02020603050405020304" pitchFamily="18" charset="0"/>
                <a:cs typeface="Times New Roman" panose="02020603050405020304" pitchFamily="18" charset="0"/>
              </a:rPr>
              <a:t/>
            </a:r>
            <a:br>
              <a:rPr lang="fr-FR" dirty="0">
                <a:latin typeface="Times New Roman" panose="02020603050405020304" pitchFamily="18" charset="0"/>
                <a:cs typeface="Times New Roman" panose="02020603050405020304" pitchFamily="18" charset="0"/>
              </a:rPr>
            </a:b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16410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1635" y="741915"/>
            <a:ext cx="10628243" cy="5092265"/>
          </a:xfrm>
        </p:spPr>
      </p:pic>
    </p:spTree>
    <p:extLst>
      <p:ext uri="{BB962C8B-B14F-4D97-AF65-F5344CB8AC3E}">
        <p14:creationId xmlns:p14="http://schemas.microsoft.com/office/powerpoint/2010/main" val="3614439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a:t>
            </a:r>
            <a:r>
              <a:rPr lang="fr-FR" dirty="0"/>
              <a:t>rôle d'un architecte logiciel</a:t>
            </a:r>
          </a:p>
        </p:txBody>
      </p:sp>
      <p:sp>
        <p:nvSpPr>
          <p:cNvPr id="3" name="Espace réservé du contenu 2"/>
          <p:cNvSpPr>
            <a:spLocks noGrp="1"/>
          </p:cNvSpPr>
          <p:nvPr>
            <p:ph idx="1"/>
          </p:nvPr>
        </p:nvSpPr>
        <p:spPr/>
        <p:txBody>
          <a:bodyPr>
            <a:normAutofit fontScale="70000" lnSpcReduction="20000"/>
          </a:bodyPr>
          <a:lstStyle/>
          <a:p>
            <a:r>
              <a:rPr lang="fr-FR" b="1" dirty="0"/>
              <a:t>Concevoir l’architecture</a:t>
            </a:r>
            <a:r>
              <a:rPr lang="fr-FR" dirty="0"/>
              <a:t> : Définir la structure du système, choisir les technologies appropriées, et établir les principes de conception.</a:t>
            </a:r>
          </a:p>
          <a:p>
            <a:r>
              <a:rPr lang="fr-FR" b="1" dirty="0"/>
              <a:t>Collaborer avec les parties prenantes</a:t>
            </a:r>
            <a:r>
              <a:rPr lang="fr-FR" dirty="0"/>
              <a:t> : Travailler avec les équipes techniques, les chefs de projet, et les clients pour comprendre les besoins et les contraintes.</a:t>
            </a:r>
          </a:p>
          <a:p>
            <a:r>
              <a:rPr lang="fr-FR" b="1" dirty="0"/>
              <a:t>Prendre des décisions techniques</a:t>
            </a:r>
            <a:r>
              <a:rPr lang="fr-FR" dirty="0"/>
              <a:t> : Résoudre les problèmes complexes et faire des choix éclairés pour garantir la qualité du système.</a:t>
            </a:r>
          </a:p>
          <a:p>
            <a:r>
              <a:rPr lang="fr-FR" b="1" dirty="0"/>
              <a:t>Assurer la </a:t>
            </a:r>
            <a:r>
              <a:rPr lang="fr-FR" b="1" dirty="0" err="1"/>
              <a:t>scalabilité</a:t>
            </a:r>
            <a:r>
              <a:rPr lang="fr-FR" b="1" dirty="0"/>
              <a:t> et la performance</a:t>
            </a:r>
            <a:r>
              <a:rPr lang="fr-FR" dirty="0"/>
              <a:t> : Concevoir des systèmes capables de gérer une croissance future et des charges importantes.</a:t>
            </a:r>
          </a:p>
          <a:p>
            <a:r>
              <a:rPr lang="fr-FR" b="1" dirty="0"/>
              <a:t>Maintenir la cohérence</a:t>
            </a:r>
            <a:r>
              <a:rPr lang="fr-FR" dirty="0"/>
              <a:t> : Veiller à ce que l’architecture reste alignée avec les objectifs du projet tout au long de son cycle de vie.</a:t>
            </a:r>
          </a:p>
          <a:p>
            <a:r>
              <a:rPr lang="fr-FR" b="1" dirty="0" err="1"/>
              <a:t>Mentorer</a:t>
            </a:r>
            <a:r>
              <a:rPr lang="fr-FR" b="1" dirty="0"/>
              <a:t> les développeurs</a:t>
            </a:r>
            <a:r>
              <a:rPr lang="fr-FR" dirty="0"/>
              <a:t> : Guider les équipes techniques en partageant des bonnes pratiques et en les aidant à comprendre l’architecture.</a:t>
            </a:r>
          </a:p>
        </p:txBody>
      </p:sp>
    </p:spTree>
    <p:extLst>
      <p:ext uri="{BB962C8B-B14F-4D97-AF65-F5344CB8AC3E}">
        <p14:creationId xmlns:p14="http://schemas.microsoft.com/office/powerpoint/2010/main" val="41441853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Pourquoi l'architecture logicielle est </a:t>
            </a:r>
            <a:r>
              <a:rPr lang="fr-FR" dirty="0" smtClean="0"/>
              <a:t>importante?</a:t>
            </a:r>
            <a:endParaRPr lang="fr-FR" dirty="0"/>
          </a:p>
        </p:txBody>
      </p:sp>
      <p:sp>
        <p:nvSpPr>
          <p:cNvPr id="3" name="Espace réservé du contenu 2"/>
          <p:cNvSpPr>
            <a:spLocks noGrp="1"/>
          </p:cNvSpPr>
          <p:nvPr>
            <p:ph idx="1"/>
          </p:nvPr>
        </p:nvSpPr>
        <p:spPr/>
        <p:txBody>
          <a:bodyPr>
            <a:normAutofit fontScale="70000" lnSpcReduction="20000"/>
          </a:bodyPr>
          <a:lstStyle/>
          <a:p>
            <a:r>
              <a:rPr lang="fr-FR" b="1" dirty="0"/>
              <a:t>Gestion de la complexité</a:t>
            </a:r>
            <a:r>
              <a:rPr lang="fr-FR" dirty="0"/>
              <a:t> : Elle permet de diviser un système complexe en composants plus petits et gérables.</a:t>
            </a:r>
          </a:p>
          <a:p>
            <a:r>
              <a:rPr lang="fr-FR" b="1" dirty="0"/>
              <a:t>Réduction des risques</a:t>
            </a:r>
            <a:r>
              <a:rPr lang="fr-FR" dirty="0"/>
              <a:t> : Une bonne architecture minimise les erreurs de conception et les problèmes techniques coûteux.</a:t>
            </a:r>
          </a:p>
          <a:p>
            <a:r>
              <a:rPr lang="fr-FR" b="1" dirty="0"/>
              <a:t>Maintenabilité</a:t>
            </a:r>
            <a:r>
              <a:rPr lang="fr-FR" dirty="0"/>
              <a:t> : Un système bien architecturé est plus facile à comprendre, à modifier et à faire évoluer.</a:t>
            </a:r>
          </a:p>
          <a:p>
            <a:r>
              <a:rPr lang="fr-FR" b="1" dirty="0"/>
              <a:t>Performance et </a:t>
            </a:r>
            <a:r>
              <a:rPr lang="fr-FR" b="1" dirty="0" err="1"/>
              <a:t>scalabilité</a:t>
            </a:r>
            <a:r>
              <a:rPr lang="fr-FR" dirty="0"/>
              <a:t> : Elle garantit que le système peut répondre aux exigences de performance et s’adapter à une croissance future.</a:t>
            </a:r>
          </a:p>
          <a:p>
            <a:r>
              <a:rPr lang="fr-FR" b="1" dirty="0"/>
              <a:t>Réutilisation des composants</a:t>
            </a:r>
            <a:r>
              <a:rPr lang="fr-FR" dirty="0"/>
              <a:t> : Une architecture modulaire favorise la réutilisation du code, ce qui réduit les coûts et accélère le développement.</a:t>
            </a:r>
          </a:p>
          <a:p>
            <a:r>
              <a:rPr lang="fr-FR" b="1" dirty="0"/>
              <a:t>Alignement avec les objectifs métier</a:t>
            </a:r>
            <a:r>
              <a:rPr lang="fr-FR" dirty="0"/>
              <a:t> : Elle assure que le système répond aux besoins fonctionnels et stratégiques de l’entreprise.</a:t>
            </a:r>
          </a:p>
        </p:txBody>
      </p:sp>
    </p:spTree>
    <p:extLst>
      <p:ext uri="{BB962C8B-B14F-4D97-AF65-F5344CB8AC3E}">
        <p14:creationId xmlns:p14="http://schemas.microsoft.com/office/powerpoint/2010/main" val="34941732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Un aperçu du parcours de l'architecte : de l'apprenti au maître</a:t>
            </a:r>
          </a:p>
        </p:txBody>
      </p:sp>
      <p:sp>
        <p:nvSpPr>
          <p:cNvPr id="3" name="Espace réservé du contenu 2"/>
          <p:cNvSpPr>
            <a:spLocks noGrp="1"/>
          </p:cNvSpPr>
          <p:nvPr>
            <p:ph idx="1"/>
          </p:nvPr>
        </p:nvSpPr>
        <p:spPr>
          <a:xfrm>
            <a:off x="1295401" y="2478157"/>
            <a:ext cx="9601196" cy="3723860"/>
          </a:xfrm>
        </p:spPr>
        <p:txBody>
          <a:bodyPr>
            <a:normAutofit fontScale="70000" lnSpcReduction="20000"/>
          </a:bodyPr>
          <a:lstStyle/>
          <a:p>
            <a:r>
              <a:rPr lang="fr-FR" b="1" dirty="0"/>
              <a:t>Développeur junior</a:t>
            </a:r>
            <a:r>
              <a:rPr lang="fr-FR" dirty="0"/>
              <a:t> :</a:t>
            </a:r>
          </a:p>
          <a:p>
            <a:pPr lvl="1"/>
            <a:r>
              <a:rPr lang="fr-FR" dirty="0"/>
              <a:t>Acquiert des compétences de base en programmation.</a:t>
            </a:r>
          </a:p>
          <a:p>
            <a:pPr lvl="1"/>
            <a:r>
              <a:rPr lang="fr-FR" dirty="0"/>
              <a:t>Apprend à écrire du code propre et à résoudre des problèmes simples.</a:t>
            </a:r>
          </a:p>
          <a:p>
            <a:pPr lvl="1"/>
            <a:r>
              <a:rPr lang="fr-FR" dirty="0"/>
              <a:t>Travaille sous la supervision de développeurs plus expérimentés.</a:t>
            </a:r>
          </a:p>
          <a:p>
            <a:r>
              <a:rPr lang="fr-FR" b="1" dirty="0"/>
              <a:t>Développeur senior</a:t>
            </a:r>
            <a:r>
              <a:rPr lang="fr-FR" dirty="0"/>
              <a:t> :</a:t>
            </a:r>
          </a:p>
          <a:p>
            <a:pPr lvl="1"/>
            <a:r>
              <a:rPr lang="fr-FR" dirty="0"/>
              <a:t>Maîtrise plusieurs langages et </a:t>
            </a:r>
            <a:r>
              <a:rPr lang="fr-FR" dirty="0" err="1"/>
              <a:t>frameworks</a:t>
            </a:r>
            <a:r>
              <a:rPr lang="fr-FR" dirty="0"/>
              <a:t>.</a:t>
            </a:r>
          </a:p>
          <a:p>
            <a:pPr lvl="1"/>
            <a:r>
              <a:rPr lang="fr-FR" dirty="0"/>
              <a:t>Participe à la conception de modules ou de fonctionnalités complexes.</a:t>
            </a:r>
          </a:p>
          <a:p>
            <a:pPr lvl="1"/>
            <a:r>
              <a:rPr lang="fr-FR" dirty="0"/>
              <a:t>Commence à comprendre les principes d’architecture et les patterns de conception.</a:t>
            </a:r>
          </a:p>
          <a:p>
            <a:r>
              <a:rPr lang="fr-FR" b="1" dirty="0"/>
              <a:t>Lead développeur ou </a:t>
            </a:r>
            <a:r>
              <a:rPr lang="fr-FR" b="1" dirty="0" err="1"/>
              <a:t>tech</a:t>
            </a:r>
            <a:r>
              <a:rPr lang="fr-FR" b="1" dirty="0"/>
              <a:t> lead</a:t>
            </a:r>
            <a:r>
              <a:rPr lang="fr-FR" dirty="0"/>
              <a:t> :</a:t>
            </a:r>
          </a:p>
          <a:p>
            <a:pPr lvl="1"/>
            <a:r>
              <a:rPr lang="fr-FR" dirty="0"/>
              <a:t>Prend des responsabilités techniques sur un projet ou une équipe.</a:t>
            </a:r>
          </a:p>
          <a:p>
            <a:pPr lvl="1"/>
            <a:r>
              <a:rPr lang="fr-FR" dirty="0"/>
              <a:t>Collabore avec l’architecte pour implémenter l’architecture.</a:t>
            </a:r>
          </a:p>
          <a:p>
            <a:pPr lvl="1"/>
            <a:r>
              <a:rPr lang="fr-FR" dirty="0"/>
              <a:t>Commence à prendre des décisions techniques importantes</a:t>
            </a:r>
            <a:r>
              <a:rPr lang="fr-FR" dirty="0" smtClean="0"/>
              <a:t>.</a:t>
            </a:r>
            <a:endParaRPr lang="fr-FR" dirty="0"/>
          </a:p>
        </p:txBody>
      </p:sp>
    </p:spTree>
    <p:extLst>
      <p:ext uri="{BB962C8B-B14F-4D97-AF65-F5344CB8AC3E}">
        <p14:creationId xmlns:p14="http://schemas.microsoft.com/office/powerpoint/2010/main" val="1537183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58079" y="900411"/>
            <a:ext cx="9601196" cy="5142580"/>
          </a:xfrm>
        </p:spPr>
        <p:txBody>
          <a:bodyPr>
            <a:normAutofit fontScale="92500" lnSpcReduction="10000"/>
          </a:bodyPr>
          <a:lstStyle/>
          <a:p>
            <a:r>
              <a:rPr lang="fr-FR" b="1" dirty="0"/>
              <a:t>Architecte logiciel</a:t>
            </a:r>
            <a:r>
              <a:rPr lang="fr-FR" dirty="0"/>
              <a:t> :</a:t>
            </a:r>
          </a:p>
          <a:p>
            <a:pPr lvl="1"/>
            <a:r>
              <a:rPr lang="fr-FR" dirty="0"/>
              <a:t>Conçoit l’architecture globale des systèmes.</a:t>
            </a:r>
          </a:p>
          <a:p>
            <a:pPr lvl="1"/>
            <a:r>
              <a:rPr lang="fr-FR" dirty="0"/>
              <a:t>Travaille avec les parties prenantes pour aligner la technique sur les besoins métier.</a:t>
            </a:r>
          </a:p>
          <a:p>
            <a:pPr lvl="1"/>
            <a:r>
              <a:rPr lang="fr-FR" dirty="0"/>
              <a:t>Prend des décisions stratégiques sur les technologies et les outils.</a:t>
            </a:r>
          </a:p>
          <a:p>
            <a:r>
              <a:rPr lang="fr-FR" b="1" dirty="0"/>
              <a:t>Architecte principal ou architecte d’entreprise</a:t>
            </a:r>
            <a:r>
              <a:rPr lang="fr-FR" dirty="0"/>
              <a:t> :</a:t>
            </a:r>
          </a:p>
          <a:p>
            <a:pPr lvl="1"/>
            <a:r>
              <a:rPr lang="fr-FR" dirty="0"/>
              <a:t>Influence l’architecture à l’échelle de l’entreprise.</a:t>
            </a:r>
          </a:p>
          <a:p>
            <a:pPr lvl="1"/>
            <a:r>
              <a:rPr lang="fr-FR" dirty="0"/>
              <a:t>Définit des standards et des bonnes pratiques pour plusieurs projets.</a:t>
            </a:r>
          </a:p>
          <a:p>
            <a:pPr lvl="1"/>
            <a:r>
              <a:rPr lang="fr-FR" dirty="0"/>
              <a:t>Joue un rôle clé dans la stratégie technologique de l’organisation.</a:t>
            </a:r>
          </a:p>
          <a:p>
            <a:r>
              <a:rPr lang="fr-FR" b="1" dirty="0"/>
              <a:t>Maître architecte</a:t>
            </a:r>
            <a:r>
              <a:rPr lang="fr-FR" dirty="0"/>
              <a:t> :</a:t>
            </a:r>
          </a:p>
          <a:p>
            <a:pPr lvl="1"/>
            <a:r>
              <a:rPr lang="fr-FR" dirty="0"/>
              <a:t>Reconnu comme un expert dans son domaine.</a:t>
            </a:r>
          </a:p>
          <a:p>
            <a:pPr lvl="1"/>
            <a:r>
              <a:rPr lang="fr-FR" dirty="0"/>
              <a:t>Partage ses connaissances via des conférences, des articles, ou des formations.</a:t>
            </a:r>
          </a:p>
          <a:p>
            <a:pPr lvl="1"/>
            <a:r>
              <a:rPr lang="fr-FR" dirty="0"/>
              <a:t>Inspire et guide les générations futures d’architectes.</a:t>
            </a:r>
          </a:p>
        </p:txBody>
      </p:sp>
    </p:spTree>
    <p:extLst>
      <p:ext uri="{BB962C8B-B14F-4D97-AF65-F5344CB8AC3E}">
        <p14:creationId xmlns:p14="http://schemas.microsoft.com/office/powerpoint/2010/main" val="2999734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La Webographie</a:t>
            </a:r>
            <a:endParaRPr lang="fr-FR" dirty="0"/>
          </a:p>
        </p:txBody>
      </p:sp>
      <p:sp>
        <p:nvSpPr>
          <p:cNvPr id="3" name="Espace réservé du contenu 2"/>
          <p:cNvSpPr>
            <a:spLocks noGrp="1"/>
          </p:cNvSpPr>
          <p:nvPr>
            <p:ph idx="1"/>
          </p:nvPr>
        </p:nvSpPr>
        <p:spPr/>
        <p:txBody>
          <a:bodyPr/>
          <a:lstStyle/>
          <a:p>
            <a:pPr marL="0" indent="0">
              <a:buNone/>
            </a:pPr>
            <a:r>
              <a:rPr lang="fr-FR" dirty="0" smtClean="0"/>
              <a:t>Consulter le 08/03/2025 à 18h</a:t>
            </a:r>
          </a:p>
          <a:p>
            <a:r>
              <a:rPr lang="fr-FR" dirty="0" smtClean="0"/>
              <a:t>Deepseek.com</a:t>
            </a:r>
          </a:p>
          <a:p>
            <a:r>
              <a:rPr lang="fr-FR" dirty="0">
                <a:hlinkClick r:id="rId2"/>
              </a:rPr>
              <a:t>Architecture logicielle — </a:t>
            </a:r>
            <a:r>
              <a:rPr lang="fr-FR" dirty="0" smtClean="0">
                <a:hlinkClick r:id="rId2"/>
              </a:rPr>
              <a:t>Wikipédia</a:t>
            </a:r>
            <a:endParaRPr lang="fr-FR" dirty="0" smtClean="0"/>
          </a:p>
          <a:p>
            <a:r>
              <a:rPr lang="fr-FR" dirty="0">
                <a:hlinkClick r:id="rId3"/>
              </a:rPr>
              <a:t>L'architecture logicielle :définitions, conception et bonnes </a:t>
            </a:r>
            <a:r>
              <a:rPr lang="fr-FR" dirty="0" smtClean="0">
                <a:hlinkClick r:id="rId3"/>
              </a:rPr>
              <a:t>pratiques</a:t>
            </a:r>
            <a:endParaRPr lang="fr-FR" dirty="0" smtClean="0"/>
          </a:p>
          <a:p>
            <a:r>
              <a:rPr lang="fr-FR" dirty="0" smtClean="0"/>
              <a:t>Chatgpt.com</a:t>
            </a:r>
          </a:p>
          <a:p>
            <a:r>
              <a:rPr lang="fr-FR" dirty="0">
                <a:hlinkClick r:id="rId4"/>
              </a:rPr>
              <a:t>R.2e321b62402ed2b7f851f86c5cf111f5 (1020×831)</a:t>
            </a:r>
            <a:endParaRPr lang="fr-FR" dirty="0" smtClean="0"/>
          </a:p>
          <a:p>
            <a:endParaRPr lang="fr-FR" dirty="0" smtClean="0"/>
          </a:p>
          <a:p>
            <a:endParaRPr lang="fr-FR" dirty="0"/>
          </a:p>
        </p:txBody>
      </p:sp>
    </p:spTree>
    <p:extLst>
      <p:ext uri="{BB962C8B-B14F-4D97-AF65-F5344CB8AC3E}">
        <p14:creationId xmlns:p14="http://schemas.microsoft.com/office/powerpoint/2010/main" val="37556220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que">
  <a:themeElements>
    <a:clrScheme name="Organique">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que">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que">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98</TotalTime>
  <Words>73</Words>
  <Application>Microsoft Office PowerPoint</Application>
  <PresentationFormat>Grand écran</PresentationFormat>
  <Paragraphs>55</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Garamond</vt:lpstr>
      <vt:lpstr>Times New Roman</vt:lpstr>
      <vt:lpstr>Organique</vt:lpstr>
      <vt:lpstr>Chapitre 1</vt:lpstr>
      <vt:lpstr>Qu’est-ce que l’architecture logicielle ?</vt:lpstr>
      <vt:lpstr>Présentation PowerPoint</vt:lpstr>
      <vt:lpstr>Le rôle d'un architecte logiciel</vt:lpstr>
      <vt:lpstr>Pourquoi l'architecture logicielle est importante?</vt:lpstr>
      <vt:lpstr>Un aperçu du parcours de l'architecte : de l'apprenti au maître</vt:lpstr>
      <vt:lpstr>Présentation PowerPoint</vt:lpstr>
      <vt:lpstr>La Webographie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1</dc:title>
  <dc:creator>hp</dc:creator>
  <cp:lastModifiedBy>hp</cp:lastModifiedBy>
  <cp:revision>7</cp:revision>
  <dcterms:created xsi:type="dcterms:W3CDTF">2025-03-08T17:19:19Z</dcterms:created>
  <dcterms:modified xsi:type="dcterms:W3CDTF">2025-03-09T14:21:33Z</dcterms:modified>
</cp:coreProperties>
</file>