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4" r:id="rId7"/>
    <p:sldId id="265"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59" autoAdjust="0"/>
    <p:restoredTop sz="86481" autoAdjust="0"/>
  </p:normalViewPr>
  <p:slideViewPr>
    <p:cSldViewPr snapToGrid="0">
      <p:cViewPr varScale="1">
        <p:scale>
          <a:sx n="62" d="100"/>
          <a:sy n="62" d="100"/>
        </p:scale>
        <p:origin x="258" y="10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3C607A-517A-4CA0-AD78-27452CD70D5C}" type="datetimeFigureOut">
              <a:rPr lang="fr-FR" smtClean="0"/>
              <a:t>29/08/2024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A31F66-48BA-4C30-B0AD-93BE42304473}" type="slidenum">
              <a:rPr lang="fr-FR" smtClean="0"/>
              <a:t>‹N°›</a:t>
            </a:fld>
            <a:endParaRPr lang="fr-FR"/>
          </a:p>
        </p:txBody>
      </p:sp>
    </p:spTree>
    <p:extLst>
      <p:ext uri="{BB962C8B-B14F-4D97-AF65-F5344CB8AC3E}">
        <p14:creationId xmlns:p14="http://schemas.microsoft.com/office/powerpoint/2010/main" val="2095580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31F66-48BA-4C30-B0AD-93BE42304473}" type="slidenum">
              <a:rPr lang="fr-FR" smtClean="0"/>
              <a:t>1</a:t>
            </a:fld>
            <a:endParaRPr lang="fr-FR"/>
          </a:p>
        </p:txBody>
      </p:sp>
    </p:spTree>
    <p:extLst>
      <p:ext uri="{BB962C8B-B14F-4D97-AF65-F5344CB8AC3E}">
        <p14:creationId xmlns:p14="http://schemas.microsoft.com/office/powerpoint/2010/main" val="239652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3A31F66-48BA-4C30-B0AD-93BE42304473}" type="slidenum">
              <a:rPr lang="fr-FR" smtClean="0"/>
              <a:t>2</a:t>
            </a:fld>
            <a:endParaRPr lang="fr-FR"/>
          </a:p>
        </p:txBody>
      </p:sp>
    </p:spTree>
    <p:extLst>
      <p:ext uri="{BB962C8B-B14F-4D97-AF65-F5344CB8AC3E}">
        <p14:creationId xmlns:p14="http://schemas.microsoft.com/office/powerpoint/2010/main" val="2210516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29/08/2024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24909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29/08/2024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307048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29/08/2024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48830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0BB87DBF-84E0-4894-A803-E160EBB00BDA}" type="datetimeFigureOut">
              <a:rPr lang="fr-FR" smtClean="0"/>
              <a:t>29/08/2024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34153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0BB87DBF-84E0-4894-A803-E160EBB00BDA}" type="datetimeFigureOut">
              <a:rPr lang="fr-FR" smtClean="0"/>
              <a:t>29/08/2024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17540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0BB87DBF-84E0-4894-A803-E160EBB00BDA}" type="datetimeFigureOut">
              <a:rPr lang="fr-FR" smtClean="0"/>
              <a:t>29/08/2024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226892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0BB87DBF-84E0-4894-A803-E160EBB00BDA}" type="datetimeFigureOut">
              <a:rPr lang="fr-FR" smtClean="0"/>
              <a:t>29/08/2024</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83937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0BB87DBF-84E0-4894-A803-E160EBB00BDA}" type="datetimeFigureOut">
              <a:rPr lang="fr-FR" smtClean="0"/>
              <a:t>29/08/2024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2089594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BB87DBF-84E0-4894-A803-E160EBB00BDA}" type="datetimeFigureOut">
              <a:rPr lang="fr-FR" smtClean="0"/>
              <a:t>29/08/2024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1140624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BB87DBF-84E0-4894-A803-E160EBB00BDA}" type="datetimeFigureOut">
              <a:rPr lang="fr-FR" smtClean="0"/>
              <a:t>29/08/2024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687288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0BB87DBF-84E0-4894-A803-E160EBB00BDA}" type="datetimeFigureOut">
              <a:rPr lang="fr-FR" smtClean="0"/>
              <a:t>29/08/2024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3D307AC-7E96-4961-B64F-CF93EBB9CE78}" type="slidenum">
              <a:rPr lang="fr-FR" smtClean="0"/>
              <a:t>‹N°›</a:t>
            </a:fld>
            <a:endParaRPr lang="fr-FR"/>
          </a:p>
        </p:txBody>
      </p:sp>
    </p:spTree>
    <p:extLst>
      <p:ext uri="{BB962C8B-B14F-4D97-AF65-F5344CB8AC3E}">
        <p14:creationId xmlns:p14="http://schemas.microsoft.com/office/powerpoint/2010/main" val="304923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B87DBF-84E0-4894-A803-E160EBB00BDA}" type="datetimeFigureOut">
              <a:rPr lang="fr-FR" smtClean="0"/>
              <a:t>29/08/2024</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D307AC-7E96-4961-B64F-CF93EBB9CE78}" type="slidenum">
              <a:rPr lang="fr-FR" smtClean="0"/>
              <a:t>‹N°›</a:t>
            </a:fld>
            <a:endParaRPr lang="fr-FR"/>
          </a:p>
        </p:txBody>
      </p:sp>
    </p:spTree>
    <p:extLst>
      <p:ext uri="{BB962C8B-B14F-4D97-AF65-F5344CB8AC3E}">
        <p14:creationId xmlns:p14="http://schemas.microsoft.com/office/powerpoint/2010/main" val="70742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86E938C-9D94-4B05-979A-D39FFC457291}"/>
              </a:ext>
            </a:extLst>
          </p:cNvPr>
          <p:cNvSpPr>
            <a:spLocks noGrp="1"/>
          </p:cNvSpPr>
          <p:nvPr/>
        </p:nvSpPr>
        <p:spPr>
          <a:xfrm>
            <a:off x="8126046" y="1753534"/>
            <a:ext cx="3565524" cy="1675466"/>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a:lstStyle>
          <a:p>
            <a:pPr algn="ctr" rtl="0"/>
            <a:r>
              <a:rPr lang="fr-FR" sz="5400" dirty="0" smtClean="0">
                <a:solidFill>
                  <a:schemeClr val="bg1"/>
                </a:solidFill>
                <a:latin typeface="Times New Roman" panose="02020603050405020304" pitchFamily="18" charset="0"/>
                <a:cs typeface="Times New Roman" panose="02020603050405020304" pitchFamily="18" charset="0"/>
              </a:rPr>
              <a:t>DIEU AU CENTRE DE NOUS</a:t>
            </a:r>
            <a:endParaRPr lang="fr-FR" sz="5400" dirty="0">
              <a:solidFill>
                <a:schemeClr val="bg1"/>
              </a:solidFill>
              <a:latin typeface="Times New Roman" panose="02020603050405020304" pitchFamily="18" charset="0"/>
              <a:cs typeface="Times New Roman" panose="02020603050405020304" pitchFamily="18" charset="0"/>
            </a:endParaRPr>
          </a:p>
        </p:txBody>
      </p:sp>
      <p:pic>
        <p:nvPicPr>
          <p:cNvPr id="21" name="Espace réservé d’image 13" descr="Arrière-plan numérique Point de données">
            <a:extLst>
              <a:ext uri="{FF2B5EF4-FFF2-40B4-BE49-F238E27FC236}">
                <a16:creationId xmlns:a16="http://schemas.microsoft.com/office/drawing/2014/main" id="{9A8AD548-922D-4E1D-B19C-5F6E808B8160}"/>
              </a:ext>
            </a:extLst>
          </p:cNvPr>
          <p:cNvPicPr>
            <a:picLocks noGrp="1"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22114" y="0"/>
            <a:ext cx="7452360" cy="6858000"/>
          </a:xfrm>
          <a:prstGeom prst="rect">
            <a:avLst/>
          </a:prstGeom>
          <a:solidFill>
            <a:schemeClr val="accent5"/>
          </a:solidFill>
        </p:spPr>
      </p:pic>
      <p:sp>
        <p:nvSpPr>
          <p:cNvPr id="22" name="Sous-titre 2">
            <a:extLst>
              <a:ext uri="{FF2B5EF4-FFF2-40B4-BE49-F238E27FC236}">
                <a16:creationId xmlns:a16="http://schemas.microsoft.com/office/drawing/2014/main" id="{D9A11267-FC52-4990-8D98-010AFABA5544}"/>
              </a:ext>
            </a:extLst>
          </p:cNvPr>
          <p:cNvSpPr>
            <a:spLocks noGrp="1"/>
          </p:cNvSpPr>
          <p:nvPr/>
        </p:nvSpPr>
        <p:spPr>
          <a:xfrm>
            <a:off x="8021616" y="5445002"/>
            <a:ext cx="3565524" cy="1731963"/>
          </a:xfrm>
          <a:prstGeom prst="rect">
            <a:avLst/>
          </a:prstGeom>
        </p:spPr>
        <p:txBody>
          <a:bodyPr vert="horz" wrap="square" lIns="0" tIns="0" rIns="0" bIns="0" rtlCol="0">
            <a:noAutofit/>
          </a:bodyPr>
          <a:lstStyle>
            <a:lvl1pPr marL="228600" indent="-228600" algn="l" defTabSz="914400" rtl="0" eaLnBrk="1" latinLnBrk="0" hangingPunct="1">
              <a:lnSpc>
                <a:spcPct val="110000"/>
              </a:lnSpc>
              <a:spcBef>
                <a:spcPts val="1000"/>
              </a:spcBef>
              <a:spcAft>
                <a:spcPts val="800"/>
              </a:spcAft>
              <a:buFont typeface="Arial" panose="020B0604020202020204" pitchFamily="34" charset="0"/>
              <a:buNone/>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None/>
              <a:defRPr sz="20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rtl="0"/>
            <a:r>
              <a:rPr lang="fr-FR" sz="1600" b="1" dirty="0">
                <a:solidFill>
                  <a:schemeClr val="bg1">
                    <a:alpha val="60000"/>
                  </a:schemeClr>
                </a:solidFill>
                <a:latin typeface="Times New Roman" panose="02020603050405020304" pitchFamily="18" charset="0"/>
                <a:cs typeface="Times New Roman" panose="02020603050405020304" pitchFamily="18" charset="0"/>
              </a:rPr>
              <a:t>TEMPS DE PRIERE POUR </a:t>
            </a:r>
            <a:r>
              <a:rPr lang="fr-FR" sz="1600" b="1" dirty="0" smtClean="0">
                <a:solidFill>
                  <a:schemeClr val="bg1">
                    <a:alpha val="60000"/>
                  </a:schemeClr>
                </a:solidFill>
                <a:latin typeface="Times New Roman" panose="02020603050405020304" pitchFamily="18" charset="0"/>
                <a:cs typeface="Times New Roman" panose="02020603050405020304" pitchFamily="18" charset="0"/>
              </a:rPr>
              <a:t>NOUS</a:t>
            </a:r>
            <a:endParaRPr lang="fr-FR" sz="1600" b="1" dirty="0">
              <a:solidFill>
                <a:schemeClr val="bg1">
                  <a:alpha val="60000"/>
                </a:schemeClr>
              </a:solidFill>
              <a:latin typeface="Times New Roman" panose="02020603050405020304" pitchFamily="18" charset="0"/>
              <a:cs typeface="Times New Roman" panose="02020603050405020304" pitchFamily="18" charset="0"/>
            </a:endParaRPr>
          </a:p>
          <a:p>
            <a:pPr algn="ctr" rtl="0"/>
            <a:r>
              <a:rPr lang="fr-FR" sz="1400" b="1" dirty="0">
                <a:solidFill>
                  <a:schemeClr val="bg1">
                    <a:alpha val="60000"/>
                  </a:schemeClr>
                </a:solidFill>
                <a:latin typeface="Times New Roman" panose="02020603050405020304" pitchFamily="18" charset="0"/>
                <a:cs typeface="Times New Roman" panose="02020603050405020304" pitchFamily="18" charset="0"/>
              </a:rPr>
              <a:t>Impact Centre Chrétien Sénégal</a:t>
            </a:r>
          </a:p>
        </p:txBody>
      </p:sp>
      <p:pic>
        <p:nvPicPr>
          <p:cNvPr id="23" name="Image 22" descr="Ampoule">
            <a:extLst>
              <a:ext uri="{FF2B5EF4-FFF2-40B4-BE49-F238E27FC236}">
                <a16:creationId xmlns:a16="http://schemas.microsoft.com/office/drawing/2014/main" id="{568D2522-AF70-CAF7-77B4-A6C5F89891D2}"/>
              </a:ext>
            </a:extLst>
          </p:cNvPr>
          <p:cNvPicPr>
            <a:picLocks noChangeAspect="1"/>
          </p:cNvPicPr>
          <p:nvPr/>
        </p:nvPicPr>
        <p:blipFill rotWithShape="1">
          <a:blip r:embed="rId4" cstate="email">
            <a:alphaModFix amt="35000"/>
            <a:extLst>
              <a:ext uri="{28A0092B-C50C-407E-A947-70E740481C1C}">
                <a14:useLocalDpi xmlns:a14="http://schemas.microsoft.com/office/drawing/2010/main"/>
              </a:ext>
            </a:extLst>
          </a:blip>
          <a:srcRect l="40139" r="-1" b="223"/>
          <a:stretch/>
        </p:blipFill>
        <p:spPr>
          <a:xfrm>
            <a:off x="-133528" y="-87079"/>
            <a:ext cx="7563774" cy="6945079"/>
          </a:xfrm>
          <a:prstGeom prst="rect">
            <a:avLst/>
          </a:prstGeom>
          <a:ln>
            <a:noFill/>
          </a:ln>
          <a:effectLst>
            <a:softEdge rad="112500"/>
          </a:effectLst>
        </p:spPr>
      </p:pic>
      <p:sp>
        <p:nvSpPr>
          <p:cNvPr id="24" name="Rectangle 23">
            <a:extLst>
              <a:ext uri="{FF2B5EF4-FFF2-40B4-BE49-F238E27FC236}">
                <a16:creationId xmlns:a16="http://schemas.microsoft.com/office/drawing/2014/main" id="{2B5A5FB2-0557-871A-54C6-6A8D26D4110E}"/>
              </a:ext>
            </a:extLst>
          </p:cNvPr>
          <p:cNvSpPr/>
          <p:nvPr/>
        </p:nvSpPr>
        <p:spPr>
          <a:xfrm>
            <a:off x="8242163" y="3629067"/>
            <a:ext cx="3124429" cy="1477328"/>
          </a:xfrm>
          <a:prstGeom prst="rect">
            <a:avLst/>
          </a:prstGeom>
          <a:noFill/>
        </p:spPr>
        <p:txBody>
          <a:bodyPr wrap="square" lIns="91440" tIns="45720" rIns="91440" bIns="4572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latin typeface="Times New Roman" panose="02020603050405020304" pitchFamily="18" charset="0"/>
                <a:cs typeface="Times New Roman" panose="02020603050405020304" pitchFamily="18" charset="0"/>
              </a:rPr>
              <a:t>Ecclésiaste 4:12</a:t>
            </a:r>
            <a:r>
              <a:rPr lang="fr-FR" dirty="0">
                <a:latin typeface="Times New Roman" panose="02020603050405020304" pitchFamily="18" charset="0"/>
                <a:cs typeface="Times New Roman" panose="02020603050405020304" pitchFamily="18" charset="0"/>
              </a:rPr>
              <a:t> : "Et si quelqu'un est plus fort qu'un seul, les deux peuvent lui résister; et la corde à trois brins ne se rompt pas facilement." </a:t>
            </a:r>
            <a:endParaRPr lang="fr-FR" sz="1200" b="1" cap="none" spc="0"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5" name="ZoneTexte 9">
            <a:extLst>
              <a:ext uri="{FF2B5EF4-FFF2-40B4-BE49-F238E27FC236}">
                <a16:creationId xmlns:a16="http://schemas.microsoft.com/office/drawing/2014/main" id="{AC3C9643-CABA-1BE2-8C31-A43E2A9C0439}"/>
              </a:ext>
            </a:extLst>
          </p:cNvPr>
          <p:cNvSpPr txBox="1"/>
          <p:nvPr/>
        </p:nvSpPr>
        <p:spPr>
          <a:xfrm>
            <a:off x="1244256" y="3188561"/>
            <a:ext cx="4737602" cy="678327"/>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3600" b="1" i="1" dirty="0">
                <a:effectLst/>
                <a:latin typeface="Times New Roman" panose="02020603050405020304" pitchFamily="18" charset="0"/>
                <a:ea typeface="Times New Roman" panose="02020603050405020304" pitchFamily="18" charset="0"/>
                <a:cs typeface="Times New Roman" panose="02020603050405020304" pitchFamily="18" charset="0"/>
              </a:rPr>
              <a:t>DALAL AK JAMM</a:t>
            </a:r>
            <a:endParaRPr lang="fr-SN" sz="3600" dirty="0">
              <a:effectLst/>
              <a:latin typeface="Times New Roman" panose="02020603050405020304" pitchFamily="18" charset="0"/>
              <a:ea typeface="Times New Roman" panose="02020603050405020304" pitchFamily="18" charset="0"/>
            </a:endParaRPr>
          </a:p>
        </p:txBody>
      </p:sp>
      <p:sp>
        <p:nvSpPr>
          <p:cNvPr id="26" name="ZoneTexte 11">
            <a:extLst>
              <a:ext uri="{FF2B5EF4-FFF2-40B4-BE49-F238E27FC236}">
                <a16:creationId xmlns:a16="http://schemas.microsoft.com/office/drawing/2014/main" id="{CEA6450F-A6CD-DAE2-240B-B0B7772017E7}"/>
              </a:ext>
            </a:extLst>
          </p:cNvPr>
          <p:cNvSpPr txBox="1"/>
          <p:nvPr/>
        </p:nvSpPr>
        <p:spPr>
          <a:xfrm>
            <a:off x="148102" y="547202"/>
            <a:ext cx="3222551"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BIENVENIDOS</a:t>
            </a:r>
            <a:endParaRPr lang="fr-SN" sz="2800" dirty="0">
              <a:effectLst/>
              <a:latin typeface="Times New Roman" panose="02020603050405020304" pitchFamily="18" charset="0"/>
              <a:ea typeface="Times New Roman" panose="02020603050405020304" pitchFamily="18" charset="0"/>
            </a:endParaRPr>
          </a:p>
        </p:txBody>
      </p:sp>
      <p:sp>
        <p:nvSpPr>
          <p:cNvPr id="27" name="ZoneTexte 14">
            <a:extLst>
              <a:ext uri="{FF2B5EF4-FFF2-40B4-BE49-F238E27FC236}">
                <a16:creationId xmlns:a16="http://schemas.microsoft.com/office/drawing/2014/main" id="{1AD7D225-F564-87A3-BFC5-E96662677804}"/>
              </a:ext>
            </a:extLst>
          </p:cNvPr>
          <p:cNvSpPr txBox="1"/>
          <p:nvPr/>
        </p:nvSpPr>
        <p:spPr>
          <a:xfrm>
            <a:off x="4575757" y="5719057"/>
            <a:ext cx="3198628"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AKWABA</a:t>
            </a:r>
            <a:endParaRPr lang="fr-SN" sz="2800" dirty="0">
              <a:effectLst/>
              <a:latin typeface="Times New Roman" panose="02020603050405020304" pitchFamily="18" charset="0"/>
              <a:ea typeface="Times New Roman" panose="02020603050405020304" pitchFamily="18" charset="0"/>
            </a:endParaRPr>
          </a:p>
        </p:txBody>
      </p:sp>
      <p:sp>
        <p:nvSpPr>
          <p:cNvPr id="28" name="ZoneTexte 16">
            <a:extLst>
              <a:ext uri="{FF2B5EF4-FFF2-40B4-BE49-F238E27FC236}">
                <a16:creationId xmlns:a16="http://schemas.microsoft.com/office/drawing/2014/main" id="{61340340-A430-05B2-B6EB-3D6578ABDD1F}"/>
              </a:ext>
            </a:extLst>
          </p:cNvPr>
          <p:cNvSpPr txBox="1"/>
          <p:nvPr/>
        </p:nvSpPr>
        <p:spPr>
          <a:xfrm>
            <a:off x="-280078" y="5719057"/>
            <a:ext cx="3383812"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WELCOME</a:t>
            </a:r>
            <a:endParaRPr lang="fr-SN" sz="2800" dirty="0">
              <a:effectLst/>
              <a:latin typeface="Times New Roman" panose="02020603050405020304" pitchFamily="18" charset="0"/>
              <a:ea typeface="Times New Roman" panose="02020603050405020304" pitchFamily="18" charset="0"/>
            </a:endParaRPr>
          </a:p>
        </p:txBody>
      </p:sp>
      <p:sp>
        <p:nvSpPr>
          <p:cNvPr id="29" name="ZoneTexte 18">
            <a:extLst>
              <a:ext uri="{FF2B5EF4-FFF2-40B4-BE49-F238E27FC236}">
                <a16:creationId xmlns:a16="http://schemas.microsoft.com/office/drawing/2014/main" id="{8E4146FE-EFB4-212A-0B4E-2D37C1DBB13D}"/>
              </a:ext>
            </a:extLst>
          </p:cNvPr>
          <p:cNvSpPr txBox="1"/>
          <p:nvPr/>
        </p:nvSpPr>
        <p:spPr>
          <a:xfrm>
            <a:off x="3736650" y="1263732"/>
            <a:ext cx="3865666"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effectLst/>
                <a:latin typeface="Times New Roman" panose="02020603050405020304" pitchFamily="18" charset="0"/>
                <a:ea typeface="Times New Roman" panose="02020603050405020304" pitchFamily="18" charset="0"/>
                <a:cs typeface="Times New Roman" panose="02020603050405020304" pitchFamily="18" charset="0"/>
              </a:rPr>
              <a:t>BOYEYI MALAMU</a:t>
            </a:r>
            <a:endParaRPr lang="fr-SN" sz="2800" dirty="0">
              <a:effectLst/>
              <a:latin typeface="Times New Roman" panose="02020603050405020304" pitchFamily="18" charset="0"/>
              <a:ea typeface="Times New Roman" panose="02020603050405020304" pitchFamily="18" charset="0"/>
            </a:endParaRPr>
          </a:p>
        </p:txBody>
      </p:sp>
      <p:sp>
        <p:nvSpPr>
          <p:cNvPr id="30" name="ZoneTexte 20">
            <a:extLst>
              <a:ext uri="{FF2B5EF4-FFF2-40B4-BE49-F238E27FC236}">
                <a16:creationId xmlns:a16="http://schemas.microsoft.com/office/drawing/2014/main" id="{5D09F3E8-5546-F197-3B25-00EAFF195397}"/>
              </a:ext>
            </a:extLst>
          </p:cNvPr>
          <p:cNvSpPr txBox="1"/>
          <p:nvPr/>
        </p:nvSpPr>
        <p:spPr>
          <a:xfrm>
            <a:off x="2982104" y="4606354"/>
            <a:ext cx="2687379" cy="548099"/>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800" b="1" i="1" dirty="0">
                <a:latin typeface="Times New Roman" panose="02020603050405020304" pitchFamily="18" charset="0"/>
                <a:ea typeface="Times New Roman" panose="02020603050405020304" pitchFamily="18" charset="0"/>
                <a:cs typeface="Times New Roman" panose="02020603050405020304" pitchFamily="18" charset="0"/>
              </a:rPr>
              <a:t>BIENVENUE</a:t>
            </a:r>
            <a:endParaRPr lang="fr-SN" sz="2800" dirty="0">
              <a:effectLst/>
              <a:latin typeface="Times New Roman" panose="02020603050405020304" pitchFamily="18" charset="0"/>
              <a:ea typeface="Times New Roman" panose="02020603050405020304" pitchFamily="18" charset="0"/>
            </a:endParaRPr>
          </a:p>
        </p:txBody>
      </p:sp>
      <p:sp>
        <p:nvSpPr>
          <p:cNvPr id="31" name="ZoneTexte 21">
            <a:extLst>
              <a:ext uri="{FF2B5EF4-FFF2-40B4-BE49-F238E27FC236}">
                <a16:creationId xmlns:a16="http://schemas.microsoft.com/office/drawing/2014/main" id="{9ED9E497-2791-B52E-9F15-9D16334AF71C}"/>
              </a:ext>
            </a:extLst>
          </p:cNvPr>
          <p:cNvSpPr txBox="1"/>
          <p:nvPr/>
        </p:nvSpPr>
        <p:spPr>
          <a:xfrm>
            <a:off x="148102" y="1893418"/>
            <a:ext cx="3198628" cy="483017"/>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2400" b="1" i="1" dirty="0">
                <a:effectLst/>
                <a:latin typeface="Times New Roman" panose="02020603050405020304" pitchFamily="18" charset="0"/>
                <a:ea typeface="Times New Roman" panose="02020603050405020304" pitchFamily="18" charset="0"/>
                <a:cs typeface="Times New Roman" panose="02020603050405020304" pitchFamily="18" charset="0"/>
              </a:rPr>
              <a:t>KARIBU</a:t>
            </a:r>
            <a:endParaRPr lang="fr-SN" sz="2400" dirty="0">
              <a:effectLst/>
              <a:latin typeface="Times New Roman" panose="02020603050405020304" pitchFamily="18" charset="0"/>
              <a:ea typeface="Times New Roman" panose="02020603050405020304" pitchFamily="18" charset="0"/>
            </a:endParaRPr>
          </a:p>
        </p:txBody>
      </p:sp>
      <p:sp>
        <p:nvSpPr>
          <p:cNvPr id="32" name="Rectangle à coins arrondis 31"/>
          <p:cNvSpPr/>
          <p:nvPr/>
        </p:nvSpPr>
        <p:spPr>
          <a:xfrm>
            <a:off x="7430246" y="-12377"/>
            <a:ext cx="4748264" cy="7000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ZoneTexte 32"/>
          <p:cNvSpPr txBox="1"/>
          <p:nvPr/>
        </p:nvSpPr>
        <p:spPr>
          <a:xfrm>
            <a:off x="7774385" y="69213"/>
            <a:ext cx="4157620" cy="523220"/>
          </a:xfrm>
          <a:prstGeom prst="rect">
            <a:avLst/>
          </a:prstGeom>
          <a:noFill/>
        </p:spPr>
        <p:txBody>
          <a:bodyPr wrap="square" rtlCol="0">
            <a:spAutoFit/>
          </a:bodyPr>
          <a:lstStyle/>
          <a:p>
            <a:r>
              <a:rPr lang="fr-FR" sz="2800" dirty="0" smtClean="0">
                <a:latin typeface="Times New Roman" panose="02020603050405020304" pitchFamily="18" charset="0"/>
                <a:cs typeface="Times New Roman" panose="02020603050405020304" pitchFamily="18" charset="0"/>
              </a:rPr>
              <a:t>CONDUITE DE PRIERE</a:t>
            </a:r>
            <a:endParaRPr lang="fr-F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92897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5" name="Espace réservé d’image 13" descr="Arrière-plan numérique Point de données">
            <a:extLst>
              <a:ext uri="{FF2B5EF4-FFF2-40B4-BE49-F238E27FC236}">
                <a16:creationId xmlns:a16="http://schemas.microsoft.com/office/drawing/2014/main" id="{7C6620C1-3389-11A3-98D8-00813D339C83}"/>
              </a:ext>
            </a:extLst>
          </p:cNvPr>
          <p:cNvPicPr>
            <a:picLocks noGrp="1" noChangeAspect="1"/>
          </p:cNvPicPr>
          <p:nvPr/>
        </p:nvPicPr>
        <p:blipFill rotWithShape="1">
          <a:blip r:embed="rId3" cstate="screen">
            <a:extLst>
              <a:ext uri="{28A0092B-C50C-407E-A947-70E740481C1C}">
                <a14:useLocalDpi xmlns:a14="http://schemas.microsoft.com/office/drawing/2010/main" val="0"/>
              </a:ext>
            </a:extLst>
          </a:blip>
          <a:srcRect/>
          <a:stretch/>
        </p:blipFill>
        <p:spPr>
          <a:xfrm>
            <a:off x="-20372" y="-40436"/>
            <a:ext cx="7452360" cy="6858000"/>
          </a:xfrm>
          <a:prstGeom prst="rect">
            <a:avLst/>
          </a:prstGeom>
          <a:solidFill>
            <a:schemeClr val="accent5"/>
          </a:solidFill>
        </p:spPr>
      </p:pic>
      <p:pic>
        <p:nvPicPr>
          <p:cNvPr id="6" name="Image 5" descr="Ampoule">
            <a:extLst>
              <a:ext uri="{FF2B5EF4-FFF2-40B4-BE49-F238E27FC236}">
                <a16:creationId xmlns:a16="http://schemas.microsoft.com/office/drawing/2014/main" id="{A14B3188-96DD-888D-EB14-2B7EE689B0E5}"/>
              </a:ext>
            </a:extLst>
          </p:cNvPr>
          <p:cNvPicPr>
            <a:picLocks noChangeAspect="1"/>
          </p:cNvPicPr>
          <p:nvPr/>
        </p:nvPicPr>
        <p:blipFill rotWithShape="1">
          <a:blip r:embed="rId4" cstate="email">
            <a:alphaModFix amt="35000"/>
            <a:extLst>
              <a:ext uri="{28A0092B-C50C-407E-A947-70E740481C1C}">
                <a14:useLocalDpi xmlns:a14="http://schemas.microsoft.com/office/drawing/2010/main"/>
              </a:ext>
            </a:extLst>
          </a:blip>
          <a:srcRect l="40139" r="-1" b="223"/>
          <a:stretch/>
        </p:blipFill>
        <p:spPr>
          <a:xfrm>
            <a:off x="-132306" y="-83976"/>
            <a:ext cx="7366018" cy="6945079"/>
          </a:xfrm>
          <a:prstGeom prst="rect">
            <a:avLst/>
          </a:prstGeom>
          <a:ln>
            <a:noFill/>
          </a:ln>
          <a:effectLst>
            <a:softEdge rad="112500"/>
          </a:effectLst>
        </p:spPr>
      </p:pic>
      <p:sp>
        <p:nvSpPr>
          <p:cNvPr id="8" name="ZoneTexte 6">
            <a:extLst>
              <a:ext uri="{FF2B5EF4-FFF2-40B4-BE49-F238E27FC236}">
                <a16:creationId xmlns:a16="http://schemas.microsoft.com/office/drawing/2014/main" id="{4EDEFE9C-3E8D-C614-027D-EC544BD39FC4}"/>
              </a:ext>
            </a:extLst>
          </p:cNvPr>
          <p:cNvSpPr txBox="1"/>
          <p:nvPr/>
        </p:nvSpPr>
        <p:spPr>
          <a:xfrm>
            <a:off x="154534" y="3052343"/>
            <a:ext cx="7102548" cy="971356"/>
          </a:xfrm>
          <a:prstGeom prst="rect">
            <a:avLst/>
          </a:prstGeom>
          <a:noFill/>
        </p:spPr>
        <p:txBody>
          <a:bodyPr wrap="square">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rtl="0">
              <a:lnSpc>
                <a:spcPct val="115000"/>
              </a:lnSpc>
            </a:pPr>
            <a:r>
              <a:rPr lang="fr-FR" sz="5400" b="1" i="1" dirty="0">
                <a:effectLst/>
                <a:latin typeface="Times New Roman" panose="02020603050405020304" pitchFamily="18" charset="0"/>
                <a:ea typeface="Times New Roman" panose="02020603050405020304" pitchFamily="18" charset="0"/>
                <a:cs typeface="Times New Roman" panose="02020603050405020304" pitchFamily="18" charset="0"/>
              </a:rPr>
              <a:t>SUJETS DE PRIERE</a:t>
            </a:r>
            <a:endParaRPr lang="fr-SN" sz="5400" dirty="0">
              <a:effectLst/>
              <a:latin typeface="Times New Roman" panose="02020603050405020304" pitchFamily="18" charset="0"/>
              <a:ea typeface="Times New Roman" panose="02020603050405020304" pitchFamily="18" charset="0"/>
            </a:endParaRPr>
          </a:p>
        </p:txBody>
      </p:sp>
      <p:sp>
        <p:nvSpPr>
          <p:cNvPr id="9" name="Titre 1">
            <a:extLst>
              <a:ext uri="{FF2B5EF4-FFF2-40B4-BE49-F238E27FC236}">
                <a16:creationId xmlns:a16="http://schemas.microsoft.com/office/drawing/2014/main" id="{286E938C-9D94-4B05-979A-D39FFC457291}"/>
              </a:ext>
            </a:extLst>
          </p:cNvPr>
          <p:cNvSpPr>
            <a:spLocks noGrp="1"/>
          </p:cNvSpPr>
          <p:nvPr/>
        </p:nvSpPr>
        <p:spPr>
          <a:xfrm>
            <a:off x="8107283" y="1772449"/>
            <a:ext cx="3565524" cy="1675466"/>
          </a:xfrm>
          <a:prstGeom prst="rect">
            <a:avLst/>
          </a:prstGeom>
        </p:spPr>
        <p:txBody>
          <a:bodyPr vert="horz" wrap="square" lIns="0" tIns="0" rIns="0" bIns="0" rtlCol="0" anchor="b" anchorCtr="0">
            <a:noAutofit/>
          </a:bodyPr>
          <a:lstStyle>
            <a:lvl1pPr algn="l" defTabSz="914400" rtl="0" eaLnBrk="1" latinLnBrk="0" hangingPunct="1">
              <a:lnSpc>
                <a:spcPct val="90000"/>
              </a:lnSpc>
              <a:spcBef>
                <a:spcPct val="0"/>
              </a:spcBef>
              <a:buNone/>
              <a:defRPr lang="fr-FR" sz="4800" kern="1200" dirty="0">
                <a:solidFill>
                  <a:schemeClr val="tx1"/>
                </a:solidFill>
                <a:latin typeface="+mj-lt"/>
                <a:ea typeface="+mj-ea"/>
                <a:cs typeface="+mj-cs"/>
              </a:defRPr>
            </a:lvl1pPr>
          </a:lstStyle>
          <a:p>
            <a:pPr algn="ctr"/>
            <a:r>
              <a:rPr lang="fr-FR" sz="5400" dirty="0">
                <a:solidFill>
                  <a:schemeClr val="bg1"/>
                </a:solidFill>
                <a:latin typeface="Times New Roman" panose="02020603050405020304" pitchFamily="18" charset="0"/>
                <a:cs typeface="Times New Roman" panose="02020603050405020304" pitchFamily="18" charset="0"/>
              </a:rPr>
              <a:t>DIEU AU CENTRE DE NOUS</a:t>
            </a:r>
            <a:endParaRPr lang="fr-FR" sz="5400" dirty="0">
              <a:solidFill>
                <a:schemeClr val="bg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2B5A5FB2-0557-871A-54C6-6A8D26D4110E}"/>
              </a:ext>
            </a:extLst>
          </p:cNvPr>
          <p:cNvSpPr/>
          <p:nvPr/>
        </p:nvSpPr>
        <p:spPr>
          <a:xfrm>
            <a:off x="8327830" y="4264408"/>
            <a:ext cx="3124429" cy="369332"/>
          </a:xfrm>
          <a:prstGeom prst="rect">
            <a:avLst/>
          </a:prstGeom>
          <a:noFill/>
        </p:spPr>
        <p:txBody>
          <a:bodyPr wrap="square" lIns="91440" tIns="45720" rIns="91440" bIns="45720">
            <a:spAutoFit/>
          </a:bodyPr>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b="1" dirty="0">
                <a:latin typeface="Times New Roman" panose="02020603050405020304" pitchFamily="18" charset="0"/>
                <a:cs typeface="Times New Roman" panose="02020603050405020304" pitchFamily="18" charset="0"/>
              </a:rPr>
              <a:t>Ecclésiaste </a:t>
            </a:r>
            <a:r>
              <a:rPr lang="fr-FR" b="1" dirty="0" smtClean="0">
                <a:latin typeface="Times New Roman" panose="02020603050405020304" pitchFamily="18" charset="0"/>
                <a:cs typeface="Times New Roman" panose="02020603050405020304" pitchFamily="18" charset="0"/>
              </a:rPr>
              <a:t>4:12</a:t>
            </a:r>
            <a:endParaRPr lang="fr-FR" sz="1200" b="1" cap="none" spc="0"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 name="Rectangle 1"/>
          <p:cNvSpPr/>
          <p:nvPr/>
        </p:nvSpPr>
        <p:spPr>
          <a:xfrm>
            <a:off x="7869387" y="5079473"/>
            <a:ext cx="4128885" cy="1476309"/>
          </a:xfrm>
          <a:prstGeom prst="rect">
            <a:avLst/>
          </a:prstGeom>
        </p:spPr>
        <p:txBody>
          <a:bodyPr wrap="square">
            <a:spAutoFit/>
          </a:bodyPr>
          <a:lstStyle/>
          <a:p>
            <a:r>
              <a:rPr lang="fr-FR" i="1" dirty="0"/>
              <a:t>Réflexion</a:t>
            </a:r>
            <a:r>
              <a:rPr lang="fr-FR" i="1" dirty="0">
                <a:solidFill>
                  <a:schemeClr val="bg1"/>
                </a:solidFill>
              </a:rPr>
              <a:t>:</a:t>
            </a:r>
            <a:r>
              <a:rPr lang="fr-FR" dirty="0">
                <a:solidFill>
                  <a:schemeClr val="bg1"/>
                </a:solidFill>
              </a:rPr>
              <a:t> Ce verset rappelle l'importance de Dieu au centre de </a:t>
            </a:r>
            <a:r>
              <a:rPr lang="fr-FR" dirty="0" smtClean="0">
                <a:solidFill>
                  <a:schemeClr val="bg1"/>
                </a:solidFill>
              </a:rPr>
              <a:t>notre </a:t>
            </a:r>
            <a:r>
              <a:rPr lang="fr-FR" dirty="0">
                <a:solidFill>
                  <a:schemeClr val="bg1"/>
                </a:solidFill>
              </a:rPr>
              <a:t>relation. Comme une corde tressée à trois brins, </a:t>
            </a:r>
            <a:r>
              <a:rPr lang="fr-FR" dirty="0" smtClean="0">
                <a:solidFill>
                  <a:schemeClr val="bg1"/>
                </a:solidFill>
              </a:rPr>
              <a:t>notre </a:t>
            </a:r>
            <a:r>
              <a:rPr lang="fr-FR" dirty="0">
                <a:solidFill>
                  <a:schemeClr val="bg1"/>
                </a:solidFill>
              </a:rPr>
              <a:t>relation avec Dieu au centre est plus forte et plus résiliente face aux épreuves.</a:t>
            </a:r>
          </a:p>
        </p:txBody>
      </p:sp>
    </p:spTree>
    <p:extLst>
      <p:ext uri="{BB962C8B-B14F-4D97-AF65-F5344CB8AC3E}">
        <p14:creationId xmlns:p14="http://schemas.microsoft.com/office/powerpoint/2010/main" val="3960057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5454869" cy="6858000"/>
          </a:xfrm>
          <a:prstGeom prst="rect">
            <a:avLst/>
          </a:prstGeom>
        </p:spPr>
      </p:pic>
      <p:pic>
        <p:nvPicPr>
          <p:cNvPr id="3" name="Image 2">
            <a:extLst>
              <a:ext uri="{FF2B5EF4-FFF2-40B4-BE49-F238E27FC236}">
                <a16:creationId xmlns:a16="http://schemas.microsoft.com/office/drawing/2014/main" id="{43E383AC-7E5E-FADB-BD90-3158E73DBA57}"/>
              </a:ext>
            </a:extLst>
          </p:cNvPr>
          <p:cNvPicPr>
            <a:picLocks noChangeAspect="1"/>
          </p:cNvPicPr>
          <p:nvPr/>
        </p:nvPicPr>
        <p:blipFill rotWithShape="1">
          <a:blip r:embed="rId3">
            <a:alphaModFix amt="35000"/>
          </a:blip>
          <a:srcRect l="1" r="708"/>
          <a:stretch/>
        </p:blipFill>
        <p:spPr>
          <a:xfrm rot="10800000">
            <a:off x="7346729" y="-83323"/>
            <a:ext cx="4918841" cy="1401578"/>
          </a:xfrm>
          <a:prstGeom prst="rect">
            <a:avLst/>
          </a:prstGeom>
          <a:ln>
            <a:noFill/>
          </a:ln>
          <a:effectLst>
            <a:softEdge rad="112500"/>
          </a:effectLst>
        </p:spPr>
      </p:pic>
      <p:sp>
        <p:nvSpPr>
          <p:cNvPr id="4" name="ZoneTexte 3">
            <a:extLst>
              <a:ext uri="{FF2B5EF4-FFF2-40B4-BE49-F238E27FC236}">
                <a16:creationId xmlns:a16="http://schemas.microsoft.com/office/drawing/2014/main" id="{33C944B7-9139-8B54-4CE7-714C568CCA21}"/>
              </a:ext>
            </a:extLst>
          </p:cNvPr>
          <p:cNvSpPr txBox="1"/>
          <p:nvPr/>
        </p:nvSpPr>
        <p:spPr>
          <a:xfrm>
            <a:off x="955959" y="2604159"/>
            <a:ext cx="3239466" cy="1649682"/>
          </a:xfrm>
          <a:prstGeom prst="rect">
            <a:avLst/>
          </a:prstGeom>
          <a:noFill/>
        </p:spPr>
        <p:txBody>
          <a:bodyPr wrap="square">
            <a:spAutoFit/>
          </a:bodyPr>
          <a:lstStyle/>
          <a:p>
            <a:pPr lvl="0" algn="ctr">
              <a:lnSpc>
                <a:spcPct val="115000"/>
              </a:lnSpc>
            </a:pPr>
            <a:r>
              <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rPr>
              <a:t>SUJETS DE </a:t>
            </a:r>
            <a:r>
              <a:rPr lang="fr-SN" sz="4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PRIERE</a:t>
            </a: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1AC335BC-38C9-3539-7E21-5C9E610A3D56}"/>
              </a:ext>
            </a:extLst>
          </p:cNvPr>
          <p:cNvSpPr txBox="1"/>
          <p:nvPr/>
        </p:nvSpPr>
        <p:spPr>
          <a:xfrm>
            <a:off x="5579944" y="138701"/>
            <a:ext cx="6132786" cy="1224951"/>
          </a:xfrm>
          <a:prstGeom prst="rect">
            <a:avLst/>
          </a:prstGeom>
          <a:noFill/>
        </p:spPr>
        <p:txBody>
          <a:bodyPr wrap="square">
            <a:spAutoFit/>
          </a:bodyPr>
          <a:lstStyle/>
          <a:p>
            <a:pPr lvl="0" algn="ctr">
              <a:lnSpc>
                <a:spcPct val="115000"/>
              </a:lnSpc>
            </a:pPr>
            <a:r>
              <a:rPr lang="fr-FR"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Prions </a:t>
            </a:r>
            <a:r>
              <a:rPr lang="fr-FR" sz="3200" b="1" dirty="0"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pour notre couple, pour l’impudicité dans </a:t>
            </a:r>
            <a:r>
              <a:rPr lang="fr-FR" sz="3200" b="1" smtClean="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nos couples</a:t>
            </a:r>
            <a:endParaRPr lang="fr-SN"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Connecteur droit 6">
            <a:extLst>
              <a:ext uri="{FF2B5EF4-FFF2-40B4-BE49-F238E27FC236}">
                <a16:creationId xmlns:a16="http://schemas.microsoft.com/office/drawing/2014/main" id="{59680222-DBE5-D1A9-4051-F0D294A76CB9}"/>
              </a:ext>
            </a:extLst>
          </p:cNvPr>
          <p:cNvCxnSpPr/>
          <p:nvPr/>
        </p:nvCxnSpPr>
        <p:spPr>
          <a:xfrm>
            <a:off x="6027576" y="1293454"/>
            <a:ext cx="4640319" cy="0"/>
          </a:xfrm>
          <a:prstGeom prst="line">
            <a:avLst/>
          </a:prstGeom>
        </p:spPr>
        <p:style>
          <a:lnRef idx="3">
            <a:schemeClr val="accent5"/>
          </a:lnRef>
          <a:fillRef idx="0">
            <a:schemeClr val="accent5"/>
          </a:fillRef>
          <a:effectRef idx="2">
            <a:schemeClr val="accent5"/>
          </a:effectRef>
          <a:fontRef idx="minor">
            <a:schemeClr val="tx1"/>
          </a:fontRef>
        </p:style>
      </p:cxnSp>
      <p:sp>
        <p:nvSpPr>
          <p:cNvPr id="11" name="ZoneTexte 10"/>
          <p:cNvSpPr txBox="1"/>
          <p:nvPr/>
        </p:nvSpPr>
        <p:spPr>
          <a:xfrm>
            <a:off x="5726984" y="1318255"/>
            <a:ext cx="5985746" cy="3293209"/>
          </a:xfrm>
          <a:prstGeom prst="rect">
            <a:avLst/>
          </a:prstGeom>
          <a:noFill/>
        </p:spPr>
        <p:txBody>
          <a:bodyPr wrap="square" rtlCol="0">
            <a:spAutoFit/>
          </a:bodyPr>
          <a:lstStyle/>
          <a:p>
            <a:pPr lvl="0" algn="ctr" eaLnBrk="0" fontAlgn="base" hangingPunct="0">
              <a:spcBef>
                <a:spcPct val="0"/>
              </a:spcBef>
              <a:spcAft>
                <a:spcPct val="0"/>
              </a:spcAft>
            </a:pPr>
            <a:r>
              <a:rPr lang="fr-FR" sz="1600" b="1" dirty="0">
                <a:solidFill>
                  <a:schemeClr val="bg1"/>
                </a:solidFill>
                <a:latin typeface="Times New Roman" panose="02020603050405020304" pitchFamily="18" charset="0"/>
                <a:cs typeface="Times New Roman" panose="02020603050405020304" pitchFamily="18" charset="0"/>
              </a:rPr>
              <a:t>1 Corinthiens 13:4-7</a:t>
            </a:r>
            <a:r>
              <a:rPr lang="fr-FR" sz="1600" dirty="0">
                <a:solidFill>
                  <a:schemeClr val="bg1"/>
                </a:solidFill>
                <a:latin typeface="Times New Roman" panose="02020603050405020304" pitchFamily="18" charset="0"/>
                <a:cs typeface="Times New Roman" panose="02020603050405020304" pitchFamily="18" charset="0"/>
              </a:rPr>
              <a:t> : "L'amour est patient, il est plein de bonté; l'amour n'est point envieux; l'amour ne se vante point, il ne s'enfle point d'orgueil, il ne fait rien de malhonnête, il ne cherche point son intérêt, il ne s'irrite point, il ne soupçonne point le mal, il ne se réjouit point de l'injustice, mais il se réjouit de la vérité; il excuse tout, il croit tout, il espère tout, il supporte tout</a:t>
            </a:r>
            <a:r>
              <a:rPr lang="fr-FR" sz="1600" dirty="0" smtClean="0">
                <a:solidFill>
                  <a:schemeClr val="bg1"/>
                </a:solidFill>
                <a:latin typeface="Times New Roman" panose="02020603050405020304" pitchFamily="18" charset="0"/>
                <a:cs typeface="Times New Roman" panose="02020603050405020304" pitchFamily="18" charset="0"/>
              </a:rPr>
              <a:t>.« </a:t>
            </a:r>
          </a:p>
          <a:p>
            <a:pPr lvl="0" algn="ctr" eaLnBrk="0" fontAlgn="base" hangingPunct="0">
              <a:spcBef>
                <a:spcPct val="0"/>
              </a:spcBef>
              <a:spcAft>
                <a:spcPct val="0"/>
              </a:spcAft>
            </a:pPr>
            <a:endParaRPr lang="fr-FR" altLang="fr-FR" sz="1600"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sz="1600" b="1" dirty="0">
                <a:solidFill>
                  <a:schemeClr val="bg1"/>
                </a:solidFill>
                <a:latin typeface="Times New Roman" panose="02020603050405020304" pitchFamily="18" charset="0"/>
                <a:cs typeface="Times New Roman" panose="02020603050405020304" pitchFamily="18" charset="0"/>
              </a:rPr>
              <a:t>1 Corinthiens 6:18-20</a:t>
            </a:r>
            <a:r>
              <a:rPr lang="fr-FR" sz="1600" dirty="0">
                <a:solidFill>
                  <a:schemeClr val="bg1"/>
                </a:solidFill>
                <a:latin typeface="Times New Roman" panose="02020603050405020304" pitchFamily="18" charset="0"/>
                <a:cs typeface="Times New Roman" panose="02020603050405020304" pitchFamily="18" charset="0"/>
              </a:rPr>
              <a:t> : "Fuyez l’impudicité. Quelque autre péché qu’un homme commette, ce péché est hors du corps; mais celui qui se livre à l’impudicité pèche contre son propre corps. Ne savez-vous pas que votre corps est le temple du Saint-Esprit qui est en vous, que vous avez reçu de Dieu, et que vous ne vous appartenez point à vous-mêmes</a:t>
            </a:r>
            <a:r>
              <a:rPr lang="fr-FR" sz="1600" dirty="0" smtClean="0">
                <a:solidFill>
                  <a:schemeClr val="bg1"/>
                </a:solidFill>
                <a:latin typeface="Times New Roman" panose="02020603050405020304" pitchFamily="18" charset="0"/>
                <a:cs typeface="Times New Roman" panose="02020603050405020304" pitchFamily="18" charset="0"/>
              </a:rPr>
              <a:t>?"</a:t>
            </a:r>
            <a:endParaRPr lang="fr-FR" altLang="fr-FR" sz="1600" dirty="0">
              <a:solidFill>
                <a:schemeClr val="bg1"/>
              </a:solidFill>
              <a:latin typeface="Times New Roman" panose="02020603050405020304" pitchFamily="18" charset="0"/>
              <a:cs typeface="Times New Roman" panose="02020603050405020304" pitchFamily="18" charset="0"/>
            </a:endParaRPr>
          </a:p>
        </p:txBody>
      </p:sp>
      <p:sp>
        <p:nvSpPr>
          <p:cNvPr id="14" name="Rectangle 5"/>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4"/>
          <p:cNvSpPr/>
          <p:nvPr/>
        </p:nvSpPr>
        <p:spPr>
          <a:xfrm>
            <a:off x="5726984" y="4611464"/>
            <a:ext cx="6096000" cy="2092881"/>
          </a:xfrm>
          <a:prstGeom prst="rect">
            <a:avLst/>
          </a:prstGeom>
        </p:spPr>
        <p:txBody>
          <a:bodyPr>
            <a:spAutoFit/>
          </a:bodyPr>
          <a:lstStyle/>
          <a:p>
            <a:r>
              <a:rPr lang="fr-FR" b="1" dirty="0" smtClean="0"/>
              <a:t>Point de Prière :</a:t>
            </a:r>
          </a:p>
          <a:p>
            <a:pPr marL="285750" indent="-285750">
              <a:buFontTx/>
              <a:buChar char="-"/>
            </a:pPr>
            <a:r>
              <a:rPr lang="fr-FR" sz="1600" dirty="0" smtClean="0"/>
              <a:t>Qu’il soit </a:t>
            </a:r>
            <a:r>
              <a:rPr lang="fr-FR" sz="1600" dirty="0"/>
              <a:t>le fondement de notre </a:t>
            </a:r>
            <a:r>
              <a:rPr lang="fr-FR" sz="1600" dirty="0" smtClean="0"/>
              <a:t>relation.</a:t>
            </a:r>
          </a:p>
          <a:p>
            <a:pPr marL="285750" indent="-285750">
              <a:buFontTx/>
              <a:buChar char="-"/>
            </a:pPr>
            <a:r>
              <a:rPr lang="fr-FR" sz="1600" dirty="0" smtClean="0"/>
              <a:t>Qu’il nous aide </a:t>
            </a:r>
            <a:r>
              <a:rPr lang="fr-FR" sz="1600" dirty="0"/>
              <a:t>à grandir ensemble dans l'amour, la compréhension, et la </a:t>
            </a:r>
            <a:r>
              <a:rPr lang="fr-FR" sz="1600" dirty="0" smtClean="0"/>
              <a:t>foi</a:t>
            </a:r>
          </a:p>
          <a:p>
            <a:pPr marL="285750" indent="-285750">
              <a:buFontTx/>
              <a:buChar char="-"/>
            </a:pPr>
            <a:r>
              <a:rPr lang="fr-FR" sz="1600" dirty="0" smtClean="0"/>
              <a:t>Que </a:t>
            </a:r>
            <a:r>
              <a:rPr lang="fr-FR" sz="1600" dirty="0"/>
              <a:t>nos paroles et nos actions reflètent </a:t>
            </a:r>
            <a:r>
              <a:rPr lang="fr-FR" sz="1600" dirty="0" smtClean="0"/>
              <a:t>son </a:t>
            </a:r>
            <a:r>
              <a:rPr lang="fr-FR" sz="1600" dirty="0"/>
              <a:t>amour et </a:t>
            </a:r>
            <a:r>
              <a:rPr lang="fr-FR" sz="1600" dirty="0" smtClean="0"/>
              <a:t>sa </a:t>
            </a:r>
            <a:r>
              <a:rPr lang="fr-FR" sz="1600" dirty="0"/>
              <a:t>vérité</a:t>
            </a:r>
            <a:r>
              <a:rPr lang="fr-FR" sz="1600" dirty="0" smtClean="0"/>
              <a:t>.</a:t>
            </a:r>
          </a:p>
          <a:p>
            <a:pPr marL="285750" indent="-285750">
              <a:buFontTx/>
              <a:buChar char="-"/>
            </a:pPr>
            <a:r>
              <a:rPr lang="fr-FR" sz="1600" dirty="0" smtClean="0"/>
              <a:t>Pour </a:t>
            </a:r>
            <a:r>
              <a:rPr lang="fr-FR" sz="1600" dirty="0"/>
              <a:t>la pureté dans nos pensées, nos cœurs, et nos corps. </a:t>
            </a:r>
            <a:endParaRPr lang="fr-FR" sz="1600" dirty="0" smtClean="0"/>
          </a:p>
          <a:p>
            <a:pPr marL="285750" indent="-285750">
              <a:buFontTx/>
              <a:buChar char="-"/>
            </a:pPr>
            <a:r>
              <a:rPr lang="fr-FR" sz="1600" dirty="0" smtClean="0"/>
              <a:t>Qu’il nous aide </a:t>
            </a:r>
            <a:r>
              <a:rPr lang="fr-FR" sz="1600" dirty="0"/>
              <a:t>à résister à toute tentation et à vivre d'une manière qui honore notre engagement envers toi et l'un envers l'autre.</a:t>
            </a:r>
          </a:p>
        </p:txBody>
      </p:sp>
    </p:spTree>
    <p:extLst>
      <p:ext uri="{BB962C8B-B14F-4D97-AF65-F5344CB8AC3E}">
        <p14:creationId xmlns:p14="http://schemas.microsoft.com/office/powerpoint/2010/main" val="33653718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5454869" cy="6858000"/>
          </a:xfrm>
          <a:prstGeom prst="rect">
            <a:avLst/>
          </a:prstGeom>
        </p:spPr>
      </p:pic>
      <p:pic>
        <p:nvPicPr>
          <p:cNvPr id="8" name="Image 7">
            <a:extLst>
              <a:ext uri="{FF2B5EF4-FFF2-40B4-BE49-F238E27FC236}">
                <a16:creationId xmlns:a16="http://schemas.microsoft.com/office/drawing/2014/main" id="{43E383AC-7E5E-FADB-BD90-3158E73DBA57}"/>
              </a:ext>
            </a:extLst>
          </p:cNvPr>
          <p:cNvPicPr>
            <a:picLocks noChangeAspect="1"/>
          </p:cNvPicPr>
          <p:nvPr/>
        </p:nvPicPr>
        <p:blipFill rotWithShape="1">
          <a:blip r:embed="rId3">
            <a:alphaModFix amt="35000"/>
          </a:blip>
          <a:srcRect l="1" r="708"/>
          <a:stretch/>
        </p:blipFill>
        <p:spPr>
          <a:xfrm rot="10800000">
            <a:off x="7346730" y="-83323"/>
            <a:ext cx="4918841" cy="1622461"/>
          </a:xfrm>
          <a:prstGeom prst="rect">
            <a:avLst/>
          </a:prstGeom>
          <a:ln>
            <a:noFill/>
          </a:ln>
          <a:effectLst>
            <a:softEdge rad="112500"/>
          </a:effectLst>
        </p:spPr>
      </p:pic>
      <p:sp>
        <p:nvSpPr>
          <p:cNvPr id="9" name="ZoneTexte 8">
            <a:extLst>
              <a:ext uri="{FF2B5EF4-FFF2-40B4-BE49-F238E27FC236}">
                <a16:creationId xmlns:a16="http://schemas.microsoft.com/office/drawing/2014/main" id="{33C944B7-9139-8B54-4CE7-714C568CCA21}"/>
              </a:ext>
            </a:extLst>
          </p:cNvPr>
          <p:cNvSpPr txBox="1"/>
          <p:nvPr/>
        </p:nvSpPr>
        <p:spPr>
          <a:xfrm>
            <a:off x="1205264" y="1539139"/>
            <a:ext cx="3450021" cy="1649682"/>
          </a:xfrm>
          <a:prstGeom prst="rect">
            <a:avLst/>
          </a:prstGeom>
          <a:noFill/>
        </p:spPr>
        <p:txBody>
          <a:bodyPr wrap="square">
            <a:spAutoFit/>
          </a:bodyPr>
          <a:lstStyle/>
          <a:p>
            <a:pPr lvl="0" algn="ctr">
              <a:lnSpc>
                <a:spcPct val="115000"/>
              </a:lnSpc>
            </a:pPr>
            <a:r>
              <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rPr>
              <a:t>SUJETS DE </a:t>
            </a:r>
            <a:r>
              <a:rPr lang="fr-SN" sz="4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PRIERE</a:t>
            </a: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1AC335BC-38C9-3539-7E21-5C9E610A3D56}"/>
              </a:ext>
            </a:extLst>
          </p:cNvPr>
          <p:cNvSpPr txBox="1"/>
          <p:nvPr/>
        </p:nvSpPr>
        <p:spPr>
          <a:xfrm>
            <a:off x="5601216" y="18964"/>
            <a:ext cx="6132786" cy="1539139"/>
          </a:xfrm>
          <a:prstGeom prst="rect">
            <a:avLst/>
          </a:prstGeom>
          <a:noFill/>
        </p:spPr>
        <p:txBody>
          <a:bodyPr wrap="square">
            <a:spAutoFit/>
          </a:bodyPr>
          <a:lstStyle/>
          <a:p>
            <a:pPr lvl="0" algn="ctr">
              <a:lnSpc>
                <a:spcPct val="115000"/>
              </a:lnSpc>
            </a:pPr>
            <a:r>
              <a:rPr lang="fr-FR"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Prions </a:t>
            </a:r>
            <a:r>
              <a:rPr lang="fr-FR" sz="2800" b="1" dirty="0" smtClean="0">
                <a:solidFill>
                  <a:schemeClr val="bg1"/>
                </a:solidFill>
                <a:latin typeface="Times New Roman" panose="02020603050405020304" pitchFamily="18" charset="0"/>
                <a:cs typeface="Times New Roman" panose="02020603050405020304" pitchFamily="18" charset="0"/>
              </a:rPr>
              <a:t>pour la </a:t>
            </a:r>
            <a:r>
              <a:rPr lang="fr-FR" sz="2800" b="1" dirty="0" smtClean="0">
                <a:solidFill>
                  <a:schemeClr val="bg1"/>
                </a:solidFill>
                <a:latin typeface="Times New Roman" panose="02020603050405020304" pitchFamily="18" charset="0"/>
                <a:cs typeface="Times New Roman" panose="02020603050405020304" pitchFamily="18" charset="0"/>
              </a:rPr>
              <a:t>discorde, les malentendus, le mépris au sein de nos familles</a:t>
            </a:r>
            <a:endParaRPr lang="fr-SN" sz="28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Connecteur droit 10">
            <a:extLst>
              <a:ext uri="{FF2B5EF4-FFF2-40B4-BE49-F238E27FC236}">
                <a16:creationId xmlns:a16="http://schemas.microsoft.com/office/drawing/2014/main" id="{59680222-DBE5-D1A9-4051-F0D294A76CB9}"/>
              </a:ext>
            </a:extLst>
          </p:cNvPr>
          <p:cNvCxnSpPr/>
          <p:nvPr/>
        </p:nvCxnSpPr>
        <p:spPr>
          <a:xfrm>
            <a:off x="6365512" y="1539139"/>
            <a:ext cx="4640319" cy="0"/>
          </a:xfrm>
          <a:prstGeom prst="line">
            <a:avLst/>
          </a:prstGeom>
        </p:spPr>
        <p:style>
          <a:lnRef idx="3">
            <a:schemeClr val="accent5"/>
          </a:lnRef>
          <a:fillRef idx="0">
            <a:schemeClr val="accent5"/>
          </a:fillRef>
          <a:effectRef idx="2">
            <a:schemeClr val="accent5"/>
          </a:effectRef>
          <a:fontRef idx="minor">
            <a:schemeClr val="tx1"/>
          </a:fontRef>
        </p:style>
      </p:cxnSp>
      <p:sp>
        <p:nvSpPr>
          <p:cNvPr id="12" name="ZoneTexte 11"/>
          <p:cNvSpPr txBox="1"/>
          <p:nvPr/>
        </p:nvSpPr>
        <p:spPr>
          <a:xfrm>
            <a:off x="5601216" y="1558103"/>
            <a:ext cx="5985746" cy="1815882"/>
          </a:xfrm>
          <a:prstGeom prst="rect">
            <a:avLst/>
          </a:prstGeom>
          <a:noFill/>
        </p:spPr>
        <p:txBody>
          <a:bodyPr wrap="square" rtlCol="0">
            <a:spAutoFit/>
          </a:bodyPr>
          <a:lstStyle/>
          <a:p>
            <a:pPr lvl="1" algn="ctr"/>
            <a:r>
              <a:rPr lang="fr-FR" sz="1600" b="1" dirty="0">
                <a:solidFill>
                  <a:schemeClr val="bg1"/>
                </a:solidFill>
              </a:rPr>
              <a:t>Matthieu 5:9</a:t>
            </a:r>
            <a:r>
              <a:rPr lang="fr-FR" sz="1600" dirty="0">
                <a:solidFill>
                  <a:schemeClr val="bg1"/>
                </a:solidFill>
              </a:rPr>
              <a:t> : "Heureux ceux qui procurent la paix, car ils seront appelés fils de Dieu." </a:t>
            </a:r>
            <a:endParaRPr lang="fr-FR" sz="1600" dirty="0" smtClean="0">
              <a:solidFill>
                <a:schemeClr val="bg1"/>
              </a:solidFill>
            </a:endParaRPr>
          </a:p>
          <a:p>
            <a:pPr lvl="0" algn="ctr" eaLnBrk="0" fontAlgn="base" hangingPunct="0">
              <a:spcBef>
                <a:spcPct val="0"/>
              </a:spcBef>
              <a:spcAft>
                <a:spcPct val="0"/>
              </a:spcAft>
            </a:pPr>
            <a:r>
              <a:rPr lang="fr-FR" sz="1600" b="1" dirty="0">
                <a:solidFill>
                  <a:schemeClr val="bg1"/>
                </a:solidFill>
              </a:rPr>
              <a:t>Éphésiens 4:2-3</a:t>
            </a:r>
            <a:r>
              <a:rPr lang="fr-FR" sz="1600" dirty="0">
                <a:solidFill>
                  <a:schemeClr val="bg1"/>
                </a:solidFill>
              </a:rPr>
              <a:t> : "En toute humilité et douceur, avec patience, vous supportant les uns les autres avec amour, vous efforçant de conserver l’unité de l’esprit par le lien de la paix</a:t>
            </a:r>
            <a:r>
              <a:rPr lang="fr-FR" sz="1600" dirty="0" smtClean="0">
                <a:solidFill>
                  <a:schemeClr val="bg1"/>
                </a:solidFill>
              </a:rPr>
              <a:t>.« </a:t>
            </a:r>
          </a:p>
          <a:p>
            <a:pPr lvl="0" algn="ctr" eaLnBrk="0" fontAlgn="base" hangingPunct="0">
              <a:spcBef>
                <a:spcPct val="0"/>
              </a:spcBef>
              <a:spcAft>
                <a:spcPct val="0"/>
              </a:spcAft>
            </a:pPr>
            <a:r>
              <a:rPr lang="fr-FR" sz="1600" b="1" dirty="0">
                <a:solidFill>
                  <a:schemeClr val="bg1"/>
                </a:solidFill>
              </a:rPr>
              <a:t>Romains 12:10</a:t>
            </a:r>
            <a:r>
              <a:rPr lang="fr-FR" sz="1600" dirty="0">
                <a:solidFill>
                  <a:schemeClr val="bg1"/>
                </a:solidFill>
              </a:rPr>
              <a:t> : "Par amour fraternel, soyez pleins d’affection les uns pour les autres; par honneur, usez de prévenances réciproques."</a:t>
            </a:r>
            <a:endParaRPr lang="fr-FR" altLang="fr-FR" sz="1600" dirty="0">
              <a:solidFill>
                <a:schemeClr val="bg1"/>
              </a:solidFill>
              <a:latin typeface="Times New Roman" panose="02020603050405020304" pitchFamily="18" charset="0"/>
              <a:cs typeface="Times New Roman" panose="02020603050405020304" pitchFamily="18" charset="0"/>
            </a:endParaRPr>
          </a:p>
        </p:txBody>
      </p:sp>
      <p:sp>
        <p:nvSpPr>
          <p:cNvPr id="2" name="Rectangle 1"/>
          <p:cNvSpPr/>
          <p:nvPr/>
        </p:nvSpPr>
        <p:spPr>
          <a:xfrm>
            <a:off x="5490962" y="3503235"/>
            <a:ext cx="6096000" cy="3354765"/>
          </a:xfrm>
          <a:prstGeom prst="rect">
            <a:avLst/>
          </a:prstGeom>
        </p:spPr>
        <p:txBody>
          <a:bodyPr>
            <a:spAutoFit/>
          </a:bodyPr>
          <a:lstStyle/>
          <a:p>
            <a:r>
              <a:rPr lang="fr-FR" b="1" dirty="0"/>
              <a:t>Point de Prière :</a:t>
            </a:r>
          </a:p>
          <a:p>
            <a:r>
              <a:rPr lang="fr-FR" sz="1600" dirty="0" smtClean="0">
                <a:latin typeface="Times New Roman" panose="02020603050405020304" pitchFamily="18" charset="0"/>
                <a:cs typeface="Times New Roman" panose="02020603050405020304" pitchFamily="18" charset="0"/>
              </a:rPr>
              <a:t>- Pour que </a:t>
            </a:r>
            <a:r>
              <a:rPr lang="fr-FR" sz="1600" dirty="0">
                <a:latin typeface="Times New Roman" panose="02020603050405020304" pitchFamily="18" charset="0"/>
                <a:cs typeface="Times New Roman" panose="02020603050405020304" pitchFamily="18" charset="0"/>
              </a:rPr>
              <a:t>tout esprit de discorde soit chassé et que la paix qui vient de toi règne dans nos </a:t>
            </a:r>
            <a:r>
              <a:rPr lang="fr-FR" sz="1600" dirty="0" smtClean="0">
                <a:latin typeface="Times New Roman" panose="02020603050405020304" pitchFamily="18" charset="0"/>
                <a:cs typeface="Times New Roman" panose="02020603050405020304" pitchFamily="18" charset="0"/>
              </a:rPr>
              <a:t>foyers</a:t>
            </a:r>
          </a:p>
          <a:p>
            <a:pPr marL="285750" indent="-285750">
              <a:buFontTx/>
              <a:buChar char="-"/>
            </a:pPr>
            <a:r>
              <a:rPr lang="fr-FR" sz="1600" dirty="0" smtClean="0">
                <a:latin typeface="Times New Roman" panose="02020603050405020304" pitchFamily="18" charset="0"/>
                <a:cs typeface="Times New Roman" panose="02020603050405020304" pitchFamily="18" charset="0"/>
              </a:rPr>
              <a:t>Qu’il nous donne </a:t>
            </a:r>
            <a:r>
              <a:rPr lang="fr-FR" sz="1600" dirty="0">
                <a:latin typeface="Times New Roman" panose="02020603050405020304" pitchFamily="18" charset="0"/>
                <a:cs typeface="Times New Roman" panose="02020603050405020304" pitchFamily="18" charset="0"/>
              </a:rPr>
              <a:t>la sagesse pour être des instruments de paix et de </a:t>
            </a:r>
            <a:r>
              <a:rPr lang="fr-FR" sz="1600" dirty="0" smtClean="0">
                <a:latin typeface="Times New Roman" panose="02020603050405020304" pitchFamily="18" charset="0"/>
                <a:cs typeface="Times New Roman" panose="02020603050405020304" pitchFamily="18" charset="0"/>
              </a:rPr>
              <a:t>réconciliation</a:t>
            </a:r>
          </a:p>
          <a:p>
            <a:pPr marL="285750" indent="-285750">
              <a:buFontTx/>
              <a:buChar char="-"/>
            </a:pPr>
            <a:r>
              <a:rPr lang="fr-FR" sz="1600" dirty="0" smtClean="0">
                <a:latin typeface="Times New Roman" panose="02020603050405020304" pitchFamily="18" charset="0"/>
                <a:cs typeface="Times New Roman" panose="02020603050405020304" pitchFamily="18" charset="0"/>
              </a:rPr>
              <a:t>Qu’il nous donne la </a:t>
            </a:r>
            <a:r>
              <a:rPr lang="fr-FR" sz="1600" dirty="0">
                <a:latin typeface="Times New Roman" panose="02020603050405020304" pitchFamily="18" charset="0"/>
                <a:cs typeface="Times New Roman" panose="02020603050405020304" pitchFamily="18" charset="0"/>
              </a:rPr>
              <a:t>clarté et la compréhension pour résoudre les malentendus dans nos </a:t>
            </a:r>
            <a:r>
              <a:rPr lang="fr-FR" sz="1600" dirty="0" smtClean="0">
                <a:latin typeface="Times New Roman" panose="02020603050405020304" pitchFamily="18" charset="0"/>
                <a:cs typeface="Times New Roman" panose="02020603050405020304" pitchFamily="18" charset="0"/>
              </a:rPr>
              <a:t>familles</a:t>
            </a:r>
            <a:endParaRPr lang="fr-FR" sz="1600" dirty="0">
              <a:latin typeface="Times New Roman" panose="02020603050405020304" pitchFamily="18" charset="0"/>
              <a:cs typeface="Times New Roman" panose="02020603050405020304" pitchFamily="18" charset="0"/>
            </a:endParaRPr>
          </a:p>
          <a:p>
            <a:pPr marL="285750" indent="-285750">
              <a:buFontTx/>
              <a:buChar char="-"/>
            </a:pPr>
            <a:r>
              <a:rPr lang="fr-FR" sz="1600" dirty="0" smtClean="0">
                <a:latin typeface="Times New Roman" panose="02020603050405020304" pitchFamily="18" charset="0"/>
                <a:cs typeface="Times New Roman" panose="02020603050405020304" pitchFamily="18" charset="0"/>
              </a:rPr>
              <a:t>Qu’il nous aide </a:t>
            </a:r>
            <a:r>
              <a:rPr lang="fr-FR" sz="1600" dirty="0">
                <a:latin typeface="Times New Roman" panose="02020603050405020304" pitchFamily="18" charset="0"/>
                <a:cs typeface="Times New Roman" panose="02020603050405020304" pitchFamily="18" charset="0"/>
              </a:rPr>
              <a:t>à communiquer avec amour et patience, et à pardonner </a:t>
            </a:r>
            <a:r>
              <a:rPr lang="fr-FR" sz="1600" dirty="0" smtClean="0">
                <a:latin typeface="Times New Roman" panose="02020603050405020304" pitchFamily="18" charset="0"/>
                <a:cs typeface="Times New Roman" panose="02020603050405020304" pitchFamily="18" charset="0"/>
              </a:rPr>
              <a:t>rapidement</a:t>
            </a:r>
          </a:p>
          <a:p>
            <a:pPr marL="285750" indent="-285750">
              <a:buFontTx/>
              <a:buChar char="-"/>
            </a:pPr>
            <a:r>
              <a:rPr lang="fr-FR" sz="1600" dirty="0" smtClean="0">
                <a:latin typeface="Times New Roman" panose="02020603050405020304" pitchFamily="18" charset="0"/>
                <a:cs typeface="Times New Roman" panose="02020603050405020304" pitchFamily="18" charset="0"/>
              </a:rPr>
              <a:t>Prier contre </a:t>
            </a:r>
            <a:r>
              <a:rPr lang="fr-FR" sz="1600" dirty="0">
                <a:latin typeface="Times New Roman" panose="02020603050405020304" pitchFamily="18" charset="0"/>
                <a:cs typeface="Times New Roman" panose="02020603050405020304" pitchFamily="18" charset="0"/>
              </a:rPr>
              <a:t>tout esprit de mépris et de jugement dans nos </a:t>
            </a:r>
            <a:r>
              <a:rPr lang="fr-FR" sz="1600" dirty="0" smtClean="0">
                <a:latin typeface="Times New Roman" panose="02020603050405020304" pitchFamily="18" charset="0"/>
                <a:cs typeface="Times New Roman" panose="02020603050405020304" pitchFamily="18" charset="0"/>
              </a:rPr>
              <a:t>familles</a:t>
            </a:r>
          </a:p>
          <a:p>
            <a:pPr marL="285750" indent="-285750">
              <a:buFontTx/>
              <a:buChar char="-"/>
            </a:pPr>
            <a:r>
              <a:rPr lang="fr-FR" sz="1600" dirty="0" smtClean="0">
                <a:latin typeface="Times New Roman" panose="02020603050405020304" pitchFamily="18" charset="0"/>
                <a:cs typeface="Times New Roman" panose="02020603050405020304" pitchFamily="18" charset="0"/>
              </a:rPr>
              <a:t>Qu’il nous aide </a:t>
            </a:r>
            <a:r>
              <a:rPr lang="fr-FR" sz="1600" dirty="0">
                <a:latin typeface="Times New Roman" panose="02020603050405020304" pitchFamily="18" charset="0"/>
                <a:cs typeface="Times New Roman" panose="02020603050405020304" pitchFamily="18" charset="0"/>
              </a:rPr>
              <a:t>à nous aimer les uns les autres comme </a:t>
            </a:r>
            <a:r>
              <a:rPr lang="fr-FR" sz="1600" dirty="0" smtClean="0">
                <a:latin typeface="Times New Roman" panose="02020603050405020304" pitchFamily="18" charset="0"/>
                <a:cs typeface="Times New Roman" panose="02020603050405020304" pitchFamily="18" charset="0"/>
              </a:rPr>
              <a:t>il </a:t>
            </a:r>
            <a:r>
              <a:rPr lang="fr-FR" sz="1600" dirty="0">
                <a:latin typeface="Times New Roman" panose="02020603050405020304" pitchFamily="18" charset="0"/>
                <a:cs typeface="Times New Roman" panose="02020603050405020304" pitchFamily="18" charset="0"/>
              </a:rPr>
              <a:t>nous aimes, avec compassion et compréhension.</a:t>
            </a:r>
            <a:endParaRPr lang="fr-FR" sz="1600" dirty="0" smtClean="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176639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5454869" cy="6858000"/>
          </a:xfrm>
          <a:prstGeom prst="rect">
            <a:avLst/>
          </a:prstGeom>
        </p:spPr>
      </p:pic>
      <p:pic>
        <p:nvPicPr>
          <p:cNvPr id="8" name="Image 7">
            <a:extLst>
              <a:ext uri="{FF2B5EF4-FFF2-40B4-BE49-F238E27FC236}">
                <a16:creationId xmlns:a16="http://schemas.microsoft.com/office/drawing/2014/main" id="{43E383AC-7E5E-FADB-BD90-3158E73DBA57}"/>
              </a:ext>
            </a:extLst>
          </p:cNvPr>
          <p:cNvPicPr>
            <a:picLocks noChangeAspect="1"/>
          </p:cNvPicPr>
          <p:nvPr/>
        </p:nvPicPr>
        <p:blipFill rotWithShape="1">
          <a:blip r:embed="rId3">
            <a:alphaModFix amt="35000"/>
          </a:blip>
          <a:srcRect l="1" r="708"/>
          <a:stretch/>
        </p:blipFill>
        <p:spPr>
          <a:xfrm rot="10800000">
            <a:off x="7346730" y="-83323"/>
            <a:ext cx="4918841" cy="1622461"/>
          </a:xfrm>
          <a:prstGeom prst="rect">
            <a:avLst/>
          </a:prstGeom>
          <a:ln>
            <a:noFill/>
          </a:ln>
          <a:effectLst>
            <a:softEdge rad="112500"/>
          </a:effectLst>
        </p:spPr>
      </p:pic>
      <p:sp>
        <p:nvSpPr>
          <p:cNvPr id="9" name="ZoneTexte 8">
            <a:extLst>
              <a:ext uri="{FF2B5EF4-FFF2-40B4-BE49-F238E27FC236}">
                <a16:creationId xmlns:a16="http://schemas.microsoft.com/office/drawing/2014/main" id="{33C944B7-9139-8B54-4CE7-714C568CCA21}"/>
              </a:ext>
            </a:extLst>
          </p:cNvPr>
          <p:cNvSpPr txBox="1"/>
          <p:nvPr/>
        </p:nvSpPr>
        <p:spPr>
          <a:xfrm>
            <a:off x="1002423" y="1539139"/>
            <a:ext cx="3450021" cy="1649682"/>
          </a:xfrm>
          <a:prstGeom prst="rect">
            <a:avLst/>
          </a:prstGeom>
          <a:noFill/>
        </p:spPr>
        <p:txBody>
          <a:bodyPr wrap="square">
            <a:spAutoFit/>
          </a:bodyPr>
          <a:lstStyle/>
          <a:p>
            <a:pPr lvl="0" algn="ctr">
              <a:lnSpc>
                <a:spcPct val="115000"/>
              </a:lnSpc>
            </a:pPr>
            <a:r>
              <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rPr>
              <a:t>SUJETS DE </a:t>
            </a:r>
            <a:r>
              <a:rPr lang="fr-SN" sz="4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PRIERE</a:t>
            </a: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0" name="ZoneTexte 9">
            <a:extLst>
              <a:ext uri="{FF2B5EF4-FFF2-40B4-BE49-F238E27FC236}">
                <a16:creationId xmlns:a16="http://schemas.microsoft.com/office/drawing/2014/main" id="{1AC335BC-38C9-3539-7E21-5C9E610A3D56}"/>
              </a:ext>
            </a:extLst>
          </p:cNvPr>
          <p:cNvSpPr txBox="1"/>
          <p:nvPr/>
        </p:nvSpPr>
        <p:spPr>
          <a:xfrm>
            <a:off x="5730121" y="0"/>
            <a:ext cx="6132786" cy="622799"/>
          </a:xfrm>
          <a:prstGeom prst="rect">
            <a:avLst/>
          </a:prstGeom>
          <a:noFill/>
        </p:spPr>
        <p:txBody>
          <a:bodyPr wrap="square">
            <a:spAutoFit/>
          </a:bodyPr>
          <a:lstStyle/>
          <a:p>
            <a:pPr lvl="0" algn="ctr">
              <a:lnSpc>
                <a:spcPct val="115000"/>
              </a:lnSpc>
            </a:pPr>
            <a:r>
              <a:rPr lang="fr-FR"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Prions </a:t>
            </a:r>
            <a:r>
              <a:rPr lang="fr-FR" sz="3200" b="1" dirty="0" smtClean="0">
                <a:solidFill>
                  <a:schemeClr val="bg1"/>
                </a:solidFill>
                <a:latin typeface="Times New Roman" panose="02020603050405020304" pitchFamily="18" charset="0"/>
                <a:cs typeface="Times New Roman" panose="02020603050405020304" pitchFamily="18" charset="0"/>
              </a:rPr>
              <a:t>pour</a:t>
            </a:r>
            <a:r>
              <a:rPr lang="fr-FR" sz="3200" dirty="0" smtClean="0"/>
              <a:t> </a:t>
            </a:r>
            <a:r>
              <a:rPr lang="fr-FR" sz="3200" b="1" dirty="0" smtClean="0">
                <a:solidFill>
                  <a:schemeClr val="bg1"/>
                </a:solidFill>
                <a:latin typeface="Times New Roman" panose="02020603050405020304" pitchFamily="18" charset="0"/>
                <a:cs typeface="Times New Roman" panose="02020603050405020304" pitchFamily="18" charset="0"/>
              </a:rPr>
              <a:t>nos projets</a:t>
            </a:r>
            <a:endParaRPr lang="fr-SN"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1" name="Connecteur droit 10">
            <a:extLst>
              <a:ext uri="{FF2B5EF4-FFF2-40B4-BE49-F238E27FC236}">
                <a16:creationId xmlns:a16="http://schemas.microsoft.com/office/drawing/2014/main" id="{59680222-DBE5-D1A9-4051-F0D294A76CB9}"/>
              </a:ext>
            </a:extLst>
          </p:cNvPr>
          <p:cNvCxnSpPr/>
          <p:nvPr/>
        </p:nvCxnSpPr>
        <p:spPr>
          <a:xfrm>
            <a:off x="6048271" y="1564307"/>
            <a:ext cx="4640319" cy="0"/>
          </a:xfrm>
          <a:prstGeom prst="line">
            <a:avLst/>
          </a:prstGeom>
        </p:spPr>
        <p:style>
          <a:lnRef idx="3">
            <a:schemeClr val="accent5"/>
          </a:lnRef>
          <a:fillRef idx="0">
            <a:schemeClr val="accent5"/>
          </a:fillRef>
          <a:effectRef idx="2">
            <a:schemeClr val="accent5"/>
          </a:effectRef>
          <a:fontRef idx="minor">
            <a:schemeClr val="tx1"/>
          </a:fontRef>
        </p:style>
      </p:cxnSp>
      <p:sp>
        <p:nvSpPr>
          <p:cNvPr id="15" name="ZoneTexte 14"/>
          <p:cNvSpPr txBox="1"/>
          <p:nvPr/>
        </p:nvSpPr>
        <p:spPr>
          <a:xfrm>
            <a:off x="5730121" y="1741161"/>
            <a:ext cx="5985746" cy="923330"/>
          </a:xfrm>
          <a:prstGeom prst="rect">
            <a:avLst/>
          </a:prstGeom>
          <a:noFill/>
        </p:spPr>
        <p:txBody>
          <a:bodyPr wrap="square" rtlCol="0">
            <a:spAutoFit/>
          </a:bodyPr>
          <a:lstStyle/>
          <a:p>
            <a:pPr lvl="0" algn="ctr" eaLnBrk="0" fontAlgn="base" hangingPunct="0">
              <a:spcBef>
                <a:spcPct val="0"/>
              </a:spcBef>
              <a:spcAft>
                <a:spcPct val="0"/>
              </a:spcAft>
            </a:pPr>
            <a:r>
              <a:rPr lang="fr-FR" b="1" dirty="0">
                <a:solidFill>
                  <a:schemeClr val="bg1"/>
                </a:solidFill>
                <a:latin typeface="Times New Roman" panose="02020603050405020304" pitchFamily="18" charset="0"/>
                <a:cs typeface="Times New Roman" panose="02020603050405020304" pitchFamily="18" charset="0"/>
              </a:rPr>
              <a:t>Proverbes 16:3</a:t>
            </a:r>
            <a:r>
              <a:rPr lang="fr-FR" dirty="0">
                <a:solidFill>
                  <a:schemeClr val="bg1"/>
                </a:solidFill>
                <a:latin typeface="Times New Roman" panose="02020603050405020304" pitchFamily="18" charset="0"/>
                <a:cs typeface="Times New Roman" panose="02020603050405020304" pitchFamily="18" charset="0"/>
              </a:rPr>
              <a:t> : "Recommande tes œuvres à l’Éternel, et tes projets réussiront."</a:t>
            </a:r>
            <a:endParaRPr lang="fr-FR" altLang="fr-FR" dirty="0">
              <a:solidFill>
                <a:schemeClr val="bg1"/>
              </a:solidFill>
              <a:latin typeface="Times New Roman" panose="02020603050405020304" pitchFamily="18" charset="0"/>
              <a:cs typeface="Times New Roman" panose="02020603050405020304" pitchFamily="18" charset="0"/>
            </a:endParaRPr>
          </a:p>
          <a:p>
            <a:endParaRPr lang="fr-FR" dirty="0">
              <a:solidFill>
                <a:schemeClr val="bg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5619867" y="3053785"/>
            <a:ext cx="6096000" cy="1354217"/>
          </a:xfrm>
          <a:prstGeom prst="rect">
            <a:avLst/>
          </a:prstGeom>
        </p:spPr>
        <p:txBody>
          <a:bodyPr>
            <a:spAutoFit/>
          </a:bodyPr>
          <a:lstStyle/>
          <a:p>
            <a:r>
              <a:rPr lang="fr-FR" b="1" dirty="0">
                <a:latin typeface="Times New Roman" panose="02020603050405020304" pitchFamily="18" charset="0"/>
                <a:cs typeface="Times New Roman" panose="02020603050405020304" pitchFamily="18" charset="0"/>
              </a:rPr>
              <a:t>Point de Prière :</a:t>
            </a:r>
          </a:p>
          <a:p>
            <a:pPr marL="285750" indent="-285750">
              <a:buFontTx/>
              <a:buChar char="-"/>
            </a:pPr>
            <a:r>
              <a:rPr lang="fr-FR" sz="1600" dirty="0" smtClean="0">
                <a:latin typeface="Times New Roman" panose="02020603050405020304" pitchFamily="18" charset="0"/>
                <a:cs typeface="Times New Roman" panose="02020603050405020304" pitchFamily="18" charset="0"/>
              </a:rPr>
              <a:t>Confions lui </a:t>
            </a:r>
            <a:r>
              <a:rPr lang="fr-FR" sz="1600" dirty="0">
                <a:latin typeface="Times New Roman" panose="02020603050405020304" pitchFamily="18" charset="0"/>
                <a:cs typeface="Times New Roman" panose="02020603050405020304" pitchFamily="18" charset="0"/>
              </a:rPr>
              <a:t>tous nos projets et nos </a:t>
            </a:r>
            <a:r>
              <a:rPr lang="fr-FR" sz="1600" dirty="0" smtClean="0">
                <a:latin typeface="Times New Roman" panose="02020603050405020304" pitchFamily="18" charset="0"/>
                <a:cs typeface="Times New Roman" panose="02020603050405020304" pitchFamily="18" charset="0"/>
              </a:rPr>
              <a:t>aspirations</a:t>
            </a:r>
          </a:p>
          <a:p>
            <a:pPr marL="285750" indent="-285750">
              <a:buFontTx/>
              <a:buChar char="-"/>
            </a:pPr>
            <a:r>
              <a:rPr lang="fr-FR" sz="1600" dirty="0" smtClean="0">
                <a:latin typeface="Times New Roman" panose="02020603050405020304" pitchFamily="18" charset="0"/>
                <a:cs typeface="Times New Roman" panose="02020603050405020304" pitchFamily="18" charset="0"/>
              </a:rPr>
              <a:t>Que sa </a:t>
            </a:r>
            <a:r>
              <a:rPr lang="fr-FR" sz="1600" dirty="0">
                <a:latin typeface="Times New Roman" panose="02020603050405020304" pitchFamily="18" charset="0"/>
                <a:cs typeface="Times New Roman" panose="02020603050405020304" pitchFamily="18" charset="0"/>
              </a:rPr>
              <a:t>volonté soit faite dans chacun </a:t>
            </a:r>
            <a:r>
              <a:rPr lang="fr-FR" sz="1600" dirty="0" smtClean="0">
                <a:latin typeface="Times New Roman" panose="02020603050405020304" pitchFamily="18" charset="0"/>
                <a:cs typeface="Times New Roman" panose="02020603050405020304" pitchFamily="18" charset="0"/>
              </a:rPr>
              <a:t>d'eux</a:t>
            </a:r>
          </a:p>
          <a:p>
            <a:pPr marL="285750" indent="-285750">
              <a:buFontTx/>
              <a:buChar char="-"/>
            </a:pPr>
            <a:r>
              <a:rPr lang="fr-FR" sz="1600" dirty="0" smtClean="0">
                <a:latin typeface="Times New Roman" panose="02020603050405020304" pitchFamily="18" charset="0"/>
                <a:cs typeface="Times New Roman" panose="02020603050405020304" pitchFamily="18" charset="0"/>
              </a:rPr>
              <a:t>Qu’il nous guide, nous donne </a:t>
            </a:r>
            <a:r>
              <a:rPr lang="fr-FR" sz="1600" dirty="0">
                <a:latin typeface="Times New Roman" panose="02020603050405020304" pitchFamily="18" charset="0"/>
                <a:cs typeface="Times New Roman" panose="02020603050405020304" pitchFamily="18" charset="0"/>
              </a:rPr>
              <a:t>la sagesse et l'énergie pour poursuivre ce qui est bon et agréable à </a:t>
            </a:r>
            <a:r>
              <a:rPr lang="fr-FR" sz="1600" dirty="0" smtClean="0">
                <a:latin typeface="Times New Roman" panose="02020603050405020304" pitchFamily="18" charset="0"/>
                <a:cs typeface="Times New Roman" panose="02020603050405020304" pitchFamily="18" charset="0"/>
              </a:rPr>
              <a:t>ses </a:t>
            </a:r>
            <a:r>
              <a:rPr lang="fr-FR" sz="1600" dirty="0">
                <a:latin typeface="Times New Roman" panose="02020603050405020304" pitchFamily="18" charset="0"/>
                <a:cs typeface="Times New Roman" panose="02020603050405020304" pitchFamily="18" charset="0"/>
              </a:rPr>
              <a:t>yeux.</a:t>
            </a:r>
            <a:endParaRPr lang="fr-F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1875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5454869" cy="6858000"/>
          </a:xfrm>
          <a:prstGeom prst="rect">
            <a:avLst/>
          </a:prstGeom>
        </p:spPr>
      </p:pic>
      <p:pic>
        <p:nvPicPr>
          <p:cNvPr id="3" name="Image 2">
            <a:extLst>
              <a:ext uri="{FF2B5EF4-FFF2-40B4-BE49-F238E27FC236}">
                <a16:creationId xmlns:a16="http://schemas.microsoft.com/office/drawing/2014/main" id="{43E383AC-7E5E-FADB-BD90-3158E73DBA57}"/>
              </a:ext>
            </a:extLst>
          </p:cNvPr>
          <p:cNvPicPr>
            <a:picLocks noChangeAspect="1"/>
          </p:cNvPicPr>
          <p:nvPr/>
        </p:nvPicPr>
        <p:blipFill rotWithShape="1">
          <a:blip r:embed="rId3">
            <a:alphaModFix amt="35000"/>
          </a:blip>
          <a:srcRect l="1" r="708"/>
          <a:stretch/>
        </p:blipFill>
        <p:spPr>
          <a:xfrm rot="10800000">
            <a:off x="7346729" y="-83322"/>
            <a:ext cx="4918841" cy="997722"/>
          </a:xfrm>
          <a:prstGeom prst="rect">
            <a:avLst/>
          </a:prstGeom>
          <a:ln>
            <a:noFill/>
          </a:ln>
          <a:effectLst>
            <a:softEdge rad="112500"/>
          </a:effectLst>
        </p:spPr>
      </p:pic>
      <p:sp>
        <p:nvSpPr>
          <p:cNvPr id="4" name="ZoneTexte 3">
            <a:extLst>
              <a:ext uri="{FF2B5EF4-FFF2-40B4-BE49-F238E27FC236}">
                <a16:creationId xmlns:a16="http://schemas.microsoft.com/office/drawing/2014/main" id="{33C944B7-9139-8B54-4CE7-714C568CCA21}"/>
              </a:ext>
            </a:extLst>
          </p:cNvPr>
          <p:cNvSpPr txBox="1"/>
          <p:nvPr/>
        </p:nvSpPr>
        <p:spPr>
          <a:xfrm>
            <a:off x="1225768" y="2443272"/>
            <a:ext cx="3450021" cy="1587294"/>
          </a:xfrm>
          <a:prstGeom prst="rect">
            <a:avLst/>
          </a:prstGeom>
          <a:noFill/>
        </p:spPr>
        <p:txBody>
          <a:bodyPr wrap="square">
            <a:spAutoFit/>
          </a:bodyPr>
          <a:lstStyle/>
          <a:p>
            <a:pPr lvl="0" algn="ctr">
              <a:lnSpc>
                <a:spcPct val="115000"/>
              </a:lnSpc>
            </a:pPr>
            <a:r>
              <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rPr>
              <a:t>SUJETS DE </a:t>
            </a:r>
            <a:r>
              <a:rPr lang="fr-SN" sz="4400" b="1" i="1" dirty="0" smtClean="0">
                <a:effectLst/>
                <a:latin typeface="Times New Roman" panose="02020603050405020304" pitchFamily="18" charset="0"/>
                <a:ea typeface="Times New Roman" panose="02020603050405020304" pitchFamily="18" charset="0"/>
                <a:cs typeface="Times New Roman" panose="02020603050405020304" pitchFamily="18" charset="0"/>
              </a:rPr>
              <a:t>PRIERE</a:t>
            </a: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ZoneTexte 4">
            <a:extLst>
              <a:ext uri="{FF2B5EF4-FFF2-40B4-BE49-F238E27FC236}">
                <a16:creationId xmlns:a16="http://schemas.microsoft.com/office/drawing/2014/main" id="{1AC335BC-38C9-3539-7E21-5C9E610A3D56}"/>
              </a:ext>
            </a:extLst>
          </p:cNvPr>
          <p:cNvSpPr txBox="1"/>
          <p:nvPr/>
        </p:nvSpPr>
        <p:spPr>
          <a:xfrm>
            <a:off x="5656601" y="0"/>
            <a:ext cx="6132786" cy="613245"/>
          </a:xfrm>
          <a:prstGeom prst="rect">
            <a:avLst/>
          </a:prstGeom>
          <a:noFill/>
        </p:spPr>
        <p:txBody>
          <a:bodyPr wrap="square">
            <a:spAutoFit/>
          </a:bodyPr>
          <a:lstStyle/>
          <a:p>
            <a:pPr lvl="0" algn="ctr">
              <a:lnSpc>
                <a:spcPct val="115000"/>
              </a:lnSpc>
            </a:pPr>
            <a:r>
              <a:rPr lang="fr-FR"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Prions </a:t>
            </a:r>
            <a:r>
              <a:rPr lang="fr-FR" sz="3200" b="1" dirty="0" smtClean="0">
                <a:solidFill>
                  <a:schemeClr val="bg1"/>
                </a:solidFill>
                <a:latin typeface="Times New Roman" panose="02020603050405020304" pitchFamily="18" charset="0"/>
                <a:cs typeface="Times New Roman" panose="02020603050405020304" pitchFamily="18" charset="0"/>
              </a:rPr>
              <a:t>pour toi et pour moi</a:t>
            </a:r>
            <a:endParaRPr lang="fr-SN" sz="3200" b="1"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Connecteur droit 5">
            <a:extLst>
              <a:ext uri="{FF2B5EF4-FFF2-40B4-BE49-F238E27FC236}">
                <a16:creationId xmlns:a16="http://schemas.microsoft.com/office/drawing/2014/main" id="{59680222-DBE5-D1A9-4051-F0D294A76CB9}"/>
              </a:ext>
            </a:extLst>
          </p:cNvPr>
          <p:cNvCxnSpPr/>
          <p:nvPr/>
        </p:nvCxnSpPr>
        <p:spPr>
          <a:xfrm>
            <a:off x="5964771" y="914401"/>
            <a:ext cx="4640319" cy="0"/>
          </a:xfrm>
          <a:prstGeom prst="line">
            <a:avLst/>
          </a:prstGeom>
        </p:spPr>
        <p:style>
          <a:lnRef idx="3">
            <a:schemeClr val="accent5"/>
          </a:lnRef>
          <a:fillRef idx="0">
            <a:schemeClr val="accent5"/>
          </a:fillRef>
          <a:effectRef idx="2">
            <a:schemeClr val="accent5"/>
          </a:effectRef>
          <a:fontRef idx="minor">
            <a:schemeClr val="tx1"/>
          </a:fontRef>
        </p:style>
      </p:cxnSp>
      <p:sp>
        <p:nvSpPr>
          <p:cNvPr id="7" name="ZoneTexte 6"/>
          <p:cNvSpPr txBox="1"/>
          <p:nvPr/>
        </p:nvSpPr>
        <p:spPr>
          <a:xfrm>
            <a:off x="5656601" y="997724"/>
            <a:ext cx="5985746" cy="2031325"/>
          </a:xfrm>
          <a:prstGeom prst="rect">
            <a:avLst/>
          </a:prstGeom>
          <a:noFill/>
        </p:spPr>
        <p:txBody>
          <a:bodyPr wrap="square" rtlCol="0">
            <a:spAutoFit/>
          </a:bodyPr>
          <a:lstStyle/>
          <a:p>
            <a:pPr lvl="0" algn="ctr" eaLnBrk="0" fontAlgn="base" hangingPunct="0">
              <a:spcBef>
                <a:spcPct val="0"/>
              </a:spcBef>
              <a:spcAft>
                <a:spcPct val="0"/>
              </a:spcAft>
            </a:pPr>
            <a:r>
              <a:rPr lang="fr-FR" b="1" dirty="0" err="1">
                <a:solidFill>
                  <a:schemeClr val="bg1"/>
                </a:solidFill>
                <a:latin typeface="Times New Roman" panose="02020603050405020304" pitchFamily="18" charset="0"/>
                <a:cs typeface="Times New Roman" panose="02020603050405020304" pitchFamily="18" charset="0"/>
              </a:rPr>
              <a:t>Philippiens</a:t>
            </a:r>
            <a:r>
              <a:rPr lang="fr-FR" b="1" dirty="0">
                <a:solidFill>
                  <a:schemeClr val="bg1"/>
                </a:solidFill>
                <a:latin typeface="Times New Roman" panose="02020603050405020304" pitchFamily="18" charset="0"/>
                <a:cs typeface="Times New Roman" panose="02020603050405020304" pitchFamily="18" charset="0"/>
              </a:rPr>
              <a:t> 4:13</a:t>
            </a:r>
            <a:r>
              <a:rPr lang="fr-FR" dirty="0">
                <a:solidFill>
                  <a:schemeClr val="bg1"/>
                </a:solidFill>
                <a:latin typeface="Times New Roman" panose="02020603050405020304" pitchFamily="18" charset="0"/>
                <a:cs typeface="Times New Roman" panose="02020603050405020304" pitchFamily="18" charset="0"/>
              </a:rPr>
              <a:t> : "Je puis tout par celui qui me fortifie</a:t>
            </a:r>
            <a:r>
              <a:rPr lang="fr-FR" dirty="0" smtClean="0">
                <a:solidFill>
                  <a:schemeClr val="bg1"/>
                </a:solidFill>
                <a:latin typeface="Times New Roman" panose="02020603050405020304" pitchFamily="18" charset="0"/>
                <a:cs typeface="Times New Roman" panose="02020603050405020304" pitchFamily="18" charset="0"/>
              </a:rPr>
              <a:t>.« </a:t>
            </a:r>
          </a:p>
          <a:p>
            <a:pPr lvl="0" algn="ctr" eaLnBrk="0" fontAlgn="base" hangingPunct="0">
              <a:spcBef>
                <a:spcPct val="0"/>
              </a:spcBef>
              <a:spcAft>
                <a:spcPct val="0"/>
              </a:spcAft>
            </a:pPr>
            <a:endParaRPr lang="fr-FR" dirty="0" smtClean="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b="1" dirty="0">
                <a:solidFill>
                  <a:schemeClr val="bg1"/>
                </a:solidFill>
                <a:latin typeface="Times New Roman" panose="02020603050405020304" pitchFamily="18" charset="0"/>
                <a:cs typeface="Times New Roman" panose="02020603050405020304" pitchFamily="18" charset="0"/>
              </a:rPr>
              <a:t>Colossiens 1:9-10</a:t>
            </a:r>
            <a:r>
              <a:rPr lang="fr-FR" dirty="0">
                <a:solidFill>
                  <a:schemeClr val="bg1"/>
                </a:solidFill>
                <a:latin typeface="Times New Roman" panose="02020603050405020304" pitchFamily="18" charset="0"/>
                <a:cs typeface="Times New Roman" panose="02020603050405020304" pitchFamily="18" charset="0"/>
              </a:rPr>
              <a:t> : "Nous ne cessons de prier Dieu pour vous, et de demander que vous soyez remplis de la connaissance de sa volonté, en toute sagesse et intelligence spirituelle, pour marcher d’une manière digne du Seigneur et lui être entièrement agréables."</a:t>
            </a:r>
            <a:endParaRPr lang="fr-FR" dirty="0">
              <a:solidFill>
                <a:schemeClr val="bg1"/>
              </a:solidFill>
              <a:latin typeface="Times New Roman" panose="02020603050405020304" pitchFamily="18" charset="0"/>
              <a:cs typeface="Times New Roman" panose="02020603050405020304" pitchFamily="18" charset="0"/>
            </a:endParaRPr>
          </a:p>
        </p:txBody>
      </p:sp>
      <p:sp>
        <p:nvSpPr>
          <p:cNvPr id="8" name="Rectangle 7"/>
          <p:cNvSpPr/>
          <p:nvPr/>
        </p:nvSpPr>
        <p:spPr>
          <a:xfrm>
            <a:off x="5656601" y="3429000"/>
            <a:ext cx="6096000" cy="2339102"/>
          </a:xfrm>
          <a:prstGeom prst="rect">
            <a:avLst/>
          </a:prstGeom>
        </p:spPr>
        <p:txBody>
          <a:bodyPr>
            <a:spAutoFit/>
          </a:bodyPr>
          <a:lstStyle/>
          <a:p>
            <a:r>
              <a:rPr lang="fr-FR" b="1" dirty="0">
                <a:latin typeface="Times New Roman" panose="02020603050405020304" pitchFamily="18" charset="0"/>
                <a:cs typeface="Times New Roman" panose="02020603050405020304" pitchFamily="18" charset="0"/>
              </a:rPr>
              <a:t>Point de Prière :</a:t>
            </a:r>
          </a:p>
          <a:p>
            <a:pPr marL="285750" indent="-285750">
              <a:buFontTx/>
              <a:buChar char="-"/>
            </a:pPr>
            <a:r>
              <a:rPr lang="fr-FR" sz="1600" dirty="0" smtClean="0">
                <a:latin typeface="Times New Roman" panose="02020603050405020304" pitchFamily="18" charset="0"/>
                <a:cs typeface="Times New Roman" panose="02020603050405020304" pitchFamily="18" charset="0"/>
              </a:rPr>
              <a:t>Prier </a:t>
            </a:r>
            <a:r>
              <a:rPr lang="fr-FR" sz="1600" dirty="0">
                <a:latin typeface="Times New Roman" panose="02020603050405020304" pitchFamily="18" charset="0"/>
                <a:cs typeface="Times New Roman" panose="02020603050405020304" pitchFamily="18" charset="0"/>
              </a:rPr>
              <a:t>pour ma vie spirituelle, physique, et </a:t>
            </a:r>
            <a:r>
              <a:rPr lang="fr-FR" sz="1600" dirty="0" smtClean="0">
                <a:latin typeface="Times New Roman" panose="02020603050405020304" pitchFamily="18" charset="0"/>
                <a:cs typeface="Times New Roman" panose="02020603050405020304" pitchFamily="18" charset="0"/>
              </a:rPr>
              <a:t>émotionnelle</a:t>
            </a:r>
          </a:p>
          <a:p>
            <a:pPr marL="285750" indent="-285750">
              <a:buFontTx/>
              <a:buChar char="-"/>
            </a:pPr>
            <a:r>
              <a:rPr lang="fr-FR" sz="1600" dirty="0" smtClean="0">
                <a:latin typeface="Times New Roman" panose="02020603050405020304" pitchFamily="18" charset="0"/>
                <a:cs typeface="Times New Roman" panose="02020603050405020304" pitchFamily="18" charset="0"/>
              </a:rPr>
              <a:t>Qu’il m’aide à </a:t>
            </a:r>
            <a:r>
              <a:rPr lang="fr-FR" sz="1600" dirty="0">
                <a:latin typeface="Times New Roman" panose="02020603050405020304" pitchFamily="18" charset="0"/>
                <a:cs typeface="Times New Roman" panose="02020603050405020304" pitchFamily="18" charset="0"/>
              </a:rPr>
              <a:t>grandir en </a:t>
            </a:r>
            <a:r>
              <a:rPr lang="fr-FR" sz="1600" dirty="0" smtClean="0">
                <a:latin typeface="Times New Roman" panose="02020603050405020304" pitchFamily="18" charset="0"/>
                <a:cs typeface="Times New Roman" panose="02020603050405020304" pitchFamily="18" charset="0"/>
              </a:rPr>
              <a:t>lui</a:t>
            </a:r>
            <a:r>
              <a:rPr lang="fr-FR" sz="1600" dirty="0">
                <a:latin typeface="Times New Roman" panose="02020603050405020304" pitchFamily="18" charset="0"/>
                <a:cs typeface="Times New Roman" panose="02020603050405020304" pitchFamily="18" charset="0"/>
              </a:rPr>
              <a:t>, à chercher </a:t>
            </a:r>
            <a:r>
              <a:rPr lang="fr-FR" sz="1600" dirty="0" smtClean="0">
                <a:latin typeface="Times New Roman" panose="02020603050405020304" pitchFamily="18" charset="0"/>
                <a:cs typeface="Times New Roman" panose="02020603050405020304" pitchFamily="18" charset="0"/>
              </a:rPr>
              <a:t>sa </a:t>
            </a:r>
            <a:r>
              <a:rPr lang="fr-FR" sz="1600" dirty="0">
                <a:latin typeface="Times New Roman" panose="02020603050405020304" pitchFamily="18" charset="0"/>
                <a:cs typeface="Times New Roman" panose="02020603050405020304" pitchFamily="18" charset="0"/>
              </a:rPr>
              <a:t>volonté, et à devenir la personne </a:t>
            </a:r>
            <a:r>
              <a:rPr lang="fr-FR" sz="1600" dirty="0" smtClean="0">
                <a:latin typeface="Times New Roman" panose="02020603050405020304" pitchFamily="18" charset="0"/>
                <a:cs typeface="Times New Roman" panose="02020603050405020304" pitchFamily="18" charset="0"/>
              </a:rPr>
              <a:t>qu’il veut </a:t>
            </a:r>
            <a:r>
              <a:rPr lang="fr-FR" sz="1600" dirty="0">
                <a:latin typeface="Times New Roman" panose="02020603050405020304" pitchFamily="18" charset="0"/>
                <a:cs typeface="Times New Roman" panose="02020603050405020304" pitchFamily="18" charset="0"/>
              </a:rPr>
              <a:t>que je </a:t>
            </a:r>
            <a:r>
              <a:rPr lang="fr-FR" sz="1600" dirty="0" smtClean="0">
                <a:latin typeface="Times New Roman" panose="02020603050405020304" pitchFamily="18" charset="0"/>
                <a:cs typeface="Times New Roman" panose="02020603050405020304" pitchFamily="18" charset="0"/>
              </a:rPr>
              <a:t>sois</a:t>
            </a:r>
            <a:endParaRPr lang="fr-FR" sz="1600" dirty="0">
              <a:latin typeface="Times New Roman" panose="02020603050405020304" pitchFamily="18" charset="0"/>
              <a:cs typeface="Times New Roman" panose="02020603050405020304" pitchFamily="18" charset="0"/>
            </a:endParaRPr>
          </a:p>
          <a:p>
            <a:pPr marL="285750" indent="-285750">
              <a:buFontTx/>
              <a:buChar char="-"/>
            </a:pPr>
            <a:r>
              <a:rPr lang="fr-FR" sz="1600" dirty="0" smtClean="0">
                <a:latin typeface="Times New Roman" panose="02020603050405020304" pitchFamily="18" charset="0"/>
                <a:cs typeface="Times New Roman" panose="02020603050405020304" pitchFamily="18" charset="0"/>
              </a:rPr>
              <a:t>Qu’il me fortifie </a:t>
            </a:r>
            <a:r>
              <a:rPr lang="fr-FR" sz="1600" dirty="0">
                <a:latin typeface="Times New Roman" panose="02020603050405020304" pitchFamily="18" charset="0"/>
                <a:cs typeface="Times New Roman" panose="02020603050405020304" pitchFamily="18" charset="0"/>
              </a:rPr>
              <a:t>dans la foi et  </a:t>
            </a:r>
            <a:r>
              <a:rPr lang="fr-FR" sz="1600" dirty="0" smtClean="0">
                <a:latin typeface="Times New Roman" panose="02020603050405020304" pitchFamily="18" charset="0"/>
                <a:cs typeface="Times New Roman" panose="02020603050405020304" pitchFamily="18" charset="0"/>
              </a:rPr>
              <a:t>me guide dans </a:t>
            </a:r>
            <a:r>
              <a:rPr lang="fr-FR" sz="1600" dirty="0">
                <a:latin typeface="Times New Roman" panose="02020603050405020304" pitchFamily="18" charset="0"/>
                <a:cs typeface="Times New Roman" panose="02020603050405020304" pitchFamily="18" charset="0"/>
              </a:rPr>
              <a:t>toutes mes </a:t>
            </a:r>
            <a:r>
              <a:rPr lang="fr-FR" sz="1600" dirty="0" smtClean="0">
                <a:latin typeface="Times New Roman" panose="02020603050405020304" pitchFamily="18" charset="0"/>
                <a:cs typeface="Times New Roman" panose="02020603050405020304" pitchFamily="18" charset="0"/>
              </a:rPr>
              <a:t>décisions</a:t>
            </a:r>
          </a:p>
          <a:p>
            <a:pPr marL="285750" indent="-285750">
              <a:buFontTx/>
              <a:buChar char="-"/>
            </a:pPr>
            <a:r>
              <a:rPr lang="fr-FR" sz="1600" dirty="0" smtClean="0"/>
              <a:t>Qu’il te bénisses</a:t>
            </a:r>
            <a:r>
              <a:rPr lang="fr-FR" sz="1600" dirty="0"/>
              <a:t>, </a:t>
            </a:r>
            <a:r>
              <a:rPr lang="fr-FR" sz="1600" dirty="0" smtClean="0"/>
              <a:t>te </a:t>
            </a:r>
            <a:r>
              <a:rPr lang="fr-FR" sz="1600" dirty="0"/>
              <a:t>fortifies, et </a:t>
            </a:r>
            <a:r>
              <a:rPr lang="fr-FR" sz="1600" dirty="0" smtClean="0"/>
              <a:t>t'aides </a:t>
            </a:r>
            <a:r>
              <a:rPr lang="fr-FR" sz="1600" dirty="0"/>
              <a:t>à grandir en </a:t>
            </a:r>
            <a:r>
              <a:rPr lang="fr-FR" sz="1600" dirty="0" smtClean="0"/>
              <a:t>lui.</a:t>
            </a:r>
          </a:p>
          <a:p>
            <a:pPr marL="285750" indent="-285750">
              <a:buFontTx/>
              <a:buChar char="-"/>
            </a:pPr>
            <a:r>
              <a:rPr lang="fr-FR" sz="1600" dirty="0" smtClean="0"/>
              <a:t>Qu'il t’aide à ressentir sa </a:t>
            </a:r>
            <a:r>
              <a:rPr lang="fr-FR" sz="1600" dirty="0"/>
              <a:t>présence chaque jour et </a:t>
            </a:r>
            <a:r>
              <a:rPr lang="fr-FR" sz="1600" dirty="0" smtClean="0"/>
              <a:t>qu’il te guide </a:t>
            </a:r>
            <a:r>
              <a:rPr lang="fr-FR" sz="1600" dirty="0"/>
              <a:t>par </a:t>
            </a:r>
            <a:r>
              <a:rPr lang="fr-FR" sz="1600" dirty="0" smtClean="0"/>
              <a:t>son </a:t>
            </a:r>
            <a:r>
              <a:rPr lang="fr-FR" sz="1600" dirty="0"/>
              <a:t>Esprit dans tout ce </a:t>
            </a:r>
            <a:r>
              <a:rPr lang="fr-FR" sz="1600" dirty="0" smtClean="0"/>
              <a:t>que tu fait</a:t>
            </a:r>
          </a:p>
          <a:p>
            <a:pPr marL="285750" indent="-285750">
              <a:buFontTx/>
              <a:buChar char="-"/>
            </a:pPr>
            <a:r>
              <a:rPr lang="fr-FR" sz="1600" dirty="0" smtClean="0">
                <a:latin typeface="Times New Roman" panose="02020603050405020304" pitchFamily="18" charset="0"/>
                <a:cs typeface="Times New Roman" panose="02020603050405020304" pitchFamily="18" charset="0"/>
              </a:rPr>
              <a:t>Qu’il t’aide a tenir ta promesse et tes engagements envers lui</a:t>
            </a:r>
          </a:p>
        </p:txBody>
      </p:sp>
    </p:spTree>
    <p:extLst>
      <p:ext uri="{BB962C8B-B14F-4D97-AF65-F5344CB8AC3E}">
        <p14:creationId xmlns:p14="http://schemas.microsoft.com/office/powerpoint/2010/main" val="26935508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1ADD2E21-B387-D93D-67BA-B3B08C8D4C69}"/>
              </a:ext>
            </a:extLst>
          </p:cNvPr>
          <p:cNvPicPr>
            <a:picLocks noChangeAspect="1"/>
          </p:cNvPicPr>
          <p:nvPr/>
        </p:nvPicPr>
        <p:blipFill>
          <a:blip r:embed="rId2"/>
          <a:stretch>
            <a:fillRect/>
          </a:stretch>
        </p:blipFill>
        <p:spPr>
          <a:xfrm>
            <a:off x="0" y="0"/>
            <a:ext cx="5454869" cy="6858000"/>
          </a:xfrm>
          <a:prstGeom prst="rect">
            <a:avLst/>
          </a:prstGeom>
        </p:spPr>
      </p:pic>
      <p:pic>
        <p:nvPicPr>
          <p:cNvPr id="3" name="Image 2">
            <a:extLst>
              <a:ext uri="{FF2B5EF4-FFF2-40B4-BE49-F238E27FC236}">
                <a16:creationId xmlns:a16="http://schemas.microsoft.com/office/drawing/2014/main" id="{43E383AC-7E5E-FADB-BD90-3158E73DBA57}"/>
              </a:ext>
            </a:extLst>
          </p:cNvPr>
          <p:cNvPicPr>
            <a:picLocks noChangeAspect="1"/>
          </p:cNvPicPr>
          <p:nvPr/>
        </p:nvPicPr>
        <p:blipFill rotWithShape="1">
          <a:blip r:embed="rId3">
            <a:alphaModFix amt="35000"/>
          </a:blip>
          <a:srcRect l="1" r="708"/>
          <a:stretch/>
        </p:blipFill>
        <p:spPr>
          <a:xfrm rot="10800000">
            <a:off x="7346730" y="-83322"/>
            <a:ext cx="4918841" cy="2154718"/>
          </a:xfrm>
          <a:prstGeom prst="rect">
            <a:avLst/>
          </a:prstGeom>
          <a:ln>
            <a:noFill/>
          </a:ln>
          <a:effectLst>
            <a:softEdge rad="112500"/>
          </a:effectLst>
        </p:spPr>
      </p:pic>
      <p:sp>
        <p:nvSpPr>
          <p:cNvPr id="4" name="ZoneTexte 3">
            <a:extLst>
              <a:ext uri="{FF2B5EF4-FFF2-40B4-BE49-F238E27FC236}">
                <a16:creationId xmlns:a16="http://schemas.microsoft.com/office/drawing/2014/main" id="{33C944B7-9139-8B54-4CE7-714C568CCA21}"/>
              </a:ext>
            </a:extLst>
          </p:cNvPr>
          <p:cNvSpPr txBox="1"/>
          <p:nvPr/>
        </p:nvSpPr>
        <p:spPr>
          <a:xfrm>
            <a:off x="690108" y="2322406"/>
            <a:ext cx="4074652" cy="2428357"/>
          </a:xfrm>
          <a:prstGeom prst="rect">
            <a:avLst/>
          </a:prstGeom>
          <a:noFill/>
        </p:spPr>
        <p:txBody>
          <a:bodyPr wrap="square">
            <a:spAutoFit/>
          </a:bodyPr>
          <a:lstStyle/>
          <a:p>
            <a:pPr lvl="0" algn="ctr">
              <a:lnSpc>
                <a:spcPct val="115000"/>
              </a:lnSpc>
            </a:pPr>
            <a:r>
              <a:rPr lang="fr-SN" sz="4400" b="1" i="1" dirty="0" smtClean="0">
                <a:latin typeface="Times New Roman" panose="02020603050405020304" pitchFamily="18" charset="0"/>
                <a:ea typeface="Times New Roman" panose="02020603050405020304" pitchFamily="18" charset="0"/>
                <a:cs typeface="Times New Roman" panose="02020603050405020304" pitchFamily="18" charset="0"/>
              </a:rPr>
              <a:t>Suggestions </a:t>
            </a:r>
            <a:r>
              <a:rPr lang="fr-SN" sz="4400" b="1" i="1" dirty="0">
                <a:latin typeface="Times New Roman" panose="02020603050405020304" pitchFamily="18" charset="0"/>
                <a:ea typeface="Times New Roman" panose="02020603050405020304" pitchFamily="18" charset="0"/>
                <a:cs typeface="Times New Roman" panose="02020603050405020304" pitchFamily="18" charset="0"/>
              </a:rPr>
              <a:t>supplémentaires</a:t>
            </a:r>
          </a:p>
          <a:p>
            <a:pPr lvl="0" algn="ctr">
              <a:lnSpc>
                <a:spcPct val="115000"/>
              </a:lnSpc>
            </a:pPr>
            <a:endParaRPr lang="fr-SN" sz="4400" b="1" i="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ZoneTexte 6"/>
          <p:cNvSpPr txBox="1"/>
          <p:nvPr/>
        </p:nvSpPr>
        <p:spPr>
          <a:xfrm>
            <a:off x="5788142" y="166430"/>
            <a:ext cx="5985746" cy="6740307"/>
          </a:xfrm>
          <a:prstGeom prst="rect">
            <a:avLst/>
          </a:prstGeom>
          <a:noFill/>
        </p:spPr>
        <p:txBody>
          <a:bodyPr wrap="square" rtlCol="0">
            <a:spAutoFit/>
          </a:bodyPr>
          <a:lstStyle/>
          <a:p>
            <a:pPr lvl="0" algn="ctr" eaLnBrk="0" fontAlgn="base" hangingPunct="0">
              <a:spcBef>
                <a:spcPct val="0"/>
              </a:spcBef>
              <a:spcAft>
                <a:spcPct val="0"/>
              </a:spcAft>
            </a:pPr>
            <a:r>
              <a:rPr lang="fr-FR" dirty="0">
                <a:solidFill>
                  <a:schemeClr val="bg1"/>
                </a:solidFill>
                <a:latin typeface="Times New Roman" panose="02020603050405020304" pitchFamily="18" charset="0"/>
                <a:cs typeface="Times New Roman" panose="02020603050405020304" pitchFamily="18" charset="0"/>
              </a:rPr>
              <a:t>Prière de Gratitude : Remerciez Dieu pour chaque bénédiction et chaque leçon apprise. La gratitude renforce la foi et la relation avec Dieu.</a:t>
            </a:r>
          </a:p>
          <a:p>
            <a:pPr lvl="0" algn="ctr" eaLnBrk="0" fontAlgn="base" hangingPunct="0">
              <a:spcBef>
                <a:spcPct val="0"/>
              </a:spcBef>
              <a:spcAft>
                <a:spcPct val="0"/>
              </a:spcAft>
            </a:pPr>
            <a:endParaRPr lang="fr-FR"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dirty="0">
                <a:solidFill>
                  <a:schemeClr val="bg1"/>
                </a:solidFill>
                <a:latin typeface="Times New Roman" panose="02020603050405020304" pitchFamily="18" charset="0"/>
                <a:cs typeface="Times New Roman" panose="02020603050405020304" pitchFamily="18" charset="0"/>
              </a:rPr>
              <a:t>Temps de louange : Commencez ou terminez chaque prière avec un temps de louange et d’adoration pour exprimer votre gratitude envers Dieu et reconnaître sa grandeur.</a:t>
            </a:r>
          </a:p>
          <a:p>
            <a:pPr lvl="0" algn="ctr" eaLnBrk="0" fontAlgn="base" hangingPunct="0">
              <a:spcBef>
                <a:spcPct val="0"/>
              </a:spcBef>
              <a:spcAft>
                <a:spcPct val="0"/>
              </a:spcAft>
            </a:pPr>
            <a:endParaRPr lang="fr-FR"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dirty="0">
                <a:solidFill>
                  <a:schemeClr val="bg1"/>
                </a:solidFill>
                <a:latin typeface="Times New Roman" panose="02020603050405020304" pitchFamily="18" charset="0"/>
                <a:cs typeface="Times New Roman" panose="02020603050405020304" pitchFamily="18" charset="0"/>
              </a:rPr>
              <a:t>Journal de prière : Tenez un journal de prière pour noter vos requêtes, les réponses de Dieu, et les bénédictions que vous expérimentez dans votre cheminement spirituel.</a:t>
            </a:r>
          </a:p>
          <a:p>
            <a:pPr lvl="0" algn="ctr" eaLnBrk="0" fontAlgn="base" hangingPunct="0">
              <a:spcBef>
                <a:spcPct val="0"/>
              </a:spcBef>
              <a:spcAft>
                <a:spcPct val="0"/>
              </a:spcAft>
            </a:pPr>
            <a:endParaRPr lang="fr-FR"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dirty="0">
                <a:solidFill>
                  <a:schemeClr val="bg1"/>
                </a:solidFill>
                <a:latin typeface="Times New Roman" panose="02020603050405020304" pitchFamily="18" charset="0"/>
                <a:cs typeface="Times New Roman" panose="02020603050405020304" pitchFamily="18" charset="0"/>
              </a:rPr>
              <a:t>Étude biblique ensemble : Choisissez un livre ou un passage de la Bible à étudier ensemble, et discutez de ce que Dieu vous révèle à travers sa Parole.</a:t>
            </a:r>
          </a:p>
          <a:p>
            <a:pPr lvl="0" algn="ctr" eaLnBrk="0" fontAlgn="base" hangingPunct="0">
              <a:spcBef>
                <a:spcPct val="0"/>
              </a:spcBef>
              <a:spcAft>
                <a:spcPct val="0"/>
              </a:spcAft>
            </a:pPr>
            <a:endParaRPr lang="fr-FR"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dirty="0">
                <a:solidFill>
                  <a:schemeClr val="bg1"/>
                </a:solidFill>
                <a:latin typeface="Times New Roman" panose="02020603050405020304" pitchFamily="18" charset="0"/>
                <a:cs typeface="Times New Roman" panose="02020603050405020304" pitchFamily="18" charset="0"/>
              </a:rPr>
              <a:t>Temps de prière en couple : Consacrez un moment régulier pour prier ensemble, ce qui renforcera votre relation et votre foi commune.</a:t>
            </a:r>
          </a:p>
          <a:p>
            <a:pPr lvl="0" algn="ctr" eaLnBrk="0" fontAlgn="base" hangingPunct="0">
              <a:spcBef>
                <a:spcPct val="0"/>
              </a:spcBef>
              <a:spcAft>
                <a:spcPct val="0"/>
              </a:spcAft>
            </a:pPr>
            <a:endParaRPr lang="fr-FR" dirty="0">
              <a:solidFill>
                <a:schemeClr val="bg1"/>
              </a:solidFill>
              <a:latin typeface="Times New Roman" panose="02020603050405020304" pitchFamily="18" charset="0"/>
              <a:cs typeface="Times New Roman" panose="02020603050405020304" pitchFamily="18" charset="0"/>
            </a:endParaRPr>
          </a:p>
          <a:p>
            <a:pPr lvl="0" algn="ctr" eaLnBrk="0" fontAlgn="base" hangingPunct="0">
              <a:spcBef>
                <a:spcPct val="0"/>
              </a:spcBef>
              <a:spcAft>
                <a:spcPct val="0"/>
              </a:spcAft>
            </a:pPr>
            <a:r>
              <a:rPr lang="fr-FR" dirty="0">
                <a:solidFill>
                  <a:schemeClr val="bg1"/>
                </a:solidFill>
                <a:latin typeface="Times New Roman" panose="02020603050405020304" pitchFamily="18" charset="0"/>
                <a:cs typeface="Times New Roman" panose="02020603050405020304" pitchFamily="18" charset="0"/>
              </a:rPr>
              <a:t>Journée de Jeûne et Prière : Considérez de prendre une journée pour jeûner et prier ensemble, cherchant à renouveler votre relation avec Dieu et l’un avec l’autre.</a:t>
            </a:r>
          </a:p>
          <a:p>
            <a:pPr lvl="0" algn="ctr" eaLnBrk="0" fontAlgn="base" hangingPunct="0">
              <a:spcBef>
                <a:spcPct val="0"/>
              </a:spcBef>
              <a:spcAft>
                <a:spcPct val="0"/>
              </a:spcAft>
            </a:pPr>
            <a:endParaRPr lang="fr-F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584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810</Words>
  <Application>Microsoft Office PowerPoint</Application>
  <PresentationFormat>Grand écran</PresentationFormat>
  <Paragraphs>72</Paragraphs>
  <Slides>7</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7</vt:i4>
      </vt:variant>
    </vt:vector>
  </HeadingPairs>
  <TitlesOfParts>
    <vt:vector size="12" baseType="lpstr">
      <vt:lpstr>Arial</vt:lpstr>
      <vt:lpstr>Calibri</vt:lpstr>
      <vt:lpstr>Calibri Light</vt:lpstr>
      <vt:lpstr>Times New Roman</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hp</dc:creator>
  <cp:lastModifiedBy>hp</cp:lastModifiedBy>
  <cp:revision>17</cp:revision>
  <dcterms:created xsi:type="dcterms:W3CDTF">2024-08-28T14:08:22Z</dcterms:created>
  <dcterms:modified xsi:type="dcterms:W3CDTF">2024-08-29T00:45:36Z</dcterms:modified>
</cp:coreProperties>
</file>