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0" r:id="rId21"/>
    <p:sldId id="281" r:id="rId22"/>
    <p:sldId id="282" r:id="rId23"/>
    <p:sldId id="283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852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36D6-5B24-40EA-BC7E-3F77DA49FDB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F06A7-B239-4EA7-A90B-F249B16E6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0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0288" y="0"/>
            <a:ext cx="79248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75" y="0"/>
            <a:ext cx="1444625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906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1371601"/>
            <a:ext cx="734695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2438400"/>
            <a:ext cx="734695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727825" y="6610350"/>
            <a:ext cx="1651000" cy="228600"/>
          </a:xfrm>
        </p:spPr>
        <p:txBody>
          <a:bodyPr/>
          <a:lstStyle/>
          <a:p>
            <a:fld id="{F86AA387-3DC5-4B77-B0CC-0580711A94FC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8585200" y="6610350"/>
            <a:ext cx="1298787" cy="228600"/>
          </a:xfrm>
        </p:spPr>
        <p:txBody>
          <a:bodyPr/>
          <a:lstStyle/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95300" y="6611112"/>
            <a:ext cx="6067425" cy="2286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906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8B4D-5064-4DF9-985D-4D4B6D94B5A4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906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06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589085"/>
            <a:ext cx="2228850" cy="55370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585216"/>
            <a:ext cx="6521450" cy="55412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906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08EA-A1F3-46EE-88F7-A952BB81F54D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906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06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906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906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06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6B68-053D-4C2A-9079-8879F07CB46A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558130" y="6629400"/>
            <a:ext cx="8347870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651" y="5245101"/>
            <a:ext cx="751204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8651" y="4114800"/>
            <a:ext cx="751204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77645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759700" y="6610350"/>
            <a:ext cx="1651000" cy="246888"/>
          </a:xfrm>
        </p:spPr>
        <p:txBody>
          <a:bodyPr/>
          <a:lstStyle/>
          <a:p>
            <a:fld id="{03FEC2B7-B05D-4B00-AEEF-C73F5BC470A1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9471237" y="6610350"/>
            <a:ext cx="412750" cy="246888"/>
          </a:xfrm>
        </p:spPr>
        <p:txBody>
          <a:bodyPr/>
          <a:lstStyle/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651000" y="6610350"/>
            <a:ext cx="6026150" cy="24765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5994" y="0"/>
            <a:ext cx="7924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906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06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95300" y="1981200"/>
            <a:ext cx="437515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5035550" y="1981200"/>
            <a:ext cx="437515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906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645869E-A6A2-4C96-84B0-CD3175F72AA3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981200"/>
            <a:ext cx="4376870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5035550" y="1981200"/>
            <a:ext cx="4376870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95300" y="2438400"/>
            <a:ext cx="4375150" cy="3657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5035550" y="2438400"/>
            <a:ext cx="4375150" cy="3657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906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906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32393E3-A17F-487F-85E1-1F1EF7168D6C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906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906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CF93-0515-4309-B742-4833F837FAEB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906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9629-3DE9-4C62-8809-E65166CE0FEC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95300" y="1524000"/>
            <a:ext cx="36322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787900" y="1524000"/>
            <a:ext cx="4622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5301" y="2514599"/>
            <a:ext cx="36322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906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906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57E8EBA-F264-4312-A42C-AB2D2484BC10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906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7048"/>
            <a:ext cx="3635502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94504" y="1554480"/>
            <a:ext cx="4626102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514600"/>
            <a:ext cx="3635502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CCB6-6E72-46B6-BC73-6FE44EA63919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906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787900" y="1524000"/>
            <a:ext cx="4622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87900" y="5637212"/>
            <a:ext cx="46228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990600"/>
            <a:ext cx="89154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981201"/>
            <a:ext cx="89154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9700" y="6610350"/>
            <a:ext cx="165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BB9BC11-16B0-4B52-B26E-71875C285221}" type="datetime1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610350"/>
            <a:ext cx="718185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1237" y="6610350"/>
            <a:ext cx="41275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6002F3CC-3280-49D4-B300-DF0B71BB53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5300" y="1926978"/>
            <a:ext cx="7346950" cy="1069975"/>
          </a:xfrm>
        </p:spPr>
        <p:txBody>
          <a:bodyPr/>
          <a:lstStyle/>
          <a:p>
            <a:r>
              <a:rPr lang="en-US" altLang="ko-KR" sz="66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Car Sales</a:t>
            </a:r>
            <a:endParaRPr lang="ko-KR" altLang="en-US" sz="66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13173" y="3645024"/>
            <a:ext cx="1415362" cy="414536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</a:rPr>
              <a:t>김무열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4900" b="1" dirty="0" err="1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5" name="Picture 3" descr="C:\Users\Mooyeol\Documents\CP\CP1\3_CarSales\캡쳐\Main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1340768"/>
            <a:ext cx="4479372" cy="36004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ooyeol\Documents\CP\CP1\3_CarSales\캡쳐\메인화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364729"/>
            <a:ext cx="4619626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00472" y="4941168"/>
            <a:ext cx="4434050" cy="998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MainMenu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</a:t>
            </a:r>
            <a:r>
              <a:rPr lang="ko-KR" altLang="en-US" dirty="0" smtClean="0">
                <a:solidFill>
                  <a:schemeClr val="tx1"/>
                </a:solidFill>
              </a:rPr>
              <a:t>이용하여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프로그램의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메인화면을</a:t>
            </a:r>
            <a:r>
              <a:rPr lang="ko-KR" altLang="en-US" dirty="0" smtClean="0">
                <a:solidFill>
                  <a:schemeClr val="tx1"/>
                </a:solidFill>
              </a:rPr>
              <a:t>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사용자가 입력한 메뉴 번호를 반환한다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1.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9024" y="4509120"/>
            <a:ext cx="4104456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입력 메뉴를 선택하게 되면 </a:t>
            </a:r>
            <a:r>
              <a:rPr lang="en-US" altLang="ko-KR" dirty="0" smtClean="0">
                <a:solidFill>
                  <a:schemeClr val="tx1"/>
                </a:solidFill>
              </a:rPr>
              <a:t>Input()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호출되고 </a:t>
            </a:r>
            <a:r>
              <a:rPr lang="en-US" altLang="ko-KR" dirty="0" err="1" smtClean="0">
                <a:solidFill>
                  <a:schemeClr val="tx1"/>
                </a:solidFill>
              </a:rPr>
              <a:t>CarDataDisplay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함수에 의해 화면이 출력된다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2" descr="C:\Users\Mooyeol\Documents\CP\CP1\3_CarSales\캡쳐\입력화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1165473"/>
            <a:ext cx="46196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Mooyeol\Documents\CP\CP1\3_CarSales\캡쳐\Inp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5" y="3933635"/>
            <a:ext cx="4248472" cy="273572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Mooyeol\Documents\CP\CP1\3_CarSales\캡쳐\CarDataDisppla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871" y="1165473"/>
            <a:ext cx="4920141" cy="278745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90868" y="4804380"/>
            <a:ext cx="813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차종 선택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0868" y="5157192"/>
            <a:ext cx="1029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 이름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0868" y="5517232"/>
            <a:ext cx="813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 입력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0868" y="5805264"/>
            <a:ext cx="813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 입력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0868" y="6119718"/>
            <a:ext cx="1029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판매량 입력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1.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22" name="Picture 2" descr="C:\Users\Mooyeol\Documents\CP\CP1\3_CarSales\캡쳐\Inpu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0" b="41050"/>
          <a:stretch/>
        </p:blipFill>
        <p:spPr bwMode="auto">
          <a:xfrm>
            <a:off x="357872" y="1252803"/>
            <a:ext cx="4248472" cy="67491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6550560" y="1118862"/>
            <a:ext cx="1714808" cy="1446042"/>
            <a:chOff x="6177136" y="1727584"/>
            <a:chExt cx="1714808" cy="1446042"/>
          </a:xfrm>
        </p:grpSpPr>
        <p:pic>
          <p:nvPicPr>
            <p:cNvPr id="6146" name="Picture 2" descr="C:\Users\Mooyeol\Documents\CP\CP1\3_CarSales\캡쳐\입력화면 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3" t="53735" r="69930" b="34957"/>
            <a:stretch/>
          </p:blipFill>
          <p:spPr bwMode="auto">
            <a:xfrm>
              <a:off x="6497284" y="1856518"/>
              <a:ext cx="1132114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 descr="C:\Users\Mooyeol\Documents\CP\CP1\3_CarSales\캡쳐\입력화면 2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7" t="53425" r="65709" b="35268"/>
            <a:stretch/>
          </p:blipFill>
          <p:spPr bwMode="auto">
            <a:xfrm>
              <a:off x="6428929" y="2748270"/>
              <a:ext cx="1282147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6177136" y="1727584"/>
              <a:ext cx="1714808" cy="144604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7041232" y="2276872"/>
              <a:ext cx="0" cy="3600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/>
          <p:cNvCxnSpPr>
            <a:endCxn id="6146" idx="1"/>
          </p:cNvCxnSpPr>
          <p:nvPr/>
        </p:nvCxnSpPr>
        <p:spPr>
          <a:xfrm flipV="1">
            <a:off x="4246304" y="1400197"/>
            <a:ext cx="2624404" cy="669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6147" idx="1"/>
          </p:cNvCxnSpPr>
          <p:nvPr/>
        </p:nvCxnSpPr>
        <p:spPr>
          <a:xfrm>
            <a:off x="4282543" y="1777820"/>
            <a:ext cx="2519810" cy="5141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609184" y="2852936"/>
            <a:ext cx="3018506" cy="27866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solidFill>
                  <a:schemeClr val="tx1"/>
                </a:solidFill>
              </a:rPr>
              <a:t>사용자가 자동차의 번호를 입력하면 자동차 이름의 인덱스는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부터 이므로 입력한 번호를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만큼 차감하여 자동차의 이름을 출력해준다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solidFill>
                  <a:schemeClr val="tx1"/>
                </a:solidFill>
              </a:rPr>
              <a:t>입력 메뉴 선택 시 </a:t>
            </a:r>
            <a:r>
              <a:rPr lang="en-US" altLang="ko-KR" dirty="0" smtClean="0">
                <a:solidFill>
                  <a:schemeClr val="tx1"/>
                </a:solidFill>
              </a:rPr>
              <a:t>case1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while</a:t>
            </a:r>
            <a:r>
              <a:rPr lang="ko-KR" altLang="en-US" dirty="0" smtClean="0">
                <a:solidFill>
                  <a:schemeClr val="tx1"/>
                </a:solidFill>
              </a:rPr>
              <a:t>문이 실행된다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8" name="Picture 4" descr="C:\Users\Mooyeol\Documents\CP\CP1\3_CarSales\캡쳐\case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2852936"/>
            <a:ext cx="6115050" cy="32004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715122" y="3983360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저장하지 않으면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while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문을 빠져 나간다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10966" y="4250323"/>
            <a:ext cx="4932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저장을 선택하면 입력한 판매량을 차종의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일의 판매량에 입력한다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15122" y="537793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계속하지 않으면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while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문을 빠져 나간다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0472" y="1118862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456" y="2564904"/>
            <a:ext cx="288032" cy="2880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2.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171" name="Picture 3" descr="C:\Users\Mooyeol\Documents\CP\CP1\3_CarSales\캡쳐\se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7" y="3962899"/>
            <a:ext cx="5276850" cy="269557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Mooyeol\Documents\CP\CP1\3_CarSales\캡쳐\수정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182122"/>
            <a:ext cx="4619626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Mooyeol\Documents\CP\CP1\3_CarSales\캡쳐\수정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03" y="1185798"/>
            <a:ext cx="46196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216696" y="2797976"/>
            <a:ext cx="1080120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85248" y="2809127"/>
            <a:ext cx="1080120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296816" y="3077760"/>
            <a:ext cx="3888432" cy="824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01072" y="4653136"/>
            <a:ext cx="4104456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수정 메뉴 선택 시 </a:t>
            </a:r>
            <a:r>
              <a:rPr lang="en-US" altLang="ko-KR" dirty="0" smtClean="0">
                <a:solidFill>
                  <a:schemeClr val="tx1"/>
                </a:solidFill>
              </a:rPr>
              <a:t>Search()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호출되어 판매량이 검색되고 판매량을 변경할 수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6260" y="6093296"/>
            <a:ext cx="4989571" cy="36004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3" idx="3"/>
          </p:cNvCxnSpPr>
          <p:nvPr/>
        </p:nvCxnSpPr>
        <p:spPr>
          <a:xfrm flipV="1">
            <a:off x="3656856" y="3300828"/>
            <a:ext cx="3686572" cy="27924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2. 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Picture 2" descr="C:\Users\Mooyeol\Documents\CP\CP1\3_CarSales\캡쳐\cas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1" y="1519014"/>
            <a:ext cx="7055759" cy="486231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1144" y="2366671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문자열로 입력 받는다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2920" y="2708920"/>
            <a:ext cx="4032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 받은 문자열이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보다 크면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입력값이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있으면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atoi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통해 문자열을 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정수형으로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변환하여 판매량을 입력한다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3.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194" name="Picture 2" descr="C:\Users\Mooyeol\Documents\CP\CP1\3_CarSales\캡쳐\cas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588045"/>
            <a:ext cx="5112568" cy="259601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889104" y="1588044"/>
            <a:ext cx="3600400" cy="15529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검색 메뉴 선택 시  </a:t>
            </a:r>
            <a:r>
              <a:rPr lang="en-US" altLang="ko-KR" dirty="0" smtClean="0">
                <a:solidFill>
                  <a:schemeClr val="tx1"/>
                </a:solidFill>
              </a:rPr>
              <a:t>Search()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호출하고 검색 완료 후 검색을 계속 할건지 물어본다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218" name="Picture 2" descr="C:\Users\Mooyeol\Documents\CP\CP1\3_CarSales\캡쳐\출력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5" y="1405204"/>
            <a:ext cx="4320479" cy="20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ooyeol\Documents\CP\CP1\3_CarSales\캡쳐\Prin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1376671"/>
            <a:ext cx="5029200" cy="36195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44488" y="3933056"/>
            <a:ext cx="3600400" cy="15529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출력 메뉴 선택 시 </a:t>
            </a:r>
            <a:r>
              <a:rPr lang="en-US" altLang="ko-KR" dirty="0" smtClean="0">
                <a:solidFill>
                  <a:schemeClr val="tx1"/>
                </a:solidFill>
              </a:rPr>
              <a:t>Print()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호출하여 출력할 차종과 월을 입력한 뒤 </a:t>
            </a:r>
            <a:r>
              <a:rPr lang="en-US" altLang="ko-KR" dirty="0" err="1" smtClean="0">
                <a:solidFill>
                  <a:schemeClr val="tx1"/>
                </a:solidFill>
              </a:rPr>
              <a:t>DrawGraph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Mooyeol\Documents\CP\CP1\3_CarSales\캡쳐\draw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980728"/>
            <a:ext cx="4845872" cy="543663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44" name="Picture 4" descr="C:\Users\Mooyeol\Documents\CP\CP1\3_CarSales\캡쳐\출력 그래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196752"/>
            <a:ext cx="4555178" cy="369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00472" y="5301208"/>
            <a:ext cx="3600400" cy="904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DrawGraph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함수에 의해 </a:t>
            </a:r>
            <a:r>
              <a:rPr lang="ko-KR" altLang="en-US" dirty="0" smtClean="0">
                <a:solidFill>
                  <a:schemeClr val="tx1"/>
                </a:solidFill>
              </a:rPr>
              <a:t>그래프가 그려진다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3" descr="C:\Users\Mooyeol\Documents\CP\CP1\3_CarSales\캡쳐\drawGrap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t="72332" r="12564"/>
          <a:stretch/>
        </p:blipFill>
        <p:spPr bwMode="auto">
          <a:xfrm>
            <a:off x="4683642" y="4869159"/>
            <a:ext cx="5093894" cy="179227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97216" y="5900908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따라 판매량 만큼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증가하며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‘*’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출력한다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961112" y="5517232"/>
            <a:ext cx="3240360" cy="23640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7041232" y="5062054"/>
            <a:ext cx="1872208" cy="311162"/>
          </a:xfrm>
          <a:prstGeom prst="wedgeRoundRectCallout">
            <a:avLst>
              <a:gd name="adj1" fmla="val -53902"/>
              <a:gd name="adj2" fmla="val 92735"/>
              <a:gd name="adj3" fmla="val 1666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판매량 만큼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‘*’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을 출력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좌로 이동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266" name="Picture 2" descr="C:\Users\Mooyeol\Documents\CP\CP1\3_CarSales\캡쳐\출력 그래프 왼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279789"/>
            <a:ext cx="4320000" cy="350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Mooyeol\Documents\CP\CP1\3_CarSales\캡쳐\출력 그래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1268763"/>
            <a:ext cx="4320000" cy="35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ooyeol\Documents\CP\CP1\3_CarSales\캡쳐\출력 그래프 왼쪽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t="3123" r="26734" b="85427"/>
          <a:stretch/>
        </p:blipFill>
        <p:spPr bwMode="auto">
          <a:xfrm>
            <a:off x="1405054" y="1321895"/>
            <a:ext cx="2065101" cy="5006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ooyeol\Documents\CP\CP1\3_CarSales\캡쳐\출력 그래프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8" t="3676" r="29045" b="86816"/>
          <a:stretch/>
        </p:blipFill>
        <p:spPr bwMode="auto">
          <a:xfrm>
            <a:off x="6464300" y="1340768"/>
            <a:ext cx="2017480" cy="4388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7" idx="6"/>
            <a:endCxn id="8" idx="2"/>
          </p:cNvCxnSpPr>
          <p:nvPr/>
        </p:nvCxnSpPr>
        <p:spPr>
          <a:xfrm flipV="1">
            <a:off x="3470155" y="1560178"/>
            <a:ext cx="2994145" cy="120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 descr="C:\Users\Mooyeol\Documents\CP\CP1\3_CarSales\캡쳐\print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96" b="12336"/>
          <a:stretch/>
        </p:blipFill>
        <p:spPr bwMode="auto">
          <a:xfrm>
            <a:off x="188170" y="5085184"/>
            <a:ext cx="3318370" cy="115212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872640" y="5085049"/>
            <a:ext cx="5616864" cy="11522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방향키 좌측 키가 입력 되면 차량의 인덱스를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씩 감소한 뒤 다시 그래프를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차량의 인덱스가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이 되면 차량의 인덱스에 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를 입력한다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우로 이동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266" name="Picture 2" descr="C:\Users\Mooyeol\Documents\CP\CP1\3_CarSales\캡쳐\출력 그래프 왼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279789"/>
            <a:ext cx="4320000" cy="350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Mooyeol\Documents\CP\CP1\3_CarSales\캡쳐\출력 그래프 오른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520" y="1251964"/>
            <a:ext cx="4320000" cy="350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Mooyeol\Documents\CP\CP1\3_CarSales\캡쳐\출력 그래프 오른쪽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9" t="3676" r="28282" b="87793"/>
          <a:stretch/>
        </p:blipFill>
        <p:spPr bwMode="auto">
          <a:xfrm>
            <a:off x="6490816" y="1360222"/>
            <a:ext cx="2207231" cy="426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ooyeol\Documents\CP\CP1\3_CarSales\캡쳐\출력 그래프 왼쪽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t="3123" r="26734" b="85427"/>
          <a:stretch/>
        </p:blipFill>
        <p:spPr bwMode="auto">
          <a:xfrm>
            <a:off x="1405054" y="1321895"/>
            <a:ext cx="2065101" cy="5006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7" idx="6"/>
            <a:endCxn id="14" idx="2"/>
          </p:cNvCxnSpPr>
          <p:nvPr/>
        </p:nvCxnSpPr>
        <p:spPr>
          <a:xfrm>
            <a:off x="3470155" y="1572209"/>
            <a:ext cx="3020661" cy="1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 descr="C:\Users\Mooyeol\Documents\CP\CP1\3_CarSales\캡쳐\print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9" b="28223"/>
          <a:stretch/>
        </p:blipFill>
        <p:spPr bwMode="auto">
          <a:xfrm>
            <a:off x="188170" y="5085184"/>
            <a:ext cx="3318370" cy="115212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872640" y="5085049"/>
            <a:ext cx="5616864" cy="11522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방향키 우측 키가 입력 되면 차량의 인덱스를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씩 증가한 뒤 다시 그래프를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차량의 인덱스가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가 되면 차량의 인덱스에 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을 입력한다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714400"/>
            <a:ext cx="9217024" cy="482352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>
                <a:solidFill>
                  <a:srgbClr val="00206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목차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C:\Users\Mooyeol\Desktop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3"/>
          <a:stretch/>
        </p:blipFill>
        <p:spPr bwMode="auto">
          <a:xfrm>
            <a:off x="5889104" y="4504793"/>
            <a:ext cx="3714058" cy="19672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72480" y="692696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2480" y="1628800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1052736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54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contents.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7508" y="2092349"/>
            <a:ext cx="7338020" cy="4288979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ko-KR" altLang="en-US" sz="2200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프로젝트 목적</a:t>
            </a:r>
            <a:endParaRPr lang="en-US" altLang="ko-KR" sz="2200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ko-KR" altLang="en-US" sz="2200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프로젝트 개요</a:t>
            </a:r>
            <a:endParaRPr lang="en-US" altLang="ko-KR" sz="2200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ko-KR" altLang="en-US" sz="2200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개발 진행 세부 과정</a:t>
            </a:r>
            <a:endParaRPr lang="en-US" altLang="ko-KR" sz="2200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ko-KR" altLang="en-US" sz="2200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요구사항</a:t>
            </a:r>
            <a:endParaRPr lang="en-US" altLang="ko-KR" sz="2200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ko-KR" altLang="en-US" sz="2200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프로그램 기능 및 주요 기술 분석</a:t>
            </a:r>
            <a:endParaRPr lang="en-US" altLang="ko-KR" sz="2200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ko-KR" altLang="en-US" sz="2200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프로그램 구성도</a:t>
            </a:r>
            <a:endParaRPr lang="en-US" altLang="ko-KR" sz="2200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ko-KR" altLang="en-US" sz="2200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프로그램 실행</a:t>
            </a:r>
            <a:endParaRPr lang="en-US" altLang="ko-KR" sz="2200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ko-KR" altLang="en-US" sz="2200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향후 개선 방향</a:t>
            </a:r>
            <a:endParaRPr lang="en-US" altLang="ko-KR" sz="2200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ko-KR" altLang="en-US" sz="2200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프로젝트 후기</a:t>
            </a:r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9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266" name="Picture 2" descr="C:\Users\Mooyeol\Documents\CP\CP1\3_CarSales\캡쳐\출력 그래프 왼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279789"/>
            <a:ext cx="4320000" cy="350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ooyeol\Documents\CP\CP1\3_CarSales\캡쳐\출력 그래프 왼쪽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t="3123" r="26734" b="85427"/>
          <a:stretch/>
        </p:blipFill>
        <p:spPr bwMode="auto">
          <a:xfrm>
            <a:off x="1405054" y="1321895"/>
            <a:ext cx="2065101" cy="5006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Mooyeol\Documents\CP\CP1\3_CarSales\캡쳐\print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24219" r="-1096" b="59913"/>
          <a:stretch/>
        </p:blipFill>
        <p:spPr bwMode="auto">
          <a:xfrm>
            <a:off x="188170" y="5085184"/>
            <a:ext cx="3318370" cy="115212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872640" y="5085049"/>
            <a:ext cx="5616864" cy="11522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방향키 위쪽 키가 입력 되면 월의 인덱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씩 증가한 뒤 다시 그래프를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월의 인덱스가 </a:t>
            </a:r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</a:rPr>
              <a:t>가 되면 월의 인덱스에 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을 입력한다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314" name="Picture 2" descr="C:\Users\Mooyeol\Documents\CP\CP1\3_CarSales\캡쳐\출력 그래프 위쪽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1268760"/>
            <a:ext cx="4320000" cy="35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Mooyeol\Documents\CP\CP1\3_CarSales\캡쳐\출력 그래프 위쪽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6" t="3520" r="29419" b="86704"/>
          <a:stretch/>
        </p:blipFill>
        <p:spPr bwMode="auto">
          <a:xfrm>
            <a:off x="6464688" y="1342913"/>
            <a:ext cx="1937657" cy="45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7" idx="6"/>
          </p:cNvCxnSpPr>
          <p:nvPr/>
        </p:nvCxnSpPr>
        <p:spPr>
          <a:xfrm>
            <a:off x="3470155" y="1572209"/>
            <a:ext cx="299414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8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ooyeol\Documents\CP\CP1\3_CarSales\캡쳐\출력 그래프 아래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504" y="1279044"/>
            <a:ext cx="4320000" cy="35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836712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260648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ko-KR" altLang="en-US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266" name="Picture 2" descr="C:\Users\Mooyeol\Documents\CP\CP1\3_CarSales\캡쳐\출력 그래프 왼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279789"/>
            <a:ext cx="4320000" cy="350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ooyeol\Documents\CP\CP1\3_CarSales\캡쳐\출력 그래프 왼쪽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t="3123" r="26734" b="85427"/>
          <a:stretch/>
        </p:blipFill>
        <p:spPr bwMode="auto">
          <a:xfrm>
            <a:off x="1405054" y="1321895"/>
            <a:ext cx="2065101" cy="5006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7" idx="6"/>
            <a:endCxn id="14" idx="2"/>
          </p:cNvCxnSpPr>
          <p:nvPr/>
        </p:nvCxnSpPr>
        <p:spPr>
          <a:xfrm flipV="1">
            <a:off x="3470155" y="1571431"/>
            <a:ext cx="2962221" cy="7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 descr="C:\Users\Mooyeol\Documents\CP\CP1\3_CarSales\캡쳐\print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 t="39968" r="-1799" b="44164"/>
          <a:stretch/>
        </p:blipFill>
        <p:spPr bwMode="auto">
          <a:xfrm>
            <a:off x="188170" y="5085184"/>
            <a:ext cx="3318370" cy="115212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872640" y="5085049"/>
            <a:ext cx="5616864" cy="11522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방향키 아래쪽 키가 입력 되면 월의 인덱스를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씩 감소한 뒤 다시 그래프를 출력한다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월의 인덱스가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이 되면 월의 인덱스에  </a:t>
            </a:r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</a:rPr>
              <a:t>를 입력한다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Mooyeol\Documents\CP\CP1\3_CarSales\캡쳐\출력 그래프 아래쪽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1" t="3776" r="30341" b="87612"/>
          <a:stretch/>
        </p:blipFill>
        <p:spPr bwMode="auto">
          <a:xfrm>
            <a:off x="6432376" y="1370045"/>
            <a:ext cx="1905000" cy="4027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ooyeol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81" y="4077072"/>
            <a:ext cx="3354471" cy="22322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72480" y="2092349"/>
            <a:ext cx="9433048" cy="42889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입력한 내용에 대해 파일형태로 저장되도록 한다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현재 입력가능 한 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종의 차종 뿐 아니라 다른 차종을 입력 받을 수 있도록 수정한다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판매 실적에 대해 차량 간 월별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일별</a:t>
            </a:r>
            <a:r>
              <a:rPr lang="en-US" altLang="ko-KR" sz="2400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판매량을 비교 할 수 있는 그래프를 출력한다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714400"/>
            <a:ext cx="9217024" cy="482352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향후 개선 방향</a:t>
            </a:r>
            <a:r>
              <a:rPr lang="en-US" altLang="ko-KR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72480" y="692696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2480" y="1628800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1031032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improvement direction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9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72480" y="2092349"/>
            <a:ext cx="9433048" cy="42889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차원 배열을 활용하여 데이터를 입력 받아 출력한 점은 만족스럽지만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아직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실생활에 적용하기엔 무리가 있었습니다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2400" dirty="0" smtClean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앞서 개선방향에서 언급한 바와 같이 파일의 형태로 입출력을 받는 프로그램으로 발전 시켜봐야 할 것 같습니다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2400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714400"/>
            <a:ext cx="9217024" cy="482352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후기</a:t>
            </a:r>
            <a:r>
              <a:rPr lang="en-US" altLang="ko-KR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72480" y="692696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2480" y="1628800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1031032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epilogue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5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714400"/>
            <a:ext cx="9217024" cy="482352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>
                <a:solidFill>
                  <a:srgbClr val="00206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목적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72480" y="692696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2480" y="1628800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1052736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9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im.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72480" y="2092349"/>
            <a:ext cx="9433048" cy="428897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endParaRPr lang="en-US" altLang="ko-KR" sz="2800" dirty="0" smtClean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</a:pPr>
            <a:r>
              <a:rPr lang="ko-KR" altLang="en-US" sz="28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자동차 판매량에 따른 판매 실적 관리 프로그램 작성</a:t>
            </a:r>
            <a:endParaRPr lang="en-US" altLang="ko-KR" sz="2800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</a:pPr>
            <a:endParaRPr lang="en-US" altLang="ko-KR" sz="2800" dirty="0" smtClean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28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28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차원 배열을 활용하여 자동차별 일일 판매량 집계</a:t>
            </a:r>
            <a:endParaRPr lang="en-US" altLang="ko-KR" sz="2800" dirty="0" smtClean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9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714400"/>
            <a:ext cx="9217024" cy="482352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개요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72480" y="692696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2480" y="1628800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1052736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outline.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72480" y="2092349"/>
            <a:ext cx="9433048" cy="428897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입력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수정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검색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종료의 기본적인 메뉴 구성</a:t>
            </a:r>
            <a:endParaRPr lang="en-US" altLang="ko-KR" sz="2400" dirty="0" smtClean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가지 차종에 대해 월과 일을 입력 받아 일일 판매량을 집계한다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집계한 판매량을 그래프로 나타낸다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2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714400"/>
            <a:ext cx="9217024" cy="482352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>
                <a:solidFill>
                  <a:srgbClr val="00206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개발진행 세부 과정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72480" y="692696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2480" y="1628800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1031032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process.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0472" y="1557704"/>
            <a:ext cx="3742591" cy="1871296"/>
            <a:chOff x="418321" y="1653952"/>
            <a:chExt cx="3742591" cy="1871296"/>
          </a:xfrm>
        </p:grpSpPr>
        <p:pic>
          <p:nvPicPr>
            <p:cNvPr id="2050" name="Picture 2" descr="C:\Users\Mooyeol\Desktop\car-4784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8321" y="1653952"/>
              <a:ext cx="3742591" cy="187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064568" y="2420888"/>
              <a:ext cx="187220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0206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요구 사항 분석</a:t>
              </a:r>
              <a:endParaRPr lang="ko-KR" altLang="en-US" b="1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10409" y="2205776"/>
            <a:ext cx="3742591" cy="1871296"/>
            <a:chOff x="418321" y="1653952"/>
            <a:chExt cx="3742591" cy="1871296"/>
          </a:xfrm>
        </p:grpSpPr>
        <p:pic>
          <p:nvPicPr>
            <p:cNvPr id="14" name="Picture 2" descr="C:\Users\Mooyeol\Desktop\car-4784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8321" y="1653952"/>
              <a:ext cx="3742591" cy="187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1064568" y="2420888"/>
              <a:ext cx="187220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0206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주요 기술 분석</a:t>
              </a:r>
              <a:endParaRPr lang="ko-KR" altLang="en-US" b="1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362537" y="2852936"/>
            <a:ext cx="3742591" cy="1871296"/>
            <a:chOff x="418321" y="1653952"/>
            <a:chExt cx="3742591" cy="1871296"/>
          </a:xfrm>
        </p:grpSpPr>
        <p:pic>
          <p:nvPicPr>
            <p:cNvPr id="17" name="Picture 2" descr="C:\Users\Mooyeol\Desktop\car-4784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8321" y="1653952"/>
              <a:ext cx="3742591" cy="187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918727" y="2420888"/>
              <a:ext cx="2163890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rgbClr val="00206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구현 가능성 테스트</a:t>
              </a:r>
              <a:endParaRPr lang="ko-KR" altLang="en-US" b="1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42657" y="3501920"/>
            <a:ext cx="3742591" cy="1871296"/>
            <a:chOff x="562337" y="1653952"/>
            <a:chExt cx="3742591" cy="1871296"/>
          </a:xfrm>
        </p:grpSpPr>
        <p:pic>
          <p:nvPicPr>
            <p:cNvPr id="20" name="Picture 2" descr="C:\Users\Mooyeol\Desktop\car-4784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2337" y="1653952"/>
              <a:ext cx="3742591" cy="187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992560" y="2349019"/>
              <a:ext cx="1868558" cy="5539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206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작업 분배와</a:t>
              </a:r>
              <a:endParaRPr lang="en-US" altLang="ko-KR" b="1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b="1" dirty="0" smtClean="0">
                  <a:solidFill>
                    <a:srgbClr val="00206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응용프로그램 제작</a:t>
              </a:r>
              <a:endParaRPr lang="ko-KR" altLang="en-US" b="1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520952" y="4293096"/>
            <a:ext cx="3742591" cy="1871296"/>
            <a:chOff x="418321" y="1653952"/>
            <a:chExt cx="3742591" cy="1871296"/>
          </a:xfrm>
        </p:grpSpPr>
        <p:pic>
          <p:nvPicPr>
            <p:cNvPr id="26" name="Picture 2" descr="C:\Users\Mooyeol\Desktop\car-4784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8321" y="1653952"/>
              <a:ext cx="3742591" cy="187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992560" y="2349019"/>
              <a:ext cx="1868558" cy="5539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206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응용프로그램과</a:t>
              </a:r>
              <a:endParaRPr lang="en-US" altLang="ko-KR" b="1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b="1" dirty="0" smtClean="0">
                  <a:solidFill>
                    <a:srgbClr val="00206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인터페이스 작업</a:t>
              </a:r>
              <a:endParaRPr lang="ko-KR" altLang="en-US" b="1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674905" y="5086096"/>
            <a:ext cx="3742591" cy="1871296"/>
            <a:chOff x="418321" y="1653952"/>
            <a:chExt cx="3742591" cy="1871296"/>
          </a:xfrm>
        </p:grpSpPr>
        <p:pic>
          <p:nvPicPr>
            <p:cNvPr id="29" name="Picture 2" descr="C:\Users\Mooyeol\Desktop\car-47844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8321" y="1653952"/>
              <a:ext cx="3742591" cy="187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843069" y="2487518"/>
              <a:ext cx="2167540" cy="276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206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테스트</a:t>
              </a:r>
              <a:r>
                <a:rPr lang="en-US" altLang="ko-KR" b="1" dirty="0" smtClean="0">
                  <a:solidFill>
                    <a:srgbClr val="00206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, PPT, </a:t>
              </a:r>
              <a:r>
                <a:rPr lang="ko-KR" altLang="en-US" b="1" dirty="0" smtClean="0">
                  <a:solidFill>
                    <a:srgbClr val="00206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문서화</a:t>
              </a:r>
              <a:endParaRPr lang="ko-KR" altLang="en-US" b="1" dirty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2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714400"/>
            <a:ext cx="9217024" cy="482352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요구 사항 분석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72480" y="692696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2480" y="1628800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1052736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72480" y="2092349"/>
            <a:ext cx="9433048" cy="428897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일일 판매량 집계</a:t>
            </a:r>
            <a:endParaRPr lang="en-US" altLang="ko-KR" dirty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판매량 출력 시 방향키를 이용하여 월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차종을 변경하여 그래프</a:t>
            </a:r>
            <a:endParaRPr lang="en-US" altLang="ko-KR" sz="2400" dirty="0" smtClean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ko-KR" altLang="en-US" sz="2400" dirty="0" err="1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재출력</a:t>
            </a:r>
            <a:endParaRPr lang="en-US" altLang="ko-KR" sz="2400" dirty="0" smtClean="0">
              <a:solidFill>
                <a:srgbClr val="00206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0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714400"/>
            <a:ext cx="9217024" cy="482352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프로그램 기능 및 주요 기술 분석</a:t>
            </a:r>
            <a:r>
              <a:rPr lang="en-US" altLang="ko-KR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72480" y="692696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2480" y="1628800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1031032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9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unction and technology</a:t>
            </a:r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72480" y="2092349"/>
            <a:ext cx="9433048" cy="428897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자동차의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기본 정보를 구조체 변수로 선언한다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일일 판매량을 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차원 배열로 저장한다</a:t>
            </a:r>
            <a:r>
              <a:rPr lang="en-US" altLang="ko-KR" sz="2400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0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714400"/>
            <a:ext cx="9217024" cy="482352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프로그램 구성도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2F3CC-3280-49D4-B300-DF0B71BB536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72480" y="692696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2480" y="1628800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272480" y="1031032"/>
            <a:ext cx="9217024" cy="9578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9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diagram.</a:t>
            </a:r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7" name="Picture 3" descr="C:\Users\Mooyeol\Documents\CP\CP1\3_CarSales\Car Sale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3" y="2348880"/>
            <a:ext cx="960305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0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그룹 135"/>
          <p:cNvGrpSpPr/>
          <p:nvPr/>
        </p:nvGrpSpPr>
        <p:grpSpPr>
          <a:xfrm>
            <a:off x="5794796" y="1916832"/>
            <a:ext cx="3910732" cy="3037540"/>
            <a:chOff x="5834835" y="2263668"/>
            <a:chExt cx="3910732" cy="3037540"/>
          </a:xfrm>
        </p:grpSpPr>
        <p:sp>
          <p:nvSpPr>
            <p:cNvPr id="137" name="대각선 방향의 모서리가 둥근 사각형 136"/>
            <p:cNvSpPr/>
            <p:nvPr/>
          </p:nvSpPr>
          <p:spPr>
            <a:xfrm flipH="1">
              <a:off x="5834835" y="2263668"/>
              <a:ext cx="558325" cy="322170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rgbClr val="002060"/>
                  </a:solidFill>
                </a:rPr>
                <a:t>5</a:t>
              </a:r>
              <a:r>
                <a:rPr lang="ko-KR" altLang="en-US" b="1" dirty="0" smtClean="0">
                  <a:solidFill>
                    <a:srgbClr val="002060"/>
                  </a:solidFill>
                </a:rPr>
                <a:t>면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8" name="직선 화살표 연결선 137"/>
            <p:cNvCxnSpPr/>
            <p:nvPr/>
          </p:nvCxnSpPr>
          <p:spPr>
            <a:xfrm>
              <a:off x="6310390" y="3992364"/>
              <a:ext cx="24799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>
            <a:xfrm>
              <a:off x="6609184" y="2708920"/>
              <a:ext cx="3136383" cy="2592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02060"/>
                  </a:solidFill>
                </a:rPr>
                <a:t>열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840445" y="2708920"/>
              <a:ext cx="396000" cy="2592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rgbClr val="002060"/>
                  </a:solidFill>
                </a:rPr>
                <a:t>행</a:t>
              </a:r>
              <a:endParaRPr lang="ko-KR" altLang="en-US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5529064" y="2132856"/>
            <a:ext cx="3910732" cy="3037540"/>
            <a:chOff x="5834835" y="2263668"/>
            <a:chExt cx="3910732" cy="3037540"/>
          </a:xfrm>
        </p:grpSpPr>
        <p:sp>
          <p:nvSpPr>
            <p:cNvPr id="132" name="대각선 방향의 모서리가 둥근 사각형 131"/>
            <p:cNvSpPr/>
            <p:nvPr/>
          </p:nvSpPr>
          <p:spPr>
            <a:xfrm flipH="1">
              <a:off x="5834835" y="2263668"/>
              <a:ext cx="558325" cy="322170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rgbClr val="002060"/>
                  </a:solidFill>
                </a:rPr>
                <a:t>4</a:t>
              </a:r>
              <a:r>
                <a:rPr lang="ko-KR" altLang="en-US" b="1" dirty="0" smtClean="0">
                  <a:solidFill>
                    <a:srgbClr val="002060"/>
                  </a:solidFill>
                </a:rPr>
                <a:t>면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3" name="직선 화살표 연결선 132"/>
            <p:cNvCxnSpPr/>
            <p:nvPr/>
          </p:nvCxnSpPr>
          <p:spPr>
            <a:xfrm>
              <a:off x="6310390" y="3992364"/>
              <a:ext cx="24799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>
              <a:off x="6609184" y="2708920"/>
              <a:ext cx="3136383" cy="2592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02060"/>
                  </a:solidFill>
                </a:rPr>
                <a:t>열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840445" y="2708920"/>
              <a:ext cx="396000" cy="2592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rgbClr val="002060"/>
                  </a:solidFill>
                </a:rPr>
                <a:t>행</a:t>
              </a:r>
              <a:endParaRPr lang="ko-KR" altLang="en-US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265340" y="2335676"/>
            <a:ext cx="3910732" cy="3037540"/>
            <a:chOff x="5834835" y="2263668"/>
            <a:chExt cx="3910732" cy="3037540"/>
          </a:xfrm>
        </p:grpSpPr>
        <p:sp>
          <p:nvSpPr>
            <p:cNvPr id="127" name="대각선 방향의 모서리가 둥근 사각형 126"/>
            <p:cNvSpPr/>
            <p:nvPr/>
          </p:nvSpPr>
          <p:spPr>
            <a:xfrm flipH="1">
              <a:off x="5834835" y="2263668"/>
              <a:ext cx="558325" cy="322170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002060"/>
                  </a:solidFill>
                </a:rPr>
                <a:t>3</a:t>
              </a:r>
              <a:r>
                <a:rPr lang="ko-KR" altLang="en-US" b="1" dirty="0" smtClean="0">
                  <a:solidFill>
                    <a:srgbClr val="002060"/>
                  </a:solidFill>
                </a:rPr>
                <a:t>면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cxnSp>
          <p:nvCxnSpPr>
            <p:cNvPr id="128" name="직선 화살표 연결선 127"/>
            <p:cNvCxnSpPr/>
            <p:nvPr/>
          </p:nvCxnSpPr>
          <p:spPr>
            <a:xfrm>
              <a:off x="6310390" y="3992364"/>
              <a:ext cx="24799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6609184" y="2708920"/>
              <a:ext cx="3136383" cy="2592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02060"/>
                  </a:solidFill>
                </a:rPr>
                <a:t>열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840445" y="2708920"/>
              <a:ext cx="396000" cy="2592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rgbClr val="002060"/>
                  </a:solidFill>
                </a:rPr>
                <a:t>행</a:t>
              </a:r>
              <a:endParaRPr lang="ko-KR" altLang="en-US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5025008" y="2551700"/>
            <a:ext cx="3910732" cy="3037540"/>
            <a:chOff x="5834835" y="2263668"/>
            <a:chExt cx="3910732" cy="3037540"/>
          </a:xfrm>
        </p:grpSpPr>
        <p:sp>
          <p:nvSpPr>
            <p:cNvPr id="68" name="대각선 방향의 모서리가 둥근 사각형 67"/>
            <p:cNvSpPr/>
            <p:nvPr/>
          </p:nvSpPr>
          <p:spPr>
            <a:xfrm flipH="1">
              <a:off x="5834835" y="2263668"/>
              <a:ext cx="558325" cy="322170"/>
            </a:xfrm>
            <a:prstGeom prst="round2Diag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rgbClr val="002060"/>
                  </a:solidFill>
                </a:rPr>
                <a:t>2</a:t>
              </a:r>
              <a:r>
                <a:rPr lang="ko-KR" altLang="en-US" b="1" dirty="0" smtClean="0">
                  <a:solidFill>
                    <a:srgbClr val="002060"/>
                  </a:solidFill>
                </a:rPr>
                <a:t>면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>
              <a:off x="6310390" y="3992364"/>
              <a:ext cx="24799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6609184" y="2708920"/>
              <a:ext cx="3136383" cy="2592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002060"/>
                  </a:solidFill>
                </a:rPr>
                <a:t>열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840445" y="2708920"/>
              <a:ext cx="396000" cy="2592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rgbClr val="002060"/>
                  </a:solidFill>
                </a:rPr>
                <a:t>행</a:t>
              </a:r>
              <a:endParaRPr lang="ko-KR" altLang="en-US" b="1">
                <a:solidFill>
                  <a:srgbClr val="002060"/>
                </a:solidFill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9470156" y="6629400"/>
            <a:ext cx="412750" cy="228600"/>
          </a:xfrm>
        </p:spPr>
        <p:txBody>
          <a:bodyPr/>
          <a:lstStyle/>
          <a:p>
            <a:fld id="{6002F3CC-3280-49D4-B300-DF0B71BB536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714400"/>
            <a:ext cx="9217024" cy="482352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프로그램 구성도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72480" y="692696"/>
            <a:ext cx="921702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5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07841"/>
              </p:ext>
            </p:extLst>
          </p:nvPr>
        </p:nvGraphicFramePr>
        <p:xfrm>
          <a:off x="1614901" y="3087072"/>
          <a:ext cx="362613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9"/>
                <a:gridCol w="430219"/>
                <a:gridCol w="430219"/>
                <a:gridCol w="430219"/>
                <a:gridCol w="430219"/>
                <a:gridCol w="614598"/>
                <a:gridCol w="430219"/>
                <a:gridCol w="430219"/>
              </a:tblGrid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</a:rPr>
                        <a:t>•••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2060"/>
                          </a:solidFill>
                        </a:rPr>
                        <a:t>•••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2060"/>
                          </a:solidFill>
                        </a:rPr>
                        <a:t>•••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2060"/>
                          </a:solidFill>
                        </a:rPr>
                        <a:t>•••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2060"/>
                          </a:solidFill>
                        </a:rPr>
                        <a:t>•••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629249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</a:rPr>
                        <a:t>•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</a:rPr>
                        <a:t>•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</a:rPr>
                        <a:t>•</a:t>
                      </a:r>
                      <a:endParaRPr lang="ko-KR" altLang="en-US" sz="1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2060"/>
                          </a:solidFill>
                        </a:rPr>
                        <a:t>•••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2060"/>
                          </a:solidFill>
                        </a:rPr>
                        <a:t>•••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94489"/>
              </p:ext>
            </p:extLst>
          </p:nvPr>
        </p:nvGraphicFramePr>
        <p:xfrm>
          <a:off x="848544" y="3087072"/>
          <a:ext cx="46976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69"/>
              </a:tblGrid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6292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</a:rPr>
                        <a:t>•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</a:rPr>
                        <a:t>•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002060"/>
                          </a:solidFill>
                        </a:rPr>
                        <a:t>•</a:t>
                      </a:r>
                      <a:endParaRPr lang="ko-KR" altLang="en-US" sz="1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6" name="대각선 방향의 모서리가 둥근 사각형 15"/>
          <p:cNvSpPr/>
          <p:nvPr/>
        </p:nvSpPr>
        <p:spPr>
          <a:xfrm flipH="1">
            <a:off x="855522" y="2625307"/>
            <a:ext cx="501270" cy="37164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>
                <a:solidFill>
                  <a:srgbClr val="002060"/>
                </a:solidFill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</a:rPr>
              <a:t>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2864768" y="2258275"/>
            <a:ext cx="360040" cy="450645"/>
          </a:xfrm>
          <a:prstGeom prst="wedgeRoundRectCallout">
            <a:avLst>
              <a:gd name="adj1" fmla="val -94688"/>
              <a:gd name="adj2" fmla="val 90435"/>
              <a:gd name="adj3" fmla="val 1666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352600" y="3276476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352600" y="3632324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352600" y="4017764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356792" y="4381996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352600" y="4733652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339900" y="5834980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344092" y="6211912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432720" y="2852936"/>
            <a:ext cx="504056" cy="374441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04528" y="3429000"/>
            <a:ext cx="4752528" cy="43204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72480" y="2978355"/>
            <a:ext cx="360040" cy="450645"/>
          </a:xfrm>
          <a:prstGeom prst="wedgeRoundRectCallout">
            <a:avLst>
              <a:gd name="adj1" fmla="val 71099"/>
              <a:gd name="adj2" fmla="val 87617"/>
              <a:gd name="adj3" fmla="val 1666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행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000672" y="764704"/>
            <a:ext cx="3070071" cy="1190470"/>
            <a:chOff x="3179073" y="1178155"/>
            <a:chExt cx="3070071" cy="1190470"/>
          </a:xfrm>
        </p:grpSpPr>
        <p:sp>
          <p:nvSpPr>
            <p:cNvPr id="29" name="TextBox 28"/>
            <p:cNvSpPr txBox="1"/>
            <p:nvPr/>
          </p:nvSpPr>
          <p:spPr>
            <a:xfrm>
              <a:off x="3179073" y="1763524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0000CC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Int</a:t>
              </a:r>
              <a:r>
                <a:rPr lang="en-US" altLang="ko-KR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b="1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g_nCarSale</a:t>
              </a:r>
              <a:r>
                <a:rPr lang="en-US" altLang="ko-KR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[5][12][31]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3614044" y="1178155"/>
              <a:ext cx="2635100" cy="1190470"/>
              <a:chOff x="3614044" y="1178155"/>
              <a:chExt cx="2635100" cy="1190470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4868292" y="1755924"/>
                <a:ext cx="360040" cy="43204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5270624" y="1738908"/>
                <a:ext cx="360040" cy="43204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5732388" y="1734716"/>
                <a:ext cx="360040" cy="43204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사각형 설명선 35"/>
              <p:cNvSpPr/>
              <p:nvPr/>
            </p:nvSpPr>
            <p:spPr>
              <a:xfrm>
                <a:off x="4664968" y="1250163"/>
                <a:ext cx="360040" cy="450645"/>
              </a:xfrm>
              <a:prstGeom prst="wedgeRoundRectCallout">
                <a:avLst>
                  <a:gd name="adj1" fmla="val 39352"/>
                  <a:gd name="adj2" fmla="val 67889"/>
                  <a:gd name="adj3" fmla="val 16667"/>
                </a:avLst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rgbClr val="002060"/>
                    </a:solidFill>
                  </a:rPr>
                  <a:t>면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모서리가 둥근 사각형 설명선 36"/>
              <p:cNvSpPr/>
              <p:nvPr/>
            </p:nvSpPr>
            <p:spPr>
              <a:xfrm>
                <a:off x="5241032" y="1178155"/>
                <a:ext cx="360040" cy="450645"/>
              </a:xfrm>
              <a:prstGeom prst="wedgeRoundRectCallout">
                <a:avLst>
                  <a:gd name="adj1" fmla="val 7606"/>
                  <a:gd name="adj2" fmla="val 79163"/>
                  <a:gd name="adj3" fmla="val 16667"/>
                </a:avLst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rgbClr val="002060"/>
                    </a:solidFill>
                  </a:rPr>
                  <a:t>행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모서리가 둥근 사각형 설명선 37"/>
              <p:cNvSpPr/>
              <p:nvPr/>
            </p:nvSpPr>
            <p:spPr>
              <a:xfrm>
                <a:off x="5889104" y="1196752"/>
                <a:ext cx="360040" cy="450645"/>
              </a:xfrm>
              <a:prstGeom prst="wedgeRoundRectCallout">
                <a:avLst>
                  <a:gd name="adj1" fmla="val -52359"/>
                  <a:gd name="adj2" fmla="val 73526"/>
                  <a:gd name="adj3" fmla="val 16667"/>
                </a:avLst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002060"/>
                    </a:solidFill>
                  </a:rPr>
                  <a:t>열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614044" y="2060848"/>
                <a:ext cx="1410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(</a:t>
                </a:r>
                <a:r>
                  <a:rPr lang="ko-KR" altLang="en-US" sz="1400" b="1" dirty="0" smtClean="0"/>
                  <a:t>자동차 판매량</a:t>
                </a:r>
                <a:r>
                  <a:rPr lang="en-US" altLang="ko-KR" sz="1400" b="1" dirty="0" smtClean="0"/>
                  <a:t>)</a:t>
                </a:r>
                <a:endParaRPr lang="ko-KR" altLang="en-US" sz="1400" b="1" dirty="0"/>
              </a:p>
            </p:txBody>
          </p:sp>
        </p:grpSp>
      </p:grpSp>
      <p:sp>
        <p:nvSpPr>
          <p:cNvPr id="41" name="타원 40"/>
          <p:cNvSpPr/>
          <p:nvPr/>
        </p:nvSpPr>
        <p:spPr>
          <a:xfrm>
            <a:off x="56456" y="2276872"/>
            <a:ext cx="5832648" cy="4464496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416496" y="2204864"/>
            <a:ext cx="360040" cy="450645"/>
          </a:xfrm>
          <a:prstGeom prst="wedgeRoundRectCallout">
            <a:avLst>
              <a:gd name="adj1" fmla="val 71099"/>
              <a:gd name="adj2" fmla="val 87617"/>
              <a:gd name="adj3" fmla="val 1666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면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TC101859866[[fn=매크로]]</Template>
  <TotalTime>441</TotalTime>
  <Words>756</Words>
  <Application>Microsoft Office PowerPoint</Application>
  <PresentationFormat>A4 용지(210x297mm)</PresentationFormat>
  <Paragraphs>213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매크로</vt:lpstr>
      <vt:lpstr>Car Sales</vt:lpstr>
      <vt:lpstr>목차 </vt:lpstr>
      <vt:lpstr>프로젝트 목적 </vt:lpstr>
      <vt:lpstr>프로젝트 개요 </vt:lpstr>
      <vt:lpstr>개발진행 세부 과정</vt:lpstr>
      <vt:lpstr>요구 사항 분석 </vt:lpstr>
      <vt:lpstr>프로그램 기능 및 주요 기술 분석 </vt:lpstr>
      <vt:lpstr>프로그램 구성도 </vt:lpstr>
      <vt:lpstr>프로그램 구성도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향후 개선 방향 </vt:lpstr>
      <vt:lpstr>프로젝트 후기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</dc:title>
  <dc:creator>Mooyeol</dc:creator>
  <cp:lastModifiedBy>Mooyeol</cp:lastModifiedBy>
  <cp:revision>32</cp:revision>
  <dcterms:created xsi:type="dcterms:W3CDTF">2014-06-08T07:08:39Z</dcterms:created>
  <dcterms:modified xsi:type="dcterms:W3CDTF">2014-06-08T15:44:21Z</dcterms:modified>
</cp:coreProperties>
</file>