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0" r:id="rId21"/>
    <p:sldId id="276" r:id="rId22"/>
    <p:sldId id="275" r:id="rId23"/>
    <p:sldId id="277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508" autoAdjust="0"/>
  </p:normalViewPr>
  <p:slideViewPr>
    <p:cSldViewPr>
      <p:cViewPr varScale="1">
        <p:scale>
          <a:sx n="86" d="100"/>
          <a:sy n="86" d="100"/>
        </p:scale>
        <p:origin x="-888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2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54025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8172451" y="0"/>
            <a:ext cx="173355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4044950" y="5715000"/>
            <a:ext cx="54483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73150" y="1116449"/>
            <a:ext cx="74295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073150" y="1900536"/>
            <a:ext cx="74295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C0FDE2E-CFEF-4330-955B-7B8255020B5E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43DC-5230-47EF-8FA8-B993E65CE6C9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2340-1687-4AD6-99D6-A8BD769C7539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7C19-885D-4E4C-A41E-980FC39D643C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EA4D-E43C-4BBB-9ACC-9703211DF46E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C21E-2CF0-4968-AB2D-88BA991EFB70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7A53-6C08-44A2-9102-F1A1FA7C5148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6C4F-E99C-4347-84A9-2EAAA5CBA56F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1F13-3957-4272-BB73-5D869EBECA43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C7BC-5D27-40A2-ACE7-CE27A07B5B0C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688B-3F11-45BE-AD08-8D6C1ADE8C77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Timer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7E1B-5423-47FB-B58F-79290BDD7CB8}" type="datetime1">
              <a:rPr lang="en-US" altLang="ko-KR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Training Timer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" y="0"/>
            <a:ext cx="9906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2"/>
            <a:ext cx="387985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4488" y="1484784"/>
            <a:ext cx="6213946" cy="1107996"/>
          </a:xfrm>
        </p:spPr>
        <p:txBody>
          <a:bodyPr/>
          <a:lstStyle/>
          <a:p>
            <a:r>
              <a:rPr lang="en-US" sz="66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Training Timer</a:t>
            </a:r>
            <a:endParaRPr lang="en-US" sz="6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69224" y="3861048"/>
            <a:ext cx="1380828" cy="648072"/>
          </a:xfrm>
        </p:spPr>
        <p:txBody>
          <a:bodyPr/>
          <a:lstStyle/>
          <a:p>
            <a:r>
              <a:rPr lang="ko-KR" altLang="en-US" sz="3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김무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열</a:t>
            </a:r>
            <a:endParaRPr lang="en-US" altLang="ko-KR" sz="3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ooyeol\Documents\CP\CP1\5_TrainingTimer\캡쳐\char g_strMainMen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4" y="5877272"/>
            <a:ext cx="8715376" cy="161925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ooyeol\Documents\CP\CP1\5_TrainingTimer\캡쳐\MainMenu(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28826"/>
            <a:ext cx="4464496" cy="553242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10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464" y="128826"/>
            <a:ext cx="4608512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</a:t>
            </a:r>
            <a:r>
              <a:rPr lang="ko-KR" altLang="en-US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메인화면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028" name="Picture 4" descr="C:\Users\Mooyeol\Documents\CP\CP1\5_TrainingTimer\캡쳐\메인 콘솔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7" y="980728"/>
            <a:ext cx="4004097" cy="30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5380" y="4363888"/>
            <a:ext cx="4320480" cy="112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프로그램을 실행하게 되면 </a:t>
            </a:r>
            <a:r>
              <a:rPr lang="en-US" altLang="ko-KR" dirty="0" err="1" smtClean="0">
                <a:solidFill>
                  <a:schemeClr val="tx1"/>
                </a:solidFill>
              </a:rPr>
              <a:t>MainMenu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호출되어 화면이 출력된다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1232" y="2060848"/>
            <a:ext cx="1428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메뉴를 차례로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93360" y="1372523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g_strMainMenu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배열의 크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6672748" y="668313"/>
            <a:ext cx="944548" cy="288032"/>
          </a:xfrm>
          <a:prstGeom prst="wedgeRoundRectCallout">
            <a:avLst>
              <a:gd name="adj1" fmla="val -49832"/>
              <a:gd name="adj2" fmla="val 225593"/>
              <a:gd name="adj3" fmla="val 1666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28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바이트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578850" y="948383"/>
            <a:ext cx="1021440" cy="288032"/>
          </a:xfrm>
          <a:prstGeom prst="wedgeRoundRectCallout">
            <a:avLst>
              <a:gd name="adj1" fmla="val -42773"/>
              <a:gd name="adj2" fmla="val 132999"/>
              <a:gd name="adj3" fmla="val 1666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바이트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391109" y="1971675"/>
            <a:ext cx="95291" cy="695325"/>
          </a:xfrm>
          <a:custGeom>
            <a:avLst/>
            <a:gdLst>
              <a:gd name="connsiteX0" fmla="*/ 95291 w 95291"/>
              <a:gd name="connsiteY0" fmla="*/ 0 h 695325"/>
              <a:gd name="connsiteX1" fmla="*/ 41 w 95291"/>
              <a:gd name="connsiteY1" fmla="*/ 276225 h 695325"/>
              <a:gd name="connsiteX2" fmla="*/ 85766 w 95291"/>
              <a:gd name="connsiteY2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91" h="695325">
                <a:moveTo>
                  <a:pt x="95291" y="0"/>
                </a:moveTo>
                <a:cubicBezTo>
                  <a:pt x="48459" y="80169"/>
                  <a:pt x="1628" y="160338"/>
                  <a:pt x="41" y="276225"/>
                </a:cubicBezTo>
                <a:cubicBezTo>
                  <a:pt x="-1546" y="392112"/>
                  <a:pt x="42110" y="543718"/>
                  <a:pt x="85766" y="695325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56656" y="1803410"/>
            <a:ext cx="1008112" cy="1841614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3" idx="1"/>
          </p:cNvCxnSpPr>
          <p:nvPr/>
        </p:nvCxnSpPr>
        <p:spPr>
          <a:xfrm>
            <a:off x="2864768" y="2247900"/>
            <a:ext cx="25263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69224" y="2879358"/>
            <a:ext cx="1631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메뉴를 선택 모양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29264" y="3734742"/>
            <a:ext cx="244827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방향키로 메뉴를 이동한다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첫번째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메뉴를 지나면 마지막 메뉴로 돌아오고 마지막 메뉴를 지나면 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첫번째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메뉴로 돌아온다</a:t>
            </a:r>
            <a:endParaRPr lang="en-US" altLang="ko-KR" sz="11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엔터키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메뉴가 선택 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564" y="4389487"/>
            <a:ext cx="902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2A8A3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lang="ko-KR" altLang="en-US" sz="1000" b="1" dirty="0" smtClean="0">
                <a:solidFill>
                  <a:srgbClr val="2A8A3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아래쪽 키</a:t>
            </a:r>
            <a:endParaRPr lang="ko-KR" altLang="en-US" sz="1000" b="1" dirty="0">
              <a:solidFill>
                <a:srgbClr val="2A8A3A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1131" y="4910971"/>
            <a:ext cx="902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2A8A3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r>
              <a:rPr lang="ko-KR" altLang="en-US" sz="1000" b="1" dirty="0" err="1" smtClean="0">
                <a:solidFill>
                  <a:srgbClr val="2A8A3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엔터</a:t>
            </a:r>
            <a:r>
              <a:rPr lang="ko-KR" altLang="en-US" sz="1000" b="1" dirty="0" smtClean="0">
                <a:solidFill>
                  <a:srgbClr val="2A8A3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키</a:t>
            </a:r>
            <a:endParaRPr lang="ko-KR" altLang="en-US" sz="1000" b="1" dirty="0">
              <a:solidFill>
                <a:srgbClr val="2A8A3A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1108" y="3343012"/>
            <a:ext cx="1866147" cy="203020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8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11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87560" y="128826"/>
            <a:ext cx="576064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운동시간 설정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480" y="3764482"/>
            <a:ext cx="4320480" cy="112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운동 시간 설정 메뉴 선택 시 </a:t>
            </a:r>
            <a:r>
              <a:rPr lang="en-US" altLang="ko-KR" dirty="0" err="1" smtClean="0">
                <a:solidFill>
                  <a:schemeClr val="tx1"/>
                </a:solidFill>
              </a:rPr>
              <a:t>SetTrainingTime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 되어 운동 시간을 입력 받는다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Mooyeol\Documents\CP\CP1\5_TrainingTimer\캡쳐\운동시간 설정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6" y="1352550"/>
            <a:ext cx="4365254" cy="142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oyeol\Documents\CP\CP1\5_TrainingTimer\캡쳐\SetTrainingTi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78" y="1352550"/>
            <a:ext cx="5010150" cy="207645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12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87560" y="128826"/>
            <a:ext cx="576064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휴식시간 설정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480" y="3764482"/>
            <a:ext cx="4320480" cy="112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휴식 시간 설정 메뉴 선택 시 </a:t>
            </a:r>
            <a:r>
              <a:rPr lang="en-US" altLang="ko-KR" dirty="0" err="1" smtClean="0">
                <a:solidFill>
                  <a:schemeClr val="tx1"/>
                </a:solidFill>
              </a:rPr>
              <a:t>SetRestTime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 되어 휴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  <a:r>
              <a:rPr lang="ko-KR" altLang="en-US" dirty="0" smtClean="0">
                <a:solidFill>
                  <a:schemeClr val="tx1"/>
                </a:solidFill>
              </a:rPr>
              <a:t> 시간을 입력 받는다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Mooyeol\Documents\CP\CP1\5_TrainingTimer\캡쳐\휴식시간 설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8" y="1340768"/>
            <a:ext cx="4263778" cy="13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ooyeol\Documents\CP\CP1\5_TrainingTimer\캡쳐\SetRestTi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76" y="1357536"/>
            <a:ext cx="4953000" cy="220980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2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13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87560" y="128826"/>
            <a:ext cx="576064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반복 수 설정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480" y="3429000"/>
            <a:ext cx="4320480" cy="112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반복 수 설정 메뉴 선택 시 </a:t>
            </a:r>
            <a:r>
              <a:rPr lang="en-US" altLang="ko-KR" dirty="0" err="1" smtClean="0">
                <a:solidFill>
                  <a:schemeClr val="tx1"/>
                </a:solidFill>
              </a:rPr>
              <a:t>SetRepeat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 되어 반복 수를 입력 받는다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Mooyeol\Documents\CP\CP1\5_TrainingTimer\캡쳐\반복수 설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7" y="1176337"/>
            <a:ext cx="4508153" cy="127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ooyeol\Documents\CP\CP1\5_TrainingTimer\캡쳐\SetRepe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465" y="1176337"/>
            <a:ext cx="4991100" cy="2085975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56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C:\Users\Mooyeol\Documents\CP\CP1\5_TrainingTimer\캡쳐\case3 운동준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73" y="946448"/>
            <a:ext cx="4402433" cy="3092185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14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6456" y="128826"/>
            <a:ext cx="6953374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운동 시작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운동 준비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88" y="4371628"/>
            <a:ext cx="4320480" cy="17936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운동 시작 메뉴 선택 시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운동 준비</a:t>
            </a:r>
            <a:r>
              <a:rPr lang="en-US" altLang="ko-KR" dirty="0" smtClean="0">
                <a:solidFill>
                  <a:schemeClr val="tx1"/>
                </a:solidFill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</a:rPr>
              <a:t>→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운동 시간</a:t>
            </a:r>
            <a:r>
              <a:rPr lang="en-US" altLang="ko-KR" dirty="0" smtClean="0">
                <a:solidFill>
                  <a:schemeClr val="tx1"/>
                </a:solidFill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</a:rPr>
              <a:t>→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휴식 시간</a:t>
            </a:r>
            <a:r>
              <a:rPr lang="en-US" altLang="ko-KR" dirty="0" smtClean="0">
                <a:solidFill>
                  <a:schemeClr val="tx1"/>
                </a:solidFill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</a:rPr>
              <a:t>→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운동 시간</a:t>
            </a:r>
            <a:r>
              <a:rPr lang="en-US" altLang="ko-KR" dirty="0" smtClean="0">
                <a:solidFill>
                  <a:schemeClr val="tx1"/>
                </a:solidFill>
              </a:rPr>
              <a:t>” … </a:t>
            </a:r>
            <a:r>
              <a:rPr lang="ko-KR" altLang="en-US" dirty="0" smtClean="0">
                <a:solidFill>
                  <a:schemeClr val="tx1"/>
                </a:solidFill>
              </a:rPr>
              <a:t>순으로 프로그램이 진행된다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화면의 문자열 숫자는 </a:t>
            </a:r>
            <a:r>
              <a:rPr lang="en-US" altLang="ko-KR" dirty="0" err="1" smtClean="0">
                <a:solidFill>
                  <a:schemeClr val="tx1"/>
                </a:solidFill>
              </a:rPr>
              <a:t>TimePrint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함수에 의해 출력된다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148" name="Picture 4" descr="C:\Users\Mooyeol\Documents\CP\CP1\5_TrainingTimer\캡쳐\운동준비 콘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46448"/>
            <a:ext cx="3957018" cy="30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98493" y="140109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부터 카운트다운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6935" y="2780928"/>
            <a:ext cx="1494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카운트 반복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56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ooyeol\Documents\CP\CP1\5_TrainingTimer\캡쳐\TimePr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980727"/>
            <a:ext cx="3708412" cy="535331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15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6456" y="128826"/>
            <a:ext cx="8136904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운동 시작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TimePrint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0639" y="1754927"/>
            <a:ext cx="3038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매개변수로 받은 숫자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문자형으로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변환하여 </a:t>
            </a:r>
            <a:r>
              <a:rPr lang="en-US" altLang="ko-KR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cTime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배열에 입력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0627" y="2204864"/>
            <a:ext cx="2034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정수가 한자릿수일 경우 첫째 자리를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처리한다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96616" y="961677"/>
            <a:ext cx="1008112" cy="2880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504728" y="961676"/>
            <a:ext cx="792088" cy="2880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2270702" y="1335460"/>
            <a:ext cx="1098122" cy="288032"/>
          </a:xfrm>
          <a:prstGeom prst="wedgeEllipseCallout">
            <a:avLst>
              <a:gd name="adj1" fmla="val -67130"/>
              <a:gd name="adj2" fmla="val -730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출력할 좌표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3467835" y="1191444"/>
            <a:ext cx="1098122" cy="288032"/>
          </a:xfrm>
          <a:prstGeom prst="wedgeEllipseCallout">
            <a:avLst>
              <a:gd name="adj1" fmla="val -67130"/>
              <a:gd name="adj2" fmla="val -730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출력할 숫자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0169" y="3383969"/>
            <a:ext cx="2764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첫째 자리가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 경우 공백을 출력한다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61112" y="961676"/>
            <a:ext cx="3240360" cy="21792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nTime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23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일 경우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두 자릿수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nTime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일 경우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한 자릿수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8125" y="1329485"/>
            <a:ext cx="28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23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3160" y="1575634"/>
            <a:ext cx="576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 smtClean="0">
                <a:latin typeface="+mn-ea"/>
              </a:rPr>
              <a:t>nTime</a:t>
            </a:r>
            <a:endParaRPr lang="ko-KR" altLang="en-US" sz="1050" b="1" dirty="0">
              <a:latin typeface="+mn-ea"/>
            </a:endParaRPr>
          </a:p>
        </p:txBody>
      </p:sp>
      <p:cxnSp>
        <p:nvCxnSpPr>
          <p:cNvPr id="17" name="직선 화살표 연결선 16"/>
          <p:cNvCxnSpPr>
            <a:stCxn id="7" idx="3"/>
          </p:cNvCxnSpPr>
          <p:nvPr/>
        </p:nvCxnSpPr>
        <p:spPr>
          <a:xfrm>
            <a:off x="6806125" y="1473485"/>
            <a:ext cx="828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33826"/>
              </p:ext>
            </p:extLst>
          </p:nvPr>
        </p:nvGraphicFramePr>
        <p:xfrm>
          <a:off x="7646007" y="1334420"/>
          <a:ext cx="1152129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3"/>
                <a:gridCol w="384043"/>
                <a:gridCol w="384043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‘2’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‘3’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475376" y="1566317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 smtClean="0">
                <a:latin typeface="+mn-ea"/>
              </a:rPr>
              <a:t>cTime</a:t>
            </a:r>
            <a:r>
              <a:rPr lang="en-US" altLang="ko-KR" sz="1050" b="1" dirty="0" smtClean="0">
                <a:latin typeface="+mn-ea"/>
              </a:rPr>
              <a:t>[0]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74657" y="1738700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 smtClean="0">
                <a:latin typeface="+mn-ea"/>
              </a:rPr>
              <a:t>cTime</a:t>
            </a:r>
            <a:r>
              <a:rPr lang="en-US" altLang="ko-KR" sz="1050" b="1" dirty="0" smtClean="0">
                <a:latin typeface="+mn-ea"/>
              </a:rPr>
              <a:t>[1]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40030" y="1566109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 smtClean="0">
                <a:latin typeface="+mn-ea"/>
              </a:rPr>
              <a:t>cTime</a:t>
            </a:r>
            <a:r>
              <a:rPr lang="en-US" altLang="ko-KR" sz="1050" b="1" dirty="0" smtClean="0">
                <a:latin typeface="+mn-ea"/>
              </a:rPr>
              <a:t>[2]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7175" y="2339147"/>
            <a:ext cx="288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12210" y="2585296"/>
            <a:ext cx="576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 smtClean="0">
                <a:latin typeface="+mn-ea"/>
              </a:rPr>
              <a:t>nTime</a:t>
            </a:r>
            <a:endParaRPr lang="ko-KR" altLang="en-US" sz="1050" b="1" dirty="0">
              <a:latin typeface="+mn-ea"/>
            </a:endParaRPr>
          </a:p>
        </p:txBody>
      </p:sp>
      <p:cxnSp>
        <p:nvCxnSpPr>
          <p:cNvPr id="29" name="직선 화살표 연결선 28"/>
          <p:cNvCxnSpPr>
            <a:stCxn id="27" idx="3"/>
          </p:cNvCxnSpPr>
          <p:nvPr/>
        </p:nvCxnSpPr>
        <p:spPr>
          <a:xfrm>
            <a:off x="6825175" y="2483147"/>
            <a:ext cx="828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27777"/>
              </p:ext>
            </p:extLst>
          </p:nvPr>
        </p:nvGraphicFramePr>
        <p:xfrm>
          <a:off x="7665057" y="2344082"/>
          <a:ext cx="1152129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3"/>
                <a:gridCol w="384043"/>
                <a:gridCol w="384043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‘0’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‘7’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494426" y="2575979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 smtClean="0">
                <a:latin typeface="+mn-ea"/>
              </a:rPr>
              <a:t>cTime</a:t>
            </a:r>
            <a:r>
              <a:rPr lang="en-US" altLang="ko-KR" sz="1050" b="1" dirty="0" smtClean="0">
                <a:latin typeface="+mn-ea"/>
              </a:rPr>
              <a:t>[0]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93707" y="2748362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 smtClean="0">
                <a:latin typeface="+mn-ea"/>
              </a:rPr>
              <a:t>cTime</a:t>
            </a:r>
            <a:r>
              <a:rPr lang="en-US" altLang="ko-KR" sz="1050" b="1" dirty="0" smtClean="0">
                <a:latin typeface="+mn-ea"/>
              </a:rPr>
              <a:t>[1]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9080" y="2575771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 smtClean="0">
                <a:latin typeface="+mn-ea"/>
              </a:rPr>
              <a:t>cTime</a:t>
            </a:r>
            <a:r>
              <a:rPr lang="en-US" altLang="ko-KR" sz="1050" b="1" dirty="0" smtClean="0">
                <a:latin typeface="+mn-ea"/>
              </a:rPr>
              <a:t>[2]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6545" y="1268760"/>
            <a:ext cx="576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_</a:t>
            </a:r>
            <a:r>
              <a:rPr lang="en-US" altLang="ko-KR" sz="1050" b="1" dirty="0" err="1" smtClean="0">
                <a:latin typeface="+mn-ea"/>
              </a:rPr>
              <a:t>itoa</a:t>
            </a:r>
            <a:r>
              <a:rPr lang="en-US" altLang="ko-KR" sz="1050" b="1" dirty="0" smtClean="0">
                <a:latin typeface="+mn-ea"/>
              </a:rPr>
              <a:t>()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16265" y="2257822"/>
            <a:ext cx="576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_</a:t>
            </a:r>
            <a:r>
              <a:rPr lang="en-US" altLang="ko-KR" sz="1050" b="1" dirty="0" err="1" smtClean="0">
                <a:latin typeface="+mn-ea"/>
              </a:rPr>
              <a:t>itoa</a:t>
            </a:r>
            <a:r>
              <a:rPr lang="en-US" altLang="ko-KR" sz="1050" b="1" dirty="0" smtClean="0">
                <a:latin typeface="+mn-ea"/>
              </a:rPr>
              <a:t>()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5277036" y="1970370"/>
            <a:ext cx="504056" cy="275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434132" y="4617075"/>
            <a:ext cx="3518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첫째 자리가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아닌 경우와 둘째 자리를 출력 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타원형 설명선 42"/>
          <p:cNvSpPr/>
          <p:nvPr/>
        </p:nvSpPr>
        <p:spPr>
          <a:xfrm>
            <a:off x="3080792" y="5763319"/>
            <a:ext cx="2028414" cy="473993"/>
          </a:xfrm>
          <a:prstGeom prst="wedgeEllipseCallout">
            <a:avLst>
              <a:gd name="adj1" fmla="val -34352"/>
              <a:gd name="adj2" fmla="val -80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</a:rPr>
              <a:t>nNum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과 인덱스 번호가 같음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7263" y="5394305"/>
            <a:ext cx="2279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nNum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면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j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행 문자열을 출력한다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1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16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15552" y="128826"/>
            <a:ext cx="6984776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운동 시작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운동 시간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472" y="4698182"/>
            <a:ext cx="4320480" cy="819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운동 </a:t>
            </a:r>
            <a:r>
              <a:rPr lang="ko-KR" altLang="en-US" dirty="0" smtClean="0">
                <a:solidFill>
                  <a:schemeClr val="tx1"/>
                </a:solidFill>
              </a:rPr>
              <a:t>준비시간이 완료되면 운동시간이 출력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 descr="C:\Users\Mooyeol\Documents\CP\CP1\5_TrainingTimer\캡쳐\운동 시작 37초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9" y="1052736"/>
            <a:ext cx="401859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ooyeol\Documents\CP\CP1\5_TrainingTimer\캡쳐\case3 운동시간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1052736"/>
            <a:ext cx="4104456" cy="5256584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4070" y="1105694"/>
            <a:ext cx="1675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운동 지속 시간 초기화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1056" y="2924944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운동 지속 시간과 설정한 운동 시간이 </a:t>
            </a:r>
            <a:endParaRPr lang="en-US" altLang="ko-KR" sz="11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같을 경우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운동이 완료 되었을 경우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종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5643" y="4473059"/>
            <a:ext cx="231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키보드의 키가 눌리면 잠시 정지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7136" y="4820419"/>
            <a:ext cx="331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Pause()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함수의 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반환값이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이면 프로그램 종료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9566" y="3383414"/>
            <a:ext cx="1023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 단위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8206" y="4141594"/>
            <a:ext cx="1023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 단위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9184" y="5517232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초가 되면 분으로 변환 후 초 단위 초기화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67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Mooyeol\Documents\CP\CP1\5_TrainingTimer\캡쳐\Pau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7" y="4132183"/>
            <a:ext cx="4019550" cy="2390775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17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6456" y="128826"/>
            <a:ext cx="8136904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운동 시작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(Pause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221" name="Picture 5" descr="C:\Users\Mooyeol\Documents\CP\CP1\5_TrainingTimer\캡쳐\운동중 정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100431"/>
            <a:ext cx="3636403" cy="26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640632" y="5975886"/>
            <a:ext cx="3168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다시 시작 시 잠시 멈춤 안내문을 삭제하기 위해 공백을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3510" y="3102868"/>
            <a:ext cx="2251298" cy="216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288704" y="3318892"/>
            <a:ext cx="360040" cy="155026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8504" y="836712"/>
            <a:ext cx="316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◆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운동 중 잠시 멈춤 시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27898" y="826815"/>
            <a:ext cx="1915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◆ 1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 키 입력 시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종료 시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222" name="Picture 6" descr="C:\Users\Mooyeol\Documents\CP\CP1\5_TrainingTimer\캡쳐\운동 중 종료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1094527"/>
            <a:ext cx="3636403" cy="26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8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ooyeol\Documents\CP\CP1\5_TrainingTimer\캡쳐\case3 휴식시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980728"/>
            <a:ext cx="4420280" cy="3390900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18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6456" y="128826"/>
            <a:ext cx="6953374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운동 시작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휴식 시간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88" y="4371628"/>
            <a:ext cx="4320480" cy="17936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운동 시간이 종료 되면 휴식시간이 시작된다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휴식 시간이 종료 되면 설정된 반복 수에 따라 운동 시간이 다시 시작된다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5288" y="980728"/>
            <a:ext cx="2376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운동 시간이 반복 완료가 되면 휴식 시간은 필요 없으므로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반복수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해준다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1920" y="2977902"/>
            <a:ext cx="2106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설정된 휴식 시간에 따라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7" name="Picture 3" descr="C:\Users\Mooyeol\Documents\CP\CP1\5_TrainingTimer\캡쳐\휴식시간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08720"/>
            <a:ext cx="4104456" cy="320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08600" y="3616449"/>
            <a:ext cx="2476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휴식시간이 완료되면 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종료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84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Mooyeol\Documents\CP\CP1\5_TrainingTimer\캡쳐\TrainingTimeIn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01" y="943521"/>
            <a:ext cx="4680520" cy="506863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pic>
        <p:nvPicPr>
          <p:cNvPr id="5125" name="Picture 5" descr="C:\Users\Mooyeol\Documents\CP\CP1\5_TrainingTimer\캡쳐\운동 정보 출력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9" y="2213234"/>
            <a:ext cx="4372180" cy="22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19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15552" y="128826"/>
            <a:ext cx="5760640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운동 정보 출력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759" y="963712"/>
            <a:ext cx="4320480" cy="112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운동 정보 출력 선택 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TrainingInfoPrint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함수가 호출되어 사용자가 입력한 운동 정보가 출력된다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05558" y="2924944"/>
            <a:ext cx="638547" cy="8926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" idx="6"/>
            <a:endCxn id="26" idx="1"/>
          </p:cNvCxnSpPr>
          <p:nvPr/>
        </p:nvCxnSpPr>
        <p:spPr>
          <a:xfrm>
            <a:off x="2044105" y="3371280"/>
            <a:ext cx="2899370" cy="71494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784648" y="3717032"/>
            <a:ext cx="1008113" cy="312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2" idx="5"/>
          </p:cNvCxnSpPr>
          <p:nvPr/>
        </p:nvCxnSpPr>
        <p:spPr>
          <a:xfrm>
            <a:off x="2645126" y="3983695"/>
            <a:ext cx="2451890" cy="146152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4943475" y="3714750"/>
            <a:ext cx="95250" cy="809625"/>
          </a:xfrm>
          <a:custGeom>
            <a:avLst/>
            <a:gdLst>
              <a:gd name="connsiteX0" fmla="*/ 95250 w 95250"/>
              <a:gd name="connsiteY0" fmla="*/ 0 h 809625"/>
              <a:gd name="connsiteX1" fmla="*/ 0 w 95250"/>
              <a:gd name="connsiteY1" fmla="*/ 371475 h 809625"/>
              <a:gd name="connsiteX2" fmla="*/ 95250 w 95250"/>
              <a:gd name="connsiteY2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809625">
                <a:moveTo>
                  <a:pt x="95250" y="0"/>
                </a:moveTo>
                <a:cubicBezTo>
                  <a:pt x="47625" y="118269"/>
                  <a:pt x="0" y="236538"/>
                  <a:pt x="0" y="371475"/>
                </a:cubicBezTo>
                <a:cubicBezTo>
                  <a:pt x="0" y="506412"/>
                  <a:pt x="47625" y="658018"/>
                  <a:pt x="95250" y="8096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91100" y="4609858"/>
            <a:ext cx="4392000" cy="57606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63276" y="4753719"/>
            <a:ext cx="4141651" cy="1296144"/>
          </a:xfrm>
          <a:prstGeom prst="wedgeRoundRectCallout">
            <a:avLst>
              <a:gd name="adj1" fmla="val 66330"/>
              <a:gd name="adj2" fmla="val -37548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200" b="1" dirty="0" err="1" smtClean="0">
                <a:solidFill>
                  <a:schemeClr val="tx1"/>
                </a:solidFill>
              </a:rPr>
              <a:t>nMin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: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운동시간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 단위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반복 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+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휴식시간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초 단위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X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         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반복 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-1))/ 60(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분단위로 변환하기 위해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b="1" dirty="0" err="1" smtClean="0">
                <a:solidFill>
                  <a:schemeClr val="tx1"/>
                </a:solidFill>
              </a:rPr>
              <a:t>nSec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: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휴식시간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반복 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-1)) % 60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분단위로 변환하고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나머지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휴식시간을 구하기 위해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※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운동 시간이 반복 완료가 되면 휴식 시간은 필요 없으므로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반복수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해준다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5008" y="105376"/>
            <a:ext cx="1940818" cy="38742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contents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2800" y="1600201"/>
            <a:ext cx="5321796" cy="452596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목적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개요  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진행 세부 과정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요구사항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 기능 및 주요 기술 분석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 구성도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 실행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향후 개선 방향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후기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5408" y="5301209"/>
            <a:ext cx="785292" cy="1420268"/>
          </a:xfrm>
        </p:spPr>
        <p:txBody>
          <a:bodyPr/>
          <a:lstStyle/>
          <a:p>
            <a:fld id="{C238F03A-58E1-4ECA-9024-348A9A81A53D}" type="slidenum">
              <a:rPr lang="en-US" sz="8000" smtClean="0"/>
              <a:pPr/>
              <a:t>2</a:t>
            </a:fld>
            <a:endParaRPr lang="en-US" sz="8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52800" y="924848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999356" y="1277144"/>
            <a:ext cx="12893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049344" y="1595273"/>
            <a:ext cx="91392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Tx/>
              <a:buChar char="-"/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251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ooyeol\Documents\CP\CP1\5_TrainingTimer\캡쳐\StopWa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6632"/>
            <a:ext cx="3888432" cy="655272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81392" y="5301209"/>
            <a:ext cx="1080120" cy="1420268"/>
          </a:xfrm>
        </p:spPr>
        <p:txBody>
          <a:bodyPr lIns="0" tIns="0" rIns="0" bIns="0"/>
          <a:lstStyle/>
          <a:p>
            <a:fld id="{C238F03A-58E1-4ECA-9024-348A9A81A53D}" type="slidenum">
              <a:rPr lang="en-US" sz="8000" smtClean="0"/>
              <a:pPr/>
              <a:t>20</a:t>
            </a:fld>
            <a:endParaRPr lang="en-US" sz="8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6456" y="128826"/>
            <a:ext cx="6953374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스톱 </a:t>
            </a:r>
            <a:r>
              <a:rPr lang="ko-KR" altLang="en-US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워치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88" y="4155604"/>
            <a:ext cx="4320480" cy="22257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스톱워치 메뉴를 선택하면 스톱워치가 시작된다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스톱워치 실행 중 키보드를 입력하면 스톱워치가 중지되며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을 입력하면 스톱워치 종료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나머지 키를 입력하면  스톱워치가 계속된다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7547" y="1772816"/>
            <a:ext cx="1053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 단위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1207" y="2747877"/>
            <a:ext cx="1102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 단위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 descr="C:\Users\Mooyeol\Documents\CP\CP1\5_TrainingTimer\캡쳐\스톱워치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74703"/>
            <a:ext cx="3821577" cy="298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401272" y="3730243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밀리 초 단위 출력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7216" y="4099428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키보드가 입력되면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Pause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 하고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 값이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이면 스톱워치 종료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7216" y="4869160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1000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밀리 초가 되면 초가 증가한다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3200" y="5589240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초가 되면 분이 증가한다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23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5903" y="-28449"/>
            <a:ext cx="5836046" cy="677108"/>
          </a:xfrm>
        </p:spPr>
        <p:txBody>
          <a:bodyPr wrap="square">
            <a:spAutoFit/>
          </a:bodyPr>
          <a:lstStyle/>
          <a:p>
            <a:pPr algn="ctr"/>
            <a:r>
              <a:rPr lang="en-US" altLang="ko-KR" sz="3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improvement direction</a:t>
            </a:r>
            <a:endParaRPr lang="ko-KR" altLang="en-US" sz="3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1644" y="1556792"/>
            <a:ext cx="5321796" cy="4525963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잠시 멈춤 기능을 좀 더 세밀하게 발전 시킨다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buClr>
                <a:schemeClr val="accent1"/>
              </a:buClr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 시간을 세트 별로 시간을 다르게 줄 수 있도록 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buClr>
                <a:schemeClr val="accent1"/>
              </a:buClr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스톱워치의 기능에 랩 타임 측정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초기화 등을 추가한다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5408" y="5301209"/>
            <a:ext cx="785292" cy="1420268"/>
          </a:xfrm>
        </p:spPr>
        <p:txBody>
          <a:bodyPr/>
          <a:lstStyle/>
          <a:p>
            <a:fld id="{C238F03A-58E1-4ECA-9024-348A9A81A53D}" type="slidenum">
              <a:rPr lang="en-US" sz="8000" smtClean="0"/>
              <a:pPr/>
              <a:t>21</a:t>
            </a:fld>
            <a:endParaRPr lang="en-US" sz="8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52800" y="924848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416496" y="1628800"/>
            <a:ext cx="2880320" cy="72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5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향후 개선 방향</a:t>
            </a:r>
            <a:endParaRPr lang="ko-KR" altLang="en-US" sz="3500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70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5903" y="-28449"/>
            <a:ext cx="5836046" cy="677108"/>
          </a:xfrm>
        </p:spPr>
        <p:txBody>
          <a:bodyPr wrap="square">
            <a:spAutoFit/>
          </a:bodyPr>
          <a:lstStyle/>
          <a:p>
            <a:pPr algn="ctr"/>
            <a:r>
              <a:rPr lang="en-US" altLang="ko-KR" sz="3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epilogue</a:t>
            </a:r>
            <a:endParaRPr lang="ko-KR" altLang="en-US" sz="3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1644" y="1556792"/>
            <a:ext cx="5321796" cy="4525963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초기에 계획한 기능들을 충분히 구현하지 못해 아쉬웠다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buClr>
                <a:schemeClr val="accent1"/>
              </a:buClr>
            </a:pP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 내부의 숫자를 화면에 시각적인 숫자로 구성하여 초 시계로 표현한 점은 상당히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재밌었다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5408" y="5301209"/>
            <a:ext cx="785292" cy="1420268"/>
          </a:xfrm>
        </p:spPr>
        <p:txBody>
          <a:bodyPr/>
          <a:lstStyle/>
          <a:p>
            <a:fld id="{C238F03A-58E1-4ECA-9024-348A9A81A53D}" type="slidenum">
              <a:rPr lang="en-US" sz="8000" smtClean="0"/>
              <a:pPr/>
              <a:t>22</a:t>
            </a:fld>
            <a:endParaRPr lang="en-US" sz="8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52800" y="924848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416496" y="1628800"/>
            <a:ext cx="2880320" cy="72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500" b="1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후기</a:t>
            </a:r>
            <a:endParaRPr lang="ko-KR" altLang="en-US" sz="3500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30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7514" y="-54855"/>
            <a:ext cx="3675806" cy="707886"/>
          </a:xfrm>
        </p:spPr>
        <p:txBody>
          <a:bodyPr>
            <a:spAutoFit/>
          </a:bodyPr>
          <a:lstStyle/>
          <a:p>
            <a:pPr algn="ctr"/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aims of project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5620" y="1600201"/>
            <a:ext cx="5321796" cy="452596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실제 트레이닝 타이머의 형태와 같이 운동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휴식 시간을 설정하여 출력하고 스톱워치 기능을 삽입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5408" y="5301209"/>
            <a:ext cx="785292" cy="1420268"/>
          </a:xfrm>
        </p:spPr>
        <p:txBody>
          <a:bodyPr/>
          <a:lstStyle/>
          <a:p>
            <a:fld id="{C238F03A-58E1-4ECA-9024-348A9A81A53D}" type="slidenum">
              <a:rPr lang="en-US" sz="8000" smtClean="0"/>
              <a:pPr/>
              <a:t>3</a:t>
            </a:fld>
            <a:endParaRPr lang="en-US" sz="8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52800" y="924848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488504" y="1277144"/>
            <a:ext cx="2448272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91533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5506" y="-54855"/>
            <a:ext cx="3675806" cy="707886"/>
          </a:xfr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o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utline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5620" y="1639341"/>
            <a:ext cx="5321796" cy="452596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 시간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휴식 시간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반복 수를 설정하고 타이머를 실행한다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타이머 실행 중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Pause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함수를 통해 잠시 멈춤을 실행한다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스톱워치를 실행하여 </a:t>
            </a:r>
            <a:r>
              <a:rPr lang="en-US" altLang="ko-KR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milisec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단위부터 출력한다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5408" y="5301209"/>
            <a:ext cx="785292" cy="1420268"/>
          </a:xfrm>
        </p:spPr>
        <p:txBody>
          <a:bodyPr/>
          <a:lstStyle/>
          <a:p>
            <a:fld id="{C238F03A-58E1-4ECA-9024-348A9A81A53D}" type="slidenum">
              <a:rPr lang="en-US" sz="8000" smtClean="0"/>
              <a:pPr/>
              <a:t>4</a:t>
            </a:fld>
            <a:endParaRPr lang="en-US" sz="8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52800" y="924848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488504" y="1277144"/>
            <a:ext cx="2448272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</a:t>
            </a:r>
          </a:p>
        </p:txBody>
      </p:sp>
    </p:spTree>
    <p:extLst>
      <p:ext uri="{BB962C8B-B14F-4D97-AF65-F5344CB8AC3E}">
        <p14:creationId xmlns:p14="http://schemas.microsoft.com/office/powerpoint/2010/main" val="270594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3073543" y="1682964"/>
            <a:ext cx="5949283" cy="4263528"/>
          </a:xfrm>
          <a:custGeom>
            <a:avLst/>
            <a:gdLst>
              <a:gd name="connsiteX0" fmla="*/ 1300153 w 5949283"/>
              <a:gd name="connsiteY0" fmla="*/ 0 h 4263528"/>
              <a:gd name="connsiteX1" fmla="*/ 5739951 w 5949283"/>
              <a:gd name="connsiteY1" fmla="*/ 605928 h 4263528"/>
              <a:gd name="connsiteX2" fmla="*/ 163 w 5949283"/>
              <a:gd name="connsiteY2" fmla="*/ 1476260 h 4263528"/>
              <a:gd name="connsiteX3" fmla="*/ 5949271 w 5949283"/>
              <a:gd name="connsiteY3" fmla="*/ 3040655 h 4263528"/>
              <a:gd name="connsiteX4" fmla="*/ 55247 w 5949283"/>
              <a:gd name="connsiteY4" fmla="*/ 4263528 h 426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9283" h="4263528">
                <a:moveTo>
                  <a:pt x="1300153" y="0"/>
                </a:moveTo>
                <a:cubicBezTo>
                  <a:pt x="3628384" y="179942"/>
                  <a:pt x="5956616" y="359885"/>
                  <a:pt x="5739951" y="605928"/>
                </a:cubicBezTo>
                <a:cubicBezTo>
                  <a:pt x="5523286" y="851971"/>
                  <a:pt x="-34724" y="1070472"/>
                  <a:pt x="163" y="1476260"/>
                </a:cubicBezTo>
                <a:cubicBezTo>
                  <a:pt x="35050" y="1882048"/>
                  <a:pt x="5940090" y="2576110"/>
                  <a:pt x="5949271" y="3040655"/>
                </a:cubicBezTo>
                <a:cubicBezTo>
                  <a:pt x="5958452" y="3505200"/>
                  <a:pt x="1035748" y="4056044"/>
                  <a:pt x="55247" y="4263528"/>
                </a:cubicBezTo>
              </a:path>
            </a:pathLst>
          </a:custGeom>
          <a:noFill/>
          <a:ln cap="rnd">
            <a:miter lim="800000"/>
            <a:tailEnd type="none" w="lg" len="lg"/>
          </a:ln>
          <a:effectLst>
            <a:outerShdw blurRad="50800" dist="88900" dir="8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5506" y="-54855"/>
            <a:ext cx="3675806" cy="707886"/>
          </a:xfrm>
        </p:spPr>
        <p:txBody>
          <a:bodyPr>
            <a:spAutoFit/>
          </a:bodyPr>
          <a:lstStyle/>
          <a:p>
            <a:pPr algn="ctr"/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process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5408" y="5301209"/>
            <a:ext cx="785292" cy="1420268"/>
          </a:xfrm>
        </p:spPr>
        <p:txBody>
          <a:bodyPr/>
          <a:lstStyle/>
          <a:p>
            <a:fld id="{C238F03A-58E1-4ECA-9024-348A9A81A53D}" type="slidenum">
              <a:rPr lang="en-US" sz="8000" smtClean="0"/>
              <a:pPr/>
              <a:t>5</a:t>
            </a:fld>
            <a:endParaRPr lang="en-US" sz="8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52800" y="924848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488504" y="1277144"/>
            <a:ext cx="2448272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 진행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세부 과정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64968" y="980728"/>
            <a:ext cx="1656184" cy="165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요구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사항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분석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825208" y="1427083"/>
            <a:ext cx="1656184" cy="165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주요 기술 분석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12840" y="2708920"/>
            <a:ext cx="1656184" cy="165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구현 가능성 테스트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17096" y="3299291"/>
            <a:ext cx="1656184" cy="165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작업 분배와 응용 프로그램 제작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57256" y="4451419"/>
            <a:ext cx="1656184" cy="165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응용 프로그램과 인터페이스 작업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232920" y="4739451"/>
            <a:ext cx="1656184" cy="1656184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테스트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, PPT,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문서화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2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5506" y="-54855"/>
            <a:ext cx="3675806" cy="707886"/>
          </a:xfrm>
        </p:spPr>
        <p:txBody>
          <a:bodyPr>
            <a:spAutoFit/>
          </a:bodyPr>
          <a:lstStyle/>
          <a:p>
            <a:pPr algn="ctr"/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requirement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5620" y="1639341"/>
            <a:ext cx="5321796" cy="452596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실생활의 타이머와 비교해보고 기능을 구성하라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운동시간과 휴식시간을 유동적으로 부여할 수 있도록 만들어라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일반 적인 스톱워치의 기능인 정지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랩 측정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초기화 등의 기능을 구현하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라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5408" y="5301209"/>
            <a:ext cx="785292" cy="1420268"/>
          </a:xfrm>
        </p:spPr>
        <p:txBody>
          <a:bodyPr/>
          <a:lstStyle/>
          <a:p>
            <a:fld id="{C238F03A-58E1-4ECA-9024-348A9A81A53D}" type="slidenum">
              <a:rPr lang="en-US" sz="8000" smtClean="0"/>
              <a:pPr/>
              <a:t>6</a:t>
            </a:fld>
            <a:endParaRPr lang="en-US" sz="8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52800" y="924848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488504" y="1277144"/>
            <a:ext cx="2448272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요구사항 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93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5903" y="-28449"/>
            <a:ext cx="5836046" cy="677108"/>
          </a:xfrm>
        </p:spPr>
        <p:txBody>
          <a:bodyPr wrap="square">
            <a:spAutoFit/>
          </a:bodyPr>
          <a:lstStyle/>
          <a:p>
            <a:pPr algn="ctr"/>
            <a:r>
              <a:rPr lang="en-US" altLang="ko-KR" sz="3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function and technology</a:t>
            </a:r>
            <a:endParaRPr lang="ko-KR" altLang="en-US" sz="3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1644" y="1556792"/>
            <a:ext cx="5321796" cy="452596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차원 배열형태로 특수문자로 만든 숫자를 저장하고 상황에 따라 문자열형태로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출력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Sleep()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함수에 의해 프로그램이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delay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되는 것을 활용하여 시간이 흘러 가는 효과를 표현한다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키보드가 입력 되었을 때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Pause()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함수가 실행되도록 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5408" y="5301209"/>
            <a:ext cx="785292" cy="1420268"/>
          </a:xfrm>
        </p:spPr>
        <p:txBody>
          <a:bodyPr/>
          <a:lstStyle/>
          <a:p>
            <a:fld id="{C238F03A-58E1-4ECA-9024-348A9A81A53D}" type="slidenum">
              <a:rPr lang="en-US" sz="8000" smtClean="0"/>
              <a:pPr/>
              <a:t>7</a:t>
            </a:fld>
            <a:endParaRPr lang="en-US" sz="8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52800" y="924848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416496" y="1340768"/>
            <a:ext cx="2736304" cy="129614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500" b="1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기능 </a:t>
            </a:r>
            <a:endParaRPr lang="en-US" altLang="ko-KR" sz="3500" b="1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r"/>
            <a:r>
              <a:rPr lang="ko-KR" altLang="en-US" sz="3500" b="1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주요기술 분석</a:t>
            </a:r>
            <a:endParaRPr lang="ko-KR" altLang="en-US" sz="3500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31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5506" y="-54855"/>
            <a:ext cx="3675806" cy="707886"/>
          </a:xfrm>
        </p:spPr>
        <p:txBody>
          <a:bodyPr>
            <a:spAutoFit/>
          </a:bodyPr>
          <a:lstStyle/>
          <a:p>
            <a:pPr algn="ctr"/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diagram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5408" y="5301209"/>
            <a:ext cx="785292" cy="1420268"/>
          </a:xfrm>
        </p:spPr>
        <p:txBody>
          <a:bodyPr/>
          <a:lstStyle/>
          <a:p>
            <a:fld id="{C238F03A-58E1-4ECA-9024-348A9A81A53D}" type="slidenum">
              <a:rPr lang="en-US" sz="8000" smtClean="0"/>
              <a:pPr/>
              <a:t>8</a:t>
            </a:fld>
            <a:endParaRPr lang="en-US" sz="8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52800" y="924848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488504" y="1277144"/>
            <a:ext cx="2448272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구성도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520" y="6052646"/>
            <a:ext cx="792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● ● ●</a:t>
            </a:r>
            <a:endParaRPr lang="ko-KR" altLang="en-US" sz="1200" dirty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생</a:t>
            </a:r>
            <a:r>
              <a:rPr lang="ko-KR" altLang="en-US" sz="1400" dirty="0"/>
              <a:t>략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61572" y="1628800"/>
            <a:ext cx="8767892" cy="4968552"/>
            <a:chOff x="361572" y="1412776"/>
            <a:chExt cx="8767892" cy="4968552"/>
          </a:xfrm>
        </p:grpSpPr>
        <p:sp>
          <p:nvSpPr>
            <p:cNvPr id="68" name="아래쪽 화살표 67"/>
            <p:cNvSpPr/>
            <p:nvPr/>
          </p:nvSpPr>
          <p:spPr>
            <a:xfrm rot="20449970">
              <a:off x="6197140" y="2828637"/>
              <a:ext cx="488882" cy="189581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3512840" y="3356992"/>
              <a:ext cx="1872208" cy="1008112"/>
            </a:xfrm>
            <a:prstGeom prst="ellipse">
              <a:avLst/>
            </a:prstGeom>
            <a:noFill/>
            <a:ln w="63500"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트레이닝 타이머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673080" y="3429000"/>
              <a:ext cx="1368152" cy="639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메인 메뉴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96816" y="2213248"/>
              <a:ext cx="1368152" cy="6396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기본 정보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144688" y="4221088"/>
              <a:ext cx="1368152" cy="6396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문자열 숫자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5288" y="2304200"/>
              <a:ext cx="1224136" cy="238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운동 시간 설정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545288" y="2736248"/>
              <a:ext cx="1224136" cy="238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휴식 시간 설정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545288" y="3168296"/>
              <a:ext cx="1224136" cy="238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반복 수 설정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89304" y="4005064"/>
              <a:ext cx="936104" cy="238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운동 시작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09184" y="4822722"/>
              <a:ext cx="1224136" cy="238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운동 정보 출력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509080" y="5275058"/>
              <a:ext cx="956088" cy="238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스톱 </a:t>
              </a:r>
              <a:r>
                <a:rPr lang="ko-KR" alt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워치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073762" y="4575655"/>
              <a:ext cx="455302" cy="238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종료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185248" y="2060848"/>
              <a:ext cx="1944216" cy="1584176"/>
            </a:xfrm>
            <a:prstGeom prst="ellipse">
              <a:avLst/>
            </a:pr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457056" y="1602268"/>
              <a:ext cx="792088" cy="2467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운동 시간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457056" y="1958116"/>
              <a:ext cx="792088" cy="2467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휴식 시간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457056" y="2348880"/>
              <a:ext cx="792088" cy="2467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smtClean="0">
                  <a:solidFill>
                    <a:schemeClr val="accent1">
                      <a:lumMod val="75000"/>
                    </a:schemeClr>
                  </a:solidFill>
                </a:rPr>
                <a:t>반복 수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097016" y="1412776"/>
              <a:ext cx="1512168" cy="1417820"/>
            </a:xfrm>
            <a:prstGeom prst="ellipse">
              <a:avLst/>
            </a:pr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61572" y="4221088"/>
              <a:ext cx="1351068" cy="2160240"/>
            </a:xfrm>
            <a:prstGeom prst="roundRect">
              <a:avLst/>
            </a:prstGeom>
            <a:noFill/>
            <a:ln w="349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Mooyeol\Documents\CP\CP1\5_TrainingTimer\캡쳐\숫자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0" y="4318670"/>
              <a:ext cx="980172" cy="1486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직선 연결선 30"/>
            <p:cNvCxnSpPr/>
            <p:nvPr/>
          </p:nvCxnSpPr>
          <p:spPr>
            <a:xfrm flipH="1" flipV="1">
              <a:off x="4097906" y="2855430"/>
              <a:ext cx="207022" cy="5015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10" idx="3"/>
            </p:cNvCxnSpPr>
            <p:nvPr/>
          </p:nvCxnSpPr>
          <p:spPr>
            <a:xfrm flipH="1">
              <a:off x="3440832" y="4217469"/>
              <a:ext cx="346187" cy="1617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1" idx="2"/>
              <a:endCxn id="10" idx="6"/>
            </p:cNvCxnSpPr>
            <p:nvPr/>
          </p:nvCxnSpPr>
          <p:spPr>
            <a:xfrm flipH="1">
              <a:off x="5385048" y="3748844"/>
              <a:ext cx="288032" cy="1122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endCxn id="12" idx="6"/>
            </p:cNvCxnSpPr>
            <p:nvPr/>
          </p:nvCxnSpPr>
          <p:spPr>
            <a:xfrm flipH="1">
              <a:off x="4664968" y="2348880"/>
              <a:ext cx="504056" cy="1842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11" idx="7"/>
            </p:cNvCxnSpPr>
            <p:nvPr/>
          </p:nvCxnSpPr>
          <p:spPr>
            <a:xfrm flipH="1">
              <a:off x="6840871" y="3168296"/>
              <a:ext cx="416385" cy="3543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8" idx="1"/>
            </p:cNvCxnSpPr>
            <p:nvPr/>
          </p:nvCxnSpPr>
          <p:spPr>
            <a:xfrm flipH="1" flipV="1">
              <a:off x="6969224" y="3861048"/>
              <a:ext cx="720080" cy="2631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9" idx="0"/>
              <a:endCxn id="11" idx="5"/>
            </p:cNvCxnSpPr>
            <p:nvPr/>
          </p:nvCxnSpPr>
          <p:spPr>
            <a:xfrm flipH="1" flipV="1">
              <a:off x="6840871" y="3975008"/>
              <a:ext cx="380381" cy="8477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0" idx="0"/>
              <a:endCxn id="11" idx="4"/>
            </p:cNvCxnSpPr>
            <p:nvPr/>
          </p:nvCxnSpPr>
          <p:spPr>
            <a:xfrm flipV="1">
              <a:off x="5987124" y="4068688"/>
              <a:ext cx="370032" cy="12063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21" idx="0"/>
              <a:endCxn id="11" idx="3"/>
            </p:cNvCxnSpPr>
            <p:nvPr/>
          </p:nvCxnSpPr>
          <p:spPr>
            <a:xfrm flipV="1">
              <a:off x="5301413" y="3975008"/>
              <a:ext cx="572028" cy="6006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왼쪽 화살표 66"/>
            <p:cNvSpPr/>
            <p:nvPr/>
          </p:nvSpPr>
          <p:spPr>
            <a:xfrm rot="1305573">
              <a:off x="6706623" y="2067707"/>
              <a:ext cx="574284" cy="390764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 flipH="1">
              <a:off x="1712640" y="4671873"/>
              <a:ext cx="504056" cy="1889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4304928" y="1124744"/>
            <a:ext cx="4397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총 운동 시간 </a:t>
            </a:r>
            <a:r>
              <a:rPr lang="en-US" altLang="ko-KR" sz="1600" dirty="0" smtClean="0"/>
              <a:t>= (</a:t>
            </a:r>
            <a:r>
              <a:rPr lang="ko-KR" altLang="en-US" sz="1600" dirty="0" smtClean="0"/>
              <a:t>운동 시간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휴식 시간</a:t>
            </a:r>
            <a:r>
              <a:rPr lang="en-US" altLang="ko-KR" sz="1600" dirty="0" smtClean="0"/>
              <a:t>) x </a:t>
            </a:r>
            <a:r>
              <a:rPr lang="ko-KR" altLang="en-US" sz="1600" dirty="0" smtClean="0"/>
              <a:t>반복 수</a:t>
            </a:r>
            <a:endParaRPr lang="ko-KR" altLang="en-US" sz="1600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4304928" y="1463298"/>
            <a:ext cx="4320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18984"/>
              </p:ext>
            </p:extLst>
          </p:nvPr>
        </p:nvGraphicFramePr>
        <p:xfrm>
          <a:off x="7169343" y="1730525"/>
          <a:ext cx="1357881" cy="185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27"/>
                <a:gridCol w="452627"/>
                <a:gridCol w="452627"/>
              </a:tblGrid>
              <a:tr h="370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800" dirty="0" smtClean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37904"/>
              </p:ext>
            </p:extLst>
          </p:nvPr>
        </p:nvGraphicFramePr>
        <p:xfrm>
          <a:off x="6402986" y="1730525"/>
          <a:ext cx="4697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69"/>
              </a:tblGrid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0" name="대각선 방향의 모서리가 둥근 사각형 139"/>
          <p:cNvSpPr/>
          <p:nvPr/>
        </p:nvSpPr>
        <p:spPr>
          <a:xfrm flipH="1">
            <a:off x="6409964" y="1268760"/>
            <a:ext cx="501270" cy="37164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6</a:t>
            </a:r>
            <a:r>
              <a:rPr lang="ko-KR" altLang="en-US" dirty="0" smtClean="0">
                <a:solidFill>
                  <a:srgbClr val="002060"/>
                </a:solidFill>
              </a:rPr>
              <a:t>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6907042" y="1919929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6907042" y="2275777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6907042" y="2661217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6911234" y="3025449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6907042" y="3377105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09365"/>
              </p:ext>
            </p:extLst>
          </p:nvPr>
        </p:nvGraphicFramePr>
        <p:xfrm>
          <a:off x="6449263" y="2090565"/>
          <a:ext cx="1357881" cy="185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27"/>
                <a:gridCol w="452627"/>
                <a:gridCol w="452627"/>
              </a:tblGrid>
              <a:tr h="370819"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23591"/>
              </p:ext>
            </p:extLst>
          </p:nvPr>
        </p:nvGraphicFramePr>
        <p:xfrm>
          <a:off x="5682906" y="2090565"/>
          <a:ext cx="4697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69"/>
              </a:tblGrid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32" name="대각선 방향의 모서리가 둥근 사각형 131"/>
          <p:cNvSpPr/>
          <p:nvPr/>
        </p:nvSpPr>
        <p:spPr>
          <a:xfrm flipH="1">
            <a:off x="5689884" y="1628800"/>
            <a:ext cx="501270" cy="37164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 smtClean="0">
                <a:solidFill>
                  <a:srgbClr val="002060"/>
                </a:solidFill>
              </a:rPr>
              <a:t>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186962" y="2279969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6186962" y="2635817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6186962" y="3021257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6191154" y="3385489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6186962" y="3737145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76999"/>
              </p:ext>
            </p:extLst>
          </p:nvPr>
        </p:nvGraphicFramePr>
        <p:xfrm>
          <a:off x="5765185" y="2462209"/>
          <a:ext cx="1357881" cy="185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27"/>
                <a:gridCol w="452627"/>
                <a:gridCol w="452627"/>
              </a:tblGrid>
              <a:tr h="370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800" dirty="0" smtClean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97415"/>
              </p:ext>
            </p:extLst>
          </p:nvPr>
        </p:nvGraphicFramePr>
        <p:xfrm>
          <a:off x="4998828" y="2462209"/>
          <a:ext cx="4697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69"/>
              </a:tblGrid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4" name="대각선 방향의 모서리가 둥근 사각형 123"/>
          <p:cNvSpPr/>
          <p:nvPr/>
        </p:nvSpPr>
        <p:spPr>
          <a:xfrm flipH="1">
            <a:off x="5005806" y="2000444"/>
            <a:ext cx="501270" cy="37164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r>
              <a:rPr lang="ko-KR" altLang="en-US" dirty="0" smtClean="0">
                <a:solidFill>
                  <a:srgbClr val="002060"/>
                </a:solidFill>
              </a:rPr>
              <a:t>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5502884" y="2651613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5502884" y="3007461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5502884" y="3392901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507076" y="3757133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502884" y="4108789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98371"/>
              </p:ext>
            </p:extLst>
          </p:nvPr>
        </p:nvGraphicFramePr>
        <p:xfrm>
          <a:off x="5071285" y="2823614"/>
          <a:ext cx="1357881" cy="185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27"/>
                <a:gridCol w="452627"/>
                <a:gridCol w="452627"/>
              </a:tblGrid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endParaRPr lang="ko-KR" altLang="en-US" sz="16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86108"/>
              </p:ext>
            </p:extLst>
          </p:nvPr>
        </p:nvGraphicFramePr>
        <p:xfrm>
          <a:off x="4304928" y="2823614"/>
          <a:ext cx="4697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69"/>
              </a:tblGrid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8" name="대각선 방향의 모서리가 둥근 사각형 87"/>
          <p:cNvSpPr/>
          <p:nvPr/>
        </p:nvSpPr>
        <p:spPr>
          <a:xfrm flipH="1">
            <a:off x="4311906" y="2361849"/>
            <a:ext cx="501270" cy="37164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3</a:t>
            </a:r>
            <a:r>
              <a:rPr lang="ko-KR" altLang="en-US" dirty="0" smtClean="0">
                <a:solidFill>
                  <a:srgbClr val="002060"/>
                </a:solidFill>
              </a:rPr>
              <a:t>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4808984" y="3013018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4808984" y="3368866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4808984" y="3754306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4813176" y="4118538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4808984" y="4470194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04138"/>
              </p:ext>
            </p:extLst>
          </p:nvPr>
        </p:nvGraphicFramePr>
        <p:xfrm>
          <a:off x="4351205" y="3195258"/>
          <a:ext cx="1357881" cy="185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27"/>
                <a:gridCol w="452627"/>
                <a:gridCol w="452627"/>
              </a:tblGrid>
              <a:tr h="370819">
                <a:tc>
                  <a:txBody>
                    <a:bodyPr/>
                    <a:lstStyle/>
                    <a:p>
                      <a:pPr algn="ctr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endParaRPr lang="ko-KR" altLang="en-US" sz="16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endParaRPr lang="ko-KR" altLang="en-US" sz="16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30417"/>
              </p:ext>
            </p:extLst>
          </p:nvPr>
        </p:nvGraphicFramePr>
        <p:xfrm>
          <a:off x="3584848" y="3195258"/>
          <a:ext cx="4697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69"/>
              </a:tblGrid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9" name="대각선 방향의 모서리가 둥근 사각형 78"/>
          <p:cNvSpPr/>
          <p:nvPr/>
        </p:nvSpPr>
        <p:spPr>
          <a:xfrm flipH="1">
            <a:off x="3591826" y="2733493"/>
            <a:ext cx="501270" cy="37164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</a:rPr>
              <a:t>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088904" y="3384662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088904" y="3740510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4088904" y="4125950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093096" y="4490182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4088904" y="4841838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5506" y="-54855"/>
            <a:ext cx="3675806" cy="707886"/>
          </a:xfrm>
        </p:spPr>
        <p:txBody>
          <a:bodyPr>
            <a:spAutoFit/>
          </a:bodyPr>
          <a:lstStyle/>
          <a:p>
            <a:pPr algn="ctr"/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diagram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237313"/>
            <a:ext cx="3136900" cy="484164"/>
          </a:xfrm>
        </p:spPr>
        <p:txBody>
          <a:bodyPr/>
          <a:lstStyle/>
          <a:p>
            <a:r>
              <a:rPr lang="en-US" sz="1800" dirty="0" smtClean="0"/>
              <a:t>Training Timer</a:t>
            </a:r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5408" y="5301209"/>
            <a:ext cx="785292" cy="1420268"/>
          </a:xfrm>
        </p:spPr>
        <p:txBody>
          <a:bodyPr/>
          <a:lstStyle/>
          <a:p>
            <a:fld id="{C238F03A-58E1-4ECA-9024-348A9A81A53D}" type="slidenum">
              <a:rPr lang="en-US" sz="8000" smtClean="0"/>
              <a:pPr/>
              <a:t>9</a:t>
            </a:fld>
            <a:endParaRPr lang="en-US" sz="8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52800" y="420792"/>
            <a:ext cx="568863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52800" y="924848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14518" y="1105834"/>
            <a:ext cx="3110315" cy="1174135"/>
            <a:chOff x="3548843" y="1178155"/>
            <a:chExt cx="3110315" cy="1174135"/>
          </a:xfrm>
        </p:grpSpPr>
        <p:sp>
          <p:nvSpPr>
            <p:cNvPr id="44" name="TextBox 43"/>
            <p:cNvSpPr txBox="1"/>
            <p:nvPr/>
          </p:nvSpPr>
          <p:spPr>
            <a:xfrm>
              <a:off x="3548843" y="1747189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CC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char</a:t>
              </a:r>
              <a:r>
                <a:rPr lang="en-US" altLang="ko-KR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 </a:t>
              </a:r>
              <a:r>
                <a:rPr lang="en-US" altLang="ko-KR" b="1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g_strTime</a:t>
              </a:r>
              <a:r>
                <a:rPr lang="en-US" altLang="ko-KR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[10][5][10]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4105796" y="1178155"/>
              <a:ext cx="2553362" cy="1174135"/>
              <a:chOff x="3614044" y="1194490"/>
              <a:chExt cx="2553362" cy="1174135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4810271" y="1755924"/>
                <a:ext cx="360040" cy="43204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5198251" y="1767117"/>
                <a:ext cx="360040" cy="43204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613376" y="1761211"/>
                <a:ext cx="360040" cy="43204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사각형 설명선 50"/>
              <p:cNvSpPr/>
              <p:nvPr/>
            </p:nvSpPr>
            <p:spPr>
              <a:xfrm>
                <a:off x="4583230" y="1213087"/>
                <a:ext cx="360040" cy="450645"/>
              </a:xfrm>
              <a:prstGeom prst="wedgeRoundRectCallout">
                <a:avLst>
                  <a:gd name="adj1" fmla="val 39352"/>
                  <a:gd name="adj2" fmla="val 67889"/>
                  <a:gd name="adj3" fmla="val 16667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002060"/>
                    </a:solidFill>
                  </a:rPr>
                  <a:t>면</a:t>
                </a:r>
              </a:p>
            </p:txBody>
          </p:sp>
          <p:sp>
            <p:nvSpPr>
              <p:cNvPr id="52" name="모서리가 둥근 사각형 설명선 51"/>
              <p:cNvSpPr/>
              <p:nvPr/>
            </p:nvSpPr>
            <p:spPr>
              <a:xfrm>
                <a:off x="5170311" y="1194490"/>
                <a:ext cx="360040" cy="450645"/>
              </a:xfrm>
              <a:prstGeom prst="wedgeRoundRectCallout">
                <a:avLst>
                  <a:gd name="adj1" fmla="val 7606"/>
                  <a:gd name="adj2" fmla="val 79163"/>
                  <a:gd name="adj3" fmla="val 16667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002060"/>
                    </a:solidFill>
                  </a:rPr>
                  <a:t>행</a:t>
                </a:r>
              </a:p>
            </p:txBody>
          </p:sp>
          <p:sp>
            <p:nvSpPr>
              <p:cNvPr id="54" name="모서리가 둥근 사각형 설명선 53"/>
              <p:cNvSpPr/>
              <p:nvPr/>
            </p:nvSpPr>
            <p:spPr>
              <a:xfrm>
                <a:off x="5807366" y="1196752"/>
                <a:ext cx="360040" cy="450645"/>
              </a:xfrm>
              <a:prstGeom prst="wedgeRoundRectCallout">
                <a:avLst>
                  <a:gd name="adj1" fmla="val -52359"/>
                  <a:gd name="adj2" fmla="val 73526"/>
                  <a:gd name="adj3" fmla="val 16667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002060"/>
                    </a:solidFill>
                  </a:rPr>
                  <a:t>열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614044" y="2060848"/>
                <a:ext cx="1234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(</a:t>
                </a:r>
                <a:r>
                  <a:rPr lang="ko-KR" altLang="en-US" sz="1400" b="1" dirty="0" smtClean="0"/>
                  <a:t>문자열 숫자</a:t>
                </a:r>
                <a:r>
                  <a:rPr lang="en-US" altLang="ko-KR" sz="1400" b="1" dirty="0" smtClean="0"/>
                  <a:t>)</a:t>
                </a:r>
                <a:endParaRPr lang="ko-KR" altLang="en-US" sz="1400" b="1" dirty="0"/>
              </a:p>
            </p:txBody>
          </p:sp>
        </p:grpSp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36029"/>
              </p:ext>
            </p:extLst>
          </p:nvPr>
        </p:nvGraphicFramePr>
        <p:xfrm>
          <a:off x="1974941" y="3807152"/>
          <a:ext cx="1357881" cy="185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27"/>
                <a:gridCol w="452627"/>
                <a:gridCol w="452627"/>
              </a:tblGrid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</a:rPr>
                        <a:t>■</a:t>
                      </a: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24905"/>
              </p:ext>
            </p:extLst>
          </p:nvPr>
        </p:nvGraphicFramePr>
        <p:xfrm>
          <a:off x="1208584" y="3807152"/>
          <a:ext cx="4697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69"/>
              </a:tblGrid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89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9" name="대각선 방향의 모서리가 둥근 사각형 58"/>
          <p:cNvSpPr/>
          <p:nvPr/>
        </p:nvSpPr>
        <p:spPr>
          <a:xfrm flipH="1">
            <a:off x="1215562" y="3345387"/>
            <a:ext cx="501270" cy="37164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>
                <a:solidFill>
                  <a:srgbClr val="002060"/>
                </a:solidFill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</a:rPr>
              <a:t>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1" name="모서리가 둥근 사각형 설명선 60"/>
          <p:cNvSpPr/>
          <p:nvPr/>
        </p:nvSpPr>
        <p:spPr>
          <a:xfrm>
            <a:off x="2454861" y="3177227"/>
            <a:ext cx="360040" cy="450645"/>
          </a:xfrm>
          <a:prstGeom prst="wedgeRoundRectCallout">
            <a:avLst>
              <a:gd name="adj1" fmla="val -94688"/>
              <a:gd name="adj2" fmla="val 90435"/>
              <a:gd name="adj3" fmla="val 1666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712640" y="3996556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712640" y="4352404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712640" y="4737844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716832" y="5102076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712640" y="5453732"/>
            <a:ext cx="2880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950805" y="3698434"/>
            <a:ext cx="504056" cy="2106829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064568" y="4149080"/>
            <a:ext cx="2448272" cy="432048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632520" y="3698435"/>
            <a:ext cx="360040" cy="450645"/>
          </a:xfrm>
          <a:prstGeom prst="wedgeRoundRectCallout">
            <a:avLst>
              <a:gd name="adj1" fmla="val 71099"/>
              <a:gd name="adj2" fmla="val 87617"/>
              <a:gd name="adj3" fmla="val 1666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행</a:t>
            </a:r>
          </a:p>
        </p:txBody>
      </p:sp>
      <p:sp>
        <p:nvSpPr>
          <p:cNvPr id="75" name="타원 74"/>
          <p:cNvSpPr/>
          <p:nvPr/>
        </p:nvSpPr>
        <p:spPr>
          <a:xfrm>
            <a:off x="416496" y="2996952"/>
            <a:ext cx="3470355" cy="3312368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776536" y="2924944"/>
            <a:ext cx="360040" cy="450645"/>
          </a:xfrm>
          <a:prstGeom prst="wedgeRoundRectCallout">
            <a:avLst>
              <a:gd name="adj1" fmla="val 71099"/>
              <a:gd name="adj2" fmla="val 87617"/>
              <a:gd name="adj3" fmla="val 1666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8949466" y="1404268"/>
            <a:ext cx="185822" cy="18582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8655610" y="1554942"/>
            <a:ext cx="185822" cy="18582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9235380" y="1247552"/>
            <a:ext cx="185822" cy="18582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3923"/>
      </p:ext>
    </p:extLst>
  </p:cSld>
  <p:clrMapOvr>
    <a:masterClrMapping/>
  </p:clrMapOvr>
</p:sld>
</file>

<file path=ppt/theme/theme1.xml><?xml version="1.0" encoding="utf-8"?>
<a:theme xmlns:a="http://schemas.openxmlformats.org/drawingml/2006/main" name="GreenWave_BusDesignSlides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GreenWave_BusDesignSlides</Template>
  <TotalTime>3037</TotalTime>
  <Words>1106</Words>
  <Application>Microsoft Office PowerPoint</Application>
  <PresentationFormat>A4 용지(210x297mm)</PresentationFormat>
  <Paragraphs>347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GreenWave_BusDesignSlides</vt:lpstr>
      <vt:lpstr>Training Timer</vt:lpstr>
      <vt:lpstr>contents</vt:lpstr>
      <vt:lpstr>aims of project</vt:lpstr>
      <vt:lpstr>outline</vt:lpstr>
      <vt:lpstr>process</vt:lpstr>
      <vt:lpstr>requirement</vt:lpstr>
      <vt:lpstr>function and technology</vt:lpstr>
      <vt:lpstr>diagram</vt:lpstr>
      <vt:lpstr>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improvement direction</vt:lpstr>
      <vt:lpstr>epilogue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[비즈니스 커뮤니케이션] </dc:title>
  <dc:creator>Mooyeol</dc:creator>
  <cp:lastModifiedBy>Mooyeol</cp:lastModifiedBy>
  <cp:revision>50</cp:revision>
  <dcterms:created xsi:type="dcterms:W3CDTF">2014-06-10T01:14:02Z</dcterms:created>
  <dcterms:modified xsi:type="dcterms:W3CDTF">2014-06-15T16:00:55Z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