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64" r:id="rId2"/>
    <p:sldId id="265" r:id="rId3"/>
    <p:sldId id="266" r:id="rId4"/>
    <p:sldId id="267" r:id="rId5"/>
    <p:sldId id="268" r:id="rId6"/>
    <p:sldId id="269" r:id="rId7"/>
    <p:sldId id="292" r:id="rId8"/>
    <p:sldId id="278" r:id="rId9"/>
    <p:sldId id="272" r:id="rId10"/>
    <p:sldId id="273" r:id="rId11"/>
    <p:sldId id="274" r:id="rId12"/>
    <p:sldId id="275" r:id="rId13"/>
    <p:sldId id="276" r:id="rId14"/>
    <p:sldId id="277" r:id="rId15"/>
    <p:sldId id="289" r:id="rId16"/>
    <p:sldId id="293" r:id="rId17"/>
    <p:sldId id="294" r:id="rId18"/>
    <p:sldId id="291" r:id="rId19"/>
    <p:sldId id="295" r:id="rId20"/>
    <p:sldId id="290" r:id="rId21"/>
    <p:sldId id="296" r:id="rId22"/>
    <p:sldId id="297" r:id="rId23"/>
    <p:sldId id="298" r:id="rId24"/>
    <p:sldId id="281" r:id="rId25"/>
    <p:sldId id="283" r:id="rId26"/>
    <p:sldId id="287" r:id="rId27"/>
    <p:sldId id="288" r:id="rId28"/>
    <p:sldId id="285" r:id="rId29"/>
    <p:sldId id="284" r:id="rId30"/>
    <p:sldId id="299" r:id="rId31"/>
    <p:sldId id="300" r:id="rId32"/>
    <p:sldId id="28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846" autoAdjust="0"/>
    <p:restoredTop sz="94660"/>
  </p:normalViewPr>
  <p:slideViewPr>
    <p:cSldViewPr snapToGrid="0">
      <p:cViewPr varScale="1">
        <p:scale>
          <a:sx n="89" d="100"/>
          <a:sy n="89" d="100"/>
        </p:scale>
        <p:origin x="197"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60CE99-39CD-4A65-8F04-356265BCB5A4}" type="datetimeFigureOut">
              <a:rPr lang="en-US" smtClean="0"/>
              <a:t>6/30/2017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E10529-FB4E-498D-80FD-F8C040877B2C}" type="slidenum">
              <a:rPr lang="en-US" smtClean="0"/>
              <a:t>‹#›</a:t>
            </a:fld>
            <a:endParaRPr lang="en-US"/>
          </a:p>
        </p:txBody>
      </p:sp>
    </p:spTree>
    <p:extLst>
      <p:ext uri="{BB962C8B-B14F-4D97-AF65-F5344CB8AC3E}">
        <p14:creationId xmlns:p14="http://schemas.microsoft.com/office/powerpoint/2010/main" val="142667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r>
              <a:rPr lang="en-US" dirty="0" smtClean="0"/>
              <a:t>Our</a:t>
            </a:r>
            <a:r>
              <a:rPr lang="en-US" baseline="0" dirty="0" smtClean="0"/>
              <a:t> Spark overview will cover:  Why you should care about Spark, What it is, Why’ there’s so much interest, How it relates to Hadoop and how it performs.</a:t>
            </a:r>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a:t>
            </a:fld>
            <a:endParaRPr lang="en-US"/>
          </a:p>
        </p:txBody>
      </p:sp>
    </p:spTree>
    <p:extLst>
      <p:ext uri="{BB962C8B-B14F-4D97-AF65-F5344CB8AC3E}">
        <p14:creationId xmlns:p14="http://schemas.microsoft.com/office/powerpoint/2010/main" val="2728457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smtClean="0"/>
          </a:p>
          <a:p>
            <a:endParaRPr lang="en-US" dirty="0" smtClean="0"/>
          </a:p>
          <a:p>
            <a:endParaRPr lang="en-US" sz="1400" dirty="0" smtClean="0"/>
          </a:p>
          <a:p>
            <a:r>
              <a:rPr lang="en-US" sz="1400" dirty="0" smtClean="0"/>
              <a:t>Why</a:t>
            </a:r>
            <a:r>
              <a:rPr lang="en-US" sz="1400" baseline="0" dirty="0" smtClean="0"/>
              <a:t> should we care about Spark?  There are really two key things to remember. First, Spark is going to run analytics faster on big data. That’s because the complex workflows that are typically present in a analytics use case have often times iterative tasks in play.  What Spark enables in comparison to Map/Reduce is the ability to utilize and pass data that is cached in memory making it much faster.</a:t>
            </a:r>
          </a:p>
          <a:p>
            <a:endParaRPr lang="en-US" sz="1400" baseline="0" dirty="0" smtClean="0"/>
          </a:p>
          <a:p>
            <a:r>
              <a:rPr lang="en-US" sz="1400" baseline="0" dirty="0" smtClean="0"/>
              <a:t>Additionally it allows the user to be much more productive in their day to day tasks.  Users can build their predictive models faster. Which allows them to iterate more rapidly.  And because they can build multiple models concurrently without having to wait for the system, it allows them to conduct more experiments over a shorter period of time thereby enabling them to come to solutions to their analytic use cases faster than ever before.  </a:t>
            </a:r>
          </a:p>
          <a:p>
            <a:endParaRPr lang="en-US" baseline="0" dirty="0" smtClean="0"/>
          </a:p>
        </p:txBody>
      </p:sp>
      <p:sp>
        <p:nvSpPr>
          <p:cNvPr id="4" name="Slide Number Placeholder 3"/>
          <p:cNvSpPr>
            <a:spLocks noGrp="1"/>
          </p:cNvSpPr>
          <p:nvPr>
            <p:ph type="sldNum" sz="quarter" idx="10"/>
          </p:nvPr>
        </p:nvSpPr>
        <p:spPr/>
        <p:txBody>
          <a:bodyPr/>
          <a:lstStyle/>
          <a:p>
            <a:fld id="{CA5D3BF3-D352-46FC-8343-31F56E6730EA}" type="slidenum">
              <a:rPr lang="en-US" smtClean="0"/>
              <a:pPr/>
              <a:t>2</a:t>
            </a:fld>
            <a:endParaRPr lang="en-US"/>
          </a:p>
        </p:txBody>
      </p:sp>
    </p:spTree>
    <p:extLst>
      <p:ext uri="{BB962C8B-B14F-4D97-AF65-F5344CB8AC3E}">
        <p14:creationId xmlns:p14="http://schemas.microsoft.com/office/powerpoint/2010/main" val="617322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dirty="0" smtClean="0"/>
          </a:p>
          <a:p>
            <a:endParaRPr lang="en-US" dirty="0" smtClean="0"/>
          </a:p>
          <a:p>
            <a:endParaRPr lang="en-US" dirty="0" smtClean="0"/>
          </a:p>
          <a:p>
            <a:r>
              <a:rPr lang="en-US" dirty="0" smtClean="0"/>
              <a:t>By</a:t>
            </a:r>
            <a:r>
              <a:rPr lang="en-US" baseline="0" dirty="0" smtClean="0"/>
              <a:t> way of background, Spark was developed about 6 years ago at the AMPLab at UC </a:t>
            </a:r>
            <a:r>
              <a:rPr lang="en-US" baseline="0" dirty="0" err="1" smtClean="0"/>
              <a:t>Berkely</a:t>
            </a:r>
            <a:r>
              <a:rPr lang="en-US" baseline="0" dirty="0" smtClean="0"/>
              <a:t>.  The founders are the people who incorporated Databricks which offers a cloud offering of Spark and commercial support for it.  The technology for it was open sourced about a year later in 2010 and it became a top-level Apache project very recently in 2014.  Since 2009 Spark has had more than 800 developers from over 200 companies contribute to the project.  This is another advantage of Spark.  The Open Source world allows for many people with varying degrees of skill and knowledge to contribute and improve the technology.  </a:t>
            </a:r>
          </a:p>
          <a:p>
            <a:endParaRPr lang="en-US" baseline="0" dirty="0" smtClean="0"/>
          </a:p>
          <a:p>
            <a:r>
              <a:rPr lang="en-US" baseline="0" dirty="0" smtClean="0"/>
              <a:t>There are multiple libraries that are included in Spark that allow for programmers to use the same abstraction layer.  This also makes it much more efficient because they are reusing code, reusing skills and really the goal of this technology was to generalize the old MapReduce model so that new applications can be supported within the same engine.  </a:t>
            </a:r>
          </a:p>
          <a:p>
            <a:endParaRPr lang="en-US" baseline="0" dirty="0" smtClean="0"/>
          </a:p>
          <a:p>
            <a:r>
              <a:rPr lang="en-US" baseline="0" dirty="0" smtClean="0"/>
              <a:t>As you see in the diagram here, fundamentally the Spark Core API allows for programmers to interact with it via different programming languages such as R, Python, SCALA, Java, and so on.  And on top of that API, is a set of libraries that provide different kinds of capabilities. The SQL, the Streaming Technologies, Spark </a:t>
            </a:r>
            <a:r>
              <a:rPr lang="en-US" baseline="0" dirty="0" err="1" smtClean="0"/>
              <a:t>MLib</a:t>
            </a:r>
            <a:r>
              <a:rPr lang="en-US" baseline="0" dirty="0" smtClean="0"/>
              <a:t>, which is the machine learning library. As well as Graph Computation with </a:t>
            </a:r>
            <a:r>
              <a:rPr lang="en-US" baseline="0" dirty="0" err="1" smtClean="0"/>
              <a:t>GraphX</a:t>
            </a:r>
            <a:r>
              <a:rPr lang="en-US" baseline="0" dirty="0" smtClean="0"/>
              <a:t>.  </a:t>
            </a:r>
          </a:p>
          <a:p>
            <a:endParaRPr lang="en-US" baseline="0" dirty="0" smtClean="0"/>
          </a:p>
          <a:p>
            <a:r>
              <a:rPr lang="en-US" baseline="0" dirty="0" smtClean="0"/>
              <a:t>So what this provides is a very broad set of </a:t>
            </a:r>
            <a:r>
              <a:rPr lang="en-US" baseline="0" dirty="0" err="1" smtClean="0"/>
              <a:t>capabilites</a:t>
            </a:r>
            <a:r>
              <a:rPr lang="en-US" baseline="0" dirty="0" smtClean="0"/>
              <a:t> that allow organizations to extend on top of them.  </a:t>
            </a:r>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3</a:t>
            </a:fld>
            <a:endParaRPr lang="en-US"/>
          </a:p>
        </p:txBody>
      </p:sp>
    </p:spTree>
    <p:extLst>
      <p:ext uri="{BB962C8B-B14F-4D97-AF65-F5344CB8AC3E}">
        <p14:creationId xmlns:p14="http://schemas.microsoft.com/office/powerpoint/2010/main" val="200005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endParaRPr lang="en-US" dirty="0" smtClean="0"/>
          </a:p>
          <a:p>
            <a:endParaRPr lang="en-US" dirty="0" smtClean="0"/>
          </a:p>
          <a:p>
            <a:endParaRPr lang="en-US" dirty="0" smtClean="0"/>
          </a:p>
          <a:p>
            <a:endParaRPr lang="en-US" dirty="0" smtClean="0"/>
          </a:p>
          <a:p>
            <a:r>
              <a:rPr lang="en-US" dirty="0" smtClean="0"/>
              <a:t>Let’s talk a little bit more about why Spark is generating so much interest in the world.  Probably the biggest reason is</a:t>
            </a:r>
            <a:r>
              <a:rPr lang="en-US" baseline="0" dirty="0" smtClean="0"/>
              <a:t> that it outperforms older solutions and it scales horizontally.  Part of the reason that its able to do this is because of a notion called Resilient Distributed Dataset or RDD.  You can think of this as a way for Spark to cache data in memory across the cluster which allows for chained operations or any kind of iterative operations to very quickly operate on the data without having to incur the overhead of reading and writing the data to and from the disk .  This makes It much more efficient and perform more rapidly than the old Map/Reduce model.</a:t>
            </a:r>
          </a:p>
          <a:p>
            <a:endParaRPr lang="en-US" baseline="0" dirty="0" smtClean="0"/>
          </a:p>
          <a:p>
            <a:r>
              <a:rPr lang="en-US" baseline="0" dirty="0" smtClean="0"/>
              <a:t>Furthermore, because it abstracts this core for the programmers, it provides a much easier environment for them to program too. There is a very simple and </a:t>
            </a:r>
            <a:r>
              <a:rPr lang="en-US" baseline="0" dirty="0" err="1" smtClean="0"/>
              <a:t>intuitve</a:t>
            </a:r>
            <a:r>
              <a:rPr lang="en-US" baseline="0" dirty="0" smtClean="0"/>
              <a:t> API that a programmer can interact with and they can use their favorite language to do so.  And as I pointed out before there are several common programming languages including Python which is what we’ve been using, that they can leverage for programming and utilizing Spark.  </a:t>
            </a:r>
          </a:p>
          <a:p>
            <a:endParaRPr lang="en-US" baseline="0" dirty="0" smtClean="0"/>
          </a:p>
          <a:p>
            <a:r>
              <a:rPr lang="en-US" baseline="0" dirty="0" smtClean="0"/>
              <a:t>It integrates very well with existing big data infrastructures.  In particular it integrates very well with Hadoop and the </a:t>
            </a:r>
            <a:r>
              <a:rPr lang="en-US" baseline="0" dirty="0" err="1" smtClean="0"/>
              <a:t>hadoop</a:t>
            </a:r>
            <a:r>
              <a:rPr lang="en-US" baseline="0" dirty="0" smtClean="0"/>
              <a:t> distributed file system.  It also provides support for various other services including things </a:t>
            </a:r>
            <a:r>
              <a:rPr lang="en-US" baseline="0" dirty="0" err="1" smtClean="0"/>
              <a:t>lke</a:t>
            </a:r>
            <a:r>
              <a:rPr lang="en-US" baseline="0" dirty="0" smtClean="0"/>
              <a:t> Kafka which is a internet-scale messaging mechanism.   </a:t>
            </a:r>
          </a:p>
          <a:p>
            <a:endParaRPr lang="en-US" baseline="0" dirty="0" smtClean="0"/>
          </a:p>
          <a:p>
            <a:r>
              <a:rPr lang="en-US" baseline="0" dirty="0" smtClean="0"/>
              <a:t>It is an Open source big data predicative analytics infrastructure and there are many many organizations that are contributing to it and building out these libraries of big data </a:t>
            </a:r>
            <a:r>
              <a:rPr lang="en-US" baseline="0" dirty="0" err="1" smtClean="0"/>
              <a:t>predicitve</a:t>
            </a:r>
            <a:r>
              <a:rPr lang="en-US" baseline="0" dirty="0" smtClean="0"/>
              <a:t> analytics .  Many of them, in fact most all of them, are </a:t>
            </a:r>
            <a:r>
              <a:rPr lang="en-US" baseline="0" dirty="0" err="1" smtClean="0"/>
              <a:t>speciallized</a:t>
            </a:r>
            <a:r>
              <a:rPr lang="en-US" baseline="0" dirty="0" smtClean="0"/>
              <a:t> for conducting analytics over very deep and very wide data that is typically what you find in the Hadoop infrastructure.  </a:t>
            </a:r>
          </a:p>
          <a:p>
            <a:endParaRPr lang="en-US" baseline="0" dirty="0" smtClean="0"/>
          </a:p>
          <a:p>
            <a:r>
              <a:rPr lang="en-US" baseline="0" dirty="0" smtClean="0"/>
              <a:t>Therefore, Spark is very popular and holds a lot of benefits for people who are conducting analytics in those kinds of environments.</a:t>
            </a:r>
          </a:p>
          <a:p>
            <a:endParaRPr lang="en-US" baseline="0" dirty="0" smtClean="0"/>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4</a:t>
            </a:fld>
            <a:endParaRPr lang="en-US"/>
          </a:p>
        </p:txBody>
      </p:sp>
    </p:spTree>
    <p:extLst>
      <p:ext uri="{BB962C8B-B14F-4D97-AF65-F5344CB8AC3E}">
        <p14:creationId xmlns:p14="http://schemas.microsoft.com/office/powerpoint/2010/main" val="1136069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dirty="0" smtClean="0"/>
          </a:p>
          <a:p>
            <a:endParaRPr lang="en-US" dirty="0" smtClean="0"/>
          </a:p>
          <a:p>
            <a:endParaRPr lang="en-US" dirty="0" smtClean="0"/>
          </a:p>
          <a:p>
            <a:endParaRPr lang="en-US" dirty="0" smtClean="0"/>
          </a:p>
          <a:p>
            <a:r>
              <a:rPr lang="en-US" dirty="0" smtClean="0"/>
              <a:t>It’s important</a:t>
            </a:r>
            <a:r>
              <a:rPr lang="en-US" baseline="0" dirty="0" smtClean="0"/>
              <a:t> to </a:t>
            </a:r>
            <a:r>
              <a:rPr lang="en-US" baseline="0" dirty="0" err="1" smtClean="0"/>
              <a:t>undestand</a:t>
            </a:r>
            <a:r>
              <a:rPr lang="en-US" baseline="0" dirty="0" smtClean="0"/>
              <a:t> the </a:t>
            </a:r>
            <a:r>
              <a:rPr lang="en-US" baseline="0" dirty="0" err="1" smtClean="0"/>
              <a:t>relationshop</a:t>
            </a:r>
            <a:r>
              <a:rPr lang="en-US" baseline="0" dirty="0" smtClean="0"/>
              <a:t> between Spark and Hadoop as there is a lot of misunderstanding here.  First and foremost, Spark is not a c </a:t>
            </a:r>
            <a:r>
              <a:rPr lang="en-US" baseline="0" dirty="0" err="1" smtClean="0"/>
              <a:t>ompetitor</a:t>
            </a:r>
            <a:r>
              <a:rPr lang="en-US" baseline="0" dirty="0" smtClean="0"/>
              <a:t> to Hadoop furthermore, spark does not require </a:t>
            </a:r>
            <a:r>
              <a:rPr lang="en-US" baseline="0" dirty="0" err="1" smtClean="0"/>
              <a:t>hadoop</a:t>
            </a:r>
            <a:r>
              <a:rPr lang="en-US" baseline="0" dirty="0" smtClean="0"/>
              <a:t>.  Now there are different degrees of relationship between spark and </a:t>
            </a:r>
            <a:r>
              <a:rPr lang="en-US" baseline="0" dirty="0" err="1" smtClean="0"/>
              <a:t>hadoop</a:t>
            </a:r>
            <a:r>
              <a:rPr lang="en-US" baseline="0" dirty="0" smtClean="0"/>
              <a:t>.  On the one hand, they are very complimentary with one another.  Spark by </a:t>
            </a:r>
            <a:r>
              <a:rPr lang="en-US" baseline="0" dirty="0" err="1" smtClean="0"/>
              <a:t>iteself</a:t>
            </a:r>
            <a:r>
              <a:rPr lang="en-US" baseline="0" dirty="0" smtClean="0"/>
              <a:t> does not have a native storage system and therefore it integrates very well with the Hadoop and the Hadoop HDFS storage system.  </a:t>
            </a:r>
          </a:p>
          <a:p>
            <a:endParaRPr lang="en-US" baseline="0" dirty="0" smtClean="0"/>
          </a:p>
          <a:p>
            <a:r>
              <a:rPr lang="en-US" baseline="0" dirty="0" smtClean="0"/>
              <a:t>Spark is a great combination with Hadoop HDFS but it can also be utilized with data that is not stored in HDFS using other kinds of storage mechanisms.  So from this </a:t>
            </a:r>
            <a:r>
              <a:rPr lang="en-US" baseline="0" dirty="0" err="1" smtClean="0"/>
              <a:t>perspecitve</a:t>
            </a:r>
            <a:r>
              <a:rPr lang="en-US" baseline="0" dirty="0" smtClean="0"/>
              <a:t> there is a great synergy with Spark.  </a:t>
            </a:r>
          </a:p>
          <a:p>
            <a:endParaRPr lang="en-US" baseline="0" dirty="0" smtClean="0"/>
          </a:p>
          <a:p>
            <a:r>
              <a:rPr lang="en-US" dirty="0" smtClean="0"/>
              <a:t>Spark also offers alternatives to things that are available</a:t>
            </a:r>
            <a:r>
              <a:rPr lang="en-US" baseline="0" dirty="0" smtClean="0"/>
              <a:t> in </a:t>
            </a:r>
            <a:r>
              <a:rPr lang="en-US" baseline="0" dirty="0" err="1" smtClean="0"/>
              <a:t>hadoop</a:t>
            </a:r>
            <a:r>
              <a:rPr lang="en-US" baseline="0" dirty="0" smtClean="0"/>
              <a:t>.  For example, Spark is able to use yarn to run on the same nodes in Hadoop as the data that’s being analyzed.  So it can use Yarn as a resource manager and by doing this it allows the administrator to control how much resources Spark users will get versus the other workloads that are running in their </a:t>
            </a:r>
            <a:r>
              <a:rPr lang="en-US" baseline="0" dirty="0" err="1" smtClean="0"/>
              <a:t>hadoop</a:t>
            </a:r>
            <a:r>
              <a:rPr lang="en-US" baseline="0" dirty="0" smtClean="0"/>
              <a:t> environment. So it provides this easy and discretely environment to manage workload. However there also other infrastructures that Spark can run other than Yarn.  </a:t>
            </a:r>
          </a:p>
          <a:p>
            <a:endParaRPr lang="en-US" baseline="0" dirty="0" smtClean="0"/>
          </a:p>
          <a:p>
            <a:endParaRPr lang="en-US" baseline="0" dirty="0" smtClean="0"/>
          </a:p>
          <a:p>
            <a:r>
              <a:rPr lang="en-US" baseline="0" dirty="0" smtClean="0"/>
              <a:t>Now there is one are that Spark does compete directly with Hadoop and that is the area of Spark versus Map/Reduce.  Spark is a competing technology to </a:t>
            </a:r>
            <a:r>
              <a:rPr lang="en-US" baseline="0" dirty="0" err="1" smtClean="0"/>
              <a:t>Haddop</a:t>
            </a:r>
            <a:r>
              <a:rPr lang="en-US" baseline="0" dirty="0" smtClean="0"/>
              <a:t> Map/Reduce and it is an either or selection.  </a:t>
            </a:r>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5</a:t>
            </a:fld>
            <a:endParaRPr lang="en-US"/>
          </a:p>
        </p:txBody>
      </p:sp>
    </p:spTree>
    <p:extLst>
      <p:ext uri="{BB962C8B-B14F-4D97-AF65-F5344CB8AC3E}">
        <p14:creationId xmlns:p14="http://schemas.microsoft.com/office/powerpoint/2010/main" val="1885683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endParaRPr lang="en-US" dirty="0" smtClean="0"/>
          </a:p>
          <a:p>
            <a:endParaRPr lang="en-US" dirty="0" smtClean="0"/>
          </a:p>
          <a:p>
            <a:endParaRPr lang="en-US" dirty="0" smtClean="0"/>
          </a:p>
          <a:p>
            <a:endParaRPr lang="en-US" dirty="0" smtClean="0"/>
          </a:p>
          <a:p>
            <a:r>
              <a:rPr lang="en-US" dirty="0" smtClean="0"/>
              <a:t>Now it’s important to also have a level set with respect</a:t>
            </a:r>
            <a:r>
              <a:rPr lang="en-US" baseline="0" dirty="0" smtClean="0"/>
              <a:t> to Spark performance.  Anyone who’s been paying attention has heard a lot of great claims about Spark performance and in particular that Spark is 100 times faster than Map/Reduce.  And this is true under very specialized conditions  under a very specialized test case.  It</a:t>
            </a:r>
            <a:r>
              <a:rPr lang="uk-UA" baseline="0" dirty="0" smtClean="0"/>
              <a:t>’</a:t>
            </a:r>
            <a:r>
              <a:rPr lang="en-US" baseline="0" dirty="0" smtClean="0"/>
              <a:t>s important to relate performance back to real world though and what are data scientist going to be doing in their organizations and what can they expect to see.</a:t>
            </a:r>
          </a:p>
          <a:p>
            <a:endParaRPr lang="en-US" baseline="0" dirty="0" smtClean="0"/>
          </a:p>
          <a:p>
            <a:r>
              <a:rPr lang="en-US" baseline="0" dirty="0" smtClean="0"/>
              <a:t>Now the reality is that when you are running a complex workload where the data fits in memory, you can expect from a 10 to 15 times improvement utilizing Spark over map/reduce.  And the factors that are going to influence this performance are pretty straight forward.</a:t>
            </a:r>
          </a:p>
          <a:p>
            <a:endParaRPr lang="en-US" baseline="0" dirty="0" smtClean="0"/>
          </a:p>
          <a:p>
            <a:r>
              <a:rPr lang="en-US" baseline="0" dirty="0" smtClean="0"/>
              <a:t>First if you have a complex workload, where you are going to be iterating over the same set of data multiple times, spark is going to be faster because the data is held in memory and the data and these operations occur without having to read and write the data fro storage.  </a:t>
            </a:r>
          </a:p>
          <a:p>
            <a:endParaRPr lang="en-US" baseline="0" dirty="0" smtClean="0"/>
          </a:p>
          <a:p>
            <a:r>
              <a:rPr lang="en-US" baseline="0" dirty="0" smtClean="0"/>
              <a:t>Similarly if there are several operations that are chained together into a single job this is going to be faster because it’s going to avoid the job steps reading and writing to storage in between each of them. So this ability to pass data in memory from one step to another is part of what speeds up the operation.</a:t>
            </a:r>
          </a:p>
          <a:p>
            <a:endParaRPr lang="en-US" baseline="0" dirty="0" smtClean="0"/>
          </a:p>
          <a:p>
            <a:r>
              <a:rPr lang="en-US" baseline="0" dirty="0" smtClean="0"/>
              <a:t>When we have a complex workload where the data does not fit in memory, we should see about a  2x improvement in performance in most cases.  Part of the reason for this improvement is that Spark will be more efficient at file i/o than map/reduce is. Additionally when you multiple job steps chained together some of them may output a smaller amount of data that Spark can pass to the next job step in memory and avoid the i/o overhead.  </a:t>
            </a:r>
          </a:p>
          <a:p>
            <a:endParaRPr lang="en-US" baseline="0" dirty="0" smtClean="0"/>
          </a:p>
          <a:p>
            <a:r>
              <a:rPr lang="en-US" baseline="0" dirty="0" smtClean="0"/>
              <a:t>Finally a simple operation, regardless of whether the data fits into memory or not is going to be about a 2x improvement as well and this really refers to simple operations that are completed in one scan of the data.  A factor that really helps Spark excel is when an operation needs to iterate over data, That’s where the best performance gains are going to be because they can do those operations while holding the data in memory.  </a:t>
            </a:r>
          </a:p>
        </p:txBody>
      </p:sp>
      <p:sp>
        <p:nvSpPr>
          <p:cNvPr id="4" name="Slide Number Placeholder 3"/>
          <p:cNvSpPr>
            <a:spLocks noGrp="1"/>
          </p:cNvSpPr>
          <p:nvPr>
            <p:ph type="sldNum" sz="quarter" idx="10"/>
          </p:nvPr>
        </p:nvSpPr>
        <p:spPr/>
        <p:txBody>
          <a:bodyPr/>
          <a:lstStyle/>
          <a:p>
            <a:fld id="{CA5D3BF3-D352-46FC-8343-31F56E6730EA}" type="slidenum">
              <a:rPr lang="en-US" smtClean="0"/>
              <a:pPr/>
              <a:t>6</a:t>
            </a:fld>
            <a:endParaRPr lang="en-US"/>
          </a:p>
        </p:txBody>
      </p:sp>
    </p:spTree>
    <p:extLst>
      <p:ext uri="{BB962C8B-B14F-4D97-AF65-F5344CB8AC3E}">
        <p14:creationId xmlns:p14="http://schemas.microsoft.com/office/powerpoint/2010/main" val="18702107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r>
              <a:rPr lang="en-US" dirty="0" smtClean="0"/>
              <a:t>Our</a:t>
            </a:r>
            <a:r>
              <a:rPr lang="en-US" baseline="0" dirty="0" smtClean="0"/>
              <a:t> Spark overview will cover:  Why you should care about Spark, What it is, Why’ there’s so much interest, How it relates to Hadoop and how it performs.</a:t>
            </a:r>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8</a:t>
            </a:fld>
            <a:endParaRPr lang="en-US"/>
          </a:p>
        </p:txBody>
      </p:sp>
    </p:spTree>
    <p:extLst>
      <p:ext uri="{BB962C8B-B14F-4D97-AF65-F5344CB8AC3E}">
        <p14:creationId xmlns:p14="http://schemas.microsoft.com/office/powerpoint/2010/main" val="2093869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C5EFC31-08AA-4029-9CC0-81CDEB4025E3}" type="datetimeFigureOut">
              <a:rPr lang="en-US" smtClean="0"/>
              <a:t>6/30/2017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0F7ED9-03F7-4ED4-AD65-23021126013D}" type="slidenum">
              <a:rPr lang="en-US" smtClean="0"/>
              <a:t>‹#›</a:t>
            </a:fld>
            <a:endParaRPr lang="en-US"/>
          </a:p>
        </p:txBody>
      </p:sp>
    </p:spTree>
    <p:extLst>
      <p:ext uri="{BB962C8B-B14F-4D97-AF65-F5344CB8AC3E}">
        <p14:creationId xmlns:p14="http://schemas.microsoft.com/office/powerpoint/2010/main" val="1619216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5EFC31-08AA-4029-9CC0-81CDEB4025E3}" type="datetimeFigureOut">
              <a:rPr lang="en-US" smtClean="0"/>
              <a:t>6/30/2017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0F7ED9-03F7-4ED4-AD65-23021126013D}" type="slidenum">
              <a:rPr lang="en-US" smtClean="0"/>
              <a:t>‹#›</a:t>
            </a:fld>
            <a:endParaRPr lang="en-US"/>
          </a:p>
        </p:txBody>
      </p:sp>
    </p:spTree>
    <p:extLst>
      <p:ext uri="{BB962C8B-B14F-4D97-AF65-F5344CB8AC3E}">
        <p14:creationId xmlns:p14="http://schemas.microsoft.com/office/powerpoint/2010/main" val="1291300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5EFC31-08AA-4029-9CC0-81CDEB4025E3}" type="datetimeFigureOut">
              <a:rPr lang="en-US" smtClean="0"/>
              <a:t>6/30/2017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0F7ED9-03F7-4ED4-AD65-23021126013D}" type="slidenum">
              <a:rPr lang="en-US" smtClean="0"/>
              <a:t>‹#›</a:t>
            </a:fld>
            <a:endParaRPr lang="en-US"/>
          </a:p>
        </p:txBody>
      </p:sp>
    </p:spTree>
    <p:extLst>
      <p:ext uri="{BB962C8B-B14F-4D97-AF65-F5344CB8AC3E}">
        <p14:creationId xmlns:p14="http://schemas.microsoft.com/office/powerpoint/2010/main" val="1879576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mtClean="0"/>
              <a:t>Click to edit Master title style</a:t>
            </a:r>
            <a:endParaRPr lang="en-US" dirty="0"/>
          </a:p>
        </p:txBody>
      </p:sp>
      <p:sp>
        <p:nvSpPr>
          <p:cNvPr id="3" name="Rectangle 2"/>
          <p:cNvSpPr>
            <a:spLocks noGrp="1"/>
          </p:cNvSpPr>
          <p:nvPr>
            <p:ph type="dt" sz="half" idx="10"/>
          </p:nvPr>
        </p:nvSpPr>
        <p:spPr/>
        <p:txBody>
          <a:bodyPr/>
          <a:lstStyle/>
          <a:p>
            <a:fld id="{E4606EA6-EFEA-4C30-9264-4F9291A5780D}" type="datetime1">
              <a:rPr lang="en-US" smtClean="0"/>
              <a:pPr/>
              <a:t>6/30/2017</a:t>
            </a:fld>
            <a:endParaRPr lang="en-US"/>
          </a:p>
        </p:txBody>
      </p:sp>
      <p:sp>
        <p:nvSpPr>
          <p:cNvPr id="4" name="Rectangle 3"/>
          <p:cNvSpPr>
            <a:spLocks noGrp="1"/>
          </p:cNvSpPr>
          <p:nvPr>
            <p:ph type="ftr" sz="quarter" idx="11"/>
          </p:nvPr>
        </p:nvSpPr>
        <p:spPr/>
        <p:txBody>
          <a:bodyPr/>
          <a:lstStyle/>
          <a:p>
            <a:endParaRPr lang="en-US"/>
          </a:p>
        </p:txBody>
      </p:sp>
      <p:sp>
        <p:nvSpPr>
          <p:cNvPr id="5" name="Rectangle 4"/>
          <p:cNvSpPr>
            <a:spLocks noGrp="1"/>
          </p:cNvSpPr>
          <p:nvPr>
            <p:ph type="sldNum" sz="quarter" idx="12"/>
          </p:nvPr>
        </p:nvSpPr>
        <p:spPr/>
        <p:txBody>
          <a:bodyPr/>
          <a:lstStyle/>
          <a:p>
            <a:pPr algn="ctr"/>
            <a:fld id="{8F82E0A0-C266-4798-8C8F-B9F91E9DA37E}" type="slidenum">
              <a:rPr lang="en-US" sz="1867" b="1" smtClean="0">
                <a:solidFill>
                  <a:srgbClr val="FFFFFF"/>
                </a:solidFill>
              </a:rPr>
              <a:pPr algn="ctr"/>
              <a:t>‹#›</a:t>
            </a:fld>
            <a:endParaRPr lang="en-US"/>
          </a:p>
        </p:txBody>
      </p:sp>
      <p:sp>
        <p:nvSpPr>
          <p:cNvPr id="7" name="Rectangle 6"/>
          <p:cNvSpPr>
            <a:spLocks noGrp="1"/>
          </p:cNvSpPr>
          <p:nvPr>
            <p:ph sz="quarter" idx="13"/>
          </p:nvPr>
        </p:nvSpPr>
        <p:spPr>
          <a:xfrm>
            <a:off x="812800" y="1803400"/>
            <a:ext cx="10871200" cy="436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13452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5EFC31-08AA-4029-9CC0-81CDEB4025E3}" type="datetimeFigureOut">
              <a:rPr lang="en-US" smtClean="0"/>
              <a:t>6/30/2017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0F7ED9-03F7-4ED4-AD65-23021126013D}" type="slidenum">
              <a:rPr lang="en-US" smtClean="0"/>
              <a:t>‹#›</a:t>
            </a:fld>
            <a:endParaRPr lang="en-US"/>
          </a:p>
        </p:txBody>
      </p:sp>
    </p:spTree>
    <p:extLst>
      <p:ext uri="{BB962C8B-B14F-4D97-AF65-F5344CB8AC3E}">
        <p14:creationId xmlns:p14="http://schemas.microsoft.com/office/powerpoint/2010/main" val="2344659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C5EFC31-08AA-4029-9CC0-81CDEB4025E3}" type="datetimeFigureOut">
              <a:rPr lang="en-US" smtClean="0"/>
              <a:t>6/30/2017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0F7ED9-03F7-4ED4-AD65-23021126013D}" type="slidenum">
              <a:rPr lang="en-US" smtClean="0"/>
              <a:t>‹#›</a:t>
            </a:fld>
            <a:endParaRPr lang="en-US"/>
          </a:p>
        </p:txBody>
      </p:sp>
    </p:spTree>
    <p:extLst>
      <p:ext uri="{BB962C8B-B14F-4D97-AF65-F5344CB8AC3E}">
        <p14:creationId xmlns:p14="http://schemas.microsoft.com/office/powerpoint/2010/main" val="321475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C5EFC31-08AA-4029-9CC0-81CDEB4025E3}" type="datetimeFigureOut">
              <a:rPr lang="en-US" smtClean="0"/>
              <a:t>6/30/2017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0F7ED9-03F7-4ED4-AD65-23021126013D}" type="slidenum">
              <a:rPr lang="en-US" smtClean="0"/>
              <a:t>‹#›</a:t>
            </a:fld>
            <a:endParaRPr lang="en-US"/>
          </a:p>
        </p:txBody>
      </p:sp>
    </p:spTree>
    <p:extLst>
      <p:ext uri="{BB962C8B-B14F-4D97-AF65-F5344CB8AC3E}">
        <p14:creationId xmlns:p14="http://schemas.microsoft.com/office/powerpoint/2010/main" val="3891235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C5EFC31-08AA-4029-9CC0-81CDEB4025E3}" type="datetimeFigureOut">
              <a:rPr lang="en-US" smtClean="0"/>
              <a:t>6/30/2017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0F7ED9-03F7-4ED4-AD65-23021126013D}" type="slidenum">
              <a:rPr lang="en-US" smtClean="0"/>
              <a:t>‹#›</a:t>
            </a:fld>
            <a:endParaRPr lang="en-US"/>
          </a:p>
        </p:txBody>
      </p:sp>
    </p:spTree>
    <p:extLst>
      <p:ext uri="{BB962C8B-B14F-4D97-AF65-F5344CB8AC3E}">
        <p14:creationId xmlns:p14="http://schemas.microsoft.com/office/powerpoint/2010/main" val="2778739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C5EFC31-08AA-4029-9CC0-81CDEB4025E3}" type="datetimeFigureOut">
              <a:rPr lang="en-US" smtClean="0"/>
              <a:t>6/30/2017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0F7ED9-03F7-4ED4-AD65-23021126013D}" type="slidenum">
              <a:rPr lang="en-US" smtClean="0"/>
              <a:t>‹#›</a:t>
            </a:fld>
            <a:endParaRPr lang="en-US"/>
          </a:p>
        </p:txBody>
      </p:sp>
    </p:spTree>
    <p:extLst>
      <p:ext uri="{BB962C8B-B14F-4D97-AF65-F5344CB8AC3E}">
        <p14:creationId xmlns:p14="http://schemas.microsoft.com/office/powerpoint/2010/main" val="1956511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5EFC31-08AA-4029-9CC0-81CDEB4025E3}" type="datetimeFigureOut">
              <a:rPr lang="en-US" smtClean="0"/>
              <a:t>6/30/2017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0F7ED9-03F7-4ED4-AD65-23021126013D}" type="slidenum">
              <a:rPr lang="en-US" smtClean="0"/>
              <a:t>‹#›</a:t>
            </a:fld>
            <a:endParaRPr lang="en-US"/>
          </a:p>
        </p:txBody>
      </p:sp>
    </p:spTree>
    <p:extLst>
      <p:ext uri="{BB962C8B-B14F-4D97-AF65-F5344CB8AC3E}">
        <p14:creationId xmlns:p14="http://schemas.microsoft.com/office/powerpoint/2010/main" val="3993252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C5EFC31-08AA-4029-9CC0-81CDEB4025E3}" type="datetimeFigureOut">
              <a:rPr lang="en-US" smtClean="0"/>
              <a:t>6/30/2017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0F7ED9-03F7-4ED4-AD65-23021126013D}" type="slidenum">
              <a:rPr lang="en-US" smtClean="0"/>
              <a:t>‹#›</a:t>
            </a:fld>
            <a:endParaRPr lang="en-US"/>
          </a:p>
        </p:txBody>
      </p:sp>
    </p:spTree>
    <p:extLst>
      <p:ext uri="{BB962C8B-B14F-4D97-AF65-F5344CB8AC3E}">
        <p14:creationId xmlns:p14="http://schemas.microsoft.com/office/powerpoint/2010/main" val="2768905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C5EFC31-08AA-4029-9CC0-81CDEB4025E3}" type="datetimeFigureOut">
              <a:rPr lang="en-US" smtClean="0"/>
              <a:t>6/30/2017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0F7ED9-03F7-4ED4-AD65-23021126013D}" type="slidenum">
              <a:rPr lang="en-US" smtClean="0"/>
              <a:t>‹#›</a:t>
            </a:fld>
            <a:endParaRPr lang="en-US"/>
          </a:p>
        </p:txBody>
      </p:sp>
    </p:spTree>
    <p:extLst>
      <p:ext uri="{BB962C8B-B14F-4D97-AF65-F5344CB8AC3E}">
        <p14:creationId xmlns:p14="http://schemas.microsoft.com/office/powerpoint/2010/main" val="1727304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5EFC31-08AA-4029-9CC0-81CDEB4025E3}" type="datetimeFigureOut">
              <a:rPr lang="en-US" smtClean="0"/>
              <a:t>6/30/2017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0F7ED9-03F7-4ED4-AD65-23021126013D}" type="slidenum">
              <a:rPr lang="en-US" smtClean="0"/>
              <a:t>‹#›</a:t>
            </a:fld>
            <a:endParaRPr lang="en-US"/>
          </a:p>
        </p:txBody>
      </p:sp>
    </p:spTree>
    <p:extLst>
      <p:ext uri="{BB962C8B-B14F-4D97-AF65-F5344CB8AC3E}">
        <p14:creationId xmlns:p14="http://schemas.microsoft.com/office/powerpoint/2010/main" val="1967277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hyperlink" Target="https://databricks.co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Spark Overview</a:t>
            </a:r>
            <a:endParaRPr lang="en-US" dirty="0"/>
          </a:p>
        </p:txBody>
      </p:sp>
    </p:spTree>
    <p:extLst>
      <p:ext uri="{BB962C8B-B14F-4D97-AF65-F5344CB8AC3E}">
        <p14:creationId xmlns:p14="http://schemas.microsoft.com/office/powerpoint/2010/main" val="6185893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SQL</a:t>
            </a:r>
            <a:endParaRPr lang="en-US" dirty="0"/>
          </a:p>
        </p:txBody>
      </p:sp>
      <p:sp>
        <p:nvSpPr>
          <p:cNvPr id="3" name="Content Placeholder 2"/>
          <p:cNvSpPr>
            <a:spLocks noGrp="1"/>
          </p:cNvSpPr>
          <p:nvPr>
            <p:ph sz="quarter" idx="13"/>
          </p:nvPr>
        </p:nvSpPr>
        <p:spPr/>
        <p:txBody>
          <a:bodyPr/>
          <a:lstStyle/>
          <a:p>
            <a:r>
              <a:rPr lang="en-US" dirty="0" smtClean="0"/>
              <a:t>Point 1</a:t>
            </a:r>
          </a:p>
          <a:p>
            <a:r>
              <a:rPr lang="en-US" dirty="0" smtClean="0"/>
              <a:t>Point 2</a:t>
            </a:r>
          </a:p>
          <a:p>
            <a:r>
              <a:rPr lang="en-US" dirty="0" smtClean="0"/>
              <a:t>Point 3</a:t>
            </a:r>
            <a:endParaRPr lang="en-US" dirty="0"/>
          </a:p>
        </p:txBody>
      </p:sp>
      <p:pic>
        <p:nvPicPr>
          <p:cNvPr id="6" name="Picture 5"/>
          <p:cNvPicPr>
            <a:picLocks noChangeAspect="1"/>
          </p:cNvPicPr>
          <p:nvPr/>
        </p:nvPicPr>
        <p:blipFill>
          <a:blip r:embed="rId2"/>
          <a:stretch>
            <a:fillRect/>
          </a:stretch>
        </p:blipFill>
        <p:spPr>
          <a:xfrm>
            <a:off x="5080000" y="4546600"/>
            <a:ext cx="6281877" cy="2133600"/>
          </a:xfrm>
          <a:prstGeom prst="rect">
            <a:avLst/>
          </a:prstGeom>
        </p:spPr>
      </p:pic>
      <p:sp>
        <p:nvSpPr>
          <p:cNvPr id="5" name="Frame 4"/>
          <p:cNvSpPr/>
          <p:nvPr/>
        </p:nvSpPr>
        <p:spPr>
          <a:xfrm>
            <a:off x="5181600" y="4749800"/>
            <a:ext cx="1422400" cy="711200"/>
          </a:xfrm>
          <a:prstGeom prst="fram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a:solidFill>
                <a:schemeClr val="tx1"/>
              </a:solidFill>
            </a:endParaRPr>
          </a:p>
        </p:txBody>
      </p:sp>
    </p:spTree>
    <p:extLst>
      <p:ext uri="{BB962C8B-B14F-4D97-AF65-F5344CB8AC3E}">
        <p14:creationId xmlns:p14="http://schemas.microsoft.com/office/powerpoint/2010/main" val="4111952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Streaming</a:t>
            </a:r>
            <a:endParaRPr lang="en-US" dirty="0"/>
          </a:p>
        </p:txBody>
      </p:sp>
      <p:sp>
        <p:nvSpPr>
          <p:cNvPr id="3" name="Content Placeholder 2"/>
          <p:cNvSpPr>
            <a:spLocks noGrp="1"/>
          </p:cNvSpPr>
          <p:nvPr>
            <p:ph sz="quarter" idx="13"/>
          </p:nvPr>
        </p:nvSpPr>
        <p:spPr/>
        <p:txBody>
          <a:bodyPr/>
          <a:lstStyle/>
          <a:p>
            <a:r>
              <a:rPr lang="en-US" dirty="0" smtClean="0"/>
              <a:t>Point 1</a:t>
            </a:r>
          </a:p>
          <a:p>
            <a:r>
              <a:rPr lang="en-US" dirty="0" smtClean="0"/>
              <a:t>Point 2</a:t>
            </a:r>
          </a:p>
          <a:p>
            <a:r>
              <a:rPr lang="en-US" dirty="0" smtClean="0"/>
              <a:t>Point 3</a:t>
            </a:r>
            <a:endParaRPr lang="en-US" dirty="0"/>
          </a:p>
        </p:txBody>
      </p:sp>
      <p:pic>
        <p:nvPicPr>
          <p:cNvPr id="6" name="Picture 5"/>
          <p:cNvPicPr>
            <a:picLocks noChangeAspect="1"/>
          </p:cNvPicPr>
          <p:nvPr/>
        </p:nvPicPr>
        <p:blipFill>
          <a:blip r:embed="rId2"/>
          <a:stretch>
            <a:fillRect/>
          </a:stretch>
        </p:blipFill>
        <p:spPr>
          <a:xfrm>
            <a:off x="5080000" y="4546600"/>
            <a:ext cx="6281877" cy="2133600"/>
          </a:xfrm>
          <a:prstGeom prst="rect">
            <a:avLst/>
          </a:prstGeom>
        </p:spPr>
      </p:pic>
      <p:sp>
        <p:nvSpPr>
          <p:cNvPr id="5" name="Frame 4"/>
          <p:cNvSpPr/>
          <p:nvPr/>
        </p:nvSpPr>
        <p:spPr>
          <a:xfrm>
            <a:off x="6705600" y="4749800"/>
            <a:ext cx="1524000" cy="711200"/>
          </a:xfrm>
          <a:prstGeom prst="fram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a:solidFill>
                <a:schemeClr val="tx1"/>
              </a:solidFill>
            </a:endParaRPr>
          </a:p>
        </p:txBody>
      </p:sp>
    </p:spTree>
    <p:extLst>
      <p:ext uri="{BB962C8B-B14F-4D97-AF65-F5344CB8AC3E}">
        <p14:creationId xmlns:p14="http://schemas.microsoft.com/office/powerpoint/2010/main" val="3335940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a:t>
            </a:r>
            <a:r>
              <a:rPr lang="en-US" dirty="0" err="1" smtClean="0"/>
              <a:t>MLib</a:t>
            </a:r>
            <a:endParaRPr lang="en-US" dirty="0"/>
          </a:p>
        </p:txBody>
      </p:sp>
      <p:sp>
        <p:nvSpPr>
          <p:cNvPr id="3" name="Content Placeholder 2"/>
          <p:cNvSpPr>
            <a:spLocks noGrp="1"/>
          </p:cNvSpPr>
          <p:nvPr>
            <p:ph sz="quarter" idx="13"/>
          </p:nvPr>
        </p:nvSpPr>
        <p:spPr/>
        <p:txBody>
          <a:bodyPr/>
          <a:lstStyle/>
          <a:p>
            <a:r>
              <a:rPr lang="en-US" dirty="0" smtClean="0"/>
              <a:t>Point 1</a:t>
            </a:r>
          </a:p>
          <a:p>
            <a:r>
              <a:rPr lang="en-US" dirty="0" smtClean="0"/>
              <a:t>Point 2</a:t>
            </a:r>
          </a:p>
          <a:p>
            <a:r>
              <a:rPr lang="en-US" dirty="0" smtClean="0"/>
              <a:t>Point 3</a:t>
            </a:r>
            <a:endParaRPr lang="en-US" dirty="0"/>
          </a:p>
        </p:txBody>
      </p:sp>
      <p:pic>
        <p:nvPicPr>
          <p:cNvPr id="6" name="Picture 5"/>
          <p:cNvPicPr>
            <a:picLocks noChangeAspect="1"/>
          </p:cNvPicPr>
          <p:nvPr/>
        </p:nvPicPr>
        <p:blipFill>
          <a:blip r:embed="rId2"/>
          <a:stretch>
            <a:fillRect/>
          </a:stretch>
        </p:blipFill>
        <p:spPr>
          <a:xfrm>
            <a:off x="5080000" y="4546600"/>
            <a:ext cx="6281877" cy="2133600"/>
          </a:xfrm>
          <a:prstGeom prst="rect">
            <a:avLst/>
          </a:prstGeom>
        </p:spPr>
      </p:pic>
      <p:sp>
        <p:nvSpPr>
          <p:cNvPr id="5" name="Frame 4"/>
          <p:cNvSpPr/>
          <p:nvPr/>
        </p:nvSpPr>
        <p:spPr>
          <a:xfrm>
            <a:off x="8331200" y="4749800"/>
            <a:ext cx="1422400" cy="711200"/>
          </a:xfrm>
          <a:prstGeom prst="fram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a:solidFill>
                <a:schemeClr val="tx1"/>
              </a:solidFill>
            </a:endParaRPr>
          </a:p>
        </p:txBody>
      </p:sp>
    </p:spTree>
    <p:extLst>
      <p:ext uri="{BB962C8B-B14F-4D97-AF65-F5344CB8AC3E}">
        <p14:creationId xmlns:p14="http://schemas.microsoft.com/office/powerpoint/2010/main" val="748123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GraphX</a:t>
            </a:r>
            <a:endParaRPr lang="en-US" dirty="0"/>
          </a:p>
        </p:txBody>
      </p:sp>
      <p:sp>
        <p:nvSpPr>
          <p:cNvPr id="3" name="Content Placeholder 2"/>
          <p:cNvSpPr>
            <a:spLocks noGrp="1"/>
          </p:cNvSpPr>
          <p:nvPr>
            <p:ph sz="quarter" idx="13"/>
          </p:nvPr>
        </p:nvSpPr>
        <p:spPr/>
        <p:txBody>
          <a:bodyPr/>
          <a:lstStyle/>
          <a:p>
            <a:r>
              <a:rPr lang="en-US" dirty="0" smtClean="0"/>
              <a:t>Point 1</a:t>
            </a:r>
          </a:p>
          <a:p>
            <a:r>
              <a:rPr lang="en-US" dirty="0" smtClean="0"/>
              <a:t>Point 2</a:t>
            </a:r>
          </a:p>
          <a:p>
            <a:r>
              <a:rPr lang="en-US" dirty="0" smtClean="0"/>
              <a:t>Point 3</a:t>
            </a:r>
            <a:endParaRPr lang="en-US" dirty="0"/>
          </a:p>
        </p:txBody>
      </p:sp>
      <p:pic>
        <p:nvPicPr>
          <p:cNvPr id="6" name="Picture 5"/>
          <p:cNvPicPr>
            <a:picLocks noChangeAspect="1"/>
          </p:cNvPicPr>
          <p:nvPr/>
        </p:nvPicPr>
        <p:blipFill>
          <a:blip r:embed="rId2"/>
          <a:stretch>
            <a:fillRect/>
          </a:stretch>
        </p:blipFill>
        <p:spPr>
          <a:xfrm>
            <a:off x="5080000" y="4546600"/>
            <a:ext cx="6281877" cy="2133600"/>
          </a:xfrm>
          <a:prstGeom prst="rect">
            <a:avLst/>
          </a:prstGeom>
        </p:spPr>
      </p:pic>
      <p:sp>
        <p:nvSpPr>
          <p:cNvPr id="5" name="Frame 4"/>
          <p:cNvSpPr/>
          <p:nvPr/>
        </p:nvSpPr>
        <p:spPr>
          <a:xfrm>
            <a:off x="9855200" y="4749800"/>
            <a:ext cx="1524000" cy="711200"/>
          </a:xfrm>
          <a:prstGeom prst="fram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a:solidFill>
                <a:schemeClr val="tx1"/>
              </a:solidFill>
            </a:endParaRPr>
          </a:p>
        </p:txBody>
      </p:sp>
    </p:spTree>
    <p:extLst>
      <p:ext uri="{BB962C8B-B14F-4D97-AF65-F5344CB8AC3E}">
        <p14:creationId xmlns:p14="http://schemas.microsoft.com/office/powerpoint/2010/main" val="1411337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 Managers</a:t>
            </a:r>
            <a:endParaRPr lang="en-US" dirty="0"/>
          </a:p>
        </p:txBody>
      </p:sp>
      <p:sp>
        <p:nvSpPr>
          <p:cNvPr id="3" name="Content Placeholder 2"/>
          <p:cNvSpPr>
            <a:spLocks noGrp="1"/>
          </p:cNvSpPr>
          <p:nvPr>
            <p:ph sz="quarter" idx="13"/>
          </p:nvPr>
        </p:nvSpPr>
        <p:spPr/>
        <p:txBody>
          <a:bodyPr/>
          <a:lstStyle/>
          <a:p>
            <a:r>
              <a:rPr lang="en-US" dirty="0" smtClean="0"/>
              <a:t>Point 1</a:t>
            </a:r>
          </a:p>
          <a:p>
            <a:r>
              <a:rPr lang="en-US" dirty="0" smtClean="0"/>
              <a:t>Point 2</a:t>
            </a:r>
          </a:p>
          <a:p>
            <a:r>
              <a:rPr lang="en-US" dirty="0" smtClean="0"/>
              <a:t>Point 3</a:t>
            </a:r>
            <a:endParaRPr lang="en-US" dirty="0"/>
          </a:p>
        </p:txBody>
      </p:sp>
      <p:pic>
        <p:nvPicPr>
          <p:cNvPr id="6" name="Picture 5"/>
          <p:cNvPicPr>
            <a:picLocks noChangeAspect="1"/>
          </p:cNvPicPr>
          <p:nvPr/>
        </p:nvPicPr>
        <p:blipFill>
          <a:blip r:embed="rId2"/>
          <a:stretch>
            <a:fillRect/>
          </a:stretch>
        </p:blipFill>
        <p:spPr>
          <a:xfrm>
            <a:off x="5080000" y="4546600"/>
            <a:ext cx="6281877" cy="2133600"/>
          </a:xfrm>
          <a:prstGeom prst="rect">
            <a:avLst/>
          </a:prstGeom>
        </p:spPr>
      </p:pic>
      <p:sp>
        <p:nvSpPr>
          <p:cNvPr id="5" name="Frame 4"/>
          <p:cNvSpPr/>
          <p:nvPr/>
        </p:nvSpPr>
        <p:spPr>
          <a:xfrm>
            <a:off x="8331200" y="5969000"/>
            <a:ext cx="3048000" cy="609600"/>
          </a:xfrm>
          <a:prstGeom prst="fram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a:solidFill>
                <a:schemeClr val="tx1"/>
              </a:solidFill>
            </a:endParaRPr>
          </a:p>
        </p:txBody>
      </p:sp>
    </p:spTree>
    <p:extLst>
      <p:ext uri="{BB962C8B-B14F-4D97-AF65-F5344CB8AC3E}">
        <p14:creationId xmlns:p14="http://schemas.microsoft.com/office/powerpoint/2010/main" val="3365248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How to Start?</a:t>
            </a:r>
            <a:endParaRPr lang="en-US" dirty="0"/>
          </a:p>
        </p:txBody>
      </p:sp>
    </p:spTree>
    <p:extLst>
      <p:ext uri="{BB962C8B-B14F-4D97-AF65-F5344CB8AC3E}">
        <p14:creationId xmlns:p14="http://schemas.microsoft.com/office/powerpoint/2010/main" val="20600145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587260" y="379561"/>
            <a:ext cx="8073561" cy="856445"/>
          </a:xfrm>
          <a:prstGeom prst="rect">
            <a:avLst/>
          </a:prstGeom>
        </p:spPr>
      </p:pic>
      <p:pic>
        <p:nvPicPr>
          <p:cNvPr id="4" name="Content Placeholder 3"/>
          <p:cNvPicPr>
            <a:picLocks noGrp="1" noChangeAspect="1"/>
          </p:cNvPicPr>
          <p:nvPr>
            <p:ph idx="1"/>
          </p:nvPr>
        </p:nvPicPr>
        <p:blipFill>
          <a:blip r:embed="rId3"/>
          <a:stretch>
            <a:fillRect/>
          </a:stretch>
        </p:blipFill>
        <p:spPr>
          <a:xfrm>
            <a:off x="838199" y="1339524"/>
            <a:ext cx="749061" cy="5355792"/>
          </a:xfrm>
          <a:prstGeom prst="rect">
            <a:avLst/>
          </a:prstGeom>
        </p:spPr>
      </p:pic>
      <p:sp>
        <p:nvSpPr>
          <p:cNvPr id="6" name="TextBox 5"/>
          <p:cNvSpPr txBox="1"/>
          <p:nvPr/>
        </p:nvSpPr>
        <p:spPr>
          <a:xfrm>
            <a:off x="1958196" y="1423358"/>
            <a:ext cx="9359661" cy="5016758"/>
          </a:xfrm>
          <a:prstGeom prst="rect">
            <a:avLst/>
          </a:prstGeom>
          <a:noFill/>
        </p:spPr>
        <p:txBody>
          <a:bodyPr wrap="square" rtlCol="0">
            <a:spAutoFit/>
          </a:bodyPr>
          <a:lstStyle/>
          <a:p>
            <a:pPr marL="285750" indent="-285750">
              <a:buFont typeface="Arial" panose="020B0604020202020204" pitchFamily="34" charset="0"/>
              <a:buChar char="•"/>
            </a:pPr>
            <a:r>
              <a:rPr lang="en-US" sz="2000" b="1" dirty="0" smtClean="0"/>
              <a:t>Workspaces</a:t>
            </a:r>
            <a:r>
              <a:rPr lang="en-US" sz="2000" dirty="0" smtClean="0"/>
              <a:t> </a:t>
            </a:r>
            <a:r>
              <a:rPr lang="en-US" sz="2000" dirty="0"/>
              <a:t>allows you to save </a:t>
            </a:r>
            <a:r>
              <a:rPr lang="en-US" sz="2000" b="1" dirty="0"/>
              <a:t>notebooks</a:t>
            </a:r>
            <a:r>
              <a:rPr lang="en-US" sz="2000" dirty="0"/>
              <a:t> and </a:t>
            </a:r>
            <a:r>
              <a:rPr lang="en-US" sz="2000" b="1" dirty="0"/>
              <a:t>libraries</a:t>
            </a:r>
            <a:r>
              <a:rPr lang="en-US" sz="2000" dirty="0"/>
              <a:t> and share them with other </a:t>
            </a:r>
            <a:r>
              <a:rPr lang="en-US" sz="2000" dirty="0" smtClean="0"/>
              <a:t>users.</a:t>
            </a:r>
          </a:p>
          <a:p>
            <a:pPr marL="285750" indent="-285750">
              <a:buFont typeface="Arial" panose="020B0604020202020204" pitchFamily="34" charset="0"/>
              <a:buChar char="•"/>
            </a:pPr>
            <a:r>
              <a:rPr lang="en-US" sz="2000" b="1" dirty="0" smtClean="0"/>
              <a:t>Notebooks</a:t>
            </a:r>
            <a:r>
              <a:rPr lang="en-US" sz="2000" dirty="0" smtClean="0"/>
              <a:t> are </a:t>
            </a:r>
            <a:r>
              <a:rPr lang="en-US" sz="2000" dirty="0"/>
              <a:t>a set of any number of cells that allow you to execute commands</a:t>
            </a:r>
            <a:r>
              <a:rPr lang="en-US" sz="2000" dirty="0" smtClean="0"/>
              <a:t>.</a:t>
            </a:r>
          </a:p>
          <a:p>
            <a:pPr marL="742950" lvl="1" indent="-285750">
              <a:buFont typeface="Arial" panose="020B0604020202020204" pitchFamily="34" charset="0"/>
              <a:buChar char="•"/>
            </a:pPr>
            <a:r>
              <a:rPr lang="en-US" sz="2000" b="1" dirty="0"/>
              <a:t>Dashboards</a:t>
            </a:r>
            <a:r>
              <a:rPr lang="en-US" sz="2000" dirty="0"/>
              <a:t> can be created from notebooks as a way of displaying the output of cells without the code that generates them</a:t>
            </a:r>
            <a:r>
              <a:rPr lang="en-US" sz="2000" dirty="0" smtClean="0"/>
              <a:t>.</a:t>
            </a:r>
          </a:p>
          <a:p>
            <a:pPr marL="285750" indent="-285750">
              <a:buFont typeface="Arial" panose="020B0604020202020204" pitchFamily="34" charset="0"/>
              <a:buChar char="•"/>
            </a:pPr>
            <a:r>
              <a:rPr lang="en-US" sz="2000" b="1" dirty="0" smtClean="0"/>
              <a:t>Libraries</a:t>
            </a:r>
            <a:r>
              <a:rPr lang="en-US" sz="2000" dirty="0" smtClean="0"/>
              <a:t> </a:t>
            </a:r>
            <a:r>
              <a:rPr lang="en-US" sz="2000" dirty="0"/>
              <a:t>are packages or modules that provide additional functionality that you need to solve your business problems. These may be custom written Scala or Java jars; python eggs or custom written packages. </a:t>
            </a:r>
          </a:p>
          <a:p>
            <a:pPr marL="285750" indent="-285750">
              <a:buFont typeface="Arial" panose="020B0604020202020204" pitchFamily="34" charset="0"/>
              <a:buChar char="•"/>
            </a:pPr>
            <a:r>
              <a:rPr lang="en-US" sz="2000" b="1" dirty="0"/>
              <a:t>Clusters</a:t>
            </a:r>
            <a:r>
              <a:rPr lang="en-US" sz="2000" dirty="0"/>
              <a:t> are groups of computers that you treat as a single computer. In Databricks, this means that you can effectively treat 20 computers as you might treat one computer</a:t>
            </a:r>
            <a:r>
              <a:rPr lang="en-US" sz="2000" dirty="0" smtClean="0"/>
              <a:t>.</a:t>
            </a:r>
          </a:p>
          <a:p>
            <a:pPr marL="285750" indent="-285750">
              <a:buFont typeface="Arial" panose="020B0604020202020204" pitchFamily="34" charset="0"/>
              <a:buChar char="•"/>
            </a:pPr>
            <a:r>
              <a:rPr lang="en-US" sz="2000" b="1" dirty="0"/>
              <a:t>Jobs</a:t>
            </a:r>
            <a:r>
              <a:rPr lang="en-US" sz="2000" dirty="0"/>
              <a:t> are the tool by which you can schedule execution to occur either on an already existing cluster or a cluster of its own. These can be notebooks as well as jars or python scripts. They can be created either manually or via the </a:t>
            </a:r>
            <a:r>
              <a:rPr lang="en-US" sz="2000" b="1" dirty="0"/>
              <a:t>REST API</a:t>
            </a:r>
            <a:r>
              <a:rPr lang="en-US" sz="2000" dirty="0" smtClean="0"/>
              <a:t>.</a:t>
            </a:r>
          </a:p>
          <a:p>
            <a:pPr marL="285750" indent="-285750">
              <a:buFont typeface="Arial" panose="020B0604020202020204" pitchFamily="34" charset="0"/>
              <a:buChar char="•"/>
            </a:pPr>
            <a:r>
              <a:rPr lang="en-US" sz="2000" b="1" dirty="0"/>
              <a:t>Apps</a:t>
            </a:r>
            <a:r>
              <a:rPr lang="en-US" sz="2000" dirty="0"/>
              <a:t> are third party integrations with the Databricks platform. These include applications like Tableau</a:t>
            </a:r>
            <a:r>
              <a:rPr lang="en-US" sz="2000" dirty="0" smtClean="0"/>
              <a:t>.</a:t>
            </a:r>
            <a:endParaRPr lang="en-US" sz="2000" dirty="0"/>
          </a:p>
        </p:txBody>
      </p:sp>
    </p:spTree>
    <p:extLst>
      <p:ext uri="{BB962C8B-B14F-4D97-AF65-F5344CB8AC3E}">
        <p14:creationId xmlns:p14="http://schemas.microsoft.com/office/powerpoint/2010/main" val="1705969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Help Resources</a:t>
            </a:r>
            <a:endParaRPr lang="en-US" dirty="0"/>
          </a:p>
        </p:txBody>
      </p:sp>
      <p:sp>
        <p:nvSpPr>
          <p:cNvPr id="3" name="Content Placeholder 2"/>
          <p:cNvSpPr>
            <a:spLocks noGrp="1"/>
          </p:cNvSpPr>
          <p:nvPr>
            <p:ph idx="1"/>
          </p:nvPr>
        </p:nvSpPr>
        <p:spPr/>
        <p:txBody>
          <a:bodyPr/>
          <a:lstStyle/>
          <a:p>
            <a:r>
              <a:rPr lang="en-US" dirty="0" smtClean="0"/>
              <a:t>The Databricks Guide</a:t>
            </a:r>
          </a:p>
          <a:p>
            <a:pPr lvl="1"/>
            <a:r>
              <a:rPr lang="en-US" dirty="0" smtClean="0"/>
              <a:t>Sample code/ tutorials</a:t>
            </a:r>
          </a:p>
          <a:p>
            <a:r>
              <a:rPr lang="en-US" dirty="0" smtClean="0"/>
              <a:t>The Spark APIs</a:t>
            </a:r>
          </a:p>
          <a:p>
            <a:r>
              <a:rPr lang="en-US" dirty="0" smtClean="0"/>
              <a:t>The Apache Spark Documentation</a:t>
            </a:r>
          </a:p>
          <a:p>
            <a:r>
              <a:rPr lang="en-US" dirty="0" smtClean="0"/>
              <a:t>Databricks Forums</a:t>
            </a:r>
          </a:p>
          <a:p>
            <a:pPr lvl="1"/>
            <a:r>
              <a:rPr lang="en-US" dirty="0"/>
              <a:t>https://forums.databricks.com/</a:t>
            </a:r>
          </a:p>
        </p:txBody>
      </p:sp>
    </p:spTree>
    <p:extLst>
      <p:ext uri="{BB962C8B-B14F-4D97-AF65-F5344CB8AC3E}">
        <p14:creationId xmlns:p14="http://schemas.microsoft.com/office/powerpoint/2010/main" val="2727692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Contexts/ Environments</a:t>
            </a:r>
            <a:endParaRPr lang="en-US" dirty="0"/>
          </a:p>
        </p:txBody>
      </p:sp>
      <p:pic>
        <p:nvPicPr>
          <p:cNvPr id="4" name="Content Placeholder 3"/>
          <p:cNvPicPr>
            <a:picLocks noGrp="1" noChangeAspect="1"/>
          </p:cNvPicPr>
          <p:nvPr>
            <p:ph idx="1"/>
          </p:nvPr>
        </p:nvPicPr>
        <p:blipFill>
          <a:blip r:embed="rId2"/>
          <a:stretch>
            <a:fillRect/>
          </a:stretch>
        </p:blipFill>
        <p:spPr>
          <a:xfrm>
            <a:off x="838200" y="1973130"/>
            <a:ext cx="10515600" cy="2141263"/>
          </a:xfrm>
          <a:prstGeom prst="rect">
            <a:avLst/>
          </a:prstGeom>
          <a:ln>
            <a:solidFill>
              <a:schemeClr val="bg1">
                <a:lumMod val="75000"/>
              </a:schemeClr>
            </a:solidFill>
          </a:ln>
        </p:spPr>
      </p:pic>
      <p:sp>
        <p:nvSpPr>
          <p:cNvPr id="6" name="TextBox 5"/>
          <p:cNvSpPr txBox="1"/>
          <p:nvPr/>
        </p:nvSpPr>
        <p:spPr>
          <a:xfrm>
            <a:off x="838200" y="4382219"/>
            <a:ext cx="10515600" cy="183075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600" dirty="0"/>
              <a:t>The </a:t>
            </a:r>
            <a:r>
              <a:rPr lang="en-US" sz="2600" dirty="0" err="1"/>
              <a:t>sqlContext</a:t>
            </a:r>
            <a:r>
              <a:rPr lang="en-US" sz="2600" dirty="0"/>
              <a:t> makes a lot of </a:t>
            </a:r>
            <a:r>
              <a:rPr lang="en-US" sz="2600" dirty="0" err="1"/>
              <a:t>DataFrame</a:t>
            </a:r>
            <a:r>
              <a:rPr lang="en-US" sz="2600" dirty="0"/>
              <a:t> functionality </a:t>
            </a:r>
            <a:r>
              <a:rPr lang="en-US" sz="2600" dirty="0" smtClean="0"/>
              <a:t>available.</a:t>
            </a:r>
          </a:p>
          <a:p>
            <a:pPr marL="285750" indent="-285750">
              <a:lnSpc>
                <a:spcPct val="150000"/>
              </a:lnSpc>
              <a:buFont typeface="Arial" panose="020B0604020202020204" pitchFamily="34" charset="0"/>
              <a:buChar char="•"/>
            </a:pPr>
            <a:r>
              <a:rPr lang="en-US" sz="2600" dirty="0" smtClean="0"/>
              <a:t>The </a:t>
            </a:r>
            <a:r>
              <a:rPr lang="en-US" sz="2600" dirty="0" err="1"/>
              <a:t>sparkContext</a:t>
            </a:r>
            <a:r>
              <a:rPr lang="en-US" sz="2600" dirty="0"/>
              <a:t> focuses more on the Apache Spark engine </a:t>
            </a:r>
            <a:r>
              <a:rPr lang="en-US" sz="2600" dirty="0" smtClean="0"/>
              <a:t>itself.</a:t>
            </a:r>
          </a:p>
          <a:p>
            <a:pPr marL="285750" indent="-285750">
              <a:lnSpc>
                <a:spcPct val="150000"/>
              </a:lnSpc>
              <a:buFont typeface="Arial" panose="020B0604020202020204" pitchFamily="34" charset="0"/>
              <a:buChar char="•"/>
            </a:pPr>
            <a:r>
              <a:rPr lang="en-US" sz="2600" dirty="0" smtClean="0"/>
              <a:t>However </a:t>
            </a:r>
            <a:r>
              <a:rPr lang="en-US" sz="2600" dirty="0"/>
              <a:t>in Apache Spark 2.X, there is just one context - the </a:t>
            </a:r>
            <a:r>
              <a:rPr lang="en-US" sz="2600" dirty="0" err="1"/>
              <a:t>SparkSession</a:t>
            </a:r>
            <a:r>
              <a:rPr lang="en-US" sz="2600" dirty="0"/>
              <a:t>.</a:t>
            </a:r>
          </a:p>
        </p:txBody>
      </p:sp>
    </p:spTree>
    <p:extLst>
      <p:ext uri="{BB962C8B-B14F-4D97-AF65-F5344CB8AC3E}">
        <p14:creationId xmlns:p14="http://schemas.microsoft.com/office/powerpoint/2010/main" val="695439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Interfaces</a:t>
            </a:r>
            <a:endParaRPr lang="en-US" dirty="0"/>
          </a:p>
        </p:txBody>
      </p:sp>
      <p:sp>
        <p:nvSpPr>
          <p:cNvPr id="3" name="Content Placeholder 2"/>
          <p:cNvSpPr>
            <a:spLocks noGrp="1"/>
          </p:cNvSpPr>
          <p:nvPr>
            <p:ph idx="1"/>
          </p:nvPr>
        </p:nvSpPr>
        <p:spPr/>
        <p:txBody>
          <a:bodyPr/>
          <a:lstStyle/>
          <a:p>
            <a:r>
              <a:rPr lang="en-US" b="1" dirty="0"/>
              <a:t>The RDD (Resilient Distributed Dataset</a:t>
            </a:r>
            <a:r>
              <a:rPr lang="en-US" b="1" dirty="0" smtClean="0"/>
              <a:t>)</a:t>
            </a:r>
          </a:p>
          <a:p>
            <a:pPr lvl="1"/>
            <a:r>
              <a:rPr lang="en-US" dirty="0" smtClean="0"/>
              <a:t>It </a:t>
            </a:r>
            <a:r>
              <a:rPr lang="en-US" dirty="0"/>
              <a:t>is an interface to a sequence of data objects that consist of one or more types that are located across a variety of machines in a cluster</a:t>
            </a:r>
          </a:p>
          <a:p>
            <a:r>
              <a:rPr lang="en-US" b="1" dirty="0"/>
              <a:t>The </a:t>
            </a:r>
            <a:r>
              <a:rPr lang="en-US" b="1" dirty="0" err="1" smtClean="0"/>
              <a:t>DataFrame</a:t>
            </a:r>
            <a:endParaRPr lang="en-US" b="1" dirty="0" smtClean="0"/>
          </a:p>
          <a:p>
            <a:pPr lvl="1"/>
            <a:r>
              <a:rPr lang="en-US" dirty="0" smtClean="0"/>
              <a:t>The </a:t>
            </a:r>
            <a:r>
              <a:rPr lang="en-US" dirty="0" err="1" smtClean="0"/>
              <a:t>DataFrame</a:t>
            </a:r>
            <a:r>
              <a:rPr lang="en-US" dirty="0" smtClean="0"/>
              <a:t> is a collection of distributed Row types. These provide a flexible interface and are similar in concept to the </a:t>
            </a:r>
            <a:r>
              <a:rPr lang="en-US" dirty="0" err="1" smtClean="0"/>
              <a:t>DataFrames</a:t>
            </a:r>
            <a:r>
              <a:rPr lang="en-US" dirty="0" smtClean="0"/>
              <a:t> you may be familiar with in python (pandas) as well as in the R language.</a:t>
            </a:r>
          </a:p>
          <a:p>
            <a:r>
              <a:rPr lang="en-US" b="1" dirty="0" smtClean="0"/>
              <a:t>The Dataset</a:t>
            </a:r>
          </a:p>
          <a:p>
            <a:pPr lvl="1"/>
            <a:r>
              <a:rPr lang="en-US" dirty="0" smtClean="0"/>
              <a:t>It </a:t>
            </a:r>
            <a:r>
              <a:rPr lang="en-US" dirty="0"/>
              <a:t>provides the typed interface that is available in RDDs while providing a lot of the conveniences of </a:t>
            </a:r>
            <a:r>
              <a:rPr lang="en-US" dirty="0" err="1"/>
              <a:t>DataFrames</a:t>
            </a:r>
            <a:r>
              <a:rPr lang="en-US" dirty="0"/>
              <a:t>. It will be the core abstraction going forward.</a:t>
            </a:r>
          </a:p>
        </p:txBody>
      </p:sp>
    </p:spTree>
    <p:extLst>
      <p:ext uri="{BB962C8B-B14F-4D97-AF65-F5344CB8AC3E}">
        <p14:creationId xmlns:p14="http://schemas.microsoft.com/office/powerpoint/2010/main" val="700348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Why Should We Care about Spark?</a:t>
            </a:r>
            <a:endParaRPr lang="en-US" dirty="0"/>
          </a:p>
        </p:txBody>
      </p:sp>
      <p:sp>
        <p:nvSpPr>
          <p:cNvPr id="8" name="Content Placeholder 7"/>
          <p:cNvSpPr>
            <a:spLocks noGrp="1"/>
          </p:cNvSpPr>
          <p:nvPr>
            <p:ph sz="quarter" idx="13"/>
          </p:nvPr>
        </p:nvSpPr>
        <p:spPr/>
        <p:txBody>
          <a:bodyPr>
            <a:normAutofit/>
          </a:bodyPr>
          <a:lstStyle/>
          <a:p>
            <a:pPr marL="0" indent="0">
              <a:buNone/>
            </a:pPr>
            <a:r>
              <a:rPr lang="en-US" dirty="0" smtClean="0"/>
              <a:t>Spark runs analytics faster on big data</a:t>
            </a:r>
          </a:p>
          <a:p>
            <a:pPr lvl="1"/>
            <a:r>
              <a:rPr lang="en-US" dirty="0" smtClean="0"/>
              <a:t>Complex workload complete significantly faster in spark compared to Hadoop Map/Reduce</a:t>
            </a:r>
          </a:p>
          <a:p>
            <a:pPr marL="0" indent="0">
              <a:buNone/>
            </a:pPr>
            <a:r>
              <a:rPr lang="en-US" dirty="0" smtClean="0"/>
              <a:t>Spark enables users to be more productive</a:t>
            </a:r>
            <a:endParaRPr lang="en-US" dirty="0"/>
          </a:p>
          <a:p>
            <a:pPr marL="487668" lvl="1" indent="0">
              <a:buNone/>
            </a:pPr>
            <a:r>
              <a:rPr lang="en-US" dirty="0" smtClean="0"/>
              <a:t>Users are able to:</a:t>
            </a:r>
          </a:p>
          <a:p>
            <a:pPr marL="1523962" lvl="2" indent="-609585">
              <a:buFont typeface="+mj-lt"/>
              <a:buAutoNum type="arabicPeriod"/>
            </a:pPr>
            <a:r>
              <a:rPr lang="en-US" dirty="0" smtClean="0"/>
              <a:t>Build predictive models faster</a:t>
            </a:r>
          </a:p>
          <a:p>
            <a:pPr marL="1523962" lvl="2" indent="-609585">
              <a:buFont typeface="+mj-lt"/>
              <a:buAutoNum type="arabicPeriod"/>
            </a:pPr>
            <a:r>
              <a:rPr lang="en-US" dirty="0" smtClean="0"/>
              <a:t>Conduct more experiments in less time</a:t>
            </a:r>
          </a:p>
          <a:p>
            <a:pPr marL="1523962" lvl="2" indent="-609585">
              <a:buFont typeface="+mj-lt"/>
              <a:buAutoNum type="arabicPeriod"/>
            </a:pPr>
            <a:r>
              <a:rPr lang="en-US" dirty="0" smtClean="0"/>
              <a:t>Build multiple models without waiting for the system</a:t>
            </a:r>
          </a:p>
        </p:txBody>
      </p:sp>
    </p:spTree>
    <p:extLst>
      <p:ext uri="{BB962C8B-B14F-4D97-AF65-F5344CB8AC3E}">
        <p14:creationId xmlns:p14="http://schemas.microsoft.com/office/powerpoint/2010/main" val="27037448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Getting Started</a:t>
            </a:r>
            <a:endParaRPr lang="en-US" dirty="0"/>
          </a:p>
        </p:txBody>
      </p:sp>
      <p:sp>
        <p:nvSpPr>
          <p:cNvPr id="5" name="Content Placeholder 4"/>
          <p:cNvSpPr>
            <a:spLocks noGrp="1"/>
          </p:cNvSpPr>
          <p:nvPr>
            <p:ph idx="1"/>
          </p:nvPr>
        </p:nvSpPr>
        <p:spPr/>
        <p:txBody>
          <a:bodyPr>
            <a:normAutofit lnSpcReduction="10000"/>
          </a:bodyPr>
          <a:lstStyle/>
          <a:p>
            <a:pPr marL="514350" indent="-514350">
              <a:buFont typeface="+mj-lt"/>
              <a:buAutoNum type="arabicPeriod"/>
            </a:pPr>
            <a:r>
              <a:rPr lang="en-US" dirty="0"/>
              <a:t>Go to </a:t>
            </a:r>
            <a:r>
              <a:rPr lang="en-US" dirty="0" smtClean="0">
                <a:hlinkClick r:id="rId2"/>
              </a:rPr>
              <a:t>https</a:t>
            </a:r>
            <a:r>
              <a:rPr lang="en-US" dirty="0">
                <a:hlinkClick r:id="rId2"/>
              </a:rPr>
              <a:t>://databricks.com</a:t>
            </a:r>
            <a:r>
              <a:rPr lang="en-US" dirty="0" smtClean="0">
                <a:hlinkClick r:id="rId2"/>
              </a:rPr>
              <a:t>/</a:t>
            </a:r>
            <a:endParaRPr lang="en-US" dirty="0" smtClean="0"/>
          </a:p>
          <a:p>
            <a:pPr marL="514350" indent="-514350">
              <a:buFont typeface="+mj-lt"/>
              <a:buAutoNum type="arabicPeriod"/>
            </a:pPr>
            <a:r>
              <a:rPr lang="en-US" dirty="0" smtClean="0"/>
              <a:t>Create a community account</a:t>
            </a:r>
          </a:p>
          <a:p>
            <a:pPr marL="514350" indent="-514350">
              <a:buFont typeface="+mj-lt"/>
              <a:buAutoNum type="arabicPeriod"/>
            </a:pPr>
            <a:r>
              <a:rPr lang="en-US" dirty="0" smtClean="0"/>
              <a:t>Create a Cluster</a:t>
            </a:r>
          </a:p>
          <a:p>
            <a:pPr marL="514350" indent="-514350">
              <a:buFont typeface="+mj-lt"/>
              <a:buAutoNum type="arabicPeriod"/>
            </a:pPr>
            <a:r>
              <a:rPr lang="en-US" dirty="0" smtClean="0"/>
              <a:t>Create a Notebook</a:t>
            </a:r>
          </a:p>
          <a:p>
            <a:pPr marL="514350" indent="-514350">
              <a:buFont typeface="+mj-lt"/>
              <a:buAutoNum type="arabicPeriod"/>
            </a:pPr>
            <a:r>
              <a:rPr lang="en-US" dirty="0" smtClean="0"/>
              <a:t>Type command/code start with below:</a:t>
            </a:r>
          </a:p>
          <a:p>
            <a:pPr lvl="1"/>
            <a:r>
              <a:rPr lang="en-US" dirty="0" smtClean="0">
                <a:solidFill>
                  <a:srgbClr val="0070C0"/>
                </a:solidFill>
              </a:rPr>
              <a:t>%</a:t>
            </a:r>
            <a:r>
              <a:rPr lang="en-US" dirty="0" err="1" smtClean="0">
                <a:solidFill>
                  <a:srgbClr val="0070C0"/>
                </a:solidFill>
              </a:rPr>
              <a:t>scala</a:t>
            </a:r>
            <a:r>
              <a:rPr lang="en-US" dirty="0" smtClean="0"/>
              <a:t> for </a:t>
            </a:r>
            <a:r>
              <a:rPr lang="en-US" dirty="0" err="1" smtClean="0"/>
              <a:t>scala</a:t>
            </a:r>
            <a:endParaRPr lang="en-US" dirty="0" smtClean="0"/>
          </a:p>
          <a:p>
            <a:pPr lvl="1"/>
            <a:r>
              <a:rPr lang="en-US" dirty="0" smtClean="0">
                <a:solidFill>
                  <a:srgbClr val="0070C0"/>
                </a:solidFill>
              </a:rPr>
              <a:t>%</a:t>
            </a:r>
            <a:r>
              <a:rPr lang="en-US" dirty="0" err="1" smtClean="0">
                <a:solidFill>
                  <a:srgbClr val="0070C0"/>
                </a:solidFill>
              </a:rPr>
              <a:t>sql</a:t>
            </a:r>
            <a:r>
              <a:rPr lang="en-US" dirty="0" smtClean="0">
                <a:solidFill>
                  <a:srgbClr val="0070C0"/>
                </a:solidFill>
              </a:rPr>
              <a:t> </a:t>
            </a:r>
            <a:r>
              <a:rPr lang="en-US" dirty="0" smtClean="0"/>
              <a:t>for </a:t>
            </a:r>
            <a:r>
              <a:rPr lang="en-US" dirty="0" err="1" smtClean="0"/>
              <a:t>sql</a:t>
            </a:r>
            <a:endParaRPr lang="en-US" dirty="0" smtClean="0"/>
          </a:p>
          <a:p>
            <a:pPr lvl="1"/>
            <a:r>
              <a:rPr lang="en-US" dirty="0" smtClean="0">
                <a:solidFill>
                  <a:srgbClr val="0070C0"/>
                </a:solidFill>
              </a:rPr>
              <a:t>%r</a:t>
            </a:r>
            <a:r>
              <a:rPr lang="en-US" dirty="0" smtClean="0"/>
              <a:t> for r</a:t>
            </a:r>
          </a:p>
          <a:p>
            <a:pPr lvl="1"/>
            <a:r>
              <a:rPr lang="en-US" dirty="0" smtClean="0">
                <a:solidFill>
                  <a:srgbClr val="0070C0"/>
                </a:solidFill>
              </a:rPr>
              <a:t>%python </a:t>
            </a:r>
            <a:r>
              <a:rPr lang="en-US" dirty="0" smtClean="0"/>
              <a:t>for python</a:t>
            </a:r>
          </a:p>
          <a:p>
            <a:pPr lvl="1"/>
            <a:r>
              <a:rPr lang="en-US" dirty="0" smtClean="0">
                <a:solidFill>
                  <a:srgbClr val="0070C0"/>
                </a:solidFill>
              </a:rPr>
              <a:t>%md </a:t>
            </a:r>
            <a:r>
              <a:rPr lang="en-US" dirty="0" smtClean="0"/>
              <a:t>for markdown</a:t>
            </a:r>
            <a:endParaRPr lang="en-US" dirty="0"/>
          </a:p>
        </p:txBody>
      </p:sp>
    </p:spTree>
    <p:extLst>
      <p:ext uri="{BB962C8B-B14F-4D97-AF65-F5344CB8AC3E}">
        <p14:creationId xmlns:p14="http://schemas.microsoft.com/office/powerpoint/2010/main" val="11957197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Cluster</a:t>
            </a:r>
            <a:br>
              <a:rPr lang="en-US" dirty="0" smtClean="0"/>
            </a:br>
            <a:endParaRPr lang="en-US" dirty="0"/>
          </a:p>
        </p:txBody>
      </p:sp>
      <p:pic>
        <p:nvPicPr>
          <p:cNvPr id="2050" name="Picture 2" descr="http://training.databricks.com/databricks_guide/create_cluster_2.13v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04668" y="1475026"/>
            <a:ext cx="4691332" cy="50669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096000" y="1613140"/>
            <a:ext cx="5765321" cy="452431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Select a unique name for the cluster.</a:t>
            </a:r>
          </a:p>
          <a:p>
            <a:pPr marL="285750" indent="-285750">
              <a:lnSpc>
                <a:spcPct val="150000"/>
              </a:lnSpc>
              <a:buFont typeface="Arial" panose="020B0604020202020204" pitchFamily="34" charset="0"/>
              <a:buChar char="•"/>
            </a:pPr>
            <a:r>
              <a:rPr lang="en-US" sz="2400" dirty="0"/>
              <a:t>Select the Spark Version.</a:t>
            </a:r>
          </a:p>
          <a:p>
            <a:pPr marL="285750" indent="-285750">
              <a:lnSpc>
                <a:spcPct val="150000"/>
              </a:lnSpc>
              <a:buFont typeface="Arial" panose="020B0604020202020204" pitchFamily="34" charset="0"/>
              <a:buChar char="•"/>
            </a:pPr>
            <a:r>
              <a:rPr lang="en-US" sz="2400" dirty="0" smtClean="0"/>
              <a:t>Enter </a:t>
            </a:r>
            <a:r>
              <a:rPr lang="en-US" sz="2400" dirty="0"/>
              <a:t>the number of workers to bring up - at least 1 is required to run Spark commands.</a:t>
            </a:r>
          </a:p>
          <a:p>
            <a:pPr marL="285750" indent="-285750">
              <a:lnSpc>
                <a:spcPct val="150000"/>
              </a:lnSpc>
              <a:buFont typeface="Arial" panose="020B0604020202020204" pitchFamily="34" charset="0"/>
              <a:buChar char="•"/>
            </a:pPr>
            <a:r>
              <a:rPr lang="en-US" sz="2400" dirty="0"/>
              <a:t>Select whether to use On-Demand Instances, Spot Instances, or a combination of both.</a:t>
            </a:r>
          </a:p>
        </p:txBody>
      </p:sp>
      <p:pic>
        <p:nvPicPr>
          <p:cNvPr id="6" name="Content Placeholder 3"/>
          <p:cNvPicPr>
            <a:picLocks noChangeAspect="1"/>
          </p:cNvPicPr>
          <p:nvPr/>
        </p:nvPicPr>
        <p:blipFill>
          <a:blip r:embed="rId3"/>
          <a:stretch>
            <a:fillRect/>
          </a:stretch>
        </p:blipFill>
        <p:spPr>
          <a:xfrm>
            <a:off x="253041" y="1330616"/>
            <a:ext cx="749061" cy="5355792"/>
          </a:xfrm>
          <a:prstGeom prst="rect">
            <a:avLst/>
          </a:prstGeom>
        </p:spPr>
      </p:pic>
      <p:cxnSp>
        <p:nvCxnSpPr>
          <p:cNvPr id="7" name="Straight Arrow Connector 6"/>
          <p:cNvCxnSpPr/>
          <p:nvPr/>
        </p:nvCxnSpPr>
        <p:spPr>
          <a:xfrm flipH="1" flipV="1">
            <a:off x="750857" y="5106838"/>
            <a:ext cx="502489" cy="37093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38695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p:cNvPicPr>
            <a:picLocks noGrp="1" noChangeAspect="1"/>
          </p:cNvPicPr>
          <p:nvPr>
            <p:ph idx="1"/>
          </p:nvPr>
        </p:nvPicPr>
        <p:blipFill>
          <a:blip r:embed="rId2"/>
          <a:stretch>
            <a:fillRect/>
          </a:stretch>
        </p:blipFill>
        <p:spPr>
          <a:xfrm>
            <a:off x="675903" y="221111"/>
            <a:ext cx="8743473" cy="6576503"/>
          </a:xfrm>
          <a:prstGeom prst="rect">
            <a:avLst/>
          </a:prstGeom>
        </p:spPr>
      </p:pic>
    </p:spTree>
    <p:extLst>
      <p:ext uri="{BB962C8B-B14F-4D97-AF65-F5344CB8AC3E}">
        <p14:creationId xmlns:p14="http://schemas.microsoft.com/office/powerpoint/2010/main" val="25991784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Transformation vs Action commends</a:t>
            </a:r>
            <a:endParaRPr lang="en-US" dirty="0"/>
          </a:p>
        </p:txBody>
      </p:sp>
      <p:pic>
        <p:nvPicPr>
          <p:cNvPr id="4" name="Content Placeholder 3"/>
          <p:cNvPicPr>
            <a:picLocks noGrp="1" noChangeAspect="1"/>
          </p:cNvPicPr>
          <p:nvPr>
            <p:ph idx="1"/>
          </p:nvPr>
        </p:nvPicPr>
        <p:blipFill>
          <a:blip r:embed="rId2"/>
          <a:stretch>
            <a:fillRect/>
          </a:stretch>
        </p:blipFill>
        <p:spPr>
          <a:xfrm>
            <a:off x="1347159" y="1256282"/>
            <a:ext cx="7499299" cy="4351338"/>
          </a:xfrm>
          <a:prstGeom prst="rect">
            <a:avLst/>
          </a:prstGeom>
        </p:spPr>
      </p:pic>
      <p:sp>
        <p:nvSpPr>
          <p:cNvPr id="5" name="Rectangle 4"/>
          <p:cNvSpPr/>
          <p:nvPr/>
        </p:nvSpPr>
        <p:spPr>
          <a:xfrm>
            <a:off x="710243" y="5547235"/>
            <a:ext cx="9710468"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333333"/>
                </a:solidFill>
                <a:latin typeface="Helvetica Neue"/>
              </a:rPr>
              <a:t>The reason for </a:t>
            </a:r>
            <a:r>
              <a:rPr lang="en-US" dirty="0" smtClean="0">
                <a:solidFill>
                  <a:srgbClr val="333333"/>
                </a:solidFill>
                <a:latin typeface="Helvetica Neue"/>
              </a:rPr>
              <a:t>the lazy operation is </a:t>
            </a:r>
            <a:r>
              <a:rPr lang="en-US" dirty="0">
                <a:solidFill>
                  <a:srgbClr val="333333"/>
                </a:solidFill>
                <a:latin typeface="Helvetica Neue"/>
              </a:rPr>
              <a:t>that it gives a simple way to optimize the entire pipeline of computations as opposed to the individual pieces</a:t>
            </a:r>
            <a:r>
              <a:rPr lang="en-US" dirty="0" smtClean="0">
                <a:solidFill>
                  <a:srgbClr val="333333"/>
                </a:solidFill>
                <a:latin typeface="Helvetica Neue"/>
              </a:rPr>
              <a:t>.</a:t>
            </a:r>
          </a:p>
          <a:p>
            <a:pPr marL="285750" indent="-285750">
              <a:buFont typeface="Arial" panose="020B0604020202020204" pitchFamily="34" charset="0"/>
              <a:buChar char="•"/>
            </a:pPr>
            <a:r>
              <a:rPr lang="en-US" dirty="0"/>
              <a:t>Apache Spark can also keep results in memory as opposed to other frameworks that immediately write to disk after each task.</a:t>
            </a:r>
            <a:endParaRPr lang="en-US" dirty="0"/>
          </a:p>
        </p:txBody>
      </p:sp>
    </p:spTree>
    <p:extLst>
      <p:ext uri="{BB962C8B-B14F-4D97-AF65-F5344CB8AC3E}">
        <p14:creationId xmlns:p14="http://schemas.microsoft.com/office/powerpoint/2010/main" val="36322922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Spark for Data Scientist</a:t>
            </a:r>
            <a:endParaRPr lang="en-US" dirty="0"/>
          </a:p>
        </p:txBody>
      </p:sp>
    </p:spTree>
    <p:extLst>
      <p:ext uri="{BB962C8B-B14F-4D97-AF65-F5344CB8AC3E}">
        <p14:creationId xmlns:p14="http://schemas.microsoft.com/office/powerpoint/2010/main" val="8577310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Python Example: Install Packages</a:t>
            </a:r>
            <a:endParaRPr lang="en-US" dirty="0"/>
          </a:p>
        </p:txBody>
      </p:sp>
      <p:sp>
        <p:nvSpPr>
          <p:cNvPr id="8" name="Content Placeholder 7"/>
          <p:cNvSpPr>
            <a:spLocks noGrp="1"/>
          </p:cNvSpPr>
          <p:nvPr>
            <p:ph sz="quarter" idx="13"/>
          </p:nvPr>
        </p:nvSpPr>
        <p:spPr>
          <a:xfrm>
            <a:off x="812800" y="1803400"/>
            <a:ext cx="10566400" cy="4368800"/>
          </a:xfrm>
        </p:spPr>
        <p:txBody>
          <a:bodyPr>
            <a:normAutofit/>
          </a:bodyPr>
          <a:lstStyle/>
          <a:p>
            <a:endParaRPr lang="en-US" dirty="0" smtClean="0"/>
          </a:p>
          <a:p>
            <a:endParaRPr lang="en-US" dirty="0"/>
          </a:p>
          <a:p>
            <a:endParaRPr lang="en-US" dirty="0"/>
          </a:p>
        </p:txBody>
      </p:sp>
    </p:spTree>
    <p:extLst>
      <p:ext uri="{BB962C8B-B14F-4D97-AF65-F5344CB8AC3E}">
        <p14:creationId xmlns:p14="http://schemas.microsoft.com/office/powerpoint/2010/main" val="35221500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Python </a:t>
            </a:r>
            <a:r>
              <a:rPr lang="en-US" dirty="0" smtClean="0"/>
              <a:t>Regression Example</a:t>
            </a:r>
            <a:endParaRPr lang="en-US" dirty="0"/>
          </a:p>
        </p:txBody>
      </p:sp>
      <p:sp>
        <p:nvSpPr>
          <p:cNvPr id="8" name="Content Placeholder 7"/>
          <p:cNvSpPr>
            <a:spLocks noGrp="1"/>
          </p:cNvSpPr>
          <p:nvPr>
            <p:ph sz="quarter" idx="13"/>
          </p:nvPr>
        </p:nvSpPr>
        <p:spPr>
          <a:xfrm>
            <a:off x="812800" y="1803400"/>
            <a:ext cx="10566400" cy="4368800"/>
          </a:xfrm>
        </p:spPr>
        <p:txBody>
          <a:bodyPr>
            <a:normAutofit/>
          </a:bodyPr>
          <a:lstStyle/>
          <a:p>
            <a:endParaRPr lang="en-US" dirty="0" smtClean="0"/>
          </a:p>
          <a:p>
            <a:endParaRPr lang="en-US" dirty="0"/>
          </a:p>
          <a:p>
            <a:endParaRPr lang="en-US" dirty="0"/>
          </a:p>
        </p:txBody>
      </p:sp>
    </p:spTree>
    <p:extLst>
      <p:ext uri="{BB962C8B-B14F-4D97-AF65-F5344CB8AC3E}">
        <p14:creationId xmlns:p14="http://schemas.microsoft.com/office/powerpoint/2010/main" val="37821372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Python Example</a:t>
            </a:r>
            <a:endParaRPr lang="en-US" dirty="0"/>
          </a:p>
        </p:txBody>
      </p:sp>
      <p:sp>
        <p:nvSpPr>
          <p:cNvPr id="8" name="Content Placeholder 7"/>
          <p:cNvSpPr>
            <a:spLocks noGrp="1"/>
          </p:cNvSpPr>
          <p:nvPr>
            <p:ph sz="quarter" idx="13"/>
          </p:nvPr>
        </p:nvSpPr>
        <p:spPr>
          <a:xfrm>
            <a:off x="812800" y="1803400"/>
            <a:ext cx="10566400" cy="4368800"/>
          </a:xfrm>
        </p:spPr>
        <p:txBody>
          <a:bodyPr>
            <a:normAutofit/>
          </a:bodyPr>
          <a:lstStyle/>
          <a:p>
            <a:endParaRPr lang="en-US" dirty="0" smtClean="0"/>
          </a:p>
          <a:p>
            <a:endParaRPr lang="en-US" dirty="0"/>
          </a:p>
          <a:p>
            <a:endParaRPr lang="en-US" dirty="0"/>
          </a:p>
        </p:txBody>
      </p:sp>
    </p:spTree>
    <p:extLst>
      <p:ext uri="{BB962C8B-B14F-4D97-AF65-F5344CB8AC3E}">
        <p14:creationId xmlns:p14="http://schemas.microsoft.com/office/powerpoint/2010/main" val="35374379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MLlib</a:t>
            </a:r>
            <a:endParaRPr lang="en-US" dirty="0"/>
          </a:p>
        </p:txBody>
      </p:sp>
      <p:sp>
        <p:nvSpPr>
          <p:cNvPr id="3" name="Content Placeholder 2"/>
          <p:cNvSpPr>
            <a:spLocks noGrp="1"/>
          </p:cNvSpPr>
          <p:nvPr>
            <p:ph sz="quarter" idx="13"/>
          </p:nvPr>
        </p:nvSpPr>
        <p:spPr/>
        <p:txBody>
          <a:bodyPr/>
          <a:lstStyle/>
          <a:p>
            <a:endParaRPr lang="en-US"/>
          </a:p>
        </p:txBody>
      </p:sp>
    </p:spTree>
    <p:extLst>
      <p:ext uri="{BB962C8B-B14F-4D97-AF65-F5344CB8AC3E}">
        <p14:creationId xmlns:p14="http://schemas.microsoft.com/office/powerpoint/2010/main" val="11470279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Streaming</a:t>
            </a:r>
            <a:endParaRPr lang="en-US" dirty="0"/>
          </a:p>
        </p:txBody>
      </p:sp>
      <p:sp>
        <p:nvSpPr>
          <p:cNvPr id="3" name="Content Placeholder 2"/>
          <p:cNvSpPr>
            <a:spLocks noGrp="1"/>
          </p:cNvSpPr>
          <p:nvPr>
            <p:ph sz="quarter" idx="13"/>
          </p:nvPr>
        </p:nvSpPr>
        <p:spPr/>
        <p:txBody>
          <a:bodyPr/>
          <a:lstStyle/>
          <a:p>
            <a:endParaRPr lang="en-US"/>
          </a:p>
        </p:txBody>
      </p:sp>
    </p:spTree>
    <p:extLst>
      <p:ext uri="{BB962C8B-B14F-4D97-AF65-F5344CB8AC3E}">
        <p14:creationId xmlns:p14="http://schemas.microsoft.com/office/powerpoint/2010/main" val="771417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p:cNvPicPr>
            <a:picLocks noChangeAspect="1"/>
          </p:cNvPicPr>
          <p:nvPr/>
        </p:nvPicPr>
        <p:blipFill rotWithShape="1">
          <a:blip r:embed="rId3">
            <a:extLst>
              <a:ext uri="{28A0092B-C50C-407E-A947-70E740481C1C}">
                <a14:useLocalDpi xmlns:a14="http://schemas.microsoft.com/office/drawing/2010/main" val="0"/>
              </a:ext>
            </a:extLst>
          </a:blip>
          <a:srcRect t="8039" b="-589"/>
          <a:stretch/>
        </p:blipFill>
        <p:spPr bwMode="auto">
          <a:xfrm>
            <a:off x="9245600" y="59944"/>
            <a:ext cx="2743200" cy="14386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Title 6"/>
          <p:cNvSpPr>
            <a:spLocks noGrp="1"/>
          </p:cNvSpPr>
          <p:nvPr>
            <p:ph type="title"/>
          </p:nvPr>
        </p:nvSpPr>
        <p:spPr/>
        <p:txBody>
          <a:bodyPr/>
          <a:lstStyle/>
          <a:p>
            <a:r>
              <a:rPr lang="en-US" dirty="0" smtClean="0"/>
              <a:t>What is Apache Spark?</a:t>
            </a:r>
            <a:endParaRPr lang="en-US" dirty="0"/>
          </a:p>
        </p:txBody>
      </p:sp>
      <p:sp>
        <p:nvSpPr>
          <p:cNvPr id="8" name="Content Placeholder 7"/>
          <p:cNvSpPr>
            <a:spLocks noGrp="1"/>
          </p:cNvSpPr>
          <p:nvPr>
            <p:ph sz="quarter" idx="13"/>
          </p:nvPr>
        </p:nvSpPr>
        <p:spPr>
          <a:xfrm>
            <a:off x="812800" y="1803400"/>
            <a:ext cx="10871200" cy="4368800"/>
          </a:xfrm>
        </p:spPr>
        <p:txBody>
          <a:bodyPr>
            <a:normAutofit/>
          </a:bodyPr>
          <a:lstStyle/>
          <a:p>
            <a:r>
              <a:rPr lang="en-US" sz="2400" dirty="0"/>
              <a:t>Developed in 2009 at UC Berkley AMPLab</a:t>
            </a:r>
          </a:p>
          <a:p>
            <a:r>
              <a:rPr lang="en-US" sz="2400" dirty="0"/>
              <a:t>Open sourced 2010; top-level Apache project 2014</a:t>
            </a:r>
          </a:p>
          <a:p>
            <a:r>
              <a:rPr lang="en-US" sz="2400" dirty="0"/>
              <a:t>Since 2009, more than 800 developers from over 200 companies have contributed</a:t>
            </a:r>
          </a:p>
          <a:p>
            <a:r>
              <a:rPr lang="en-US" sz="2400" dirty="0"/>
              <a:t>Includes multiple libraries that build on the Spark stack</a:t>
            </a:r>
          </a:p>
          <a:p>
            <a:r>
              <a:rPr lang="en-US" sz="2400" dirty="0"/>
              <a:t>Goal:  Generalize MapReduce to support new apps within the same engine</a:t>
            </a:r>
          </a:p>
        </p:txBody>
      </p:sp>
    </p:spTree>
    <p:extLst>
      <p:ext uri="{BB962C8B-B14F-4D97-AF65-F5344CB8AC3E}">
        <p14:creationId xmlns:p14="http://schemas.microsoft.com/office/powerpoint/2010/main" val="5809471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Dashboard</a:t>
            </a:r>
            <a:endParaRPr lang="en-US" dirty="0"/>
          </a:p>
        </p:txBody>
      </p:sp>
      <p:sp>
        <p:nvSpPr>
          <p:cNvPr id="3" name="Content Placeholder 2"/>
          <p:cNvSpPr>
            <a:spLocks noGrp="1"/>
          </p:cNvSpPr>
          <p:nvPr>
            <p:ph sz="quarter" idx="13"/>
          </p:nvPr>
        </p:nvSpPr>
        <p:spPr/>
        <p:txBody>
          <a:bodyPr/>
          <a:lstStyle/>
          <a:p>
            <a:endParaRPr lang="en-US"/>
          </a:p>
        </p:txBody>
      </p:sp>
    </p:spTree>
    <p:extLst>
      <p:ext uri="{BB962C8B-B14F-4D97-AF65-F5344CB8AC3E}">
        <p14:creationId xmlns:p14="http://schemas.microsoft.com/office/powerpoint/2010/main" val="18787256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 Job</a:t>
            </a:r>
            <a:endParaRPr lang="en-US" dirty="0"/>
          </a:p>
        </p:txBody>
      </p:sp>
      <p:sp>
        <p:nvSpPr>
          <p:cNvPr id="3" name="Content Placeholder 2"/>
          <p:cNvSpPr>
            <a:spLocks noGrp="1"/>
          </p:cNvSpPr>
          <p:nvPr>
            <p:ph sz="quarter" idx="13"/>
          </p:nvPr>
        </p:nvSpPr>
        <p:spPr/>
        <p:txBody>
          <a:bodyPr/>
          <a:lstStyle/>
          <a:p>
            <a:endParaRPr lang="en-US"/>
          </a:p>
        </p:txBody>
      </p:sp>
    </p:spTree>
    <p:extLst>
      <p:ext uri="{BB962C8B-B14F-4D97-AF65-F5344CB8AC3E}">
        <p14:creationId xmlns:p14="http://schemas.microsoft.com/office/powerpoint/2010/main" val="8679898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sz="quarter" idx="13"/>
          </p:nvPr>
        </p:nvSpPr>
        <p:spPr/>
        <p:txBody>
          <a:bodyPr/>
          <a:lstStyle/>
          <a:p>
            <a:endParaRPr lang="en-US"/>
          </a:p>
        </p:txBody>
      </p:sp>
    </p:spTree>
    <p:extLst>
      <p:ext uri="{BB962C8B-B14F-4D97-AF65-F5344CB8AC3E}">
        <p14:creationId xmlns:p14="http://schemas.microsoft.com/office/powerpoint/2010/main" val="1709376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Reasons for Interest in Spark</a:t>
            </a:r>
            <a:endParaRPr lang="en-US" dirty="0"/>
          </a:p>
        </p:txBody>
      </p:sp>
      <p:sp>
        <p:nvSpPr>
          <p:cNvPr id="3" name="Content Placeholder 2"/>
          <p:cNvSpPr>
            <a:spLocks noGrp="1"/>
          </p:cNvSpPr>
          <p:nvPr>
            <p:ph sz="quarter" idx="13"/>
          </p:nvPr>
        </p:nvSpPr>
        <p:spPr>
          <a:xfrm>
            <a:off x="812800" y="1803400"/>
            <a:ext cx="10871200" cy="4876800"/>
          </a:xfrm>
        </p:spPr>
        <p:txBody>
          <a:bodyPr>
            <a:normAutofit/>
          </a:bodyPr>
          <a:lstStyle/>
          <a:p>
            <a:r>
              <a:rPr lang="en-US" sz="2400" dirty="0"/>
              <a:t>Performance / Scalability</a:t>
            </a:r>
          </a:p>
          <a:p>
            <a:pPr lvl="1"/>
            <a:r>
              <a:rPr lang="en-US" dirty="0"/>
              <a:t>Resilient Distributed Dataset (RDD)</a:t>
            </a:r>
          </a:p>
          <a:p>
            <a:pPr lvl="2"/>
            <a:r>
              <a:rPr lang="en-US" sz="2400" dirty="0"/>
              <a:t>Optional In-Memory cache across cluster</a:t>
            </a:r>
          </a:p>
          <a:p>
            <a:pPr lvl="2"/>
            <a:r>
              <a:rPr lang="en-US" sz="2400" dirty="0"/>
              <a:t>Great for iterative algorithms</a:t>
            </a:r>
          </a:p>
          <a:p>
            <a:r>
              <a:rPr lang="en-US" sz="2400" dirty="0"/>
              <a:t>A simple and intuitive API for programmers in their language of choice</a:t>
            </a:r>
          </a:p>
          <a:p>
            <a:pPr lvl="2"/>
            <a:r>
              <a:rPr lang="en-US" sz="2400" dirty="0"/>
              <a:t>R, Python, Scala, Java</a:t>
            </a:r>
          </a:p>
          <a:p>
            <a:r>
              <a:rPr lang="en-US" sz="2400" dirty="0"/>
              <a:t>Integration with existing Big Data infrastructure</a:t>
            </a:r>
          </a:p>
          <a:p>
            <a:pPr lvl="1"/>
            <a:r>
              <a:rPr lang="en-US" dirty="0"/>
              <a:t>Hadoop HDFS data</a:t>
            </a:r>
          </a:p>
          <a:p>
            <a:pPr lvl="1"/>
            <a:r>
              <a:rPr lang="en-US" dirty="0"/>
              <a:t>Kafka – Internet-scale publish / subscribe messaging (i.e. MQ for the internet)</a:t>
            </a:r>
          </a:p>
          <a:p>
            <a:r>
              <a:rPr lang="en-US" sz="2400" dirty="0"/>
              <a:t>Open source big data predictive analytics</a:t>
            </a:r>
          </a:p>
          <a:p>
            <a:pPr lvl="1"/>
            <a:r>
              <a:rPr lang="en-US" dirty="0"/>
              <a:t>UC Berkley &amp; others are building out a library of big data predictive analytics</a:t>
            </a:r>
          </a:p>
        </p:txBody>
      </p:sp>
    </p:spTree>
    <p:extLst>
      <p:ext uri="{BB962C8B-B14F-4D97-AF65-F5344CB8AC3E}">
        <p14:creationId xmlns:p14="http://schemas.microsoft.com/office/powerpoint/2010/main" val="3025117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Spark’s Relationship to Hadoop</a:t>
            </a:r>
            <a:endParaRPr lang="en-US" dirty="0"/>
          </a:p>
        </p:txBody>
      </p:sp>
      <p:sp>
        <p:nvSpPr>
          <p:cNvPr id="3" name="Content Placeholder 2"/>
          <p:cNvSpPr>
            <a:spLocks noGrp="1"/>
          </p:cNvSpPr>
          <p:nvPr>
            <p:ph sz="quarter" idx="13"/>
          </p:nvPr>
        </p:nvSpPr>
        <p:spPr/>
        <p:txBody>
          <a:bodyPr/>
          <a:lstStyle/>
          <a:p>
            <a:r>
              <a:rPr lang="en-US" sz="1867" dirty="0"/>
              <a:t>Complementary functionality</a:t>
            </a:r>
          </a:p>
          <a:p>
            <a:pPr lvl="1"/>
            <a:r>
              <a:rPr lang="en-US" sz="1867" dirty="0"/>
              <a:t>Spark does not have a native data storage system</a:t>
            </a:r>
          </a:p>
          <a:p>
            <a:pPr lvl="1"/>
            <a:r>
              <a:rPr lang="en-US" sz="1867" dirty="0"/>
              <a:t>Spark with Hadoop HDFS is a great combination, but Spark can also analyze data outside of HDFS</a:t>
            </a:r>
          </a:p>
          <a:p>
            <a:pPr lvl="1"/>
            <a:r>
              <a:rPr lang="en-US" sz="1867" dirty="0"/>
              <a:t>Great synergy with Spark</a:t>
            </a:r>
          </a:p>
          <a:p>
            <a:r>
              <a:rPr lang="en-US" sz="1867" dirty="0"/>
              <a:t>Alternative infrastructure options (YARN)</a:t>
            </a:r>
          </a:p>
          <a:p>
            <a:pPr lvl="1"/>
            <a:r>
              <a:rPr lang="en-US" sz="1867" dirty="0"/>
              <a:t>Spark can use YARN to run on the same nodes in Hadoop as the data being analyzed in HDFS</a:t>
            </a:r>
          </a:p>
          <a:p>
            <a:pPr lvl="1"/>
            <a:r>
              <a:rPr lang="en-US" sz="1867" dirty="0"/>
              <a:t>By using YARN for Spark, the administrator can control how much resource Spark users get versus other workloads running in Hadoop YARN</a:t>
            </a:r>
          </a:p>
          <a:p>
            <a:pPr lvl="1"/>
            <a:r>
              <a:rPr lang="en-US" sz="1867" dirty="0"/>
              <a:t>Spark can optionally run on other infrastructures (</a:t>
            </a:r>
            <a:r>
              <a:rPr lang="en-US" sz="1867" dirty="0" err="1"/>
              <a:t>Mesos</a:t>
            </a:r>
            <a:r>
              <a:rPr lang="en-US" sz="1867" dirty="0"/>
              <a:t>, etc.)</a:t>
            </a:r>
          </a:p>
          <a:p>
            <a:r>
              <a:rPr lang="en-US" sz="1867" dirty="0"/>
              <a:t>Competing functionality</a:t>
            </a:r>
          </a:p>
          <a:p>
            <a:pPr lvl="1"/>
            <a:r>
              <a:rPr lang="en-US" sz="1867" dirty="0"/>
              <a:t>Spark competes against Hadoop Map/Reduce</a:t>
            </a:r>
          </a:p>
        </p:txBody>
      </p:sp>
    </p:spTree>
    <p:extLst>
      <p:ext uri="{BB962C8B-B14F-4D97-AF65-F5344CB8AC3E}">
        <p14:creationId xmlns:p14="http://schemas.microsoft.com/office/powerpoint/2010/main" val="723769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Word about Spark Performance</a:t>
            </a:r>
            <a:endParaRPr lang="en-US" dirty="0"/>
          </a:p>
        </p:txBody>
      </p:sp>
      <p:sp>
        <p:nvSpPr>
          <p:cNvPr id="3" name="Content Placeholder 2"/>
          <p:cNvSpPr>
            <a:spLocks noGrp="1"/>
          </p:cNvSpPr>
          <p:nvPr>
            <p:ph sz="quarter" idx="13"/>
          </p:nvPr>
        </p:nvSpPr>
        <p:spPr/>
        <p:txBody>
          <a:bodyPr>
            <a:normAutofit/>
          </a:bodyPr>
          <a:lstStyle/>
          <a:p>
            <a:r>
              <a:rPr lang="en-US" dirty="0" smtClean="0"/>
              <a:t>Theoretical 100x performance versus Map/Reduce</a:t>
            </a:r>
          </a:p>
          <a:p>
            <a:r>
              <a:rPr lang="en-US" dirty="0" smtClean="0"/>
              <a:t>What to expect in the real world</a:t>
            </a:r>
          </a:p>
          <a:p>
            <a:pPr lvl="1"/>
            <a:r>
              <a:rPr lang="en-US" dirty="0" smtClean="0"/>
              <a:t>Complex workloads where data fits in memory: up to </a:t>
            </a:r>
            <a:r>
              <a:rPr lang="en-US" b="1" dirty="0" smtClean="0"/>
              <a:t>10x – 15X improvement</a:t>
            </a:r>
          </a:p>
          <a:p>
            <a:pPr lvl="1"/>
            <a:r>
              <a:rPr lang="en-US" dirty="0" smtClean="0"/>
              <a:t>Complex workloads where data does not fit in memory: up to </a:t>
            </a:r>
            <a:r>
              <a:rPr lang="en-US" b="1" dirty="0" smtClean="0"/>
              <a:t>2x improvement</a:t>
            </a:r>
          </a:p>
          <a:p>
            <a:pPr lvl="1"/>
            <a:r>
              <a:rPr lang="en-US" dirty="0" smtClean="0"/>
              <a:t>Simple operations, regardless of data fit: Up to </a:t>
            </a:r>
            <a:r>
              <a:rPr lang="en-US" b="1" dirty="0" smtClean="0"/>
              <a:t>2x </a:t>
            </a:r>
            <a:r>
              <a:rPr lang="en-US" b="1" dirty="0" err="1" smtClean="0"/>
              <a:t>improvment</a:t>
            </a:r>
            <a:endParaRPr lang="en-US" b="1" dirty="0"/>
          </a:p>
        </p:txBody>
      </p:sp>
    </p:spTree>
    <p:extLst>
      <p:ext uri="{BB962C8B-B14F-4D97-AF65-F5344CB8AC3E}">
        <p14:creationId xmlns:p14="http://schemas.microsoft.com/office/powerpoint/2010/main" val="3538604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is using it? How is the market share?</a:t>
            </a:r>
            <a:endParaRPr lang="en-US" dirty="0"/>
          </a:p>
        </p:txBody>
      </p:sp>
      <p:pic>
        <p:nvPicPr>
          <p:cNvPr id="4" name="Content Placeholder 3"/>
          <p:cNvPicPr>
            <a:picLocks noGrp="1" noChangeAspect="1"/>
          </p:cNvPicPr>
          <p:nvPr>
            <p:ph sz="quarter" idx="13"/>
          </p:nvPr>
        </p:nvPicPr>
        <p:blipFill>
          <a:blip r:embed="rId2"/>
          <a:stretch>
            <a:fillRect/>
          </a:stretch>
        </p:blipFill>
        <p:spPr>
          <a:xfrm>
            <a:off x="1216240" y="2719859"/>
            <a:ext cx="7119892" cy="2717778"/>
          </a:xfrm>
          <a:prstGeom prst="rect">
            <a:avLst/>
          </a:prstGeom>
        </p:spPr>
      </p:pic>
      <p:sp>
        <p:nvSpPr>
          <p:cNvPr id="5" name="Rectangle 4"/>
          <p:cNvSpPr/>
          <p:nvPr/>
        </p:nvSpPr>
        <p:spPr>
          <a:xfrm>
            <a:off x="526741" y="6284912"/>
            <a:ext cx="8386439" cy="369332"/>
          </a:xfrm>
          <a:prstGeom prst="rect">
            <a:avLst/>
          </a:prstGeom>
        </p:spPr>
        <p:txBody>
          <a:bodyPr wrap="square">
            <a:spAutoFit/>
          </a:bodyPr>
          <a:lstStyle/>
          <a:p>
            <a:r>
              <a:rPr lang="en-US" dirty="0">
                <a:solidFill>
                  <a:schemeClr val="bg1">
                    <a:lumMod val="75000"/>
                  </a:schemeClr>
                </a:solidFill>
              </a:rPr>
              <a:t>http://go.databricks.com/hubfs/pdfs/Databricks_Primer_170303.pdf</a:t>
            </a:r>
          </a:p>
        </p:txBody>
      </p:sp>
      <p:sp>
        <p:nvSpPr>
          <p:cNvPr id="6" name="Rectangle 5"/>
          <p:cNvSpPr/>
          <p:nvPr/>
        </p:nvSpPr>
        <p:spPr>
          <a:xfrm>
            <a:off x="901577" y="1983965"/>
            <a:ext cx="8553142" cy="553998"/>
          </a:xfrm>
          <a:prstGeom prst="rect">
            <a:avLst/>
          </a:prstGeom>
        </p:spPr>
        <p:txBody>
          <a:bodyPr wrap="square">
            <a:spAutoFit/>
          </a:bodyPr>
          <a:lstStyle/>
          <a:p>
            <a:r>
              <a:rPr lang="en-US" sz="3000" dirty="0"/>
              <a:t>300+ Production Deployments Across Industries</a:t>
            </a:r>
          </a:p>
        </p:txBody>
      </p:sp>
    </p:spTree>
    <p:extLst>
      <p:ext uri="{BB962C8B-B14F-4D97-AF65-F5344CB8AC3E}">
        <p14:creationId xmlns:p14="http://schemas.microsoft.com/office/powerpoint/2010/main" val="2662941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Spark Components</a:t>
            </a:r>
            <a:endParaRPr lang="en-US" dirty="0"/>
          </a:p>
        </p:txBody>
      </p:sp>
    </p:spTree>
    <p:extLst>
      <p:ext uri="{BB962C8B-B14F-4D97-AF65-F5344CB8AC3E}">
        <p14:creationId xmlns:p14="http://schemas.microsoft.com/office/powerpoint/2010/main" val="36108371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Core</a:t>
            </a:r>
            <a:endParaRPr lang="en-US" dirty="0"/>
          </a:p>
        </p:txBody>
      </p:sp>
      <p:sp>
        <p:nvSpPr>
          <p:cNvPr id="3" name="Content Placeholder 2"/>
          <p:cNvSpPr>
            <a:spLocks noGrp="1"/>
          </p:cNvSpPr>
          <p:nvPr>
            <p:ph sz="quarter" idx="13"/>
          </p:nvPr>
        </p:nvSpPr>
        <p:spPr/>
        <p:txBody>
          <a:bodyPr/>
          <a:lstStyle/>
          <a:p>
            <a:r>
              <a:rPr lang="en-US" dirty="0" smtClean="0"/>
              <a:t>Basic functionality: task scheduling, memory management, fault recovery, interacting with storage systems and more.</a:t>
            </a:r>
          </a:p>
          <a:p>
            <a:r>
              <a:rPr lang="en-US" dirty="0" smtClean="0"/>
              <a:t>Provides the API for resilient distributed datasets (RDDs)</a:t>
            </a:r>
            <a:endParaRPr lang="en-US" dirty="0"/>
          </a:p>
        </p:txBody>
      </p:sp>
      <p:pic>
        <p:nvPicPr>
          <p:cNvPr id="6" name="Picture 5"/>
          <p:cNvPicPr>
            <a:picLocks noChangeAspect="1"/>
          </p:cNvPicPr>
          <p:nvPr/>
        </p:nvPicPr>
        <p:blipFill>
          <a:blip r:embed="rId2"/>
          <a:stretch>
            <a:fillRect/>
          </a:stretch>
        </p:blipFill>
        <p:spPr>
          <a:xfrm>
            <a:off x="5080000" y="4546600"/>
            <a:ext cx="6281877" cy="2133600"/>
          </a:xfrm>
          <a:prstGeom prst="rect">
            <a:avLst/>
          </a:prstGeom>
        </p:spPr>
      </p:pic>
      <p:sp>
        <p:nvSpPr>
          <p:cNvPr id="7" name="Frame 6"/>
          <p:cNvSpPr/>
          <p:nvPr/>
        </p:nvSpPr>
        <p:spPr>
          <a:xfrm>
            <a:off x="5181600" y="5562600"/>
            <a:ext cx="6096000" cy="406400"/>
          </a:xfrm>
          <a:prstGeom prst="fram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a:solidFill>
                <a:schemeClr val="tx1"/>
              </a:solidFill>
            </a:endParaRPr>
          </a:p>
        </p:txBody>
      </p:sp>
    </p:spTree>
    <p:extLst>
      <p:ext uri="{BB962C8B-B14F-4D97-AF65-F5344CB8AC3E}">
        <p14:creationId xmlns:p14="http://schemas.microsoft.com/office/powerpoint/2010/main" val="3751138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TotalTime>
  <Words>2333</Words>
  <Application>Microsoft Office PowerPoint</Application>
  <PresentationFormat>Widescreen</PresentationFormat>
  <Paragraphs>200</Paragraphs>
  <Slides>32</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Helvetica Neue</vt:lpstr>
      <vt:lpstr>Arial</vt:lpstr>
      <vt:lpstr>Calibri</vt:lpstr>
      <vt:lpstr>Calibri Light</vt:lpstr>
      <vt:lpstr>Office Theme</vt:lpstr>
      <vt:lpstr>Spark Overview</vt:lpstr>
      <vt:lpstr>Why Should We Care about Spark?</vt:lpstr>
      <vt:lpstr>What is Apache Spark?</vt:lpstr>
      <vt:lpstr>Key Reasons for Interest in Spark</vt:lpstr>
      <vt:lpstr>Spark’s Relationship to Hadoop</vt:lpstr>
      <vt:lpstr>A Word about Spark Performance</vt:lpstr>
      <vt:lpstr>Who is using it? How is the market share?</vt:lpstr>
      <vt:lpstr>Spark Components</vt:lpstr>
      <vt:lpstr>Spark Core</vt:lpstr>
      <vt:lpstr>Spark SQL</vt:lpstr>
      <vt:lpstr>Spark Streaming</vt:lpstr>
      <vt:lpstr>Spark MLib</vt:lpstr>
      <vt:lpstr>GraphX</vt:lpstr>
      <vt:lpstr>Cluster Managers</vt:lpstr>
      <vt:lpstr>How to Start?</vt:lpstr>
      <vt:lpstr>PowerPoint Presentation</vt:lpstr>
      <vt:lpstr>Help Resources</vt:lpstr>
      <vt:lpstr>The Contexts/ Environments</vt:lpstr>
      <vt:lpstr>Data Interfaces</vt:lpstr>
      <vt:lpstr>Getting Started</vt:lpstr>
      <vt:lpstr>Creating a Cluster </vt:lpstr>
      <vt:lpstr>PowerPoint Presentation</vt:lpstr>
      <vt:lpstr>Transformation vs Action commends</vt:lpstr>
      <vt:lpstr>Spark for Data Scientist</vt:lpstr>
      <vt:lpstr>Python Example: Install Packages</vt:lpstr>
      <vt:lpstr>Python Regression Example</vt:lpstr>
      <vt:lpstr>Python Example</vt:lpstr>
      <vt:lpstr>MLlib</vt:lpstr>
      <vt:lpstr>Streaming</vt:lpstr>
      <vt:lpstr>Dashboard</vt:lpstr>
      <vt:lpstr>Schedule Job</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Sola Fide</dc:creator>
  <cp:lastModifiedBy>Sola Fide</cp:lastModifiedBy>
  <cp:revision>23</cp:revision>
  <dcterms:created xsi:type="dcterms:W3CDTF">2017-06-29T15:34:21Z</dcterms:created>
  <dcterms:modified xsi:type="dcterms:W3CDTF">2017-06-30T17:32:49Z</dcterms:modified>
</cp:coreProperties>
</file>