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2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7A1"/>
    <a:srgbClr val="0432FF"/>
    <a:srgbClr val="011893"/>
    <a:srgbClr val="FF6600"/>
    <a:srgbClr val="FF9900"/>
    <a:srgbClr val="FF0000"/>
    <a:srgbClr val="99CC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82"/>
    <p:restoredTop sz="94596"/>
  </p:normalViewPr>
  <p:slideViewPr>
    <p:cSldViewPr snapToGrid="0">
      <p:cViewPr varScale="1">
        <p:scale>
          <a:sx n="61" d="100"/>
          <a:sy n="61" d="100"/>
        </p:scale>
        <p:origin x="1454" y="53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B88ACF4-1A90-4FA5-B1A7-32BC9FA35C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598B86-C7D0-49D9-80FC-F3554BC03D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BDF8AF6-8A90-46FA-B8D5-3EAD11DA6FF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4860C3A-FBD5-4429-A939-F640D48677A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F496C000-F815-4DAD-ACEF-83A438E230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B59F395-CD4D-487B-B61A-5BA5538AC9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BD844DA-4F44-4286-997D-BF69ACC8A6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741F64E-3C57-4674-9768-7B3EC199BF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A969918-83A2-4004-AE25-5EF824D02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F9DC8035-94DA-4E1F-B226-50D4BC1959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D19B617-4AFC-4BAB-AF21-6E64274DFD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60863"/>
            <a:ext cx="517842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6663" y="928688"/>
            <a:ext cx="458311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MS PGothic" pitchFamily="34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MS PGothic" pitchFamily="34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MS PGothic" pitchFamily="34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MS PGothic" pitchFamily="34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F298EE-2382-4F71-A0E8-A16EB91F181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1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/>
          <a:srcRect t="63387"/>
          <a:stretch>
            <a:fillRect/>
          </a:stretch>
        </p:blipFill>
        <p:spPr bwMode="auto">
          <a:xfrm>
            <a:off x="14252575" y="358775"/>
            <a:ext cx="115728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3462000" y="298450"/>
            <a:ext cx="658813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3" descr="PerunaRrgb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C7FC104-D664-4288-81F2-446AAFEBF9D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3366750" y="985838"/>
            <a:ext cx="204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3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MS PGothic" pitchFamily="34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MS PGothic" pitchFamily="34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MS PGothic" pitchFamily="34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MS PGothic" pitchFamily="34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MS PGothic" pitchFamily="34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MS PGothic" pitchFamily="34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MS PGothic" pitchFamily="34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MS PGothic" pitchFamily="34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26" Type="http://schemas.openxmlformats.org/officeDocument/2006/relationships/image" Target="../media/image25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microsoft.com/office/2007/relationships/hdphoto" Target="../media/hdphoto1.wdp"/><Relationship Id="rId19" Type="http://schemas.openxmlformats.org/officeDocument/2006/relationships/image" Target="../media/image18.gif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C:\Users\Yao\Google Drive\capstone\feature_importance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4840" y="6724650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4460081" y="1774016"/>
          <a:ext cx="6624639" cy="1932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 Scraping</a:t>
                      </a:r>
                    </a:p>
                  </a:txBody>
                  <a:tcPr marL="58633" marR="58633" marT="29317" marB="293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 Creation</a:t>
                      </a:r>
                    </a:p>
                  </a:txBody>
                  <a:tcPr marL="58633" marR="58633" marT="29317" marB="293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Modeling</a:t>
                      </a:r>
                      <a:endParaRPr lang="en-US" sz="1200" dirty="0"/>
                    </a:p>
                  </a:txBody>
                  <a:tcPr marL="58633" marR="58633" marT="29317" marB="293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4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33" marR="58633" marT="29317" marB="293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33" marR="58633" marT="29317" marB="293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58633" marR="58633" marT="29317" marB="293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8" name="Group 177"/>
          <p:cNvGrpSpPr/>
          <p:nvPr/>
        </p:nvGrpSpPr>
        <p:grpSpPr>
          <a:xfrm>
            <a:off x="8712722" y="2089788"/>
            <a:ext cx="317195" cy="1609725"/>
            <a:chOff x="6526521" y="2065973"/>
            <a:chExt cx="317195" cy="1609725"/>
          </a:xfrm>
        </p:grpSpPr>
        <p:sp>
          <p:nvSpPr>
            <p:cNvPr id="179" name="Pentagon 178"/>
            <p:cNvSpPr/>
            <p:nvPr/>
          </p:nvSpPr>
          <p:spPr bwMode="auto">
            <a:xfrm>
              <a:off x="6574167" y="2065973"/>
              <a:ext cx="269549" cy="1609725"/>
            </a:xfrm>
            <a:prstGeom prst="homePlate">
              <a:avLst>
                <a:gd name="adj" fmla="val 85212"/>
              </a:avLst>
            </a:prstGeom>
            <a:gradFill flip="none" rotWithShape="1">
              <a:gsLst>
                <a:gs pos="0">
                  <a:srgbClr val="3399FF"/>
                </a:gs>
                <a:gs pos="20000">
                  <a:srgbClr val="00CCCC"/>
                </a:gs>
                <a:gs pos="40000">
                  <a:schemeClr val="accent1">
                    <a:lumMod val="40000"/>
                    <a:lumOff val="60000"/>
                  </a:schemeClr>
                </a:gs>
                <a:gs pos="60000">
                  <a:srgbClr val="0070C0"/>
                </a:gs>
                <a:gs pos="80000">
                  <a:srgbClr val="00B0F0"/>
                </a:gs>
                <a:gs pos="100000">
                  <a:srgbClr val="006699"/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80" name="Pentagon 179"/>
            <p:cNvSpPr/>
            <p:nvPr/>
          </p:nvSpPr>
          <p:spPr bwMode="auto">
            <a:xfrm>
              <a:off x="6526521" y="2065973"/>
              <a:ext cx="269549" cy="1609725"/>
            </a:xfrm>
            <a:prstGeom prst="homePlate">
              <a:avLst>
                <a:gd name="adj" fmla="val 85212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6507469" y="2089788"/>
            <a:ext cx="317195" cy="1609725"/>
            <a:chOff x="6526521" y="2065973"/>
            <a:chExt cx="317195" cy="1609725"/>
          </a:xfrm>
        </p:grpSpPr>
        <p:sp>
          <p:nvSpPr>
            <p:cNvPr id="171" name="Pentagon 170"/>
            <p:cNvSpPr/>
            <p:nvPr/>
          </p:nvSpPr>
          <p:spPr bwMode="auto">
            <a:xfrm>
              <a:off x="6574167" y="2065973"/>
              <a:ext cx="269549" cy="1609725"/>
            </a:xfrm>
            <a:prstGeom prst="homePlate">
              <a:avLst>
                <a:gd name="adj" fmla="val 85212"/>
              </a:avLst>
            </a:prstGeom>
            <a:gradFill flip="none" rotWithShape="1">
              <a:gsLst>
                <a:gs pos="0">
                  <a:srgbClr val="3399FF"/>
                </a:gs>
                <a:gs pos="20000">
                  <a:srgbClr val="00CCCC"/>
                </a:gs>
                <a:gs pos="40000">
                  <a:schemeClr val="accent1">
                    <a:lumMod val="40000"/>
                    <a:lumOff val="60000"/>
                  </a:schemeClr>
                </a:gs>
                <a:gs pos="60000">
                  <a:srgbClr val="0070C0"/>
                </a:gs>
                <a:gs pos="80000">
                  <a:srgbClr val="00B0F0"/>
                </a:gs>
                <a:gs pos="100000">
                  <a:srgbClr val="006699"/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76" name="Pentagon 175"/>
            <p:cNvSpPr/>
            <p:nvPr/>
          </p:nvSpPr>
          <p:spPr bwMode="auto">
            <a:xfrm>
              <a:off x="6526521" y="2065973"/>
              <a:ext cx="269549" cy="1609725"/>
            </a:xfrm>
            <a:prstGeom prst="homePlate">
              <a:avLst>
                <a:gd name="adj" fmla="val 85212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</p:grpSp>
      <p:graphicFrame>
        <p:nvGraphicFramePr>
          <p:cNvPr id="5123" name="Object 2"/>
          <p:cNvGraphicFramePr>
            <a:graphicFrameLocks noChangeAspect="1"/>
          </p:cNvGraphicFramePr>
          <p:nvPr/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Clip" r:id="rId5" imgW="20457143" imgH="13384127" progId="">
                  <p:embed/>
                </p:oleObj>
              </mc:Choice>
              <mc:Fallback>
                <p:oleObj name="Clip" r:id="rId5" imgW="20457143" imgH="1338412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:a16="http://schemas.microsoft.com/office/drawing/2014/main" id="{98F9E6CA-8A7E-473F-A0FD-62B435772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8588"/>
            <a:ext cx="7315200" cy="12303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400" b="1" dirty="0" smtClean="0">
                <a:solidFill>
                  <a:srgbClr val="9E0700"/>
                </a:solidFill>
                <a:latin typeface="Arial" charset="0"/>
              </a:rPr>
              <a:t>Yelp’s Review Filtering Algorithm</a:t>
            </a:r>
            <a:endParaRPr lang="en-US" altLang="en-US" sz="2600" b="1" dirty="0" smtClean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 smtClean="0">
                <a:latin typeface="Arial" charset="0"/>
              </a:rPr>
              <a:t>Yao </a:t>
            </a:r>
            <a:r>
              <a:rPr lang="en-US" altLang="en-US" sz="1600" b="1" dirty="0" err="1" smtClean="0">
                <a:latin typeface="Arial" charset="0"/>
              </a:rPr>
              <a:t>Yao</a:t>
            </a:r>
            <a:r>
              <a:rPr lang="en-US" altLang="en-US" sz="1600" b="1" dirty="0" smtClean="0">
                <a:latin typeface="Arial" charset="0"/>
              </a:rPr>
              <a:t>, Ivelin Angelov, Jack Rasmus-Vorrath, Mooyoung Lee, Daniel W Engels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 smtClean="0">
                <a:latin typeface="Arial" charset="0"/>
              </a:rPr>
              <a:t>Master </a:t>
            </a:r>
            <a:r>
              <a:rPr lang="en-US" altLang="en-US" sz="1600" b="1" dirty="0">
                <a:latin typeface="Arial" charset="0"/>
              </a:rPr>
              <a:t>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b="1" dirty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144588" y="6780213"/>
            <a:ext cx="32385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5126" name="Rectangle 104"/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7162" tIns="77788" rIns="157162" bIns="77788"/>
          <a:lstStyle/>
          <a:p>
            <a:pPr defTabSz="2641600">
              <a:lnSpc>
                <a:spcPct val="90000"/>
              </a:lnSpc>
              <a:spcBef>
                <a:spcPct val="30000"/>
              </a:spcBef>
            </a:pPr>
            <a:endParaRPr lang="en-US" altLang="en-US">
              <a:latin typeface="Arial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5250" y="6470650"/>
            <a:ext cx="4505325" cy="3405188"/>
            <a:chOff x="95250" y="6470650"/>
            <a:chExt cx="4505325" cy="3405188"/>
          </a:xfrm>
        </p:grpSpPr>
        <p:sp>
          <p:nvSpPr>
            <p:cNvPr id="5122" name="Rectangle 463"/>
            <p:cNvSpPr>
              <a:spLocks noChangeArrowheads="1"/>
            </p:cNvSpPr>
            <p:nvPr/>
          </p:nvSpPr>
          <p:spPr bwMode="auto">
            <a:xfrm>
              <a:off x="95250" y="6921500"/>
              <a:ext cx="4505325" cy="290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57162" tIns="77788" rIns="157162" bIns="77788"/>
            <a:lstStyle/>
            <a:p>
              <a:pPr marL="171450" lvl="1" indent="-171450" defTabSz="2641600">
                <a:spcBef>
                  <a:spcPct val="30000"/>
                </a:spcBef>
                <a:buFontTx/>
                <a:buChar char="•"/>
              </a:pPr>
              <a:r>
                <a:rPr lang="en-US" altLang="en-US" sz="1200" b="1" dirty="0" smtClean="0">
                  <a:latin typeface="Arial" pitchFamily="34" charset="0"/>
                </a:rPr>
                <a:t>Only recommended reviews calculate average rating</a:t>
              </a:r>
            </a:p>
            <a:p>
              <a:pPr marL="171450" indent="-171450" defTabSz="2641600">
                <a:spcBef>
                  <a:spcPct val="30000"/>
                </a:spcBef>
                <a:buFontTx/>
                <a:buChar char="•"/>
              </a:pPr>
              <a:r>
                <a:rPr lang="en-US" altLang="en-US" sz="1200" b="1" dirty="0" smtClean="0">
                  <a:latin typeface="Arial" pitchFamily="34" charset="0"/>
                </a:rPr>
                <a:t>Recommended reviews and average ratings:</a:t>
              </a:r>
            </a:p>
            <a:p>
              <a:pPr marL="400050" lvl="1" indent="-171450" defTabSz="2641600"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Influence consumer decisions and business revenue</a:t>
              </a:r>
              <a:endParaRPr lang="en-US" altLang="en-US" sz="1200" baseline="30000" dirty="0" smtClean="0">
                <a:latin typeface="Arial" pitchFamily="34" charset="0"/>
              </a:endParaRPr>
            </a:p>
            <a:p>
              <a:pPr marL="171450" indent="-171450" defTabSz="2641600">
                <a:spcBef>
                  <a:spcPct val="30000"/>
                </a:spcBef>
                <a:buFontTx/>
                <a:buChar char="•"/>
              </a:pPr>
              <a:r>
                <a:rPr lang="en-US" altLang="en-US" sz="1200" b="1" dirty="0" smtClean="0">
                  <a:latin typeface="Arial" pitchFamily="34" charset="0"/>
                </a:rPr>
                <a:t>Not recommended reviews are:</a:t>
              </a:r>
            </a:p>
            <a:p>
              <a:pPr marL="400050" lvl="1" indent="-171450" defTabSz="2641600"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Purchased, bribed, social/political protest, not credible, unrelated, and not understandable</a:t>
              </a:r>
            </a:p>
            <a:p>
              <a:pPr marL="400050" lvl="1" indent="-171450" defTabSz="2641600"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Still accessible, does not censor free speech</a:t>
              </a:r>
            </a:p>
            <a:p>
              <a:pPr marL="400050" lvl="1" indent="-171450" defTabSz="2641600"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Can be recommended when algorithm changes</a:t>
              </a:r>
            </a:p>
            <a:p>
              <a:pPr marL="171450" indent="-171450" defTabSz="2641600">
                <a:lnSpc>
                  <a:spcPts val="1375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b="1" dirty="0" smtClean="0">
                  <a:latin typeface="Arial" pitchFamily="34" charset="0"/>
                </a:rPr>
                <a:t>Reviews are removed by:</a:t>
              </a:r>
            </a:p>
            <a:p>
              <a:pPr marL="400050" lvl="1" indent="-171450" defTabSz="2641600">
                <a:lnSpc>
                  <a:spcPts val="1375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Violating Terms of Service and defamation court rulings</a:t>
              </a:r>
            </a:p>
            <a:p>
              <a:pPr marL="171450" indent="-171450" defTabSz="2641600">
                <a:lnSpc>
                  <a:spcPts val="1375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b="1" dirty="0" smtClean="0">
                  <a:latin typeface="Arial" pitchFamily="34" charset="0"/>
                </a:rPr>
                <a:t>Filtering algorithm is undisclosed:</a:t>
              </a:r>
            </a:p>
            <a:p>
              <a:pPr marL="400050" lvl="1" indent="-171450" defTabSz="2641600">
                <a:lnSpc>
                  <a:spcPts val="1375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>
                  <a:latin typeface="Arial" pitchFamily="34" charset="0"/>
                </a:rPr>
                <a:t>P</a:t>
              </a:r>
              <a:r>
                <a:rPr lang="en-US" altLang="en-US" sz="1200" dirty="0" smtClean="0">
                  <a:latin typeface="Arial" pitchFamily="34" charset="0"/>
                </a:rPr>
                <a:t>revent manipulating the system</a:t>
              </a:r>
            </a:p>
          </p:txBody>
        </p:sp>
        <p:sp>
          <p:nvSpPr>
            <p:cNvPr id="5128" name="Rectangle 460"/>
            <p:cNvSpPr>
              <a:spLocks noChangeArrowheads="1"/>
            </p:cNvSpPr>
            <p:nvPr/>
          </p:nvSpPr>
          <p:spPr bwMode="auto">
            <a:xfrm>
              <a:off x="182880" y="6654800"/>
              <a:ext cx="4260850" cy="32210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5129" name="Rectangle 462"/>
            <p:cNvSpPr>
              <a:spLocks noChangeArrowheads="1"/>
            </p:cNvSpPr>
            <p:nvPr/>
          </p:nvSpPr>
          <p:spPr bwMode="auto">
            <a:xfrm>
              <a:off x="322263" y="6470650"/>
              <a:ext cx="3097212" cy="43409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157162" tIns="77788" rIns="157162" bIns="77788">
              <a:spAutoFit/>
            </a:bodyPr>
            <a:lstStyle/>
            <a:p>
              <a:pPr defTabSz="2641600"/>
              <a:r>
                <a:rPr lang="en-US" altLang="en-US" sz="1800" b="1" dirty="0" smtClean="0">
                  <a:solidFill>
                    <a:srgbClr val="9E0700"/>
                  </a:solidFill>
                  <a:latin typeface="Arial" pitchFamily="34" charset="0"/>
                </a:rPr>
                <a:t>Yelp’s Filtering Algorithm</a:t>
              </a:r>
              <a:endParaRPr lang="en-US" altLang="en-US" sz="1800" b="1" dirty="0">
                <a:solidFill>
                  <a:srgbClr val="9E0700"/>
                </a:solidFill>
                <a:latin typeface="Arial" pitchFamily="34" charset="0"/>
              </a:endParaRPr>
            </a:p>
          </p:txBody>
        </p:sp>
      </p:grpSp>
      <p:sp>
        <p:nvSpPr>
          <p:cNvPr id="5130" name="Rectangle 470"/>
          <p:cNvSpPr>
            <a:spLocks noChangeArrowheads="1"/>
          </p:cNvSpPr>
          <p:nvPr/>
        </p:nvSpPr>
        <p:spPr bwMode="auto">
          <a:xfrm>
            <a:off x="11094713" y="2001838"/>
            <a:ext cx="4297680" cy="2132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5131" name="Rectangle 471"/>
          <p:cNvSpPr>
            <a:spLocks noChangeArrowheads="1"/>
          </p:cNvSpPr>
          <p:nvPr/>
        </p:nvSpPr>
        <p:spPr bwMode="auto">
          <a:xfrm>
            <a:off x="11182344" y="1800225"/>
            <a:ext cx="3869648" cy="4340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57162" tIns="77788" rIns="157162" bIns="77788">
            <a:spAutoFit/>
          </a:bodyPr>
          <a:lstStyle/>
          <a:p>
            <a:pPr defTabSz="2641600"/>
            <a:r>
              <a:rPr lang="en-US" altLang="en-US" sz="1800" b="1" dirty="0" smtClean="0">
                <a:solidFill>
                  <a:srgbClr val="9E0700"/>
                </a:solidFill>
                <a:latin typeface="Arial" pitchFamily="34" charset="0"/>
              </a:rPr>
              <a:t>Multivariate Logistic Regression</a:t>
            </a:r>
            <a:endParaRPr lang="en-US" altLang="en-US" sz="1800" b="1" dirty="0">
              <a:solidFill>
                <a:srgbClr val="993300"/>
              </a:solidFill>
              <a:latin typeface="Arial" pitchFamily="34" charset="0"/>
            </a:endParaRPr>
          </a:p>
        </p:txBody>
      </p:sp>
      <p:sp>
        <p:nvSpPr>
          <p:cNvPr id="5132" name="Rectangle 472"/>
          <p:cNvSpPr>
            <a:spLocks noChangeArrowheads="1"/>
          </p:cNvSpPr>
          <p:nvPr/>
        </p:nvSpPr>
        <p:spPr bwMode="auto">
          <a:xfrm>
            <a:off x="11056932" y="2114551"/>
            <a:ext cx="44735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7162" tIns="77788" rIns="157162" bIns="77788"/>
          <a:lstStyle/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One unified model for binary prediction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Features created from metadata:</a:t>
            </a:r>
          </a:p>
          <a:p>
            <a:pPr marL="628650" lvl="1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dirty="0" smtClean="0">
                <a:latin typeface="Arial" pitchFamily="34" charset="0"/>
              </a:rPr>
              <a:t>Converted into numerical</a:t>
            </a:r>
          </a:p>
          <a:p>
            <a:pPr marL="628650" lvl="1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dirty="0" smtClean="0">
                <a:latin typeface="Arial" pitchFamily="34" charset="0"/>
              </a:rPr>
              <a:t>Adjusted for distribution asymmetry</a:t>
            </a:r>
          </a:p>
          <a:p>
            <a:pPr marL="628650" lvl="1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dirty="0" smtClean="0">
                <a:latin typeface="Arial" pitchFamily="34" charset="0"/>
              </a:rPr>
              <a:t>Scaled from 0 to 1</a:t>
            </a:r>
          </a:p>
          <a:p>
            <a:pPr marL="1085850" lvl="2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dirty="0" smtClean="0">
                <a:latin typeface="Arial" pitchFamily="34" charset="0"/>
              </a:rPr>
              <a:t>Direct comparisons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Coefficients measure feature importance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Pre-balancing the dataset to 50:50:</a:t>
            </a:r>
          </a:p>
          <a:p>
            <a:pPr marL="628650" lvl="1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dirty="0" smtClean="0">
                <a:latin typeface="Arial" pitchFamily="34" charset="0"/>
              </a:rPr>
              <a:t>Equal emphasis for predicting both review types</a:t>
            </a:r>
          </a:p>
        </p:txBody>
      </p:sp>
      <p:sp>
        <p:nvSpPr>
          <p:cNvPr id="5133" name="Rectangle 563"/>
          <p:cNvSpPr>
            <a:spLocks noChangeArrowheads="1"/>
          </p:cNvSpPr>
          <p:nvPr/>
        </p:nvSpPr>
        <p:spPr bwMode="auto">
          <a:xfrm>
            <a:off x="11045818" y="6439428"/>
            <a:ext cx="4297680" cy="1535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5134" name="Rectangle 564"/>
          <p:cNvSpPr>
            <a:spLocks noChangeArrowheads="1"/>
          </p:cNvSpPr>
          <p:nvPr/>
        </p:nvSpPr>
        <p:spPr bwMode="auto">
          <a:xfrm>
            <a:off x="11182344" y="6234113"/>
            <a:ext cx="1009891" cy="4340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57162" tIns="77788" rIns="157162" bIns="77788">
            <a:spAutoFit/>
          </a:bodyPr>
          <a:lstStyle/>
          <a:p>
            <a:pPr defTabSz="2641600"/>
            <a:r>
              <a:rPr lang="en-US" altLang="en-US" sz="1800" b="1" dirty="0" smtClean="0">
                <a:solidFill>
                  <a:srgbClr val="9E0700"/>
                </a:solidFill>
                <a:latin typeface="Arial" pitchFamily="34" charset="0"/>
              </a:rPr>
              <a:t>Ethics</a:t>
            </a:r>
            <a:endParaRPr lang="en-US" altLang="en-US" sz="1800" b="1" dirty="0">
              <a:solidFill>
                <a:srgbClr val="9E0700"/>
              </a:solidFill>
              <a:latin typeface="Arial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5250" y="3522557"/>
            <a:ext cx="4339590" cy="1716722"/>
            <a:chOff x="95250" y="3497263"/>
            <a:chExt cx="4339590" cy="1716722"/>
          </a:xfrm>
        </p:grpSpPr>
        <p:sp>
          <p:nvSpPr>
            <p:cNvPr id="5127" name="Rectangle 459"/>
            <p:cNvSpPr>
              <a:spLocks noChangeArrowheads="1"/>
            </p:cNvSpPr>
            <p:nvPr/>
          </p:nvSpPr>
          <p:spPr bwMode="auto">
            <a:xfrm>
              <a:off x="95250" y="3867150"/>
              <a:ext cx="4238625" cy="132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57162" tIns="77788" rIns="157162" bIns="77788"/>
            <a:lstStyle/>
            <a:p>
              <a:pPr marL="115888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b="1" dirty="0" smtClean="0">
                  <a:latin typeface="Arial" pitchFamily="34" charset="0"/>
                </a:rPr>
                <a:t>Algorithms can inherently have unethical procedures when filtering out reviews</a:t>
              </a:r>
            </a:p>
            <a:p>
              <a:pPr marL="115888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b="1" dirty="0" smtClean="0">
                  <a:latin typeface="Arial" pitchFamily="34" charset="0"/>
                </a:rPr>
                <a:t>Yelp filters reviews to:</a:t>
              </a:r>
            </a:p>
            <a:p>
              <a:pPr marL="354013" lvl="1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Promote quality and reliable information</a:t>
              </a:r>
              <a:endParaRPr lang="en-US" altLang="en-US" sz="1200" baseline="30000" dirty="0" smtClean="0">
                <a:latin typeface="Arial" pitchFamily="34" charset="0"/>
              </a:endParaRPr>
            </a:p>
            <a:p>
              <a:pPr marL="354013" lvl="1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Help consumers gain insight and make decisions</a:t>
              </a:r>
              <a:endParaRPr lang="en-US" altLang="en-US" sz="1200" baseline="30000" dirty="0" smtClean="0">
                <a:latin typeface="Arial" pitchFamily="34" charset="0"/>
              </a:endParaRPr>
            </a:p>
            <a:p>
              <a:pPr marL="354013" lvl="1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Reduce deceptive, disruptive, and paid reviews</a:t>
              </a:r>
              <a:endParaRPr lang="en-US" altLang="en-US" sz="1200" baseline="30000" dirty="0" smtClean="0">
                <a:latin typeface="Arial" pitchFamily="34" charset="0"/>
              </a:endParaRPr>
            </a:p>
          </p:txBody>
        </p:sp>
        <p:sp>
          <p:nvSpPr>
            <p:cNvPr id="5136" name="Rectangle 457"/>
            <p:cNvSpPr>
              <a:spLocks noChangeArrowheads="1"/>
            </p:cNvSpPr>
            <p:nvPr/>
          </p:nvSpPr>
          <p:spPr bwMode="auto">
            <a:xfrm>
              <a:off x="182880" y="3705225"/>
              <a:ext cx="4251960" cy="1508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5137" name="Rectangle 458"/>
            <p:cNvSpPr>
              <a:spLocks noChangeArrowheads="1"/>
            </p:cNvSpPr>
            <p:nvPr/>
          </p:nvSpPr>
          <p:spPr bwMode="auto">
            <a:xfrm>
              <a:off x="322263" y="3497263"/>
              <a:ext cx="1544638" cy="43409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157162" tIns="77788" rIns="157162" bIns="77788">
              <a:spAutoFit/>
            </a:bodyPr>
            <a:lstStyle/>
            <a:p>
              <a:pPr defTabSz="2641600"/>
              <a:r>
                <a:rPr lang="en-US" altLang="en-US" sz="1800" b="1" dirty="0" smtClean="0">
                  <a:solidFill>
                    <a:srgbClr val="9E0700"/>
                  </a:solidFill>
                  <a:latin typeface="Arial" pitchFamily="34" charset="0"/>
                </a:rPr>
                <a:t>Motivation</a:t>
              </a:r>
              <a:endParaRPr lang="en-US" altLang="en-US" sz="1800" b="1" dirty="0">
                <a:solidFill>
                  <a:srgbClr val="9E0700"/>
                </a:solidFill>
                <a:latin typeface="Arial" pitchFamily="34" charset="0"/>
              </a:endParaRPr>
            </a:p>
          </p:txBody>
        </p:sp>
      </p:grpSp>
      <p:sp>
        <p:nvSpPr>
          <p:cNvPr id="5138" name="Rectangle 476"/>
          <p:cNvSpPr>
            <a:spLocks noChangeArrowheads="1"/>
          </p:cNvSpPr>
          <p:nvPr/>
        </p:nvSpPr>
        <p:spPr bwMode="auto">
          <a:xfrm>
            <a:off x="11058518" y="4369858"/>
            <a:ext cx="4297680" cy="1833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5139" name="Rectangle 477"/>
          <p:cNvSpPr>
            <a:spLocks noChangeArrowheads="1"/>
          </p:cNvSpPr>
          <p:nvPr/>
        </p:nvSpPr>
        <p:spPr bwMode="auto">
          <a:xfrm>
            <a:off x="11182344" y="4181475"/>
            <a:ext cx="4382609" cy="4340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57162" tIns="77788" rIns="157162" bIns="77788">
            <a:spAutoFit/>
          </a:bodyPr>
          <a:lstStyle/>
          <a:p>
            <a:pPr defTabSz="2641600"/>
            <a:r>
              <a:rPr lang="en-US" altLang="en-US" sz="1800" b="1" dirty="0" smtClean="0">
                <a:solidFill>
                  <a:srgbClr val="9E0700"/>
                </a:solidFill>
                <a:latin typeface="Arial" pitchFamily="34" charset="0"/>
              </a:rPr>
              <a:t>Guideline For Recommended Review</a:t>
            </a:r>
            <a:endParaRPr lang="en-US" altLang="en-US" sz="1800" b="1" dirty="0">
              <a:solidFill>
                <a:srgbClr val="9E0700"/>
              </a:solidFill>
              <a:latin typeface="Arial" pitchFamily="34" charset="0"/>
            </a:endParaRPr>
          </a:p>
        </p:txBody>
      </p:sp>
      <p:sp>
        <p:nvSpPr>
          <p:cNvPr id="5140" name="Rectangle 478"/>
          <p:cNvSpPr>
            <a:spLocks noChangeArrowheads="1"/>
          </p:cNvSpPr>
          <p:nvPr/>
        </p:nvSpPr>
        <p:spPr bwMode="auto">
          <a:xfrm>
            <a:off x="11052169" y="4529138"/>
            <a:ext cx="4473575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7162" tIns="77788" rIns="157162" bIns="77788"/>
          <a:lstStyle/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Submit for: </a:t>
            </a:r>
            <a:r>
              <a:rPr lang="en-US" altLang="en-US" sz="1200" dirty="0" smtClean="0">
                <a:latin typeface="Arial" pitchFamily="34" charset="0"/>
              </a:rPr>
              <a:t>businesses with less reviews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Rate: </a:t>
            </a:r>
            <a:r>
              <a:rPr lang="en-US" altLang="en-US" sz="1200" dirty="0" smtClean="0">
                <a:latin typeface="Arial" pitchFamily="34" charset="0"/>
              </a:rPr>
              <a:t>Critically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Write: </a:t>
            </a:r>
            <a:r>
              <a:rPr lang="en-US" altLang="en-US" sz="1200" dirty="0" smtClean="0">
                <a:latin typeface="Arial" pitchFamily="34" charset="0"/>
              </a:rPr>
              <a:t>Concise overall positive message that express variations in sentiment. Use mild complexity </a:t>
            </a:r>
            <a:r>
              <a:rPr lang="en-US" altLang="en-US" sz="1200" dirty="0" smtClean="0">
                <a:latin typeface="Arial" pitchFamily="34" charset="0"/>
              </a:rPr>
              <a:t>and less </a:t>
            </a:r>
            <a:r>
              <a:rPr lang="en-US" altLang="en-US" sz="1200" dirty="0" smtClean="0">
                <a:latin typeface="Arial" pitchFamily="34" charset="0"/>
              </a:rPr>
              <a:t>common words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Accumulate: </a:t>
            </a:r>
            <a:r>
              <a:rPr lang="en-US" altLang="en-US" sz="1200" dirty="0" smtClean="0">
                <a:latin typeface="Arial" pitchFamily="34" charset="0"/>
              </a:rPr>
              <a:t>Friends, Total reviews, Total photos, Recent reviews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Update reviews: </a:t>
            </a:r>
            <a:r>
              <a:rPr lang="en-US" altLang="en-US" sz="1200" dirty="0" smtClean="0">
                <a:latin typeface="Arial" pitchFamily="34" charset="0"/>
              </a:rPr>
              <a:t>Less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itchFamily="34" charset="0"/>
            </a:endParaRPr>
          </a:p>
        </p:txBody>
      </p:sp>
      <p:sp>
        <p:nvSpPr>
          <p:cNvPr id="5145" name="Rectangle 104"/>
          <p:cNvSpPr>
            <a:spLocks noChangeArrowheads="1"/>
          </p:cNvSpPr>
          <p:nvPr/>
        </p:nvSpPr>
        <p:spPr bwMode="auto">
          <a:xfrm>
            <a:off x="11058519" y="6557963"/>
            <a:ext cx="4456113" cy="18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7162" tIns="77788" rIns="157162" bIns="77788"/>
          <a:lstStyle/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Pooling information towards general consensus: </a:t>
            </a:r>
            <a:r>
              <a:rPr lang="en-US" altLang="en-US" sz="1200" dirty="0">
                <a:latin typeface="Arial" pitchFamily="34" charset="0"/>
              </a:rPr>
              <a:t>m</a:t>
            </a:r>
            <a:r>
              <a:rPr lang="en-US" altLang="en-US" sz="1200" dirty="0" smtClean="0">
                <a:latin typeface="Arial" pitchFamily="34" charset="0"/>
              </a:rPr>
              <a:t>akes Yelp less likely to be wrong and is a justified reflection of the collective experience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Yelp filters for: </a:t>
            </a:r>
            <a:r>
              <a:rPr lang="en-US" altLang="en-US" sz="1200" dirty="0" smtClean="0">
                <a:latin typeface="Arial" pitchFamily="34" charset="0"/>
              </a:rPr>
              <a:t>Concise and useful information, removal of less credible information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Dependent on the end user: </a:t>
            </a:r>
            <a:r>
              <a:rPr lang="en-US" altLang="en-US" sz="1200" dirty="0" smtClean="0">
                <a:latin typeface="Arial" pitchFamily="34" charset="0"/>
              </a:rPr>
              <a:t>To take advice from Yelp and to make better informed decisions 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 smtClean="0">
              <a:latin typeface="Arial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5250" y="1671638"/>
            <a:ext cx="4339590" cy="1753552"/>
            <a:chOff x="95250" y="1671638"/>
            <a:chExt cx="4339590" cy="1753552"/>
          </a:xfrm>
        </p:grpSpPr>
        <p:sp>
          <p:nvSpPr>
            <p:cNvPr id="5146" name="Rectangle 104"/>
            <p:cNvSpPr>
              <a:spLocks noChangeArrowheads="1"/>
            </p:cNvSpPr>
            <p:nvPr/>
          </p:nvSpPr>
          <p:spPr bwMode="auto">
            <a:xfrm>
              <a:off x="95250" y="2027238"/>
              <a:ext cx="4314825" cy="1325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57162" tIns="77788" rIns="157162" bIns="77788"/>
            <a:lstStyle/>
            <a:p>
              <a:pPr marL="115888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b="1" dirty="0" smtClean="0">
                  <a:latin typeface="Arial" pitchFamily="34" charset="0"/>
                </a:rPr>
                <a:t>Online third-party crowd-sourced platform for:</a:t>
              </a:r>
            </a:p>
            <a:p>
              <a:pPr marL="344488" lvl="1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Users seeking and submitting advice</a:t>
              </a:r>
            </a:p>
            <a:p>
              <a:pPr marL="344488" lvl="1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Businesses seeking feedback and advertising</a:t>
              </a:r>
            </a:p>
            <a:p>
              <a:pPr marL="344488" lvl="1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Reviews with 1-to-5 star ratings and written text</a:t>
              </a:r>
            </a:p>
            <a:p>
              <a:pPr marL="115888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b="1" dirty="0" smtClean="0">
                  <a:latin typeface="Arial" pitchFamily="34" charset="0"/>
                </a:rPr>
                <a:t>155 million total reviews include: 72% recommended, 21% not recommended, and 7% removed</a:t>
              </a:r>
            </a:p>
            <a:p>
              <a:pPr marL="115888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endParaRPr lang="en-US" altLang="en-US" sz="1200" dirty="0" smtClean="0">
                <a:latin typeface="Arial" pitchFamily="34" charset="0"/>
              </a:endParaRPr>
            </a:p>
          </p:txBody>
        </p:sp>
        <p:sp>
          <p:nvSpPr>
            <p:cNvPr id="5147" name="Rectangle 106"/>
            <p:cNvSpPr>
              <a:spLocks noChangeArrowheads="1"/>
            </p:cNvSpPr>
            <p:nvPr/>
          </p:nvSpPr>
          <p:spPr bwMode="auto">
            <a:xfrm>
              <a:off x="182880" y="1920240"/>
              <a:ext cx="4251960" cy="1504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dirty="0"/>
            </a:p>
          </p:txBody>
        </p:sp>
        <p:sp>
          <p:nvSpPr>
            <p:cNvPr id="5148" name="Rectangle 96"/>
            <p:cNvSpPr>
              <a:spLocks noChangeArrowheads="1"/>
            </p:cNvSpPr>
            <p:nvPr/>
          </p:nvSpPr>
          <p:spPr bwMode="auto">
            <a:xfrm>
              <a:off x="322263" y="1671638"/>
              <a:ext cx="791947" cy="43409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57162" tIns="77788" rIns="157162" bIns="77788">
              <a:spAutoFit/>
            </a:bodyPr>
            <a:lstStyle/>
            <a:p>
              <a:pPr defTabSz="2641600"/>
              <a:r>
                <a:rPr lang="en-US" altLang="en-US" sz="1800" b="1" dirty="0" smtClean="0">
                  <a:solidFill>
                    <a:srgbClr val="9E0700"/>
                  </a:solidFill>
                  <a:latin typeface="Arial" pitchFamily="34" charset="0"/>
                </a:rPr>
                <a:t>Yelp</a:t>
              </a:r>
              <a:endParaRPr lang="en-US" altLang="en-US" sz="1800" b="1" dirty="0">
                <a:solidFill>
                  <a:srgbClr val="9E0700"/>
                </a:solidFill>
                <a:latin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5250" y="5336646"/>
            <a:ext cx="4337367" cy="1153054"/>
            <a:chOff x="95250" y="5262563"/>
            <a:chExt cx="4337367" cy="1153054"/>
          </a:xfrm>
        </p:grpSpPr>
        <p:sp>
          <p:nvSpPr>
            <p:cNvPr id="5135" name="Rectangle 142"/>
            <p:cNvSpPr>
              <a:spLocks noChangeArrowheads="1"/>
            </p:cNvSpPr>
            <p:nvPr/>
          </p:nvSpPr>
          <p:spPr bwMode="auto">
            <a:xfrm>
              <a:off x="182880" y="5492750"/>
              <a:ext cx="4249737" cy="89746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5141" name="Rectangle 458"/>
            <p:cNvSpPr>
              <a:spLocks noChangeArrowheads="1"/>
            </p:cNvSpPr>
            <p:nvPr/>
          </p:nvSpPr>
          <p:spPr bwMode="auto">
            <a:xfrm>
              <a:off x="322263" y="5262563"/>
              <a:ext cx="1239839" cy="43409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157162" tIns="77788" rIns="157162" bIns="77788">
              <a:spAutoFit/>
            </a:bodyPr>
            <a:lstStyle/>
            <a:p>
              <a:pPr defTabSz="2641600"/>
              <a:r>
                <a:rPr lang="en-US" altLang="en-US" sz="1800" b="1" dirty="0" smtClean="0">
                  <a:solidFill>
                    <a:srgbClr val="9E0700"/>
                  </a:solidFill>
                  <a:latin typeface="Arial" pitchFamily="34" charset="0"/>
                </a:rPr>
                <a:t>Problem</a:t>
              </a:r>
              <a:endParaRPr lang="en-US" altLang="en-US" sz="1800" b="1" dirty="0">
                <a:solidFill>
                  <a:srgbClr val="9E0700"/>
                </a:solidFill>
                <a:latin typeface="Arial" pitchFamily="34" charset="0"/>
              </a:endParaRPr>
            </a:p>
          </p:txBody>
        </p:sp>
        <p:sp>
          <p:nvSpPr>
            <p:cNvPr id="5149" name="Rectangle 141"/>
            <p:cNvSpPr>
              <a:spLocks noChangeArrowheads="1"/>
            </p:cNvSpPr>
            <p:nvPr/>
          </p:nvSpPr>
          <p:spPr bwMode="auto">
            <a:xfrm>
              <a:off x="95250" y="5573261"/>
              <a:ext cx="4314825" cy="842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57162" tIns="77788" rIns="157162" bIns="77788"/>
            <a:lstStyle/>
            <a:p>
              <a:pPr marL="171450" indent="-171450" defTabSz="2641600">
                <a:spcBef>
                  <a:spcPct val="30000"/>
                </a:spcBef>
                <a:buFontTx/>
                <a:buChar char="•"/>
              </a:pPr>
              <a:r>
                <a:rPr lang="en-US" altLang="en-US" sz="1200" b="1" dirty="0" smtClean="0">
                  <a:latin typeface="Arial" pitchFamily="34" charset="0"/>
                </a:rPr>
                <a:t>Yelp's filtering algorithm can misclassify:</a:t>
              </a:r>
            </a:p>
            <a:p>
              <a:pPr marL="411163" lvl="1" indent="-171450" defTabSz="2641600"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Credible reviews as not recommended</a:t>
              </a:r>
            </a:p>
            <a:p>
              <a:pPr marL="411163" lvl="1" indent="-171450" defTabSz="2641600"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Deceptive reviews as recommended</a:t>
              </a:r>
            </a:p>
          </p:txBody>
        </p:sp>
      </p:grpSp>
      <p:sp>
        <p:nvSpPr>
          <p:cNvPr id="5150" name="Rectangle 563"/>
          <p:cNvSpPr>
            <a:spLocks noChangeArrowheads="1"/>
          </p:cNvSpPr>
          <p:nvPr/>
        </p:nvSpPr>
        <p:spPr bwMode="auto">
          <a:xfrm>
            <a:off x="11029943" y="8210550"/>
            <a:ext cx="4297680" cy="1666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5151" name="Rectangle 564"/>
          <p:cNvSpPr>
            <a:spLocks noChangeArrowheads="1"/>
          </p:cNvSpPr>
          <p:nvPr/>
        </p:nvSpPr>
        <p:spPr bwMode="auto">
          <a:xfrm>
            <a:off x="11182344" y="7999413"/>
            <a:ext cx="1703388" cy="4333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57162" tIns="77788" rIns="157162" bIns="77788">
            <a:spAutoFit/>
          </a:bodyPr>
          <a:lstStyle/>
          <a:p>
            <a:pPr defTabSz="2641600"/>
            <a:r>
              <a:rPr lang="en-US" altLang="en-US" sz="1800" b="1" dirty="0">
                <a:solidFill>
                  <a:srgbClr val="9E0700"/>
                </a:solidFill>
                <a:latin typeface="Arial" pitchFamily="34" charset="0"/>
              </a:rPr>
              <a:t>Conclusions</a:t>
            </a:r>
          </a:p>
        </p:txBody>
      </p:sp>
      <p:sp>
        <p:nvSpPr>
          <p:cNvPr id="5152" name="Rectangle 104"/>
          <p:cNvSpPr>
            <a:spLocks noChangeArrowheads="1"/>
          </p:cNvSpPr>
          <p:nvPr/>
        </p:nvSpPr>
        <p:spPr bwMode="auto">
          <a:xfrm>
            <a:off x="11042644" y="8323263"/>
            <a:ext cx="4456113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7162" tIns="77788" rIns="157162" bIns="77788"/>
          <a:lstStyle/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Yelp’s filtering algorithm promotes: </a:t>
            </a:r>
            <a:r>
              <a:rPr lang="en-US" altLang="en-US" sz="1200" dirty="0" smtClean="0">
                <a:latin typeface="Arial" pitchFamily="34" charset="0"/>
              </a:rPr>
              <a:t>Critical ratings, Genuine reviews, Quality of text (Complexity and Less common words), Reliability of content (Recent reviews and more submitted data activity), Insight (Variation of sentimental context and Collective experience)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Consumers' decisions based on: </a:t>
            </a:r>
            <a:r>
              <a:rPr lang="en-US" altLang="en-US" sz="1200" dirty="0" smtClean="0">
                <a:latin typeface="Arial" pitchFamily="34" charset="0"/>
              </a:rPr>
              <a:t>Personal discretion 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The filtered reviews and average rating: </a:t>
            </a:r>
            <a:r>
              <a:rPr lang="en-US" altLang="en-US" sz="1200" dirty="0" smtClean="0">
                <a:latin typeface="Arial" pitchFamily="34" charset="0"/>
              </a:rPr>
              <a:t>Justified reflection of the collective experience </a:t>
            </a:r>
          </a:p>
        </p:txBody>
      </p:sp>
      <p:graphicFrame>
        <p:nvGraphicFramePr>
          <p:cNvPr id="57" name="Content Placeholder 8"/>
          <p:cNvGraphicFramePr>
            <a:graphicFrameLocks/>
          </p:cNvGraphicFramePr>
          <p:nvPr/>
        </p:nvGraphicFramePr>
        <p:xfrm>
          <a:off x="7736205" y="3765186"/>
          <a:ext cx="3213100" cy="6858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Naive </a:t>
                      </a:r>
                      <a:r>
                        <a:rPr lang="en-US" sz="900" dirty="0" err="1" smtClean="0">
                          <a:latin typeface="+mj-lt"/>
                          <a:ea typeface="PMingLiU"/>
                          <a:cs typeface="Times New Roman"/>
                        </a:rPr>
                        <a:t>Bayes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latin typeface="+mj-lt"/>
                          <a:ea typeface="PMingLiU"/>
                          <a:cs typeface="Times New Roman"/>
                        </a:rPr>
                        <a:t>Label</a:t>
                      </a:r>
                      <a:endParaRPr lang="en-US" sz="900" b="1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The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Place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Is 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Good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Bad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The </a:t>
                      </a: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place is good.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The </a:t>
                      </a: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place is bad.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p(label=1)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0.5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0.5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+mj-lt"/>
                          <a:ea typeface="PMingLiU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p(label=0)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0.5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0.5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+mj-lt"/>
                          <a:ea typeface="PMingLiU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0" name="Picture 59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60240" y="4029404"/>
            <a:ext cx="3276061" cy="2296279"/>
          </a:xfrm>
          <a:prstGeom prst="rect">
            <a:avLst/>
          </a:prstGeom>
          <a:noFill/>
        </p:spPr>
      </p:pic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7736205" y="4846530"/>
          <a:ext cx="3282950" cy="109728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Text Classifier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Observations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Precision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Recall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F1-Score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Toxic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15,294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0.96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0.96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0.96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Severely Toxic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1,595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0.99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0.99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0.99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Obscene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8,449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0.98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0.98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0.98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Threat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478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Insult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7,877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0.97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0.97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0.97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Identity Hate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1,405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0.99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0.99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0.99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latin typeface="+mj-lt"/>
                          <a:ea typeface="PMingLiU"/>
                          <a:cs typeface="Times New Roman"/>
                        </a:rPr>
                        <a:t>Deceptive</a:t>
                      </a:r>
                      <a:endParaRPr lang="en-US" sz="900" b="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800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0.88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0.88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0.88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4504690" y="6356891"/>
          <a:ext cx="2990850" cy="411480"/>
        </p:xfrm>
        <a:graphic>
          <a:graphicData uri="http://schemas.openxmlformats.org/drawingml/2006/table">
            <a:tbl>
              <a:tblPr/>
              <a:tblGrid>
                <a:gridCol w="5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latin typeface="+mj-lt"/>
                          <a:ea typeface="PMingLiU"/>
                          <a:cs typeface="Times New Roman"/>
                        </a:rPr>
                        <a:t>Model</a:t>
                      </a:r>
                      <a:endParaRPr lang="en-US" sz="900" b="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latin typeface="+mj-lt"/>
                          <a:ea typeface="PMingLiU"/>
                          <a:cs typeface="Times New Roman"/>
                        </a:rPr>
                        <a:t>Observations</a:t>
                      </a:r>
                      <a:endParaRPr lang="en-US" sz="900" b="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latin typeface="+mj-lt"/>
                          <a:ea typeface="PMingLiU"/>
                          <a:cs typeface="Times New Roman"/>
                        </a:rPr>
                        <a:t>Precision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latin typeface="+mj-lt"/>
                          <a:ea typeface="PMingLiU"/>
                          <a:cs typeface="Times New Roman"/>
                        </a:rPr>
                        <a:t>Recall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latin typeface="+mj-lt"/>
                          <a:ea typeface="PMingLiU"/>
                          <a:cs typeface="Times New Roman"/>
                        </a:rPr>
                        <a:t>F1-Score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latin typeface="+mj-lt"/>
                          <a:ea typeface="PMingLiU"/>
                          <a:cs typeface="Times New Roman"/>
                        </a:rPr>
                        <a:t>Full</a:t>
                      </a:r>
                      <a:endParaRPr lang="en-US" sz="900" b="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53,330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0.80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0.74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0.77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latin typeface="+mj-lt"/>
                          <a:ea typeface="PMingLiU"/>
                          <a:cs typeface="Times New Roman"/>
                        </a:rPr>
                        <a:t>Reduced</a:t>
                      </a:r>
                      <a:endParaRPr lang="en-US" sz="900" b="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PMingLiU"/>
                          <a:cs typeface="Times New Roman"/>
                        </a:rPr>
                        <a:t>53,330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0.79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0.74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0.77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Rectangle 92"/>
          <p:cNvSpPr/>
          <p:nvPr/>
        </p:nvSpPr>
        <p:spPr>
          <a:xfrm>
            <a:off x="4434840" y="3700738"/>
            <a:ext cx="33121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+mj-lt"/>
              </a:rPr>
              <a:t>Recursive tree structure: </a:t>
            </a:r>
            <a:r>
              <a:rPr lang="en-US" sz="1000" dirty="0" smtClean="0">
                <a:latin typeface="+mj-lt"/>
              </a:rPr>
              <a:t>Fragments and uses grammar rules to find tonality of nested phrases </a:t>
            </a:r>
            <a:r>
              <a:rPr lang="en-US" sz="1000" dirty="0" err="1" smtClean="0">
                <a:latin typeface="+mj-lt"/>
              </a:rPr>
              <a:t>steming</a:t>
            </a:r>
            <a:r>
              <a:rPr lang="en-US" sz="1000" dirty="0" smtClean="0">
                <a:latin typeface="+mj-lt"/>
              </a:rPr>
              <a:t> from individual words</a:t>
            </a:r>
            <a:endParaRPr lang="en-US" sz="1000" dirty="0">
              <a:latin typeface="+mj-lt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366000" y="4464092"/>
            <a:ext cx="3990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3" indent="-4763">
              <a:lnSpc>
                <a:spcPct val="90000"/>
              </a:lnSpc>
              <a:spcBef>
                <a:spcPts val="1000"/>
              </a:spcBef>
            </a:pPr>
            <a:r>
              <a:rPr lang="en-US" sz="1000" b="1" dirty="0" smtClean="0">
                <a:latin typeface="Arial" charset="0"/>
                <a:ea typeface="Arial" charset="0"/>
                <a:cs typeface="Arial" charset="0"/>
              </a:rPr>
              <a:t>Bag of words</a:t>
            </a: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: Does not check grammar or word order. Trains words with larger difference in occurrence to classify as labels</a:t>
            </a:r>
          </a:p>
        </p:txBody>
      </p:sp>
      <p:pic>
        <p:nvPicPr>
          <p:cNvPr id="115" name="Picture 1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2958" y="2758355"/>
            <a:ext cx="469132" cy="4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6" name="Group 115"/>
          <p:cNvGrpSpPr/>
          <p:nvPr/>
        </p:nvGrpSpPr>
        <p:grpSpPr>
          <a:xfrm>
            <a:off x="4422306" y="2180632"/>
            <a:ext cx="1171144" cy="947830"/>
            <a:chOff x="690413" y="3927728"/>
            <a:chExt cx="1826422" cy="1478159"/>
          </a:xfrm>
        </p:grpSpPr>
        <p:pic>
          <p:nvPicPr>
            <p:cNvPr id="117" name="Picture 4" descr="Related image"/>
            <p:cNvPicPr>
              <a:picLocks noChangeAspect="1" noChangeArrowheads="1"/>
            </p:cNvPicPr>
            <p:nvPr/>
          </p:nvPicPr>
          <p:blipFill>
            <a:blip r:embed="rId9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223" y="3927728"/>
              <a:ext cx="1478159" cy="1478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Image result for yelp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413" y="4052243"/>
              <a:ext cx="1826422" cy="1168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9" name="Picture 18" descr="Image result for csv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188" y="2711547"/>
            <a:ext cx="582943" cy="58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5447562" y="2080312"/>
            <a:ext cx="11932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+mj-lt"/>
              </a:rPr>
              <a:t>157 Cities</a:t>
            </a:r>
          </a:p>
          <a:p>
            <a:r>
              <a:rPr lang="en-US" sz="1000" b="1" dirty="0" smtClean="0">
                <a:latin typeface="+mj-lt"/>
              </a:rPr>
              <a:t>676 Restaurants</a:t>
            </a:r>
          </a:p>
          <a:p>
            <a:r>
              <a:rPr lang="en-US" sz="1000" b="1" dirty="0" smtClean="0">
                <a:latin typeface="+mj-lt"/>
              </a:rPr>
              <a:t>347,817 Reviews</a:t>
            </a:r>
            <a:endParaRPr lang="en-US" sz="1000" b="1" dirty="0">
              <a:latin typeface="+mj-lt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4476404" y="2089530"/>
            <a:ext cx="6591993" cy="1604584"/>
          </a:xfrm>
          <a:prstGeom prst="roundRect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6708169" y="2162185"/>
            <a:ext cx="1392844" cy="699828"/>
            <a:chOff x="4608080" y="3763623"/>
            <a:chExt cx="2172167" cy="1091397"/>
          </a:xfrm>
        </p:grpSpPr>
        <p:sp>
          <p:nvSpPr>
            <p:cNvPr id="124" name="TextBox 123"/>
            <p:cNvSpPr txBox="1"/>
            <p:nvPr/>
          </p:nvSpPr>
          <p:spPr>
            <a:xfrm>
              <a:off x="4608080" y="4471033"/>
              <a:ext cx="2172167" cy="38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 smtClean="0">
                  <a:latin typeface="+mj-lt"/>
                </a:rPr>
                <a:t>f(Restaurant, User)</a:t>
              </a:r>
              <a:endParaRPr lang="en-US" sz="1000" i="1" dirty="0">
                <a:latin typeface="+mj-lt"/>
              </a:endParaRPr>
            </a:p>
          </p:txBody>
        </p:sp>
        <p:grpSp>
          <p:nvGrpSpPr>
            <p:cNvPr id="125" name="Group 52"/>
            <p:cNvGrpSpPr/>
            <p:nvPr/>
          </p:nvGrpSpPr>
          <p:grpSpPr>
            <a:xfrm>
              <a:off x="4667552" y="3763623"/>
              <a:ext cx="1863078" cy="748883"/>
              <a:chOff x="4513008" y="3763623"/>
              <a:chExt cx="1863078" cy="748883"/>
            </a:xfrm>
          </p:grpSpPr>
          <p:pic>
            <p:nvPicPr>
              <p:cNvPr id="126" name="Picture 30" descr="Image result for restaurants icon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3008" y="3763623"/>
                <a:ext cx="748883" cy="7488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32" descr="Image result for user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0534" y="3775284"/>
                <a:ext cx="725552" cy="7255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8" name="Plus 127"/>
              <p:cNvSpPr/>
              <p:nvPr/>
            </p:nvSpPr>
            <p:spPr>
              <a:xfrm>
                <a:off x="5250472" y="3932319"/>
                <a:ext cx="411481" cy="411479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+mj-lt"/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8846941" y="2103794"/>
            <a:ext cx="1060937" cy="883003"/>
            <a:chOff x="7704896" y="3728440"/>
            <a:chExt cx="1654551" cy="1377059"/>
          </a:xfrm>
        </p:grpSpPr>
        <p:pic>
          <p:nvPicPr>
            <p:cNvPr id="133" name="Picture 46" descr="Image result for balance and scale"/>
            <p:cNvPicPr>
              <a:picLocks noChangeAspect="1" noChangeArrowheads="1"/>
            </p:cNvPicPr>
            <p:nvPr/>
          </p:nvPicPr>
          <p:blipFill rotWithShape="1"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13" t="20871" r="20649" b="28302"/>
            <a:stretch/>
          </p:blipFill>
          <p:spPr bwMode="auto">
            <a:xfrm>
              <a:off x="8122096" y="3728440"/>
              <a:ext cx="820150" cy="77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TextBox 133"/>
            <p:cNvSpPr txBox="1"/>
            <p:nvPr/>
          </p:nvSpPr>
          <p:spPr>
            <a:xfrm>
              <a:off x="7704896" y="4481520"/>
              <a:ext cx="1654551" cy="62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+mj-lt"/>
                </a:rPr>
                <a:t>Balance &amp; Scale</a:t>
              </a:r>
              <a:endParaRPr lang="en-US" sz="1000" dirty="0">
                <a:latin typeface="+mj-lt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9734548" y="2175095"/>
            <a:ext cx="1310918" cy="740401"/>
            <a:chOff x="9004175" y="3702525"/>
            <a:chExt cx="2044402" cy="1154669"/>
          </a:xfrm>
        </p:grpSpPr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81631" y="3702525"/>
              <a:ext cx="1135852" cy="823532"/>
            </a:xfrm>
            <a:prstGeom prst="rect">
              <a:avLst/>
            </a:prstGeom>
          </p:spPr>
        </p:pic>
        <p:sp>
          <p:nvSpPr>
            <p:cNvPr id="137" name="TextBox 136"/>
            <p:cNvSpPr txBox="1"/>
            <p:nvPr/>
          </p:nvSpPr>
          <p:spPr>
            <a:xfrm>
              <a:off x="9004175" y="4473208"/>
              <a:ext cx="2044402" cy="383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+mj-lt"/>
                </a:rPr>
                <a:t>Logistic Regression</a:t>
              </a:r>
              <a:endParaRPr lang="en-US" sz="1000" dirty="0">
                <a:latin typeface="+mj-lt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9777411" y="2934325"/>
            <a:ext cx="1209675" cy="723383"/>
            <a:chOff x="9227336" y="4972706"/>
            <a:chExt cx="1886510" cy="1128128"/>
          </a:xfrm>
        </p:grpSpPr>
        <p:grpSp>
          <p:nvGrpSpPr>
            <p:cNvPr id="139" name="Group 22"/>
            <p:cNvGrpSpPr>
              <a:grpSpLocks noChangeAspect="1"/>
            </p:cNvGrpSpPr>
            <p:nvPr/>
          </p:nvGrpSpPr>
          <p:grpSpPr>
            <a:xfrm>
              <a:off x="9714566" y="4972706"/>
              <a:ext cx="869983" cy="869983"/>
              <a:chOff x="5760418" y="501858"/>
              <a:chExt cx="1905000" cy="1905000"/>
            </a:xfrm>
          </p:grpSpPr>
          <p:pic>
            <p:nvPicPr>
              <p:cNvPr id="141" name="Picture 48" descr="Image result for magnifying glass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760418" y="501858"/>
                <a:ext cx="1905000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2" name="Rectangle 141"/>
              <p:cNvSpPr/>
              <p:nvPr/>
            </p:nvSpPr>
            <p:spPr>
              <a:xfrm>
                <a:off x="6027642" y="631815"/>
                <a:ext cx="970001" cy="105101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p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endParaRPr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9227336" y="5716848"/>
              <a:ext cx="1886510" cy="383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+mj-lt"/>
                </a:rPr>
                <a:t>Feature Selection</a:t>
              </a:r>
              <a:endParaRPr lang="en-US" sz="1000" dirty="0">
                <a:latin typeface="+mj-lt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8927032" y="2769534"/>
            <a:ext cx="891040" cy="891040"/>
            <a:chOff x="7837374" y="4712870"/>
            <a:chExt cx="1389594" cy="1389594"/>
          </a:xfrm>
        </p:grpSpPr>
        <p:pic>
          <p:nvPicPr>
            <p:cNvPr id="144" name="Picture 50" descr="Image result for race checkers"/>
            <p:cNvPicPr>
              <a:picLocks noChangeAspect="1" noChangeArrowheads="1"/>
            </p:cNvPicPr>
            <p:nvPr/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374" y="4712870"/>
              <a:ext cx="1389594" cy="138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Box 144"/>
            <p:cNvSpPr txBox="1"/>
            <p:nvPr/>
          </p:nvSpPr>
          <p:spPr>
            <a:xfrm>
              <a:off x="7858945" y="5716848"/>
              <a:ext cx="1346451" cy="383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+mj-lt"/>
                </a:rPr>
                <a:t>Final Model</a:t>
              </a:r>
              <a:endParaRPr lang="en-US" sz="1000" dirty="0">
                <a:latin typeface="+mj-lt"/>
              </a:endParaRPr>
            </a:p>
          </p:txBody>
        </p:sp>
      </p:grpSp>
      <p:pic>
        <p:nvPicPr>
          <p:cNvPr id="146" name="Picture 52" descr="Related image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677863" y="2959578"/>
            <a:ext cx="472853" cy="4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52" descr="Related image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28" y="2204083"/>
            <a:ext cx="472853" cy="4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52" descr="Related image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22165" y="2852252"/>
            <a:ext cx="546535" cy="4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157"/>
          <p:cNvGrpSpPr/>
          <p:nvPr/>
        </p:nvGrpSpPr>
        <p:grpSpPr>
          <a:xfrm>
            <a:off x="7432960" y="2807133"/>
            <a:ext cx="1467516" cy="922296"/>
            <a:chOff x="5366019" y="4779380"/>
            <a:chExt cx="2288619" cy="1438338"/>
          </a:xfrm>
        </p:grpSpPr>
        <p:sp>
          <p:nvSpPr>
            <p:cNvPr id="159" name="TextBox 158"/>
            <p:cNvSpPr txBox="1"/>
            <p:nvPr/>
          </p:nvSpPr>
          <p:spPr>
            <a:xfrm>
              <a:off x="5366019" y="5593739"/>
              <a:ext cx="2288619" cy="62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+mj-lt"/>
                </a:rPr>
                <a:t>Deceptive &amp; Extreme Text Classifiers</a:t>
              </a:r>
              <a:endParaRPr lang="en-US" sz="1000" dirty="0">
                <a:latin typeface="+mj-lt"/>
              </a:endParaRPr>
            </a:p>
          </p:txBody>
        </p:sp>
        <p:grpSp>
          <p:nvGrpSpPr>
            <p:cNvPr id="160" name="Group 46"/>
            <p:cNvGrpSpPr/>
            <p:nvPr/>
          </p:nvGrpSpPr>
          <p:grpSpPr>
            <a:xfrm>
              <a:off x="5631049" y="4779380"/>
              <a:ext cx="1758559" cy="1001731"/>
              <a:chOff x="5563441" y="4793788"/>
              <a:chExt cx="1758559" cy="1001731"/>
            </a:xfrm>
          </p:grpSpPr>
          <p:pic>
            <p:nvPicPr>
              <p:cNvPr id="161" name="Picture 44" descr="Image result for toxic"/>
              <p:cNvPicPr>
                <a:picLocks noChangeAspect="1" noChangeArrowheads="1"/>
              </p:cNvPicPr>
              <p:nvPr/>
            </p:nvPicPr>
            <p:blipFill>
              <a:blip r:embed="rId2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8093" y="4793788"/>
                <a:ext cx="813907" cy="10017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2" name="Picture 2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5563441" y="4928899"/>
                <a:ext cx="810465" cy="7315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63" name="Content Placeholder 2"/>
          <p:cNvSpPr txBox="1">
            <a:spLocks/>
          </p:cNvSpPr>
          <p:nvPr/>
        </p:nvSpPr>
        <p:spPr>
          <a:xfrm>
            <a:off x="4510085" y="3236850"/>
            <a:ext cx="2621280" cy="564897"/>
          </a:xfrm>
          <a:prstGeom prst="rect">
            <a:avLst/>
          </a:prstGeom>
        </p:spPr>
        <p:txBody>
          <a:bodyPr>
            <a:noAutofit/>
          </a:bodyPr>
          <a:lstStyle/>
          <a:p>
            <a:pPr marR="0" lvl="0" algn="l" defTabSz="2641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10000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" pitchFamily="34" charset="0"/>
              </a:rPr>
              <a:t>Proportional subgroup:</a:t>
            </a:r>
            <a:r>
              <a:rPr kumimoji="0" lang="en-US" sz="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" pitchFamily="34" charset="0"/>
              </a:rPr>
              <a:t> </a:t>
            </a:r>
            <a:r>
              <a:rPr lang="en-US" sz="800" kern="0" dirty="0" smtClean="0">
                <a:latin typeface="+mj-lt"/>
                <a:cs typeface="Arial" pitchFamily="34" charset="0"/>
              </a:rPr>
              <a:t>data 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" pitchFamily="34" charset="0"/>
              </a:rPr>
              <a:t>consistency</a:t>
            </a:r>
            <a:endParaRPr kumimoji="0" lang="en-US" sz="800" b="0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" pitchFamily="34" charset="0"/>
            </a:endParaRPr>
          </a:p>
          <a:p>
            <a:pPr marL="0" marR="0" lvl="1" algn="l" defTabSz="26416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" pitchFamily="34" charset="0"/>
              </a:rPr>
              <a:t>1) Cluster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" pitchFamily="34" charset="0"/>
              </a:rPr>
              <a:t>: Sample cities that adopt Yelp</a:t>
            </a:r>
          </a:p>
          <a:p>
            <a:pPr marL="0" marR="0" lvl="1" algn="l" defTabSz="26416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" pitchFamily="34" charset="0"/>
              </a:rPr>
              <a:t>2) Stratify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" pitchFamily="34" charset="0"/>
              </a:rPr>
              <a:t>: Sample restaurants from cluster</a:t>
            </a:r>
          </a:p>
        </p:txBody>
      </p:sp>
      <p:grpSp>
        <p:nvGrpSpPr>
          <p:cNvPr id="193" name="Group 192"/>
          <p:cNvGrpSpPr/>
          <p:nvPr/>
        </p:nvGrpSpPr>
        <p:grpSpPr>
          <a:xfrm>
            <a:off x="6615818" y="2864451"/>
            <a:ext cx="1050279" cy="853482"/>
            <a:chOff x="6615818" y="2864451"/>
            <a:chExt cx="1050279" cy="853482"/>
          </a:xfrm>
        </p:grpSpPr>
        <p:grpSp>
          <p:nvGrpSpPr>
            <p:cNvPr id="192" name="Group 191"/>
            <p:cNvGrpSpPr/>
            <p:nvPr/>
          </p:nvGrpSpPr>
          <p:grpSpPr>
            <a:xfrm>
              <a:off x="6843049" y="2864451"/>
              <a:ext cx="595817" cy="649481"/>
              <a:chOff x="6844001" y="2864451"/>
              <a:chExt cx="595817" cy="649481"/>
            </a:xfrm>
          </p:grpSpPr>
          <p:pic>
            <p:nvPicPr>
              <p:cNvPr id="181" name="Picture 20"/>
              <p:cNvPicPr>
                <a:picLocks noChangeAspect="1" noChangeArrowheads="1"/>
              </p:cNvPicPr>
              <p:nvPr/>
            </p:nvPicPr>
            <p:blipFill>
              <a:blip r:embed="rId22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844001" y="2864451"/>
                <a:ext cx="593913" cy="588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5" name="Rectangle 184"/>
              <p:cNvSpPr/>
              <p:nvPr/>
            </p:nvSpPr>
            <p:spPr bwMode="auto">
              <a:xfrm>
                <a:off x="7173118" y="3374232"/>
                <a:ext cx="266700" cy="1397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cxnSp>
            <p:nvCxnSpPr>
              <p:cNvPr id="189" name="Straight Connector 188"/>
              <p:cNvCxnSpPr/>
              <p:nvPr/>
            </p:nvCxnSpPr>
            <p:spPr bwMode="auto">
              <a:xfrm>
                <a:off x="7215187" y="3363913"/>
                <a:ext cx="15001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51" name="TextBox 14"/>
            <p:cNvSpPr txBox="1"/>
            <p:nvPr/>
          </p:nvSpPr>
          <p:spPr>
            <a:xfrm>
              <a:off x="6615818" y="3317823"/>
              <a:ext cx="1050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+mj-lt"/>
                </a:rPr>
                <a:t>Spelling &amp; Readability</a:t>
              </a:r>
              <a:endParaRPr lang="en-US" sz="1000" dirty="0">
                <a:latin typeface="+mj-lt"/>
              </a:endParaRPr>
            </a:p>
          </p:txBody>
        </p:sp>
      </p:grpSp>
      <p:pic>
        <p:nvPicPr>
          <p:cNvPr id="120" name="Picture 28" descr="Image result for arrow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43654">
            <a:off x="5379145" y="2502540"/>
            <a:ext cx="755634" cy="64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4" name="Group 183"/>
          <p:cNvGrpSpPr/>
          <p:nvPr/>
        </p:nvGrpSpPr>
        <p:grpSpPr>
          <a:xfrm>
            <a:off x="7925763" y="2120902"/>
            <a:ext cx="1066800" cy="745407"/>
            <a:chOff x="7925763" y="2120902"/>
            <a:chExt cx="1066800" cy="745407"/>
          </a:xfrm>
        </p:grpSpPr>
        <p:sp>
          <p:nvSpPr>
            <p:cNvPr id="131" name="TextBox 130"/>
            <p:cNvSpPr txBox="1"/>
            <p:nvPr/>
          </p:nvSpPr>
          <p:spPr>
            <a:xfrm>
              <a:off x="7925763" y="2620088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+mj-lt"/>
                </a:rPr>
                <a:t>NLP Sentiment</a:t>
              </a:r>
              <a:endParaRPr lang="en-US" sz="1000" dirty="0">
                <a:latin typeface="+mj-lt"/>
              </a:endParaRPr>
            </a:p>
          </p:txBody>
        </p: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8191034" y="2120902"/>
              <a:ext cx="536258" cy="541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5" name="Rectangle 194"/>
          <p:cNvSpPr/>
          <p:nvPr/>
        </p:nvSpPr>
        <p:spPr>
          <a:xfrm>
            <a:off x="7611745" y="5956916"/>
            <a:ext cx="36118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+mj-lt"/>
              </a:rPr>
              <a:t>Final Model</a:t>
            </a:r>
            <a:r>
              <a:rPr lang="en-US" sz="1000" dirty="0" smtClean="0">
                <a:latin typeface="+mj-lt"/>
              </a:rPr>
              <a:t>: Insignificant features by p-value are removed</a:t>
            </a:r>
            <a:endParaRPr lang="en-US" sz="1000" dirty="0">
              <a:latin typeface="+mj-lt"/>
            </a:endParaRPr>
          </a:p>
        </p:txBody>
      </p:sp>
      <p:pic>
        <p:nvPicPr>
          <p:cNvPr id="197" name="Picture 196" descr="C:\Users\Yao\Google Drive\capstone\feature_importance2.png"/>
          <p:cNvPicPr>
            <a:picLocks noChangeAspect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7679056" y="6724650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7736205" y="6219731"/>
          <a:ext cx="3244850" cy="548640"/>
        </p:xfrm>
        <a:graphic>
          <a:graphicData uri="http://schemas.openxmlformats.org/drawingml/2006/table">
            <a:tbl>
              <a:tblPr/>
              <a:tblGrid>
                <a:gridCol w="14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Reduced Model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Predicted Not </a:t>
                      </a:r>
                      <a:endParaRPr lang="en-US" sz="900" dirty="0" smtClean="0">
                        <a:latin typeface="+mj-lt"/>
                        <a:ea typeface="PMingLiU"/>
                        <a:cs typeface="Times New Roman"/>
                      </a:endParaRPr>
                    </a:p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Recommended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Predicted </a:t>
                      </a:r>
                      <a:endParaRPr lang="en-US" sz="900" dirty="0" smtClean="0">
                        <a:latin typeface="+mj-lt"/>
                        <a:ea typeface="PMingLiU"/>
                        <a:cs typeface="Times New Roman"/>
                      </a:endParaRPr>
                    </a:p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Recommended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+mj-lt"/>
                          <a:ea typeface="PMingLiU"/>
                          <a:cs typeface="Times New Roman"/>
                        </a:rPr>
                        <a:t>Actual Not Recommended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21639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+mj-lt"/>
                          <a:ea typeface="PMingLiU"/>
                          <a:cs typeface="Times New Roman"/>
                        </a:rPr>
                        <a:t>5026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Actual Recommended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6913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19752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" name="Rectangle 96"/>
          <p:cNvSpPr/>
          <p:nvPr/>
        </p:nvSpPr>
        <p:spPr>
          <a:xfrm>
            <a:off x="5683250" y="6876078"/>
            <a:ext cx="8369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(Full Model)</a:t>
            </a:r>
            <a:endParaRPr lang="en-US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921749" y="6876078"/>
            <a:ext cx="111283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(Reduced Model)</a:t>
            </a:r>
            <a:endParaRPr lang="en-US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537645" y="5631542"/>
            <a:ext cx="716892" cy="716892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658</Words>
  <Application>Microsoft Office PowerPoint</Application>
  <PresentationFormat>Custom</PresentationFormat>
  <Paragraphs>181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MS PGothic</vt:lpstr>
      <vt:lpstr>PMingLiU</vt:lpstr>
      <vt:lpstr>Arial</vt:lpstr>
      <vt:lpstr>Times New Roman</vt:lpstr>
      <vt:lpstr>Desktop</vt:lpstr>
      <vt:lpstr>Clip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ML</cp:lastModifiedBy>
  <cp:revision>20</cp:revision>
  <dcterms:created xsi:type="dcterms:W3CDTF">2015-10-22T04:37:18Z</dcterms:created>
  <dcterms:modified xsi:type="dcterms:W3CDTF">2018-08-10T03:59:11Z</dcterms:modified>
</cp:coreProperties>
</file>