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59" r:id="rId12"/>
    <p:sldId id="260" r:id="rId13"/>
    <p:sldId id="261" r:id="rId14"/>
    <p:sldId id="275" r:id="rId15"/>
    <p:sldId id="262" r:id="rId16"/>
    <p:sldId id="263" r:id="rId17"/>
    <p:sldId id="264" r:id="rId18"/>
    <p:sldId id="265" r:id="rId19"/>
    <p:sldId id="266" r:id="rId20"/>
    <p:sldId id="293" r:id="rId21"/>
    <p:sldId id="277" r:id="rId22"/>
    <p:sldId id="278" r:id="rId23"/>
    <p:sldId id="279" r:id="rId24"/>
    <p:sldId id="280" r:id="rId25"/>
    <p:sldId id="281" r:id="rId26"/>
    <p:sldId id="294" r:id="rId27"/>
    <p:sldId id="284" r:id="rId28"/>
    <p:sldId id="285" r:id="rId29"/>
    <p:sldId id="286" r:id="rId30"/>
    <p:sldId id="287" r:id="rId31"/>
    <p:sldId id="289" r:id="rId32"/>
    <p:sldId id="288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56" autoAdjust="0"/>
    <p:restoredTop sz="94679"/>
  </p:normalViewPr>
  <p:slideViewPr>
    <p:cSldViewPr snapToGrid="0" snapToObjects="1">
      <p:cViewPr>
        <p:scale>
          <a:sx n="75" d="100"/>
          <a:sy n="75" d="100"/>
        </p:scale>
        <p:origin x="-249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Rating Distribution</a:t>
            </a:r>
            <a:r>
              <a:rPr lang="en-US" sz="2400" baseline="0" dirty="0"/>
              <a:t> of All Reviews</a:t>
            </a:r>
            <a:endParaRPr lang="en-US" sz="2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cat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Sheet1!$C$3:$C$7</c:f>
              <c:numCache>
                <c:formatCode>0%</c:formatCode>
                <c:ptCount val="5"/>
                <c:pt idx="0">
                  <c:v>0.16000000000000006</c:v>
                </c:pt>
                <c:pt idx="1">
                  <c:v>7.0000000000000034E-2</c:v>
                </c:pt>
                <c:pt idx="2">
                  <c:v>9.0000000000000052E-2</c:v>
                </c:pt>
                <c:pt idx="3">
                  <c:v>0.2</c:v>
                </c:pt>
                <c:pt idx="4">
                  <c:v>0.48000000000000026</c:v>
                </c:pt>
              </c:numCache>
            </c:numRef>
          </c:val>
        </c:ser>
        <c:axId val="90595328"/>
        <c:axId val="90597248"/>
      </c:barChart>
      <c:catAx>
        <c:axId val="90595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Star Rating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0597248"/>
        <c:crosses val="autoZero"/>
        <c:auto val="1"/>
        <c:lblAlgn val="ctr"/>
        <c:lblOffset val="100"/>
      </c:catAx>
      <c:valAx>
        <c:axId val="90597248"/>
        <c:scaling>
          <c:orientation val="minMax"/>
          <c:max val="0.5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0595328"/>
        <c:crosses val="autoZero"/>
        <c:crossBetween val="between"/>
        <c:majorUnit val="0.1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smtClean="0">
                <a:solidFill>
                  <a:srgbClr val="C00000"/>
                </a:solidFill>
              </a:rPr>
              <a:t>@</a:t>
            </a:r>
            <a:r>
              <a:rPr lang="en-US" sz="1600" b="1" kern="0" dirty="0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smtClean="0"/>
              <a:t>Yelp’s Review Filtering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2005386"/>
          </a:xfrm>
        </p:spPr>
        <p:txBody>
          <a:bodyPr>
            <a:normAutofit lnSpcReduction="10000"/>
          </a:bodyPr>
          <a:lstStyle/>
          <a:p>
            <a:pPr indent="144145">
              <a:spcBef>
                <a:spcPts val="0"/>
              </a:spcBef>
            </a:pPr>
            <a:r>
              <a:rPr lang="en-US" sz="2800" dirty="0" smtClean="0">
                <a:latin typeface="Times"/>
                <a:ea typeface="PMingLiU"/>
                <a:cs typeface="Times New Roman"/>
              </a:rPr>
              <a:t>Yao Yao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 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Ivelin Angelov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 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Jack Rasmus-Vorrath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, Mooyoung Lee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 Daniel W Engels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</a:p>
          <a:p>
            <a:pPr indent="144145">
              <a:spcBef>
                <a:spcPts val="0"/>
              </a:spcBef>
            </a:pPr>
            <a:endParaRPr lang="en-US" sz="2800" dirty="0" smtClean="0">
              <a:latin typeface="Times"/>
              <a:ea typeface="PMingLiU"/>
              <a:cs typeface="Times New Roman"/>
            </a:endParaRPr>
          </a:p>
          <a:p>
            <a:pPr indent="144145">
              <a:spcBef>
                <a:spcPts val="0"/>
              </a:spcBef>
            </a:pP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en-US" dirty="0" smtClean="0">
                <a:latin typeface="Times"/>
                <a:ea typeface="PMingLiU"/>
                <a:cs typeface="Times New Roman"/>
              </a:rPr>
              <a:t>Southern Methodist University, Dallas, TX, US</a:t>
            </a:r>
          </a:p>
          <a:p>
            <a:pPr indent="144145">
              <a:spcBef>
                <a:spcPts val="0"/>
              </a:spcBef>
            </a:pPr>
            <a:r>
              <a:rPr lang="de-DE" dirty="0" smtClean="0">
                <a:latin typeface="Times"/>
                <a:ea typeface="PMingLiU"/>
                <a:cs typeface="Times New Roman"/>
              </a:rPr>
              <a:t>{yaoyao, iangelov, jrasmusvorrath, </a:t>
            </a:r>
          </a:p>
          <a:p>
            <a:pPr indent="144145">
              <a:spcBef>
                <a:spcPts val="0"/>
              </a:spcBef>
            </a:pPr>
            <a:r>
              <a:rPr lang="de-DE" dirty="0" smtClean="0">
                <a:latin typeface="Times"/>
                <a:ea typeface="PMingLiU"/>
                <a:cs typeface="Times New Roman"/>
              </a:rPr>
              <a:t>mooyoungl, dwe}@smu.edu</a:t>
            </a:r>
            <a:endParaRPr lang="en-US" dirty="0">
              <a:latin typeface="Times"/>
              <a:ea typeface="PMingLiU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2" descr="Image result for yel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97103"/>
            <a:ext cx="2044459" cy="150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73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Dataset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54208" cy="310121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official Yelp dataset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Does not include not recommended </a:t>
            </a:r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May </a:t>
            </a:r>
            <a:r>
              <a:rPr lang="en-US" b="1" dirty="0" smtClean="0"/>
              <a:t>inherit</a:t>
            </a:r>
            <a:r>
              <a:rPr lang="en-US" dirty="0" smtClean="0"/>
              <a:t> cleaning </a:t>
            </a:r>
            <a:r>
              <a:rPr lang="en-US" b="1" dirty="0" smtClean="0"/>
              <a:t>biases</a:t>
            </a:r>
          </a:p>
          <a:p>
            <a:r>
              <a:rPr lang="en-US" b="1" dirty="0" smtClean="0"/>
              <a:t>External audit </a:t>
            </a:r>
            <a:r>
              <a:rPr lang="en-US" dirty="0" smtClean="0"/>
              <a:t>through </a:t>
            </a:r>
            <a:r>
              <a:rPr lang="en-US" b="1" dirty="0" smtClean="0"/>
              <a:t>sampling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Better </a:t>
            </a:r>
            <a:r>
              <a:rPr lang="en-US" b="1" dirty="0" smtClean="0"/>
              <a:t>observational study</a:t>
            </a:r>
          </a:p>
          <a:p>
            <a:pPr lvl="1"/>
            <a:r>
              <a:rPr lang="en-US" b="1" dirty="0" smtClean="0"/>
              <a:t>Scrape</a:t>
            </a:r>
            <a:r>
              <a:rPr lang="en-US" dirty="0" smtClean="0"/>
              <a:t> using </a:t>
            </a:r>
            <a:r>
              <a:rPr lang="en-US" b="1" dirty="0" smtClean="0"/>
              <a:t>Python</a:t>
            </a:r>
            <a:r>
              <a:rPr lang="en-US" dirty="0" smtClean="0"/>
              <a:t> script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8558" y="5605770"/>
            <a:ext cx="823124" cy="8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2657006" y="4786748"/>
            <a:ext cx="2054852" cy="1663032"/>
            <a:chOff x="690413" y="3927728"/>
            <a:chExt cx="1826422" cy="1478159"/>
          </a:xfrm>
        </p:grpSpPr>
        <p:pic>
          <p:nvPicPr>
            <p:cNvPr id="11" name="Picture 4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23" y="3927728"/>
              <a:ext cx="1478159" cy="14781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yel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13" y="4052243"/>
              <a:ext cx="1826422" cy="11689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8" descr="Image result for csv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88" y="5406563"/>
            <a:ext cx="1022813" cy="1022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8" descr="Image result for arrow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43654">
            <a:off x="4355210" y="4974085"/>
            <a:ext cx="1325811" cy="1138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01900" y="6519446"/>
            <a:ext cx="3616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https://www.yelp.com/dataset/challenge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31752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Two-Stage Sampling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9402"/>
            <a:ext cx="8254208" cy="4552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Proportional subgroup </a:t>
            </a:r>
            <a:r>
              <a:rPr lang="en-US" dirty="0" smtClean="0"/>
              <a:t>method:</a:t>
            </a:r>
          </a:p>
          <a:p>
            <a:pPr lvl="1"/>
            <a:r>
              <a:rPr lang="en-US" b="1" dirty="0" smtClean="0"/>
              <a:t>Preserves consistency </a:t>
            </a:r>
            <a:r>
              <a:rPr lang="en-US" dirty="0" smtClean="0"/>
              <a:t>of larger dataset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1) Cluster: </a:t>
            </a:r>
            <a:r>
              <a:rPr lang="en-US" b="1" dirty="0" smtClean="0"/>
              <a:t>Sample cities </a:t>
            </a:r>
            <a:r>
              <a:rPr lang="en-US" dirty="0" smtClean="0"/>
              <a:t>that</a:t>
            </a:r>
            <a:r>
              <a:rPr lang="en-US" b="1" dirty="0" smtClean="0"/>
              <a:t> adopt Yelp</a:t>
            </a:r>
            <a:endParaRPr lang="en-US" dirty="0" smtClean="0"/>
          </a:p>
          <a:p>
            <a:pPr lvl="1"/>
            <a:r>
              <a:rPr lang="en-US" dirty="0" smtClean="0"/>
              <a:t>2) Stratify: </a:t>
            </a:r>
            <a:r>
              <a:rPr lang="en-US" b="1" dirty="0" smtClean="0"/>
              <a:t>Sample restaurants </a:t>
            </a:r>
            <a:r>
              <a:rPr lang="en-US" dirty="0" smtClean="0"/>
              <a:t>from </a:t>
            </a:r>
            <a:r>
              <a:rPr lang="en-US" b="1" dirty="0" smtClean="0"/>
              <a:t>those cities</a:t>
            </a:r>
          </a:p>
          <a:p>
            <a:pPr lvl="2"/>
            <a:r>
              <a:rPr lang="en-US" b="1" dirty="0" smtClean="0"/>
              <a:t>Consistent participation </a:t>
            </a:r>
            <a:r>
              <a:rPr lang="en-US" dirty="0" smtClean="0"/>
              <a:t>per demographic per city size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47588" y="1672367"/>
          <a:ext cx="374904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66518" y="1650333"/>
            <a:ext cx="4572000" cy="1473131"/>
            <a:chOff x="666518" y="1650333"/>
            <a:chExt cx="4572000" cy="1473131"/>
          </a:xfrm>
        </p:grpSpPr>
        <p:sp>
          <p:nvSpPr>
            <p:cNvPr id="14" name="Left Brace 13"/>
            <p:cNvSpPr/>
            <p:nvPr/>
          </p:nvSpPr>
          <p:spPr>
            <a:xfrm>
              <a:off x="2423712" y="1650333"/>
              <a:ext cx="324723" cy="795413"/>
            </a:xfrm>
            <a:prstGeom prst="leftBrac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2553022" y="2750185"/>
              <a:ext cx="192520" cy="224372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6518" y="1738469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2800" dirty="0" smtClean="0"/>
                <a:t>	City</a:t>
              </a:r>
            </a:p>
            <a:p>
              <a:endParaRPr lang="en-US" sz="2800" dirty="0" smtClean="0"/>
            </a:p>
            <a:p>
              <a:pPr>
                <a:buNone/>
              </a:pPr>
              <a:r>
                <a:rPr lang="en-US" sz="2800" dirty="0" smtClean="0"/>
                <a:t>Restaurant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01900" y="6519446"/>
            <a:ext cx="3098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https://www.yelp.com/locations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3137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676 restaurants </a:t>
            </a:r>
            <a:r>
              <a:rPr lang="en-US" dirty="0" smtClean="0"/>
              <a:t>from </a:t>
            </a:r>
            <a:r>
              <a:rPr lang="en-US" b="1" dirty="0" smtClean="0"/>
              <a:t>157 cities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224,604 </a:t>
            </a:r>
            <a:r>
              <a:rPr lang="en-US" b="1" dirty="0" smtClean="0"/>
              <a:t>recommended</a:t>
            </a:r>
            <a:r>
              <a:rPr lang="en-US" dirty="0" smtClean="0"/>
              <a:t>:		</a:t>
            </a:r>
            <a:r>
              <a:rPr lang="en-US" b="1" dirty="0" smtClean="0"/>
              <a:t>89%</a:t>
            </a:r>
          </a:p>
          <a:p>
            <a:pPr lvl="1"/>
            <a:r>
              <a:rPr lang="en-US" dirty="0" smtClean="0"/>
              <a:t>26,824 </a:t>
            </a:r>
            <a:r>
              <a:rPr lang="en-US" b="1" dirty="0" smtClean="0"/>
              <a:t>not recommended</a:t>
            </a:r>
            <a:r>
              <a:rPr lang="en-US" dirty="0" smtClean="0"/>
              <a:t>:		</a:t>
            </a:r>
            <a:r>
              <a:rPr lang="en-US" b="1" dirty="0" smtClean="0"/>
              <a:t>11%</a:t>
            </a:r>
            <a:endParaRPr lang="en-US" b="1" baseline="30000" dirty="0" smtClean="0"/>
          </a:p>
          <a:p>
            <a:r>
              <a:rPr lang="en-US" b="1" dirty="0" smtClean="0"/>
              <a:t>Equal probability projection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198 million recommended reviews</a:t>
            </a:r>
          </a:p>
          <a:p>
            <a:pPr lvl="1"/>
            <a:r>
              <a:rPr lang="en-US" dirty="0" smtClean="0"/>
              <a:t>24 million not recommended reviews</a:t>
            </a:r>
          </a:p>
          <a:p>
            <a:pPr lvl="1"/>
            <a:r>
              <a:rPr lang="en-US" b="1" dirty="0" smtClean="0"/>
              <a:t>More than total 155 million reviews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Removed reviews </a:t>
            </a:r>
            <a:r>
              <a:rPr lang="en-US" dirty="0" smtClean="0"/>
              <a:t>are </a:t>
            </a:r>
            <a:r>
              <a:rPr lang="en-US" b="1" dirty="0" smtClean="0"/>
              <a:t>not accessible</a:t>
            </a:r>
            <a:endParaRPr lang="en-US" b="1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2942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vs Not Recommended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955"/>
            <a:ext cx="8063658" cy="4530726"/>
          </a:xfrm>
        </p:spPr>
        <p:txBody>
          <a:bodyPr>
            <a:normAutofit/>
          </a:bodyPr>
          <a:lstStyle/>
          <a:p>
            <a:r>
              <a:rPr lang="en-US" dirty="0" smtClean="0"/>
              <a:t>Multivariate Logistic Regression:</a:t>
            </a:r>
          </a:p>
          <a:p>
            <a:pPr lvl="1"/>
            <a:r>
              <a:rPr lang="en-US" dirty="0" smtClean="0"/>
              <a:t>One unified model</a:t>
            </a:r>
          </a:p>
          <a:p>
            <a:pPr lvl="1"/>
            <a:r>
              <a:rPr lang="en-US" dirty="0" smtClean="0"/>
              <a:t>Binary prediction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Converted numbers from metadata</a:t>
            </a:r>
          </a:p>
          <a:p>
            <a:pPr lvl="2"/>
            <a:r>
              <a:rPr lang="en-US" dirty="0" smtClean="0"/>
              <a:t>Adjusted for distribution asymmetry</a:t>
            </a:r>
          </a:p>
          <a:p>
            <a:pPr lvl="2"/>
            <a:r>
              <a:rPr lang="en-US" dirty="0" smtClean="0"/>
              <a:t>Scaled from 0 to 1</a:t>
            </a:r>
          </a:p>
          <a:p>
            <a:pPr lvl="3"/>
            <a:r>
              <a:rPr lang="en-US" dirty="0" smtClean="0"/>
              <a:t>Direct comparisons without weighting</a:t>
            </a:r>
          </a:p>
          <a:p>
            <a:pPr lvl="1"/>
            <a:r>
              <a:rPr lang="en-US" b="1" dirty="0" smtClean="0"/>
              <a:t>Coefficients measure </a:t>
            </a:r>
            <a:r>
              <a:rPr lang="en-US" dirty="0" smtClean="0"/>
              <a:t>feature </a:t>
            </a:r>
            <a:r>
              <a:rPr lang="en-US" b="1" dirty="0" smtClean="0"/>
              <a:t>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0926" y="2616928"/>
            <a:ext cx="2065932" cy="1497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1952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Prediction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277"/>
            <a:ext cx="7886700" cy="272116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Accurate predictions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and </a:t>
            </a:r>
            <a:r>
              <a:rPr lang="en-US" b="1" dirty="0" smtClean="0"/>
              <a:t>true negatives</a:t>
            </a:r>
          </a:p>
          <a:p>
            <a:r>
              <a:rPr lang="en-US" b="1" dirty="0" smtClean="0"/>
              <a:t>Misclassifications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False positives </a:t>
            </a:r>
            <a:r>
              <a:rPr lang="en-US" dirty="0" smtClean="0"/>
              <a:t>and </a:t>
            </a:r>
            <a:r>
              <a:rPr lang="en-US" b="1" dirty="0" smtClean="0"/>
              <a:t>false negatives</a:t>
            </a:r>
          </a:p>
          <a:p>
            <a:r>
              <a:rPr lang="en-US" b="1" dirty="0" smtClean="0"/>
              <a:t>Significance</a:t>
            </a:r>
            <a:r>
              <a:rPr lang="en-US" dirty="0" smtClean="0"/>
              <a:t> by:</a:t>
            </a:r>
          </a:p>
          <a:p>
            <a:pPr lvl="1"/>
            <a:r>
              <a:rPr lang="en-US" b="1" dirty="0" smtClean="0"/>
              <a:t>p-value</a:t>
            </a:r>
            <a:r>
              <a:rPr lang="en-US" dirty="0" smtClean="0"/>
              <a:t> threshold of </a:t>
            </a:r>
            <a:r>
              <a:rPr lang="en-US" b="1" dirty="0" smtClean="0"/>
              <a:t>0.05</a:t>
            </a:r>
          </a:p>
          <a:p>
            <a:pPr lvl="2"/>
            <a:r>
              <a:rPr lang="en-US" dirty="0" smtClean="0"/>
              <a:t>Hypothesis </a:t>
            </a:r>
            <a:r>
              <a:rPr lang="en-US" b="1" dirty="0" smtClean="0"/>
              <a:t>test statistic</a:t>
            </a:r>
          </a:p>
          <a:p>
            <a:pPr lvl="2"/>
            <a:r>
              <a:rPr lang="en-US" dirty="0" smtClean="0"/>
              <a:t>Determine </a:t>
            </a:r>
            <a:r>
              <a:rPr lang="en-US" b="1" dirty="0" smtClean="0"/>
              <a:t>probable evidence </a:t>
            </a:r>
            <a:r>
              <a:rPr lang="en-US" dirty="0" smtClean="0"/>
              <a:t>towards an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01112" y="6477651"/>
            <a:ext cx="5123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*Harmonic</a:t>
            </a:r>
            <a:r>
              <a:rPr lang="en-US" sz="2000" b="1" dirty="0" smtClean="0"/>
              <a:t> mean between precision and recall</a:t>
            </a:r>
            <a:endParaRPr lang="en-US" sz="20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1060153" y="3978078"/>
            <a:ext cx="6913525" cy="2354665"/>
            <a:chOff x="1049136" y="3889942"/>
            <a:chExt cx="6913525" cy="2354665"/>
          </a:xfrm>
        </p:grpSpPr>
        <p:grpSp>
          <p:nvGrpSpPr>
            <p:cNvPr id="48" name="Group 47"/>
            <p:cNvGrpSpPr/>
            <p:nvPr/>
          </p:nvGrpSpPr>
          <p:grpSpPr>
            <a:xfrm>
              <a:off x="2460838" y="5598276"/>
              <a:ext cx="5501823" cy="646331"/>
              <a:chOff x="2460838" y="5598276"/>
              <a:chExt cx="5501823" cy="6463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460838" y="5598276"/>
                <a:ext cx="55018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2*True Positives</a:t>
                </a:r>
              </a:p>
              <a:p>
                <a:pPr algn="ctr"/>
                <a:r>
                  <a:rPr lang="en-US" dirty="0" smtClean="0"/>
                  <a:t>2*True Positives + False Positives + False Negatives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815580" y="5916058"/>
                <a:ext cx="479233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1049136" y="3889942"/>
              <a:ext cx="317594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smtClean="0"/>
                <a:t>Accuracy =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Precision =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Recall =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F1-Score* =</a:t>
              </a:r>
              <a:endParaRPr lang="en-US" sz="2400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59370" y="3941911"/>
              <a:ext cx="3125407" cy="1754326"/>
              <a:chOff x="2759370" y="3941911"/>
              <a:chExt cx="3125407" cy="175432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759370" y="3941911"/>
                <a:ext cx="312540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True Positives + True Negatives</a:t>
                </a:r>
              </a:p>
              <a:p>
                <a:pPr algn="ctr"/>
                <a:r>
                  <a:rPr lang="en-US" dirty="0" smtClean="0"/>
                  <a:t>Total Observations</a:t>
                </a:r>
              </a:p>
              <a:p>
                <a:pPr algn="ctr"/>
                <a:r>
                  <a:rPr lang="en-US" dirty="0" smtClean="0"/>
                  <a:t>True Positives</a:t>
                </a:r>
              </a:p>
              <a:p>
                <a:pPr algn="ctr"/>
                <a:r>
                  <a:rPr lang="en-US" dirty="0" smtClean="0"/>
                  <a:t>True Positives + False Positives</a:t>
                </a:r>
              </a:p>
              <a:p>
                <a:pPr algn="ctr"/>
                <a:r>
                  <a:rPr lang="en-US" dirty="0" smtClean="0"/>
                  <a:t>True Positives</a:t>
                </a:r>
              </a:p>
              <a:p>
                <a:pPr algn="ctr"/>
                <a:r>
                  <a:rPr lang="en-US" dirty="0" smtClean="0"/>
                  <a:t>True Positives + False Negatives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852279" y="4263530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852279" y="4814373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852279" y="5365216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Image result for accurac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4225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8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Metadata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580519"/>
          <a:ext cx="9144001" cy="4505514"/>
        </p:xfrm>
        <a:graphic>
          <a:graphicData uri="http://schemas.openxmlformats.org/drawingml/2006/table">
            <a:tbl>
              <a:tblPr/>
              <a:tblGrid>
                <a:gridCol w="2156286"/>
                <a:gridCol w="1479280"/>
                <a:gridCol w="2644048"/>
                <a:gridCol w="2864387"/>
              </a:tblGrid>
              <a:tr h="3312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name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Garaje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Address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Full address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475 3rd St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Francisco, CA 94107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 hub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Francisco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Rounded to half-stars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</a:t>
                      </a:r>
                      <a:r>
                        <a:rPr lang="en-US" sz="1800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1354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restaurants in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 hub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4829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Link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Yelp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website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https://www.yelp.com/biz/garaje-san-francisco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Listing Order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Yelp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listing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order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ID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Bind with Reviews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.csv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9293" y="6457890"/>
            <a:ext cx="4181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  <p:pic>
        <p:nvPicPr>
          <p:cNvPr id="12" name="Picture 30" descr="Image result for restauran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4" y="479426"/>
            <a:ext cx="929636" cy="929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359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5893" y="540732"/>
            <a:ext cx="831131" cy="8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547469"/>
          <a:ext cx="9132983" cy="4665660"/>
        </p:xfrm>
        <a:graphic>
          <a:graphicData uri="http://schemas.openxmlformats.org/drawingml/2006/table">
            <a:tbl>
              <a:tblPr/>
              <a:tblGrid>
                <a:gridCol w="2526781"/>
                <a:gridCol w="1414653"/>
                <a:gridCol w="3285631"/>
                <a:gridCol w="1905918"/>
              </a:tblGrid>
              <a:tr h="34703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 formatted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MM-DD-YYYY, also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shows updated review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3/9/2016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Friends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user's friends, max at 5000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Profile Picture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 or false for profile picture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Location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City, State of user location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Diego, CA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Photos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total photos taken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Rating from 1 to 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that the user made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 text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Great place to hang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First name, last initial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Alex, B.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ID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Bind with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.csv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187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29" y="365126"/>
            <a:ext cx="8118743" cy="1325563"/>
          </a:xfrm>
        </p:spPr>
        <p:txBody>
          <a:bodyPr/>
          <a:lstStyle/>
          <a:p>
            <a:r>
              <a:rPr lang="en-US" dirty="0" smtClean="0"/>
              <a:t>Features Created From Metadata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1326" y="1470349"/>
          <a:ext cx="9132674" cy="4968240"/>
        </p:xfrm>
        <a:graphic>
          <a:graphicData uri="http://schemas.openxmlformats.org/drawingml/2006/table">
            <a:tbl>
              <a:tblPr/>
              <a:tblGrid>
                <a:gridCol w="3431251"/>
                <a:gridCol w="1208166"/>
                <a:gridCol w="3439157"/>
                <a:gridCol w="1054100"/>
              </a:tblGrid>
              <a:tr h="22251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Days Published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Difference in days between review submission and October 1, 2004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Been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Updated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Profile Picture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to Restaurant Distance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Distance between user and restaurant location in miles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Text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review 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Text Without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Stopwords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review text </a:t>
                      </a: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removal of </a:t>
                      </a:r>
                      <a:r>
                        <a:rPr lang="en-US" sz="1800" b="1" u="none" dirty="0" smtClean="0">
                          <a:latin typeface="Times"/>
                          <a:ea typeface="PMingLiU"/>
                          <a:cs typeface="Times New Roman"/>
                        </a:rPr>
                        <a:t>common</a:t>
                      </a:r>
                      <a:r>
                        <a:rPr lang="en-US" sz="1800" u="none" dirty="0" smtClean="0">
                          <a:latin typeface="Times"/>
                          <a:ea typeface="PMingLiU"/>
                          <a:cs typeface="Times New Roman"/>
                        </a:rPr>
                        <a:t> semantic </a:t>
                      </a:r>
                      <a:r>
                        <a:rPr lang="en-US" sz="1800" b="1" u="none" dirty="0" smtClean="0">
                          <a:latin typeface="Times"/>
                          <a:ea typeface="PMingLiU"/>
                          <a:cs typeface="Times New Roman"/>
                        </a:rPr>
                        <a:t>words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Sentences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of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Sentences of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 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 Ratio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 reviews divided by total reviews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0.9212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name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Address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address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to Average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rating subtracted by average restaurant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</p:spTree>
    <p:extLst>
      <p:ext uri="{BB962C8B-B14F-4D97-AF65-F5344CB8AC3E}">
        <p14:creationId xmlns:p14="http://schemas.microsoft.com/office/powerpoint/2010/main" xmlns="" val="126596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95" y="365126"/>
            <a:ext cx="8162810" cy="1325563"/>
          </a:xfrm>
        </p:spPr>
        <p:txBody>
          <a:bodyPr/>
          <a:lstStyle/>
          <a:p>
            <a:r>
              <a:rPr lang="en-US" dirty="0" smtClean="0"/>
              <a:t>Processed Text 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3556"/>
            <a:ext cx="7886700" cy="4351338"/>
          </a:xfrm>
        </p:spPr>
        <p:txBody>
          <a:bodyPr/>
          <a:lstStyle/>
          <a:p>
            <a:r>
              <a:rPr lang="en-US" b="1" dirty="0" smtClean="0"/>
              <a:t>Google dictionary </a:t>
            </a:r>
            <a:r>
              <a:rPr lang="en-US" dirty="0" smtClean="0"/>
              <a:t>API</a:t>
            </a:r>
            <a:r>
              <a:rPr lang="en-US" baseline="30000" dirty="0" smtClean="0"/>
              <a:t>[8]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% of words </a:t>
            </a:r>
            <a:r>
              <a:rPr lang="en-US" dirty="0" smtClean="0"/>
              <a:t>spelled </a:t>
            </a:r>
            <a:r>
              <a:rPr lang="en-US" b="1" dirty="0" smtClean="0"/>
              <a:t>correctly</a:t>
            </a:r>
          </a:p>
          <a:p>
            <a:r>
              <a:rPr lang="en-US" b="1" dirty="0" smtClean="0"/>
              <a:t>Readability</a:t>
            </a:r>
            <a:r>
              <a:rPr lang="en-US" dirty="0" smtClean="0"/>
              <a:t> indexes</a:t>
            </a:r>
            <a:r>
              <a:rPr lang="en-US" baseline="30000" dirty="0" smtClean="0"/>
              <a:t>[9][10]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Statistically solve </a:t>
            </a:r>
            <a:r>
              <a:rPr lang="en-US" dirty="0" smtClean="0"/>
              <a:t>for </a:t>
            </a:r>
            <a:r>
              <a:rPr lang="en-US" b="1" dirty="0" smtClean="0"/>
              <a:t>text difficulty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448918" y="1701706"/>
          <a:ext cx="2729865" cy="2438400"/>
        </p:xfrm>
        <a:graphic>
          <a:graphicData uri="http://schemas.openxmlformats.org/drawingml/2006/table">
            <a:tbl>
              <a:tblPr/>
              <a:tblGrid>
                <a:gridCol w="1001395"/>
                <a:gridCol w="1728470"/>
              </a:tblGrid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 smtClean="0">
                          <a:latin typeface="Times New Roman"/>
                          <a:ea typeface="PMingLiU"/>
                          <a:cs typeface="Times New Roman"/>
                        </a:rPr>
                        <a:t>Score</a:t>
                      </a:r>
                      <a:r>
                        <a:rPr lang="en-US" sz="2000" u="none" dirty="0" smtClean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800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 New Roman"/>
                          <a:ea typeface="PMingLiU"/>
                          <a:cs typeface="Times New Roman"/>
                        </a:rPr>
                        <a:t>Grade Level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Kindergarten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First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Second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Third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Fourth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</a:p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Fifth </a:t>
                      </a: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Grade</a:t>
                      </a:r>
                    </a:p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9" name="Group 49"/>
          <p:cNvGrpSpPr/>
          <p:nvPr/>
        </p:nvGrpSpPr>
        <p:grpSpPr>
          <a:xfrm>
            <a:off x="165254" y="4728489"/>
            <a:ext cx="9408405" cy="1550113"/>
            <a:chOff x="165254" y="4484587"/>
            <a:chExt cx="9408405" cy="1550113"/>
          </a:xfrm>
        </p:grpSpPr>
        <p:sp>
          <p:nvSpPr>
            <p:cNvPr id="30" name="Rectangle 29"/>
            <p:cNvSpPr/>
            <p:nvPr/>
          </p:nvSpPr>
          <p:spPr>
            <a:xfrm>
              <a:off x="165254" y="4555735"/>
              <a:ext cx="940840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Automated Readability Index* = 4.71		      + 0.5 </a:t>
              </a:r>
            </a:p>
            <a:p>
              <a:pPr>
                <a:lnSpc>
                  <a:spcPct val="150000"/>
                </a:lnSpc>
              </a:pPr>
              <a:endParaRPr lang="en-US" sz="2400" dirty="0" smtClean="0"/>
            </a:p>
            <a:p>
              <a:r>
                <a:rPr lang="en-US" sz="2400" dirty="0" smtClean="0"/>
                <a:t>Flesch–Kincaid </a:t>
              </a:r>
              <a:r>
                <a:rPr lang="en-US" sz="2400" b="1" dirty="0" smtClean="0"/>
                <a:t>Grade Level Formula </a:t>
              </a:r>
              <a:r>
                <a:rPr lang="en-US" sz="2400" dirty="0" smtClean="0"/>
                <a:t>= 0.39		   + 11.8</a:t>
              </a:r>
            </a:p>
          </p:txBody>
        </p:sp>
        <p:grpSp>
          <p:nvGrpSpPr>
            <p:cNvPr id="31" name="Group 34"/>
            <p:cNvGrpSpPr/>
            <p:nvPr/>
          </p:nvGrpSpPr>
          <p:grpSpPr>
            <a:xfrm>
              <a:off x="4854763" y="4484587"/>
              <a:ext cx="1180130" cy="646331"/>
              <a:chOff x="4513236" y="4373955"/>
              <a:chExt cx="1180130" cy="646331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3236" y="4373955"/>
                <a:ext cx="11801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Characters</a:t>
                </a:r>
              </a:p>
              <a:p>
                <a:pPr algn="ctr"/>
                <a:r>
                  <a:rPr lang="en-US" dirty="0" smtClean="0"/>
                  <a:t>Words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Double Bracket 61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5"/>
            <p:cNvGrpSpPr/>
            <p:nvPr/>
          </p:nvGrpSpPr>
          <p:grpSpPr>
            <a:xfrm>
              <a:off x="6799477" y="4484587"/>
              <a:ext cx="1180130" cy="646331"/>
              <a:chOff x="4513236" y="4373955"/>
              <a:chExt cx="1180130" cy="64633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533177" y="4373955"/>
                <a:ext cx="1140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Words</a:t>
                </a:r>
              </a:p>
              <a:p>
                <a:pPr algn="ctr"/>
                <a:r>
                  <a:rPr lang="en-US" dirty="0" smtClean="0"/>
                  <a:t>Sentences</a:t>
                </a: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uble Bracket 58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9"/>
            <p:cNvGrpSpPr/>
            <p:nvPr/>
          </p:nvGrpSpPr>
          <p:grpSpPr>
            <a:xfrm>
              <a:off x="5600988" y="5388369"/>
              <a:ext cx="1180130" cy="646331"/>
              <a:chOff x="4513236" y="4373955"/>
              <a:chExt cx="1180130" cy="64633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533177" y="4373955"/>
                <a:ext cx="1140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Words</a:t>
                </a:r>
              </a:p>
              <a:p>
                <a:pPr algn="ctr"/>
                <a:r>
                  <a:rPr lang="en-US" dirty="0" smtClean="0"/>
                  <a:t>Sentences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Double Bracket 55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3"/>
            <p:cNvGrpSpPr/>
            <p:nvPr/>
          </p:nvGrpSpPr>
          <p:grpSpPr>
            <a:xfrm>
              <a:off x="7707853" y="5388369"/>
              <a:ext cx="1180130" cy="646331"/>
              <a:chOff x="4513236" y="4373955"/>
              <a:chExt cx="1180130" cy="64633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609223" y="4373955"/>
                <a:ext cx="988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Syllables</a:t>
                </a:r>
              </a:p>
              <a:p>
                <a:pPr algn="ctr"/>
                <a:r>
                  <a:rPr lang="en-US" dirty="0" smtClean="0"/>
                  <a:t>Words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ouble Bracket 52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63" name="Picture 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9549" y="3782425"/>
            <a:ext cx="1037627" cy="102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825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Text Classifier</a:t>
            </a:r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628650" y="1825625"/>
            <a:ext cx="8254208" cy="4351338"/>
          </a:xfrm>
        </p:spPr>
        <p:txBody>
          <a:bodyPr/>
          <a:lstStyle/>
          <a:p>
            <a:r>
              <a:rPr lang="en-US" dirty="0" smtClean="0"/>
              <a:t>Bag of words model:</a:t>
            </a:r>
          </a:p>
          <a:p>
            <a:pPr lvl="1"/>
            <a:r>
              <a:rPr lang="en-US" b="1" dirty="0" smtClean="0"/>
              <a:t>Does not check </a:t>
            </a:r>
            <a:r>
              <a:rPr lang="en-US" dirty="0" smtClean="0"/>
              <a:t>for </a:t>
            </a:r>
            <a:r>
              <a:rPr lang="en-US" b="1" dirty="0" smtClean="0"/>
              <a:t>grammar</a:t>
            </a:r>
            <a:r>
              <a:rPr lang="en-US" dirty="0" smtClean="0"/>
              <a:t> or </a:t>
            </a:r>
            <a:r>
              <a:rPr lang="en-US" b="1" dirty="0" smtClean="0"/>
              <a:t>word order</a:t>
            </a:r>
          </a:p>
          <a:p>
            <a:pPr lvl="1"/>
            <a:r>
              <a:rPr lang="en-US" b="1" dirty="0" smtClean="0"/>
              <a:t>Trains words </a:t>
            </a:r>
            <a:r>
              <a:rPr lang="en-US" dirty="0" smtClean="0"/>
              <a:t>with larger difference </a:t>
            </a:r>
            <a:r>
              <a:rPr lang="en-US" b="1" dirty="0" smtClean="0"/>
              <a:t>in occurrence </a:t>
            </a:r>
            <a:r>
              <a:rPr lang="en-US" dirty="0" smtClean="0"/>
              <a:t>to </a:t>
            </a:r>
            <a:r>
              <a:rPr lang="en-US" b="1" dirty="0" smtClean="0"/>
              <a:t>classify</a:t>
            </a:r>
            <a:r>
              <a:rPr lang="en-US" dirty="0" smtClean="0"/>
              <a:t> as </a:t>
            </a:r>
            <a:r>
              <a:rPr lang="en-US" b="1" dirty="0" smtClean="0"/>
              <a:t>label</a:t>
            </a:r>
          </a:p>
          <a:p>
            <a:endParaRPr lang="en-US" dirty="0"/>
          </a:p>
        </p:txBody>
      </p:sp>
      <p:graphicFrame>
        <p:nvGraphicFramePr>
          <p:cNvPr id="22" name="Content Placeholder 8"/>
          <p:cNvGraphicFramePr>
            <a:graphicFrameLocks/>
          </p:cNvGraphicFramePr>
          <p:nvPr/>
        </p:nvGraphicFramePr>
        <p:xfrm>
          <a:off x="144304" y="3873500"/>
          <a:ext cx="8881429" cy="1524000"/>
        </p:xfrm>
        <a:graphic>
          <a:graphicData uri="http://schemas.openxmlformats.org/drawingml/2006/table">
            <a:tbl>
              <a:tblPr/>
              <a:tblGrid>
                <a:gridCol w="2139950"/>
                <a:gridCol w="1681163"/>
                <a:gridCol w="1529715"/>
                <a:gridCol w="603250"/>
                <a:gridCol w="701675"/>
                <a:gridCol w="398463"/>
                <a:gridCol w="717550"/>
                <a:gridCol w="547688"/>
                <a:gridCol w="5619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Trained Text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Positive Label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Word Vectors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This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Place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Is 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Good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The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Bad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This place is good</a:t>
                      </a: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.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This place is bad</a:t>
                      </a:r>
                      <a:r>
                        <a:rPr lang="en-US" sz="2000" u="none" dirty="0">
                          <a:latin typeface="Times"/>
                          <a:ea typeface="PMingLiU"/>
                          <a:cs typeface="Times New Roman"/>
                        </a:rPr>
                        <a:t>.</a:t>
                      </a:r>
                      <a:endParaRPr lang="en-US" sz="2800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p(label=1)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p(Word|1)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p(label=0)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p(Word|0)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69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90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Algorithms</a:t>
            </a:r>
            <a:r>
              <a:rPr lang="en-US" dirty="0" smtClean="0"/>
              <a:t> can inherently have </a:t>
            </a:r>
            <a:r>
              <a:rPr lang="en-US" b="1" dirty="0" smtClean="0"/>
              <a:t>unethical procedures </a:t>
            </a:r>
            <a:r>
              <a:rPr lang="en-US" dirty="0" smtClean="0"/>
              <a:t>when </a:t>
            </a:r>
            <a:r>
              <a:rPr lang="en-US" b="1" dirty="0" smtClean="0"/>
              <a:t>filtering</a:t>
            </a:r>
            <a:r>
              <a:rPr lang="en-US" dirty="0" smtClean="0"/>
              <a:t> out reviews</a:t>
            </a:r>
          </a:p>
          <a:p>
            <a:r>
              <a:rPr lang="en-US" b="1" dirty="0" smtClean="0"/>
              <a:t>Yelp filters </a:t>
            </a:r>
            <a:r>
              <a:rPr lang="en-US" dirty="0" smtClean="0"/>
              <a:t>reviews to:</a:t>
            </a:r>
          </a:p>
          <a:p>
            <a:pPr lvl="1"/>
            <a:r>
              <a:rPr lang="en-US" b="1" dirty="0" smtClean="0"/>
              <a:t>Promote quality </a:t>
            </a:r>
            <a:r>
              <a:rPr lang="en-US" dirty="0" smtClean="0"/>
              <a:t>and </a:t>
            </a:r>
            <a:r>
              <a:rPr lang="en-US" b="1" dirty="0" smtClean="0"/>
              <a:t>reliable</a:t>
            </a:r>
            <a:r>
              <a:rPr lang="en-US" dirty="0" smtClean="0"/>
              <a:t> information</a:t>
            </a:r>
            <a:endParaRPr lang="en-US" baseline="30000" dirty="0" smtClean="0"/>
          </a:p>
          <a:p>
            <a:pPr lvl="1"/>
            <a:r>
              <a:rPr lang="en-US" b="1" dirty="0" smtClean="0"/>
              <a:t>Help consumers </a:t>
            </a:r>
            <a:r>
              <a:rPr lang="en-US" dirty="0" smtClean="0"/>
              <a:t>gain </a:t>
            </a:r>
            <a:r>
              <a:rPr lang="en-US" b="1" dirty="0" smtClean="0"/>
              <a:t>insight</a:t>
            </a:r>
            <a:r>
              <a:rPr lang="en-US" dirty="0" smtClean="0"/>
              <a:t> and </a:t>
            </a:r>
            <a:r>
              <a:rPr lang="en-US" b="1" dirty="0" smtClean="0"/>
              <a:t>make decisions</a:t>
            </a:r>
            <a:endParaRPr lang="en-US" baseline="30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2444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Equation</a:t>
            </a:r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18229" y="3835794"/>
            <a:ext cx="3271931" cy="2453948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       (True Negative)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18229" y="3017811"/>
            <a:ext cx="3271931" cy="817983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22493" y="3242136"/>
            <a:ext cx="11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P(Positive)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22493" y="4926437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P(Negative)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18229" y="3017811"/>
            <a:ext cx="2714985" cy="817983"/>
          </a:xfrm>
          <a:prstGeom prst="rect">
            <a:avLst/>
          </a:prstGeom>
          <a:blipFill dpi="0" rotWithShape="1">
            <a:blip r:embed="rId2" cstate="print">
              <a:alphaModFix amt="70000"/>
            </a:blip>
            <a:srcRect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P(Trained Words)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True Positive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18228" y="3835794"/>
            <a:ext cx="1183642" cy="2453948"/>
          </a:xfrm>
          <a:prstGeom prst="rect">
            <a:avLst/>
          </a:prstGeom>
          <a:blipFill dpi="0" rotWithShape="1">
            <a:blip r:embed="rId2" cstate="print">
              <a:alphaModFix amt="70000"/>
            </a:blip>
            <a:srcRect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P(Trained Words)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False Positive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3214" y="324213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(FN)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2543" y="1841500"/>
            <a:ext cx="8438915" cy="830997"/>
            <a:chOff x="762000" y="1968500"/>
            <a:chExt cx="8438915" cy="830997"/>
          </a:xfrm>
        </p:grpSpPr>
        <p:sp>
          <p:nvSpPr>
            <p:cNvPr id="30" name="Rectangle 29"/>
            <p:cNvSpPr/>
            <p:nvPr/>
          </p:nvSpPr>
          <p:spPr>
            <a:xfrm>
              <a:off x="762000" y="2035433"/>
              <a:ext cx="38263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smtClean="0"/>
                <a:t>p(Positive|Trained Words) =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6469" y="1968500"/>
              <a:ext cx="47644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p(Trained Words|Positive)p(Positive)</a:t>
              </a:r>
            </a:p>
            <a:p>
              <a:pPr algn="ctr"/>
              <a:r>
                <a:rPr lang="en-US" sz="2400" dirty="0" smtClean="0"/>
                <a:t>P(Trained Words)</a:t>
              </a:r>
            </a:p>
          </p:txBody>
        </p:sp>
      </p:grpSp>
      <p:cxnSp>
        <p:nvCxnSpPr>
          <p:cNvPr id="33" name="Straight Connector 32"/>
          <p:cNvCxnSpPr>
            <a:stCxn id="31" idx="1"/>
            <a:endCxn id="31" idx="3"/>
          </p:cNvCxnSpPr>
          <p:nvPr/>
        </p:nvCxnSpPr>
        <p:spPr>
          <a:xfrm>
            <a:off x="4027012" y="2256999"/>
            <a:ext cx="47644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69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09" y="365126"/>
            <a:ext cx="8218582" cy="1325563"/>
          </a:xfrm>
        </p:spPr>
        <p:txBody>
          <a:bodyPr/>
          <a:lstStyle/>
          <a:p>
            <a:r>
              <a:rPr lang="en-US" dirty="0" smtClean="0"/>
              <a:t>Deceptive Opinion Spam Corpus</a:t>
            </a:r>
            <a:r>
              <a:rPr lang="en-US" baseline="30000" dirty="0" smtClean="0"/>
              <a:t>[11]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0725"/>
            <a:ext cx="7886700" cy="435133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Truthful reviews:</a:t>
            </a:r>
          </a:p>
          <a:p>
            <a:pPr lvl="1"/>
            <a:r>
              <a:rPr lang="en-US" b="1" dirty="0" smtClean="0"/>
              <a:t>Similar to Yelp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Opinionated</a:t>
            </a:r>
            <a:r>
              <a:rPr lang="en-US" dirty="0" smtClean="0"/>
              <a:t> contributions</a:t>
            </a:r>
          </a:p>
          <a:p>
            <a:pPr lvl="2"/>
            <a:r>
              <a:rPr lang="en-US" b="1" dirty="0" smtClean="0"/>
              <a:t>Community</a:t>
            </a:r>
            <a:r>
              <a:rPr lang="en-US" dirty="0" smtClean="0"/>
              <a:t> guidelines</a:t>
            </a:r>
          </a:p>
          <a:p>
            <a:r>
              <a:rPr lang="en-US" b="1" dirty="0" smtClean="0"/>
              <a:t>Deceptive</a:t>
            </a:r>
            <a:r>
              <a:rPr lang="en-US" dirty="0" smtClean="0"/>
              <a:t> reviews:</a:t>
            </a:r>
          </a:p>
          <a:p>
            <a:pPr lvl="1"/>
            <a:r>
              <a:rPr lang="en-US" b="1" dirty="0" smtClean="0"/>
              <a:t>Earn money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Alters incentives</a:t>
            </a:r>
          </a:p>
          <a:p>
            <a:pPr lvl="2"/>
            <a:r>
              <a:rPr lang="en-US" dirty="0" smtClean="0"/>
              <a:t>Submit for </a:t>
            </a:r>
            <a:r>
              <a:rPr lang="en-US" b="1" dirty="0" smtClean="0"/>
              <a:t>monetary gains</a:t>
            </a:r>
            <a:r>
              <a:rPr lang="en-US" baseline="30000" dirty="0" smtClean="0"/>
              <a:t>[48]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14850" y="4671152"/>
          <a:ext cx="4629150" cy="579120"/>
        </p:xfrm>
        <a:graphic>
          <a:graphicData uri="http://schemas.openxmlformats.org/drawingml/2006/table">
            <a:tbl>
              <a:tblPr/>
              <a:tblGrid>
                <a:gridCol w="1651000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Text</a:t>
                      </a:r>
                      <a:r>
                        <a:rPr lang="en-US" sz="2000" baseline="0" dirty="0" smtClean="0">
                          <a:latin typeface="Times"/>
                          <a:ea typeface="PMingLiU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Classifier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imes"/>
                          <a:ea typeface="PMingLiU"/>
                          <a:cs typeface="Times New Roman"/>
                        </a:rPr>
                        <a:t>Deceptive</a:t>
                      </a:r>
                      <a:r>
                        <a:rPr lang="en-US" sz="1800" b="0" baseline="0" dirty="0" smtClean="0">
                          <a:latin typeface="Times"/>
                          <a:ea typeface="PMingLiU"/>
                          <a:cs typeface="Times New Roman"/>
                        </a:rPr>
                        <a:t> Score</a:t>
                      </a:r>
                      <a:endParaRPr lang="en-US" sz="2400" b="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723932" y="1690689"/>
          <a:ext cx="7696137" cy="975360"/>
        </p:xfrm>
        <a:graphic>
          <a:graphicData uri="http://schemas.openxmlformats.org/drawingml/2006/table">
            <a:tbl>
              <a:tblPr/>
              <a:tblGrid>
                <a:gridCol w="1181100"/>
                <a:gridCol w="1077913"/>
                <a:gridCol w="5437124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Label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Quality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Data Origin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Truthful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TripAdvisor, Expedia, Hotels.com, Orbitz, Priceline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Deceptive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Amazon Mechanical Turk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950" y="2704149"/>
            <a:ext cx="1568450" cy="141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952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Text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79277" y="4021158"/>
          <a:ext cx="6083872" cy="2225040"/>
        </p:xfrm>
        <a:graphic>
          <a:graphicData uri="http://schemas.openxmlformats.org/drawingml/2006/table">
            <a:tbl>
              <a:tblPr/>
              <a:tblGrid>
                <a:gridCol w="1516634"/>
                <a:gridCol w="1589088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Classifier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Observations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Toxic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15,294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Severely Toxic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1,595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Obscene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8,449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Threat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478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Insult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7,877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Identity Hate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1,405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"/>
                          <a:ea typeface="PMingLiU"/>
                          <a:cs typeface="Times New Roman"/>
                        </a:rPr>
                        <a:t>Total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"/>
                          <a:ea typeface="PMingLiU"/>
                          <a:cs typeface="Times New Roman"/>
                        </a:rPr>
                        <a:t>159,574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628650" y="1690688"/>
            <a:ext cx="7886700" cy="2330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Test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if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violations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of terms and conditions are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filtered before removal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Conversation AI Dataset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by Google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Filter out online harassment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YouTube, Blogger, Google Maps, Google+</a:t>
            </a:r>
            <a:endParaRPr kumimoji="0" lang="en-US" sz="2800" b="0" i="0" u="none" strike="noStrike" kern="1200" cap="none" spc="0" normalizeH="0" baseline="300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Similar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platform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interactions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and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community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to Yelp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44" descr="Image result for toxi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49" y="1779378"/>
            <a:ext cx="1478832" cy="18200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501900" y="6539499"/>
            <a:ext cx="2825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https://conversationai.github.io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4359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Sentiment: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Considers </a:t>
            </a:r>
            <a:r>
              <a:rPr lang="en-US" sz="2800" b="1" dirty="0" smtClean="0"/>
              <a:t>word order </a:t>
            </a:r>
            <a:r>
              <a:rPr lang="en-US" sz="2800" dirty="0" smtClean="0"/>
              <a:t>and </a:t>
            </a:r>
            <a:r>
              <a:rPr lang="en-US" sz="2800" b="1" dirty="0" smtClean="0"/>
              <a:t>grammar</a:t>
            </a:r>
            <a:r>
              <a:rPr lang="en-US" sz="2800" b="1" baseline="30000" dirty="0" smtClean="0"/>
              <a:t>[12]</a:t>
            </a:r>
          </a:p>
          <a:p>
            <a:pPr lvl="1"/>
            <a:r>
              <a:rPr lang="en-US" sz="2400" b="1" dirty="0" smtClean="0"/>
              <a:t>Classify </a:t>
            </a:r>
            <a:r>
              <a:rPr lang="en-US" sz="2400" dirty="0" smtClean="0"/>
              <a:t>individual </a:t>
            </a:r>
            <a:r>
              <a:rPr lang="en-US" sz="2400" b="1" dirty="0" smtClean="0"/>
              <a:t>words</a:t>
            </a:r>
          </a:p>
          <a:p>
            <a:pPr lvl="1"/>
            <a:r>
              <a:rPr lang="en-US" sz="2400" b="1" dirty="0" smtClean="0"/>
              <a:t>Split </a:t>
            </a:r>
            <a:r>
              <a:rPr lang="en-US" sz="2400" dirty="0" smtClean="0"/>
              <a:t>by</a:t>
            </a:r>
            <a:r>
              <a:rPr lang="en-US" sz="2400" b="1" dirty="0" smtClean="0"/>
              <a:t> punctuation</a:t>
            </a:r>
          </a:p>
          <a:p>
            <a:pPr lvl="1"/>
            <a:r>
              <a:rPr lang="en-US" sz="2400" b="1" dirty="0" smtClean="0"/>
              <a:t>Identify parts of speech, proper nouns</a:t>
            </a:r>
          </a:p>
          <a:p>
            <a:pPr lvl="1"/>
            <a:r>
              <a:rPr lang="en-US" sz="2400" b="1" dirty="0" smtClean="0"/>
              <a:t>Link pronouns</a:t>
            </a:r>
            <a:r>
              <a:rPr lang="en-US" sz="2400" dirty="0" smtClean="0"/>
              <a:t> to nouns</a:t>
            </a:r>
          </a:p>
          <a:p>
            <a:pPr lvl="1"/>
            <a:r>
              <a:rPr lang="en-US" sz="2400" b="1" dirty="0" smtClean="0"/>
              <a:t>Find </a:t>
            </a:r>
            <a:r>
              <a:rPr lang="en-US" sz="2400" dirty="0" smtClean="0"/>
              <a:t>the </a:t>
            </a:r>
            <a:r>
              <a:rPr lang="en-US" sz="2400" b="1" dirty="0" smtClean="0"/>
              <a:t>tone </a:t>
            </a:r>
            <a:r>
              <a:rPr lang="en-US" sz="2400" dirty="0" smtClean="0"/>
              <a:t>of a sentence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61986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0" indent="-2857500"/>
            <a:r>
              <a:rPr lang="en-US" sz="2400" b="1" dirty="0" smtClean="0"/>
              <a:t>Total Sentiment </a:t>
            </a:r>
            <a:r>
              <a:rPr lang="en-US" sz="2400" dirty="0" smtClean="0"/>
              <a:t>= (Very Negative) + 2*(Negative) + 3*(Neutral) + 4*(Positive) + 5*(Very Positive)</a:t>
            </a:r>
          </a:p>
          <a:p>
            <a:endParaRPr lang="en-US" sz="2400" dirty="0" smtClean="0"/>
          </a:p>
          <a:p>
            <a:r>
              <a:rPr lang="en-US" sz="2400" b="1" dirty="0" smtClean="0"/>
              <a:t>Average Sentiment </a:t>
            </a:r>
            <a:r>
              <a:rPr lang="en-US" sz="2400" dirty="0" smtClean="0"/>
              <a:t>= </a:t>
            </a:r>
            <a:r>
              <a:rPr lang="en-US" sz="2400" b="1" dirty="0" smtClean="0"/>
              <a:t>Total Sentiment </a:t>
            </a:r>
            <a:r>
              <a:rPr lang="en-US" sz="2400" dirty="0" smtClean="0"/>
              <a:t>/ </a:t>
            </a:r>
            <a:r>
              <a:rPr lang="en-US" sz="2400" b="1" dirty="0" smtClean="0"/>
              <a:t>Total Sentences</a:t>
            </a:r>
            <a:endParaRPr lang="en-US" sz="2400" b="1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0770" y="1200945"/>
            <a:ext cx="1366679" cy="137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7187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Tensor Network</a:t>
            </a:r>
            <a:r>
              <a:rPr lang="en-US" baseline="30000" dirty="0" smtClean="0"/>
              <a:t>[12]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Recursive tree structure</a:t>
            </a:r>
          </a:p>
          <a:p>
            <a:pPr lvl="1"/>
            <a:r>
              <a:rPr lang="en-US" sz="2400" dirty="0" smtClean="0"/>
              <a:t>Fragments and uses grammar rules</a:t>
            </a:r>
          </a:p>
          <a:p>
            <a:pPr lvl="1"/>
            <a:r>
              <a:rPr lang="en-US" sz="2400" dirty="0" smtClean="0"/>
              <a:t>Find tonality of </a:t>
            </a:r>
            <a:r>
              <a:rPr lang="en-US" sz="2400" b="1" dirty="0" smtClean="0"/>
              <a:t>nested phrases </a:t>
            </a:r>
          </a:p>
          <a:p>
            <a:pPr lvl="2"/>
            <a:r>
              <a:rPr lang="en-US" sz="2000" b="1" dirty="0" smtClean="0"/>
              <a:t>Stems from individual words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0" name="Picture 28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831" y="3159959"/>
            <a:ext cx="5275931" cy="3698041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0770" y="1200945"/>
            <a:ext cx="1366679" cy="137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6596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Created From Processed Text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706880"/>
          <a:ext cx="9162514" cy="4602480"/>
        </p:xfrm>
        <a:graphic>
          <a:graphicData uri="http://schemas.openxmlformats.org/drawingml/2006/table">
            <a:tbl>
              <a:tblPr/>
              <a:tblGrid>
                <a:gridCol w="2886419"/>
                <a:gridCol w="1195324"/>
                <a:gridCol w="4026671"/>
                <a:gridCol w="10541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Text Readability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AR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Automated Readability score is based on age and grade level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Spelling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Percentage of review spelled correctly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Deceptive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Probability that review is deceptive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Toxic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Probability that review is toxic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Very Positive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Percent of sentences that are very positive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Total Sentiment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Sentiment score weighted by 1 to 5 from their respective categories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Average Sentiment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 sentiment divided by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sentences (1-5)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2.833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Text Sentiment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To User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user sentiment subtracted by user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-2.167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Text Sentiment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To Average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user sentiment subtracted by average restaurant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-1.667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</p:spTree>
    <p:extLst>
      <p:ext uri="{BB962C8B-B14F-4D97-AF65-F5344CB8AC3E}">
        <p14:creationId xmlns:p14="http://schemas.microsoft.com/office/powerpoint/2010/main" xmlns="" val="195825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955"/>
            <a:ext cx="7689850" cy="45307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Measures collective relationship </a:t>
            </a:r>
            <a:r>
              <a:rPr lang="en-US" dirty="0" smtClean="0"/>
              <a:t>between features and recommended reviews</a:t>
            </a:r>
          </a:p>
          <a:p>
            <a:r>
              <a:rPr lang="en-US" b="1" dirty="0" smtClean="0"/>
              <a:t>Balancing</a:t>
            </a:r>
            <a:r>
              <a:rPr lang="en-US" dirty="0" smtClean="0"/>
              <a:t> the dataset to </a:t>
            </a:r>
            <a:r>
              <a:rPr lang="en-US" b="1" dirty="0" smtClean="0"/>
              <a:t>50:50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Equal emphasis </a:t>
            </a:r>
            <a:r>
              <a:rPr lang="en-US" dirty="0" smtClean="0"/>
              <a:t>for </a:t>
            </a:r>
            <a:r>
              <a:rPr lang="en-US" b="1" dirty="0" smtClean="0"/>
              <a:t>predicting</a:t>
            </a:r>
            <a:r>
              <a:rPr lang="en-US" dirty="0" smtClean="0"/>
              <a:t> </a:t>
            </a:r>
            <a:r>
              <a:rPr lang="en-US" b="1" dirty="0" smtClean="0"/>
              <a:t>both</a:t>
            </a:r>
            <a:r>
              <a:rPr lang="en-US" dirty="0" smtClean="0"/>
              <a:t> review types</a:t>
            </a:r>
            <a:endParaRPr lang="en-US" b="1" dirty="0" smtClean="0"/>
          </a:p>
          <a:p>
            <a:pPr lvl="0">
              <a:defRPr/>
            </a:pPr>
            <a:r>
              <a:rPr lang="en-US" b="1" dirty="0" smtClean="0"/>
              <a:t>Reduced Model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smtClean="0"/>
              <a:t>Remove Insignificant features</a:t>
            </a:r>
          </a:p>
          <a:p>
            <a:pPr lvl="2">
              <a:defRPr/>
            </a:pPr>
            <a:r>
              <a:rPr lang="en-US" dirty="0" smtClean="0"/>
              <a:t>That </a:t>
            </a:r>
            <a:r>
              <a:rPr lang="en-US" b="1" dirty="0" smtClean="0"/>
              <a:t>do not contribute </a:t>
            </a:r>
            <a:r>
              <a:rPr lang="en-US" dirty="0" smtClean="0"/>
              <a:t>to model (p-value)</a:t>
            </a:r>
          </a:p>
          <a:p>
            <a:pPr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46" descr="Image result for balance and scal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13" t="20871" r="20649" b="28302"/>
          <a:stretch/>
        </p:blipFill>
        <p:spPr bwMode="auto">
          <a:xfrm>
            <a:off x="7499149" y="2668710"/>
            <a:ext cx="1644851" cy="15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737847" y="4558215"/>
            <a:ext cx="1167454" cy="1167454"/>
            <a:chOff x="7747946" y="4558215"/>
            <a:chExt cx="1167454" cy="1167454"/>
          </a:xfrm>
        </p:grpSpPr>
        <p:pic>
          <p:nvPicPr>
            <p:cNvPr id="12" name="Picture 48" descr="Image result for magnifying gla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47946" y="4558215"/>
              <a:ext cx="1167454" cy="116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7915099" y="4596271"/>
              <a:ext cx="59445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p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1952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9" descr="C:\Users\Yao\Google Drive\capstone\feature_importance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5852916"/>
            <a:ext cx="2003460" cy="503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6361"/>
            <a:ext cx="2003460" cy="503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00600" y="1536700"/>
            <a:ext cx="4343401" cy="4946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rPr>
              <a:t>↑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Recommended</a:t>
            </a:r>
            <a:endParaRPr 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</a:t>
            </a:r>
            <a:r>
              <a:rPr lang="en-US" sz="2800" dirty="0" smtClean="0">
                <a:ea typeface="Arial" charset="0"/>
                <a:cs typeface="Arial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Text Sentiment to Average Rating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 Rating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Text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Total Sentiment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↑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Not Recommended</a:t>
            </a:r>
            <a:endParaRPr lang="en-US" sz="28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# of Sentences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Text Average Sentiment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 Rating to Average Rating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06312" y="337851"/>
            <a:ext cx="184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Full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7125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8" descr="C:\Users\Yao\Google Drive\capstone\feature_importance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6863508" cy="686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76361"/>
            <a:ext cx="2003460" cy="65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64" y="5638893"/>
            <a:ext cx="2003460" cy="65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78660" y="337851"/>
            <a:ext cx="2706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Reduced model</a:t>
            </a:r>
            <a:endParaRPr lang="en-US" sz="28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69455" y="1544962"/>
            <a:ext cx="4274545" cy="36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Rate</a:t>
            </a: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Critically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Write</a:t>
            </a: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Concise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message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Overall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message: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Express </a:t>
            </a:r>
            <a:r>
              <a:rPr lang="en-US" sz="2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variations in sentiment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219700" y="5212173"/>
          <a:ext cx="3924300" cy="853440"/>
        </p:xfrm>
        <a:graphic>
          <a:graphicData uri="http://schemas.openxmlformats.org/drawingml/2006/table">
            <a:tbl>
              <a:tblPr/>
              <a:tblGrid>
                <a:gridCol w="946150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"/>
                          <a:ea typeface="PMingLiU"/>
                          <a:cs typeface="Times New Roman"/>
                        </a:rPr>
                        <a:t>Model</a:t>
                      </a:r>
                      <a:endParaRPr lang="en-US" sz="2400" b="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"/>
                          <a:ea typeface="PMingLiU"/>
                          <a:cs typeface="Times New Roman"/>
                        </a:rPr>
                        <a:t>Full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"/>
                          <a:ea typeface="PMingLiU"/>
                          <a:cs typeface="Times New Roman"/>
                        </a:rPr>
                        <a:t>Reduced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5825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Guidelines For Recommended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9300"/>
            <a:ext cx="7886700" cy="4530726"/>
          </a:xfrm>
        </p:spPr>
        <p:txBody>
          <a:bodyPr numCol="2">
            <a:normAutofit/>
          </a:bodyPr>
          <a:lstStyle/>
          <a:p>
            <a:r>
              <a:rPr lang="en-US" b="1" dirty="0" smtClean="0"/>
              <a:t>Submit</a:t>
            </a:r>
            <a:r>
              <a:rPr lang="en-US" dirty="0" smtClean="0"/>
              <a:t> for:</a:t>
            </a:r>
          </a:p>
          <a:p>
            <a:pPr lvl="1"/>
            <a:r>
              <a:rPr lang="en-US" b="1" dirty="0" smtClean="0"/>
              <a:t>Businesses</a:t>
            </a:r>
            <a:r>
              <a:rPr lang="en-US" dirty="0" smtClean="0"/>
              <a:t> with </a:t>
            </a:r>
            <a:r>
              <a:rPr lang="en-US" b="1" dirty="0" smtClean="0"/>
              <a:t>less reviews</a:t>
            </a:r>
          </a:p>
          <a:p>
            <a:r>
              <a:rPr lang="en-US" b="1" dirty="0" smtClean="0"/>
              <a:t>Write </a:t>
            </a:r>
            <a:r>
              <a:rPr lang="en-US" dirty="0" smtClean="0"/>
              <a:t>with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Mild complexity</a:t>
            </a:r>
          </a:p>
          <a:p>
            <a:pPr lvl="1"/>
            <a:r>
              <a:rPr lang="en-US" b="1" dirty="0" smtClean="0"/>
              <a:t>Less common words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Accumulate</a:t>
            </a:r>
            <a:r>
              <a:rPr lang="en-US" dirty="0" smtClean="0"/>
              <a:t> data:</a:t>
            </a:r>
          </a:p>
          <a:p>
            <a:pPr lvl="1"/>
            <a:r>
              <a:rPr lang="en-US" b="1" dirty="0" smtClean="0"/>
              <a:t>Friends</a:t>
            </a:r>
          </a:p>
          <a:p>
            <a:pPr lvl="1"/>
            <a:r>
              <a:rPr lang="en-US" dirty="0" smtClean="0"/>
              <a:t>Total </a:t>
            </a:r>
            <a:r>
              <a:rPr lang="en-US" b="1" dirty="0" smtClean="0"/>
              <a:t>reviews</a:t>
            </a:r>
          </a:p>
          <a:p>
            <a:pPr lvl="1"/>
            <a:r>
              <a:rPr lang="en-US" dirty="0" smtClean="0"/>
              <a:t>Total </a:t>
            </a:r>
            <a:r>
              <a:rPr lang="en-US" b="1" dirty="0" smtClean="0"/>
              <a:t>photos</a:t>
            </a:r>
          </a:p>
          <a:p>
            <a:pPr lvl="1"/>
            <a:r>
              <a:rPr lang="en-US" b="1" dirty="0" smtClean="0"/>
              <a:t>Recent</a:t>
            </a:r>
            <a:r>
              <a:rPr lang="en-US" dirty="0" smtClean="0"/>
              <a:t> reviews</a:t>
            </a:r>
          </a:p>
          <a:p>
            <a:r>
              <a:rPr lang="en-US" b="1" dirty="0" smtClean="0"/>
              <a:t>Update</a:t>
            </a:r>
            <a:r>
              <a:rPr lang="en-US" dirty="0" smtClean="0"/>
              <a:t> reviews:</a:t>
            </a:r>
          </a:p>
          <a:p>
            <a:pPr lvl="1"/>
            <a:r>
              <a:rPr lang="en-US" b="1" dirty="0" smtClean="0"/>
              <a:t>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9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Yelp's </a:t>
            </a:r>
            <a:r>
              <a:rPr lang="en-US" b="1" dirty="0" smtClean="0"/>
              <a:t>filtering algorithm </a:t>
            </a:r>
            <a:r>
              <a:rPr lang="en-US" dirty="0" smtClean="0"/>
              <a:t>can </a:t>
            </a:r>
            <a:r>
              <a:rPr lang="en-US" b="1" dirty="0" smtClean="0"/>
              <a:t>misclassify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Credible reviews </a:t>
            </a:r>
            <a:r>
              <a:rPr lang="en-US" dirty="0" smtClean="0"/>
              <a:t>as not recommended</a:t>
            </a:r>
          </a:p>
          <a:p>
            <a:pPr lvl="1"/>
            <a:r>
              <a:rPr lang="en-US" b="1" dirty="0" smtClean="0"/>
              <a:t>Deceptive reviews </a:t>
            </a:r>
            <a:r>
              <a:rPr lang="en-US" dirty="0" smtClean="0"/>
              <a:t>as recommended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97" y="4030245"/>
            <a:ext cx="1932406" cy="19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141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923"/>
            <a:ext cx="7886700" cy="474042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Equal probability in sampling verified </a:t>
            </a:r>
            <a:r>
              <a:rPr lang="en-US" dirty="0" smtClean="0"/>
              <a:t>by</a:t>
            </a:r>
            <a:r>
              <a:rPr lang="en-US" baseline="30000" dirty="0" smtClean="0"/>
              <a:t>[7]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 of </a:t>
            </a:r>
            <a:r>
              <a:rPr lang="en-US" b="1" dirty="0" smtClean="0"/>
              <a:t>words</a:t>
            </a:r>
            <a:r>
              <a:rPr lang="en-US" dirty="0" smtClean="0"/>
              <a:t> in </a:t>
            </a:r>
            <a:r>
              <a:rPr lang="en-US" b="1" dirty="0" smtClean="0"/>
              <a:t>restaurant name</a:t>
            </a:r>
          </a:p>
          <a:p>
            <a:pPr lvl="1"/>
            <a:r>
              <a:rPr lang="en-US" dirty="0" smtClean="0"/>
              <a:t># of words in </a:t>
            </a:r>
            <a:r>
              <a:rPr lang="en-US" b="1" dirty="0" smtClean="0"/>
              <a:t>restaurant address</a:t>
            </a:r>
          </a:p>
          <a:p>
            <a:pPr lvl="1"/>
            <a:r>
              <a:rPr lang="en-US" b="1" dirty="0" smtClean="0"/>
              <a:t>Yelp listing order</a:t>
            </a:r>
          </a:p>
          <a:p>
            <a:r>
              <a:rPr lang="en-US" dirty="0" smtClean="0"/>
              <a:t>Yelp does </a:t>
            </a:r>
            <a:r>
              <a:rPr lang="en-US" b="1" dirty="0" smtClean="0"/>
              <a:t>not filter for extreme comments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removing comments that violate terms of use:</a:t>
            </a:r>
          </a:p>
          <a:p>
            <a:pPr lvl="2"/>
            <a:r>
              <a:rPr lang="en-US" b="1" dirty="0" smtClean="0"/>
              <a:t>Identity hate </a:t>
            </a:r>
            <a:r>
              <a:rPr lang="en-US" dirty="0" smtClean="0"/>
              <a:t>score</a:t>
            </a:r>
          </a:p>
          <a:p>
            <a:pPr lvl="2"/>
            <a:r>
              <a:rPr lang="en-US" b="1" dirty="0" smtClean="0"/>
              <a:t>Insult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Threat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Obscene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Severe toxic </a:t>
            </a:r>
            <a:r>
              <a:rPr lang="en-US" dirty="0" smtClean="0"/>
              <a:t>score</a:t>
            </a:r>
          </a:p>
          <a:p>
            <a:pPr lvl="2"/>
            <a:r>
              <a:rPr lang="en-US" b="1" dirty="0" smtClean="0"/>
              <a:t>Toxic</a:t>
            </a:r>
            <a:r>
              <a:rPr lang="en-US" dirty="0" smtClean="0"/>
              <a:t>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44" descr="Image result for toxi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016967"/>
            <a:ext cx="1478832" cy="18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8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2362"/>
            <a:ext cx="7886700" cy="4813990"/>
          </a:xfrm>
        </p:spPr>
        <p:txBody>
          <a:bodyPr>
            <a:normAutofit/>
          </a:bodyPr>
          <a:lstStyle/>
          <a:p>
            <a:r>
              <a:rPr lang="en-US" dirty="0" smtClean="0"/>
              <a:t>When soliciting, </a:t>
            </a:r>
            <a:r>
              <a:rPr lang="en-US" b="1" dirty="0" smtClean="0"/>
              <a:t>information</a:t>
            </a:r>
            <a:r>
              <a:rPr lang="en-US" dirty="0" smtClean="0"/>
              <a:t> can be:</a:t>
            </a:r>
          </a:p>
          <a:p>
            <a:pPr lvl="1"/>
            <a:r>
              <a:rPr lang="en-US" b="1" dirty="0" smtClean="0"/>
              <a:t>Useful, important, misguided, or wrong</a:t>
            </a:r>
          </a:p>
          <a:p>
            <a:r>
              <a:rPr lang="en-US" dirty="0" smtClean="0"/>
              <a:t>Pooling information towards </a:t>
            </a:r>
            <a:r>
              <a:rPr lang="en-US" b="1" dirty="0" smtClean="0"/>
              <a:t>general consensus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Makes Yelp </a:t>
            </a:r>
            <a:r>
              <a:rPr lang="en-US" b="1" dirty="0" smtClean="0"/>
              <a:t>less likely to be wrong</a:t>
            </a:r>
            <a:r>
              <a:rPr lang="en-US" baseline="30000" dirty="0" smtClean="0"/>
              <a:t>[13]</a:t>
            </a:r>
          </a:p>
          <a:p>
            <a:pPr lvl="1"/>
            <a:r>
              <a:rPr lang="en-US" b="1" dirty="0" smtClean="0"/>
              <a:t>Justified reflection of the collective experience</a:t>
            </a:r>
          </a:p>
          <a:p>
            <a:r>
              <a:rPr lang="en-US" b="1" dirty="0" smtClean="0"/>
              <a:t>Dependent</a:t>
            </a:r>
            <a:r>
              <a:rPr lang="en-US" dirty="0" smtClean="0"/>
              <a:t> on the end user:</a:t>
            </a:r>
          </a:p>
          <a:p>
            <a:pPr lvl="1"/>
            <a:r>
              <a:rPr lang="en-US" b="1" dirty="0" smtClean="0"/>
              <a:t>To take advice </a:t>
            </a:r>
            <a:r>
              <a:rPr lang="en-US" dirty="0" smtClean="0"/>
              <a:t>from Yelp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make</a:t>
            </a:r>
            <a:r>
              <a:rPr lang="en-US" dirty="0" smtClean="0"/>
              <a:t> better </a:t>
            </a:r>
            <a:r>
              <a:rPr lang="en-US" b="1" dirty="0" smtClean="0"/>
              <a:t>informed decisions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48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254208" cy="453072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Yelp’s filtering </a:t>
            </a:r>
            <a:r>
              <a:rPr lang="en-US" dirty="0" smtClean="0"/>
              <a:t>algorithm</a:t>
            </a:r>
            <a:r>
              <a:rPr lang="en-US" b="1" dirty="0" smtClean="0"/>
              <a:t> promotes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Critical ratings</a:t>
            </a:r>
          </a:p>
          <a:p>
            <a:pPr lvl="1"/>
            <a:r>
              <a:rPr lang="en-US" b="1" dirty="0" smtClean="0"/>
              <a:t>Genuine reviews</a:t>
            </a:r>
          </a:p>
          <a:p>
            <a:pPr lvl="1"/>
            <a:r>
              <a:rPr lang="en-US" b="1" dirty="0" smtClean="0"/>
              <a:t>Quality</a:t>
            </a:r>
            <a:r>
              <a:rPr lang="en-US" dirty="0" smtClean="0"/>
              <a:t> of </a:t>
            </a:r>
            <a:r>
              <a:rPr lang="en-US" dirty="0" smtClean="0"/>
              <a:t>text</a:t>
            </a:r>
            <a:endParaRPr lang="en-US" dirty="0" smtClean="0"/>
          </a:p>
          <a:p>
            <a:pPr lvl="1"/>
            <a:r>
              <a:rPr lang="en-US" b="1" dirty="0" smtClean="0"/>
              <a:t>Reliable</a:t>
            </a:r>
            <a:r>
              <a:rPr lang="en-US" dirty="0" smtClean="0"/>
              <a:t> content</a:t>
            </a:r>
            <a:endParaRPr lang="en-US" dirty="0" smtClean="0"/>
          </a:p>
          <a:p>
            <a:pPr lvl="1"/>
            <a:r>
              <a:rPr lang="en-US" b="1" dirty="0" smtClean="0"/>
              <a:t>Insight</a:t>
            </a:r>
          </a:p>
          <a:p>
            <a:r>
              <a:rPr lang="en-US" dirty="0" smtClean="0"/>
              <a:t>Consumers' </a:t>
            </a:r>
            <a:r>
              <a:rPr lang="en-US" b="1" dirty="0" smtClean="0"/>
              <a:t>decisions</a:t>
            </a:r>
            <a:r>
              <a:rPr lang="en-US" dirty="0" smtClean="0"/>
              <a:t> based </a:t>
            </a:r>
            <a:r>
              <a:rPr lang="en-US" dirty="0" smtClean="0"/>
              <a:t>on:</a:t>
            </a:r>
          </a:p>
          <a:p>
            <a:pPr lvl="1"/>
            <a:r>
              <a:rPr lang="en-US" b="1" dirty="0" smtClean="0"/>
              <a:t>Personal </a:t>
            </a:r>
            <a:r>
              <a:rPr lang="en-US" b="1" dirty="0" smtClean="0"/>
              <a:t>discretion </a:t>
            </a:r>
          </a:p>
          <a:p>
            <a:r>
              <a:rPr lang="en-US" dirty="0" smtClean="0"/>
              <a:t>Filtered </a:t>
            </a:r>
            <a:r>
              <a:rPr lang="en-US" dirty="0" smtClean="0"/>
              <a:t>reviews and average </a:t>
            </a:r>
            <a:r>
              <a:rPr lang="en-US" dirty="0" smtClean="0"/>
              <a:t>rating</a:t>
            </a:r>
          </a:p>
          <a:p>
            <a:pPr lvl="1"/>
            <a:r>
              <a:rPr lang="en-US" b="1" dirty="0" smtClean="0"/>
              <a:t>Justified </a:t>
            </a:r>
            <a:r>
              <a:rPr lang="en-US" b="1" dirty="0" smtClean="0"/>
              <a:t>reflection </a:t>
            </a:r>
            <a:r>
              <a:rPr lang="en-US" dirty="0" smtClean="0"/>
              <a:t>of the </a:t>
            </a:r>
            <a:r>
              <a:rPr lang="en-US" b="1" dirty="0" smtClean="0"/>
              <a:t>collective experience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125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8650" y="6356351"/>
            <a:ext cx="1987550" cy="5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002158"/>
            <a:ext cx="9144000" cy="590981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1. Luca, M. (2016). Reviews, Reputation, and Revenue: The Case of Yelp.com. [online] Hbs.edu. Available at: https://www.hbs.edu/faculty/Pages/item.aspx?num=41233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2. O'Brien, S. (2015). Yelp: You can trust our reviews. [online] CNN Money. Available at: http://money.cnn.com/2015/01/07/technology/ftc-yelp-reviews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3. Zetter, K. (2010). Yelp Accused of Extortion. [online] Wired. Available at: https://www.wired.com/2010/02/yelp-sued-for-alleged-extortion/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4. Streitfeld, D. (2012). Yelp Tries to Halt Deceptive Reviews. [online] NYTimes. Available at: https://www.nytimes.com/2012/10/18/technology/yelp-tries-to-halt-deceptive-reviews.html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5. Cotter, S. (2017). Quincy Center Jeweler Wins Suit Over Yelp Review. [online] Patriot Ledger. Available at: http://www.patriotledger.com/news/20170405/quincy-center-jeweler-wins-suit-over-yelp-review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6. McKeever, A. (2015). Why Yelp Emerged as a Site for Social Protest. [online] Eater. Available at: https://www.eater.com/2015/5/19/8588185/yelp-social-protest-trolling-memories-pizza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7. Blair, E. and Blair, J. (2015). Applied Survey Sampling. Los Angeles: Sage Publications, Inc.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8. Yee, J. (2018). Google's Dictionary API (Unofficial) in Python. [online] Available at:  http://www.lleess.com/2013/03/googles-unofficial-dictionary-api-in.html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9. Readability Formulas. (2018). The Automated Readability Index (ARI). [online] Available at: http://www.readabilityformulas.com/automated-readability-index.php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10. Readability Formulas. (2018). The Flesch Grade Level Readability Formula. [online] Available at: http://www.readabilityformulas.com/flesch-grade-level-readability-formula.php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11. Ott, M., Choi, Y., Cardie, C. and Hancock, J. (2011). Finding Deceptive Opinion Spam by Any Stretch of the Imagination. In: Proceedings of the 49th Annual Meeting of the Association for Computational Linguistics. [online] Association for Computational Linguistics. Available at: http://myleott.com/op_spamACL2011.pdf [Accessed 3 Mar.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12. Socher, R., </a:t>
            </a:r>
            <a:r>
              <a:rPr lang="en-US" dirty="0" err="1" smtClean="0"/>
              <a:t>Perelygin</a:t>
            </a:r>
            <a:r>
              <a:rPr lang="en-US" dirty="0" smtClean="0"/>
              <a:t>, A., Wu, J., Chuang, J., Manning, C., Ng, A. and Potts, C. (2013). Recursive Deep Models for Semantic Compositionality Over a Sentiment Treebank. [online] Available at: https://nlp.stanford.edu/~socherr/EMNLP2013_RNTN.pdf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13. CBS This Morning. (2016). Yelp CEO on site’s popularity and pitfalls. [online] Available at: https://www.youtube.com/watch?v=1mlzdXwbtZo [Accessed 7 Jul. 2018].</a:t>
            </a:r>
          </a:p>
        </p:txBody>
      </p:sp>
    </p:spTree>
    <p:extLst>
      <p:ext uri="{BB962C8B-B14F-4D97-AF65-F5344CB8AC3E}">
        <p14:creationId xmlns:p14="http://schemas.microsoft.com/office/powerpoint/2010/main" xmlns="" val="157125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Yelp’s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dirty="0" smtClean="0"/>
              <a:t>Online third-party crowd-sourced </a:t>
            </a:r>
            <a:r>
              <a:rPr lang="en-US" b="1" dirty="0" smtClean="0"/>
              <a:t>platform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Users </a:t>
            </a:r>
            <a:r>
              <a:rPr lang="en-US" b="1" dirty="0" smtClean="0"/>
              <a:t>seeking </a:t>
            </a:r>
            <a:r>
              <a:rPr lang="en-US" dirty="0" smtClean="0"/>
              <a:t>and</a:t>
            </a:r>
            <a:r>
              <a:rPr lang="en-US" b="1" dirty="0" smtClean="0"/>
              <a:t> submitting advice</a:t>
            </a:r>
          </a:p>
          <a:p>
            <a:pPr lvl="1"/>
            <a:r>
              <a:rPr lang="en-US" b="1" dirty="0" smtClean="0"/>
              <a:t>Businesses seeking feedback</a:t>
            </a:r>
          </a:p>
          <a:p>
            <a:pPr lvl="1"/>
            <a:r>
              <a:rPr lang="en-US" dirty="0" smtClean="0"/>
              <a:t>Reviews are </a:t>
            </a:r>
            <a:r>
              <a:rPr lang="en-US" b="1" dirty="0" smtClean="0"/>
              <a:t>ratings</a:t>
            </a:r>
            <a:r>
              <a:rPr lang="en-US" dirty="0" smtClean="0"/>
              <a:t> with </a:t>
            </a:r>
            <a:r>
              <a:rPr lang="en-US" b="1" dirty="0" smtClean="0"/>
              <a:t>written text</a:t>
            </a:r>
          </a:p>
          <a:p>
            <a:r>
              <a:rPr lang="en-US" b="1" dirty="0" smtClean="0"/>
              <a:t>Recommended Reviews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Average Rating</a:t>
            </a:r>
            <a:endParaRPr lang="en-US" b="1" baseline="30000" dirty="0" smtClean="0"/>
          </a:p>
          <a:p>
            <a:pPr lvl="1"/>
            <a:r>
              <a:rPr lang="en-US" b="1" dirty="0" smtClean="0"/>
              <a:t>Influence</a:t>
            </a:r>
            <a:r>
              <a:rPr lang="en-US" dirty="0" smtClean="0"/>
              <a:t> consumer </a:t>
            </a:r>
            <a:r>
              <a:rPr lang="en-US" b="1" dirty="0" smtClean="0"/>
              <a:t>decisions</a:t>
            </a:r>
          </a:p>
          <a:p>
            <a:pPr lvl="1"/>
            <a:r>
              <a:rPr lang="en-US" b="1" dirty="0" smtClean="0"/>
              <a:t>Impact</a:t>
            </a:r>
            <a:r>
              <a:rPr lang="en-US" dirty="0" smtClean="0"/>
              <a:t> business </a:t>
            </a:r>
            <a:r>
              <a:rPr lang="en-US" b="1" dirty="0" smtClean="0"/>
              <a:t>revenue</a:t>
            </a:r>
            <a:r>
              <a:rPr lang="en-US" baseline="30000" dirty="0" smtClean="0"/>
              <a:t>[1]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2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74" y="0"/>
            <a:ext cx="8679306" cy="683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138006" y="1"/>
            <a:ext cx="459924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8006" y="560070"/>
            <a:ext cx="1332654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70660" y="617220"/>
            <a:ext cx="806874" cy="20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9635" y="4582274"/>
            <a:ext cx="1786334" cy="339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59635" y="5075434"/>
            <a:ext cx="3665869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8807" y="6544638"/>
            <a:ext cx="3290993" cy="303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36441" y="2630184"/>
            <a:ext cx="1125869" cy="236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7950" y="3683000"/>
            <a:ext cx="2686050" cy="3164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84500" y="3581401"/>
            <a:ext cx="5827180" cy="259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7590" y="4122420"/>
            <a:ext cx="6007914" cy="43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7590" y="3840481"/>
            <a:ext cx="2403689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7591" y="4561726"/>
            <a:ext cx="1489289" cy="89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8745" y="6536997"/>
            <a:ext cx="5702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https://www.yelp.com/biz/magnolia-hotel-dallas-park-cities-dallas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2984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Yelp's Metrics (March 2018)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155 million total </a:t>
            </a:r>
            <a:r>
              <a:rPr lang="en-US" dirty="0" smtClean="0"/>
              <a:t>reviews:</a:t>
            </a:r>
          </a:p>
          <a:p>
            <a:pPr lvl="1"/>
            <a:r>
              <a:rPr lang="en-US" dirty="0" smtClean="0"/>
              <a:t>Recommended:			</a:t>
            </a:r>
            <a:r>
              <a:rPr lang="en-US" b="1" dirty="0" smtClean="0"/>
              <a:t>72%</a:t>
            </a:r>
          </a:p>
          <a:p>
            <a:pPr lvl="1"/>
            <a:r>
              <a:rPr lang="en-US" dirty="0" smtClean="0"/>
              <a:t>Not recommended:		</a:t>
            </a:r>
            <a:r>
              <a:rPr lang="en-US" b="1" dirty="0" smtClean="0"/>
              <a:t>21%</a:t>
            </a:r>
          </a:p>
          <a:p>
            <a:pPr lvl="1"/>
            <a:r>
              <a:rPr lang="en-US" dirty="0" smtClean="0"/>
              <a:t>Removed (ToS Violations): 	</a:t>
            </a:r>
            <a:r>
              <a:rPr lang="en-US" b="1" dirty="0" smtClean="0"/>
              <a:t>7%</a:t>
            </a:r>
            <a:endParaRPr lang="en-US" u="sng" dirty="0" smtClean="0"/>
          </a:p>
        </p:txBody>
      </p:sp>
      <p:graphicFrame>
        <p:nvGraphicFramePr>
          <p:cNvPr id="13" name="Chart 12"/>
          <p:cNvGraphicFramePr/>
          <p:nvPr/>
        </p:nvGraphicFramePr>
        <p:xfrm>
          <a:off x="1685302" y="3613148"/>
          <a:ext cx="5773396" cy="310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2371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Yelp's Metrics (March 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/>
          </a:bodyPr>
          <a:lstStyle/>
          <a:p>
            <a:r>
              <a:rPr lang="en-US" b="1" dirty="0" smtClean="0"/>
              <a:t>Top</a:t>
            </a:r>
            <a:r>
              <a:rPr lang="en-US" dirty="0" smtClean="0"/>
              <a:t> reviewed </a:t>
            </a:r>
            <a:r>
              <a:rPr lang="en-US" b="1" dirty="0" smtClean="0"/>
              <a:t>businesses category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Shopping</a:t>
            </a:r>
            <a:r>
              <a:rPr lang="en-US" dirty="0" smtClean="0"/>
              <a:t>:				21%</a:t>
            </a:r>
          </a:p>
          <a:p>
            <a:pPr lvl="1"/>
            <a:r>
              <a:rPr lang="en-US" b="1" dirty="0" smtClean="0"/>
              <a:t>Restaurants</a:t>
            </a:r>
            <a:r>
              <a:rPr lang="en-US" dirty="0" smtClean="0"/>
              <a:t>:			17%</a:t>
            </a:r>
          </a:p>
          <a:p>
            <a:pPr lvl="1"/>
            <a:r>
              <a:rPr lang="en-US" b="1" dirty="0" smtClean="0"/>
              <a:t>Home </a:t>
            </a:r>
            <a:r>
              <a:rPr lang="en-US" dirty="0" smtClean="0"/>
              <a:t>and</a:t>
            </a:r>
            <a:r>
              <a:rPr lang="en-US" b="1" dirty="0" smtClean="0"/>
              <a:t> local </a:t>
            </a:r>
            <a:r>
              <a:rPr lang="en-US" dirty="0" smtClean="0"/>
              <a:t>services:	14%</a:t>
            </a:r>
            <a:endParaRPr lang="en-US" baseline="30000" dirty="0" smtClean="0"/>
          </a:p>
          <a:p>
            <a:r>
              <a:rPr lang="en-US" b="1" dirty="0" smtClean="0"/>
              <a:t>Top demographics </a:t>
            </a:r>
            <a:r>
              <a:rPr lang="en-US" dirty="0" smtClean="0"/>
              <a:t>of US reviewers:</a:t>
            </a:r>
          </a:p>
          <a:p>
            <a:pPr lvl="1"/>
            <a:r>
              <a:rPr lang="en-US" b="1" dirty="0" smtClean="0"/>
              <a:t>35-54 year olds</a:t>
            </a:r>
            <a:r>
              <a:rPr lang="en-US" dirty="0" smtClean="0"/>
              <a:t>:		37%</a:t>
            </a:r>
          </a:p>
          <a:p>
            <a:pPr lvl="1"/>
            <a:r>
              <a:rPr lang="en-US" b="1" dirty="0" smtClean="0"/>
              <a:t>Finished college</a:t>
            </a:r>
            <a:r>
              <a:rPr lang="en-US" dirty="0" smtClean="0"/>
              <a:t>:		59%</a:t>
            </a:r>
          </a:p>
          <a:p>
            <a:pPr lvl="1"/>
            <a:r>
              <a:rPr lang="en-US" b="1" dirty="0" smtClean="0"/>
              <a:t>$100k+ income</a:t>
            </a:r>
            <a:r>
              <a:rPr lang="en-US" dirty="0" smtClean="0"/>
              <a:t>:		49.6%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5316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4209" cy="4530726"/>
          </a:xfrm>
        </p:spPr>
        <p:txBody>
          <a:bodyPr>
            <a:normAutofit/>
          </a:bodyPr>
          <a:lstStyle/>
          <a:p>
            <a:r>
              <a:rPr lang="en-US" b="1" dirty="0" smtClean="0"/>
              <a:t>Not recommended </a:t>
            </a:r>
            <a:r>
              <a:rPr lang="en-US" dirty="0" smtClean="0"/>
              <a:t>reviews:</a:t>
            </a:r>
          </a:p>
          <a:p>
            <a:pPr lvl="1"/>
            <a:r>
              <a:rPr lang="en-US" b="1" dirty="0" smtClean="0"/>
              <a:t>Still accessible</a:t>
            </a:r>
          </a:p>
          <a:p>
            <a:pPr lvl="1"/>
            <a:r>
              <a:rPr lang="en-US" dirty="0" smtClean="0"/>
              <a:t>Does </a:t>
            </a:r>
            <a:r>
              <a:rPr lang="en-US" b="1" dirty="0" smtClean="0"/>
              <a:t>not censor </a:t>
            </a:r>
            <a:r>
              <a:rPr lang="en-US" dirty="0" smtClean="0"/>
              <a:t>free speech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b="1" dirty="0" smtClean="0"/>
              <a:t>Can be recommended </a:t>
            </a:r>
            <a:r>
              <a:rPr lang="en-US" dirty="0" smtClean="0"/>
              <a:t>when </a:t>
            </a:r>
            <a:r>
              <a:rPr lang="en-US" b="1" dirty="0" smtClean="0"/>
              <a:t>algorithm changes</a:t>
            </a:r>
          </a:p>
          <a:p>
            <a:r>
              <a:rPr lang="en-US" b="1" dirty="0" smtClean="0"/>
              <a:t>Reviews are removed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Violating </a:t>
            </a:r>
            <a:r>
              <a:rPr lang="en-US" b="1" dirty="0" smtClean="0"/>
              <a:t>Terms of Service</a:t>
            </a:r>
          </a:p>
          <a:p>
            <a:pPr lvl="1"/>
            <a:r>
              <a:rPr lang="en-US" dirty="0" smtClean="0"/>
              <a:t>Defamation </a:t>
            </a:r>
            <a:r>
              <a:rPr lang="en-US" b="1" dirty="0" smtClean="0"/>
              <a:t>court rulings</a:t>
            </a:r>
            <a:r>
              <a:rPr lang="en-US" baseline="30000" dirty="0" smtClean="0"/>
              <a:t>[3]</a:t>
            </a:r>
          </a:p>
          <a:p>
            <a:pPr lvl="1">
              <a:buNone/>
            </a:pP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6070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Yelp’s Filtering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b="1" dirty="0" smtClean="0"/>
              <a:t>Not recommends reviews </a:t>
            </a:r>
            <a:r>
              <a:rPr lang="en-US" dirty="0" smtClean="0"/>
              <a:t>that are:</a:t>
            </a:r>
          </a:p>
          <a:p>
            <a:pPr lvl="1"/>
            <a:r>
              <a:rPr lang="en-US" dirty="0" smtClean="0"/>
              <a:t>Purchased</a:t>
            </a:r>
            <a:r>
              <a:rPr lang="en-US" baseline="30000" dirty="0" smtClean="0"/>
              <a:t>[4]</a:t>
            </a:r>
          </a:p>
          <a:p>
            <a:pPr lvl="1"/>
            <a:r>
              <a:rPr lang="en-US" dirty="0" smtClean="0"/>
              <a:t>Bribed</a:t>
            </a:r>
            <a:r>
              <a:rPr lang="en-US" baseline="30000" dirty="0" smtClean="0"/>
              <a:t>[5]</a:t>
            </a:r>
          </a:p>
          <a:p>
            <a:pPr lvl="1"/>
            <a:r>
              <a:rPr lang="en-US" dirty="0" smtClean="0"/>
              <a:t>Social/Political protest</a:t>
            </a:r>
            <a:r>
              <a:rPr lang="en-US" baseline="30000" dirty="0" smtClean="0"/>
              <a:t>[6]</a:t>
            </a:r>
          </a:p>
          <a:p>
            <a:pPr lvl="1"/>
            <a:r>
              <a:rPr lang="en-US" dirty="0" smtClean="0"/>
              <a:t>Not credible</a:t>
            </a:r>
          </a:p>
          <a:p>
            <a:pPr lvl="1"/>
            <a:r>
              <a:rPr lang="en-US" dirty="0" smtClean="0"/>
              <a:t>Unrelated</a:t>
            </a:r>
          </a:p>
          <a:p>
            <a:pPr lvl="1"/>
            <a:r>
              <a:rPr lang="en-US" dirty="0" smtClean="0"/>
              <a:t>Non-understandable</a:t>
            </a:r>
          </a:p>
          <a:p>
            <a:r>
              <a:rPr lang="en-US" dirty="0" smtClean="0"/>
              <a:t>Filtering </a:t>
            </a:r>
            <a:r>
              <a:rPr lang="en-US" b="1" dirty="0" smtClean="0"/>
              <a:t>algorithm undisclosed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Prevent manipulating </a:t>
            </a:r>
            <a:r>
              <a:rPr lang="en-US" dirty="0" smtClean="0"/>
              <a:t>the system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8882858" y="0"/>
            <a:ext cx="261142" cy="261142"/>
          </a:xfrm>
          <a:prstGeom prst="donut">
            <a:avLst>
              <a:gd name="adj" fmla="val 155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643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2159</Words>
  <Application>Microsoft Office PowerPoint</Application>
  <PresentationFormat>On-screen Show (4:3)</PresentationFormat>
  <Paragraphs>632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Yelp’s Review Filtering Algorithm</vt:lpstr>
      <vt:lpstr>Motivation</vt:lpstr>
      <vt:lpstr>Problem</vt:lpstr>
      <vt:lpstr>Yelp’s Background</vt:lpstr>
      <vt:lpstr>Slide 5</vt:lpstr>
      <vt:lpstr>Yelp's Metrics (March 2018)</vt:lpstr>
      <vt:lpstr>Yelp's Metrics (March 2018)</vt:lpstr>
      <vt:lpstr>Understanding Yelp</vt:lpstr>
      <vt:lpstr>Yelp’s Filtering Algorithm</vt:lpstr>
      <vt:lpstr>Yelp Dataset Collection</vt:lpstr>
      <vt:lpstr>Two-Stage Sampling Procedure</vt:lpstr>
      <vt:lpstr>Cleaned Dataset</vt:lpstr>
      <vt:lpstr>Recommended vs Not Recommended Prediction</vt:lpstr>
      <vt:lpstr>Binary Prediction Metrics</vt:lpstr>
      <vt:lpstr>Restaurant Metadata</vt:lpstr>
      <vt:lpstr>Review Metadata</vt:lpstr>
      <vt:lpstr>Features Created From Metadata</vt:lpstr>
      <vt:lpstr>Processed Text Feature Creation</vt:lpstr>
      <vt:lpstr>Naïve Bayes Text Classifier</vt:lpstr>
      <vt:lpstr>Naïve Bayes Equation</vt:lpstr>
      <vt:lpstr>Deceptive Opinion Spam Corpus[11]</vt:lpstr>
      <vt:lpstr>Extreme Text Classifiers</vt:lpstr>
      <vt:lpstr>Sentiment: Natural Language Processing</vt:lpstr>
      <vt:lpstr>Recurrent Neural Tensor Network[12]</vt:lpstr>
      <vt:lpstr>Features Created From Processed Text</vt:lpstr>
      <vt:lpstr>Multivariate Logistic Regression</vt:lpstr>
      <vt:lpstr>Slide 27</vt:lpstr>
      <vt:lpstr>Slide 28</vt:lpstr>
      <vt:lpstr>Additional Guidelines For Recommended Review</vt:lpstr>
      <vt:lpstr>Insignificant Features</vt:lpstr>
      <vt:lpstr>Ethics</vt:lpstr>
      <vt:lpstr>Conclusions</vt:lpstr>
      <vt:lpstr>Citations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Yao</cp:lastModifiedBy>
  <cp:revision>27</cp:revision>
  <dcterms:created xsi:type="dcterms:W3CDTF">2017-03-18T16:30:52Z</dcterms:created>
  <dcterms:modified xsi:type="dcterms:W3CDTF">2018-07-11T07:26:25Z</dcterms:modified>
</cp:coreProperties>
</file>