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 MARIA  VOINEA" initials="AMV" lastIdx="1" clrIdx="0">
    <p:extLst>
      <p:ext uri="{19B8F6BF-5375-455C-9EA6-DF929625EA0E}">
        <p15:presenceInfo xmlns:p15="http://schemas.microsoft.com/office/powerpoint/2012/main" userId="ANA MARIA  VOINE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16T11:58:05.141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0F77-3A8E-4DCC-92BD-A92FCC75A89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DD6-F710-45EB-8E26-C33BD1EE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0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0F77-3A8E-4DCC-92BD-A92FCC75A89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DD6-F710-45EB-8E26-C33BD1EE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9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0F77-3A8E-4DCC-92BD-A92FCC75A89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DD6-F710-45EB-8E26-C33BD1EE4DB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1597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0F77-3A8E-4DCC-92BD-A92FCC75A89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DD6-F710-45EB-8E26-C33BD1EE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44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0F77-3A8E-4DCC-92BD-A92FCC75A89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DD6-F710-45EB-8E26-C33BD1EE4DB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795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0F77-3A8E-4DCC-92BD-A92FCC75A89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DD6-F710-45EB-8E26-C33BD1EE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80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0F77-3A8E-4DCC-92BD-A92FCC75A89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DD6-F710-45EB-8E26-C33BD1EE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54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0F77-3A8E-4DCC-92BD-A92FCC75A89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DD6-F710-45EB-8E26-C33BD1EE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2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0F77-3A8E-4DCC-92BD-A92FCC75A89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DD6-F710-45EB-8E26-C33BD1EE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4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0F77-3A8E-4DCC-92BD-A92FCC75A89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DD6-F710-45EB-8E26-C33BD1EE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5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0F77-3A8E-4DCC-92BD-A92FCC75A89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DD6-F710-45EB-8E26-C33BD1EE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2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0F77-3A8E-4DCC-92BD-A92FCC75A89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DD6-F710-45EB-8E26-C33BD1EE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4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0F77-3A8E-4DCC-92BD-A92FCC75A89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DD6-F710-45EB-8E26-C33BD1EE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1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0F77-3A8E-4DCC-92BD-A92FCC75A89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DD6-F710-45EB-8E26-C33BD1EE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0F77-3A8E-4DCC-92BD-A92FCC75A89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DD6-F710-45EB-8E26-C33BD1EE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6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0F77-3A8E-4DCC-92BD-A92FCC75A89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DD6-F710-45EB-8E26-C33BD1EE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8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75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90F77-3A8E-4DCC-92BD-A92FCC75A89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28EDD6-F710-45EB-8E26-C33BD1EE4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62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7CF6-C688-4DAC-A9C5-CEC895A55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331" y="2755374"/>
            <a:ext cx="7695345" cy="11571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S</a:t>
            </a:r>
            <a:r>
              <a:rPr lang="ro-RO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ORTĂRI</a:t>
            </a:r>
            <a:br>
              <a:rPr lang="ro-RO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</a:br>
            <a:r>
              <a:rPr lang="ro-RO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TEMA 1 LABORATOR SD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64B69-E7E0-4F61-A673-87F5D4CB0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4262" y="5853701"/>
            <a:ext cx="3602804" cy="1004299"/>
          </a:xfrm>
        </p:spPr>
        <p:txBody>
          <a:bodyPr>
            <a:normAutofit fontScale="70000" lnSpcReduction="20000"/>
          </a:bodyPr>
          <a:lstStyle/>
          <a:p>
            <a:endParaRPr lang="ro-RO" dirty="0">
              <a:solidFill>
                <a:schemeClr val="accent1">
                  <a:lumMod val="40000"/>
                  <a:lumOff val="60000"/>
                </a:schemeClr>
              </a:solidFill>
              <a:latin typeface="Bahnschrift SemiBold Condensed" panose="020B0502040204020203" pitchFamily="34" charset="0"/>
            </a:endParaRPr>
          </a:p>
          <a:p>
            <a:r>
              <a:rPr lang="ro-RO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 Linotype" panose="02040502050505030304" pitchFamily="18" charset="0"/>
              </a:rPr>
              <a:t>VOINEA ANA-MARIA </a:t>
            </a:r>
            <a:endParaRPr lang="en-US" sz="3600" dirty="0">
              <a:solidFill>
                <a:schemeClr val="accent1">
                  <a:lumMod val="40000"/>
                  <a:lumOff val="60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01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B9963-CCA0-4647-BE0A-B84689C7D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511" y="1194818"/>
            <a:ext cx="8596668" cy="3880773"/>
          </a:xfrm>
        </p:spPr>
        <p:txBody>
          <a:bodyPr>
            <a:normAutofit/>
          </a:bodyPr>
          <a:lstStyle/>
          <a:p>
            <a:r>
              <a:rPr lang="ro-RO" sz="2800" dirty="0">
                <a:latin typeface="Bahnschrift Condensed" panose="020B0502040204020203" pitchFamily="34" charset="0"/>
              </a:rPr>
              <a:t>În acest ppt voi prezenta analiza urmatorilor algoritmi de sortare:</a:t>
            </a:r>
            <a:br>
              <a:rPr lang="ro-RO" sz="2800" dirty="0">
                <a:latin typeface="Bahnschrift Condensed" panose="020B0502040204020203" pitchFamily="34" charset="0"/>
              </a:rPr>
            </a:br>
            <a:r>
              <a:rPr lang="ro-RO" sz="2800" dirty="0">
                <a:latin typeface="Bahnschrift Condensed" panose="020B0502040204020203" pitchFamily="34" charset="0"/>
              </a:rPr>
              <a:t>RadixSort, MergeSort, ShellSort, BubbleSort, CountSort, Sortare-nativă.</a:t>
            </a:r>
          </a:p>
          <a:p>
            <a:r>
              <a:rPr lang="ro-RO" sz="2800" dirty="0">
                <a:latin typeface="Bahnschrift Condensed" panose="020B0502040204020203" pitchFamily="34" charset="0"/>
              </a:rPr>
              <a:t>Am testat algoritmii pe siruri diverse de numere randomizate de functia rand() cu lungimi cuprinse intre 10^3 si 10^8.</a:t>
            </a:r>
          </a:p>
          <a:p>
            <a:r>
              <a:rPr lang="ro-RO" sz="2800" dirty="0">
                <a:latin typeface="Bahnschrift Condensed" panose="020B0502040204020203" pitchFamily="34" charset="0"/>
              </a:rPr>
              <a:t>Fiecare algoritm a fost testat de o functie ,,verificare”, care testeaza daca vectorul transmis ca parametru este crescator.</a:t>
            </a:r>
          </a:p>
        </p:txBody>
      </p:sp>
    </p:spTree>
    <p:extLst>
      <p:ext uri="{BB962C8B-B14F-4D97-AF65-F5344CB8AC3E}">
        <p14:creationId xmlns:p14="http://schemas.microsoft.com/office/powerpoint/2010/main" val="61903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980F9-6F2E-40F8-AD87-6880019EBC9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o-RO" dirty="0">
                <a:latin typeface="Bahnschrift SemiBold Condensed" panose="020B0502040204020203" pitchFamily="34" charset="0"/>
              </a:rPr>
              <a:t>Este sau nu vectorul sortat bine?</a:t>
            </a:r>
            <a:br>
              <a:rPr lang="ro-RO" dirty="0">
                <a:latin typeface="Bahnschrift SemiBold Condensed" panose="020B0502040204020203" pitchFamily="34" charset="0"/>
              </a:rPr>
            </a:br>
            <a:r>
              <a:rPr lang="ro-RO" dirty="0">
                <a:latin typeface="Bahnschrift SemiBold Condensed" panose="020B0502040204020203" pitchFamily="34" charset="0"/>
              </a:rPr>
              <a:t>Randomizarea funcțiilor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B28E6-1B55-4551-B241-A922357DFCB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1887200" cy="4351338"/>
          </a:xfrm>
        </p:spPr>
        <p:txBody>
          <a:bodyPr/>
          <a:lstStyle/>
          <a:p>
            <a:r>
              <a:rPr lang="ro-RO" sz="2400" dirty="0">
                <a:latin typeface="Bahnschrift Condensed" panose="020B0502040204020203" pitchFamily="34" charset="0"/>
              </a:rPr>
              <a:t>Funcția verificare:    </a:t>
            </a:r>
            <a:r>
              <a:rPr lang="ro-RO" dirty="0"/>
              <a:t>								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pPr lvl="5"/>
            <a:r>
              <a:rPr lang="ro-RO" sz="2400" dirty="0">
                <a:latin typeface="Bahnschrift Condensed" panose="020B0502040204020203" pitchFamily="34" charset="0"/>
              </a:rPr>
              <a:t>Randomizarea: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E2DD40-4D69-42B4-B3A0-92BD5E12A3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50" t="30629" r="50043" b="45085"/>
          <a:stretch/>
        </p:blipFill>
        <p:spPr>
          <a:xfrm>
            <a:off x="575600" y="2431437"/>
            <a:ext cx="4027222" cy="1740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69E9C5-54A6-4526-A471-12A194244F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55" t="32964" r="46489" b="41655"/>
          <a:stretch/>
        </p:blipFill>
        <p:spPr>
          <a:xfrm>
            <a:off x="4602822" y="4304200"/>
            <a:ext cx="4274050" cy="174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3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951D-9CCA-476B-BECB-9AACCB9A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sz="6000" dirty="0">
                <a:latin typeface="Bahnschrift Condensed" panose="020B0502040204020203" pitchFamily="34" charset="0"/>
              </a:rPr>
              <a:t>RadixSort</a:t>
            </a:r>
            <a:r>
              <a:rPr lang="ro-RO" dirty="0"/>
              <a:t> </a:t>
            </a:r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7AD4C3B-3046-49DB-94D9-547FB8FA42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15361"/>
              </p:ext>
            </p:extLst>
          </p:nvPr>
        </p:nvGraphicFramePr>
        <p:xfrm>
          <a:off x="677690" y="1767114"/>
          <a:ext cx="85963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1285853587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831104237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4140254913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283027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Lungime șir: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Maxim=10^4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Maxim=10^6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Maxim=10^8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45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10^3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0.000678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0.000326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0.000426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6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10^5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0.023061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0.018255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0.021407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87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10^7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1.27584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1.81889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2.29719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72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10^8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12.6913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17.8643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20.0118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16446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5B6449D-723E-4838-BDF4-81F9C1D482AA}"/>
              </a:ext>
            </a:extLst>
          </p:cNvPr>
          <p:cNvSpPr txBox="1"/>
          <p:nvPr/>
        </p:nvSpPr>
        <p:spPr>
          <a:xfrm>
            <a:off x="677334" y="3927021"/>
            <a:ext cx="91198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dirty="0"/>
              <a:t>Complexitatea este medie: O(n logb max)</a:t>
            </a:r>
            <a:r>
              <a:rPr lang="en-US" sz="1800" dirty="0"/>
              <a:t>; b</a:t>
            </a:r>
            <a:r>
              <a:rPr lang="ro-RO" sz="1800" dirty="0"/>
              <a:t> </a:t>
            </a:r>
            <a:r>
              <a:rPr lang="en-US" sz="1800" dirty="0"/>
              <a:t>=</a:t>
            </a:r>
            <a:r>
              <a:rPr lang="ro-RO" sz="1800" dirty="0"/>
              <a:t> </a:t>
            </a:r>
            <a:r>
              <a:rPr lang="en-US" sz="1800" dirty="0" err="1"/>
              <a:t>baza</a:t>
            </a:r>
            <a:r>
              <a:rPr lang="en-US" sz="1800" dirty="0"/>
              <a:t> 10;</a:t>
            </a:r>
            <a:endParaRPr lang="ro-RO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T</a:t>
            </a:r>
            <a:r>
              <a:rPr lang="ro-RO" sz="1800" dirty="0"/>
              <a:t>impul de execu</a:t>
            </a:r>
            <a:r>
              <a:rPr lang="ro-RO" dirty="0"/>
              <a:t>ț</a:t>
            </a:r>
            <a:r>
              <a:rPr lang="ro-RO" sz="1800" dirty="0"/>
              <a:t>ie depinde foarte mult de elementul maxim din șir;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dirty="0"/>
              <a:t>Radix Sort este printre cei mai eficienți algoritmi de sortare, mai eficient din punct de vedere al timpului de execuție Merge Sort, Bubble Sort.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1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A38-88DA-445F-93F1-9E2B946F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Bahnschrift Condensed" panose="020B0502040204020203" pitchFamily="34" charset="0"/>
              </a:rPr>
              <a:t>MergeSort</a:t>
            </a:r>
            <a:endParaRPr lang="en-US" sz="5400" dirty="0">
              <a:latin typeface="Bahnschrift Condensed" panose="020B0502040204020203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7DDBDD-2E7B-4850-AD26-3449FFE6AF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07788"/>
              </p:ext>
            </p:extLst>
          </p:nvPr>
        </p:nvGraphicFramePr>
        <p:xfrm>
          <a:off x="334963" y="1785031"/>
          <a:ext cx="859631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139920975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428624379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385612067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959254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Lungime șir: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Maxim=10^4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Maxim=10^6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Maxim=10^8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928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10^3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0.001496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0.000843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0.001078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91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10^5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0.086209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0.063771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0.06827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17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10^7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7.44936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7.71217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7.79839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27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10^8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77.7077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81.1283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83.1854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3432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2AF0A71-3A0C-4F82-B2DD-E3236985B3FA}"/>
              </a:ext>
            </a:extLst>
          </p:cNvPr>
          <p:cNvSpPr txBox="1"/>
          <p:nvPr/>
        </p:nvSpPr>
        <p:spPr>
          <a:xfrm>
            <a:off x="1056525" y="4078840"/>
            <a:ext cx="100789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dirty="0"/>
              <a:t>Complexitate medie: O(n logn)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dirty="0"/>
              <a:t>Descriere: Se împarte vectorul în jumătăți până când se ajung la perechi de câte două elemente, urmând ca acestea să fie sortate. </a:t>
            </a:r>
            <a:r>
              <a:rPr lang="ro-RO" dirty="0"/>
              <a:t>U</a:t>
            </a:r>
            <a:r>
              <a:rPr lang="ro-RO" sz="1800" dirty="0"/>
              <a:t>lterior, perechile să fie interclasate;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dirty="0"/>
              <a:t>Este mai rapid decat Selection Sort sau Bubble Sort, dar este mult mai lent decat alte sortari.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08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B071-52B2-4FCB-B5CC-9D64C66E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err="1">
                <a:latin typeface="Bahnschrift Condensed" panose="020B0502040204020203" pitchFamily="34" charset="0"/>
              </a:rPr>
              <a:t>ShellSort</a:t>
            </a:r>
            <a:endParaRPr lang="en-US" sz="6000" dirty="0">
              <a:latin typeface="Bahnschrift Condensed" panose="020B0502040204020203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EF7B13-9314-4EB4-8A9B-7ECC980FB0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545080"/>
              </p:ext>
            </p:extLst>
          </p:nvPr>
        </p:nvGraphicFramePr>
        <p:xfrm>
          <a:off x="677334" y="1930400"/>
          <a:ext cx="85963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2971773969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962216501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696981142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586304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Lungime șir: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Maxim=10^4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Maxim=10^6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Maxim=10^8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48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10^3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0.000627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0.00056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0.000207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366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10^5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1.30242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1.29893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1.4065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86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10^7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Prea multe nr.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multe</a:t>
                      </a:r>
                      <a:r>
                        <a:rPr lang="en-US" dirty="0"/>
                        <a:t> n</a:t>
                      </a:r>
                      <a:r>
                        <a:rPr lang="ro-RO" dirty="0"/>
                        <a:t>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Prea multe nr.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98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10^8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Prea multe nr.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Prea multe nr.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Prea multe nr.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9731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FD9848-C9C2-45F6-8A18-BB6C88606D3D}"/>
              </a:ext>
            </a:extLst>
          </p:cNvPr>
          <p:cNvSpPr txBox="1"/>
          <p:nvPr/>
        </p:nvSpPr>
        <p:spPr>
          <a:xfrm>
            <a:off x="835008" y="4058292"/>
            <a:ext cx="8596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Complexitate este medie: O(n logn)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Pentru șiruri mici, de 10^3 și 10^4 numere, algoritmul este mai eficient și decât Merge Sort și Radix, dar hilar este cum evoluează după;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Pentru șiruri mai mari decât 10^6 nici nu s-a mai încercat sortarea pentru că ar fi durat mult prea mult.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752E-9608-4571-ADDD-72DD5D37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err="1">
                <a:latin typeface="Bahnschrift Condensed" panose="020B0502040204020203" pitchFamily="34" charset="0"/>
              </a:rPr>
              <a:t>BubbleSort</a:t>
            </a:r>
            <a:endParaRPr lang="en-US" sz="6000" dirty="0">
              <a:latin typeface="Bahnschrift Condensed" panose="020B0502040204020203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89DC27-F5A1-4B39-8F66-8A3D0062F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259982"/>
              </p:ext>
            </p:extLst>
          </p:nvPr>
        </p:nvGraphicFramePr>
        <p:xfrm>
          <a:off x="677690" y="1683820"/>
          <a:ext cx="8596312" cy="1858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1632318169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042770335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732974847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768888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Lungime șir: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Maxim=10^4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Maxim=10^6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Maxim=10^8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33889"/>
                  </a:ext>
                </a:extLst>
              </a:tr>
              <a:tr h="37505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10^3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0.009411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0.004885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0.004719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10^5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57.9443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58.6999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58.9666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96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10^7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Prea multe nr.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Prea multe nr.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Prea multe nr.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93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10^8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Prea multe nr.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Prea multe nr.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Prea multe nr.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47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06411A2-CAE9-4ED3-870D-6559BD2F4314}"/>
              </a:ext>
            </a:extLst>
          </p:cNvPr>
          <p:cNvSpPr txBox="1"/>
          <p:nvPr/>
        </p:nvSpPr>
        <p:spPr>
          <a:xfrm>
            <a:off x="1345915" y="3791164"/>
            <a:ext cx="7756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Complexitate este medie: O(n^2);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Pentru șiruri mai mari de 10^6 nu s-a mai încercat rularea algoritmului deoarece timpul de sortare ar fi fost mult prea mare.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53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9914-F4F1-4A4A-AE3E-C71CCD786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07" y="51162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ro-RO" sz="5400" dirty="0">
                <a:latin typeface="Bahnschrift Condensed" panose="020B0502040204020203" pitchFamily="34" charset="0"/>
              </a:rPr>
              <a:t>CountSort</a:t>
            </a:r>
            <a:endParaRPr lang="en-US" sz="5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4787C9-3828-4AC1-A623-EAE8951D5B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029156"/>
              </p:ext>
            </p:extLst>
          </p:nvPr>
        </p:nvGraphicFramePr>
        <p:xfrm>
          <a:off x="677863" y="1574800"/>
          <a:ext cx="85963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406786785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120526028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513139404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961901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Lungime șir: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Maxim=10^4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Maxim=10^6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Maxim=10^8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3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10^3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0.000424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0.026153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1.19932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11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10^5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0.002736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0.014644 secunde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1.22953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48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10^7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0.126445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0.178658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1.84905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10^8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1.2641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1.53651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7.60722 </a:t>
                      </a:r>
                      <a:r>
                        <a:rPr lang="en-US" dirty="0" err="1"/>
                        <a:t>secunde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540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2D444A-37E7-4D5A-88A8-F8F3ECF74C5C}"/>
              </a:ext>
            </a:extLst>
          </p:cNvPr>
          <p:cNvSpPr txBox="1"/>
          <p:nvPr/>
        </p:nvSpPr>
        <p:spPr>
          <a:xfrm>
            <a:off x="1479479" y="3688422"/>
            <a:ext cx="75823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Complexitate este medie: O(n);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La fel ca la Radix, depinde de elementul maxim din șir, dar depinde foarte mult, în plus, și de raportul dintre lungimea șirului și elementul maxim.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Cand raportul dintre lungimea șirului și elementul maxim respectiv este mic, Count Sort este mult mai eficient decat RadixSort sau alte sortari.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4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7EAF-1573-4C7A-9465-4650FFCB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Bahnschrift Condensed" panose="020B0502040204020203" pitchFamily="34" charset="0"/>
              </a:rPr>
              <a:t>C</a:t>
            </a:r>
            <a:r>
              <a:rPr lang="ro-RO" sz="5400" dirty="0">
                <a:latin typeface="Bahnschrift Condensed" panose="020B0502040204020203" pitchFamily="34" charset="0"/>
              </a:rPr>
              <a:t>âteva concluzii</a:t>
            </a:r>
            <a:endParaRPr lang="en-US" sz="5400" dirty="0">
              <a:latin typeface="Bahnschrift Condensed" panose="020B0502040204020203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54FC2-45A1-448A-9838-B41957E07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In informatica avem nevoie adeseori de a sorta o multitudine de numere, prin urmare avem si foarte multi algoritmi pentru acest lucru.</a:t>
            </a:r>
          </a:p>
          <a:p>
            <a:r>
              <a:rPr lang="ro-RO" dirty="0"/>
              <a:t>Eficienta acestor algoritmi depinde foarte mult de datele de intrare, prin urmare trebuie bine gandita alegerea acestuia in functie de nevoile noastre exacte.</a:t>
            </a:r>
          </a:p>
          <a:p>
            <a:r>
              <a:rPr lang="ro-RO" dirty="0"/>
              <a:t>In aceasta prezentare am vazut ca cele mai eficiente sortari sunt Radix si Count, dar si cea nativa pentru o varietate mare de numere. </a:t>
            </a:r>
            <a:r>
              <a:rPr lang="ro-RO"/>
              <a:t>Algoritmi precum Shell, Bubble sau MergeSort sunt utilizabili doar pentru siruri de numere mici.</a:t>
            </a:r>
          </a:p>
          <a:p>
            <a:pPr marL="0" indent="0">
              <a:buNone/>
            </a:pPr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46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342</TotalTime>
  <Words>690</Words>
  <Application>Microsoft Office PowerPoint</Application>
  <PresentationFormat>Widescreen</PresentationFormat>
  <Paragraphs>137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Bahnschrift Condensed</vt:lpstr>
      <vt:lpstr>Bahnschrift SemiBold Condensed</vt:lpstr>
      <vt:lpstr>Palatino Linotype</vt:lpstr>
      <vt:lpstr>Trebuchet MS</vt:lpstr>
      <vt:lpstr>Wingdings 3</vt:lpstr>
      <vt:lpstr>Facet</vt:lpstr>
      <vt:lpstr>SORTĂRI TEMA 1 LABORATOR SD</vt:lpstr>
      <vt:lpstr>PowerPoint Presentation</vt:lpstr>
      <vt:lpstr>Este sau nu vectorul sortat bine? Randomizarea funcțiilor</vt:lpstr>
      <vt:lpstr>RadixSort </vt:lpstr>
      <vt:lpstr>MergeSort</vt:lpstr>
      <vt:lpstr>ShellSort</vt:lpstr>
      <vt:lpstr>BubbleSort</vt:lpstr>
      <vt:lpstr>CountSort</vt:lpstr>
      <vt:lpstr>Câteva concluzii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Sortări TEMA 1 LABORATOR SD</dc:title>
  <dc:creator>ANA MARIA  VOINEA</dc:creator>
  <cp:lastModifiedBy>ANA MARIA  VOINEA</cp:lastModifiedBy>
  <cp:revision>21</cp:revision>
  <dcterms:created xsi:type="dcterms:W3CDTF">2022-03-16T09:33:05Z</dcterms:created>
  <dcterms:modified xsi:type="dcterms:W3CDTF">2022-03-16T21:20:05Z</dcterms:modified>
</cp:coreProperties>
</file>