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0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[deactivated call log report july 2023.xlsx]comply list!PivotTable2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TEAM</a:t>
            </a:r>
            <a:r>
              <a:rPr lang="en-US" b="1" baseline="0"/>
              <a:t> BY INTERESTED/NOT INTERESTED CUSTOMERS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'comply list'!$U$7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'comply list'!$T$8:$T$36</c:f>
              <c:multiLvlStrCache>
                <c:ptCount val="21"/>
                <c:lvl>
                  <c:pt idx="0">
                    <c:v>INTERESTED</c:v>
                  </c:pt>
                  <c:pt idx="1">
                    <c:v>NIL</c:v>
                  </c:pt>
                  <c:pt idx="2">
                    <c:v>NOT INTERESTED</c:v>
                  </c:pt>
                  <c:pt idx="3">
                    <c:v>INTERESTED</c:v>
                  </c:pt>
                  <c:pt idx="4">
                    <c:v>NIL</c:v>
                  </c:pt>
                  <c:pt idx="5">
                    <c:v>NOT INTERESTED</c:v>
                  </c:pt>
                  <c:pt idx="6">
                    <c:v>INTERESTED</c:v>
                  </c:pt>
                  <c:pt idx="7">
                    <c:v>NIL</c:v>
                  </c:pt>
                  <c:pt idx="8">
                    <c:v>NOT INTERESTED</c:v>
                  </c:pt>
                  <c:pt idx="9">
                    <c:v>INTERESTED</c:v>
                  </c:pt>
                  <c:pt idx="10">
                    <c:v>NIL</c:v>
                  </c:pt>
                  <c:pt idx="11">
                    <c:v>NOT INTERESTED</c:v>
                  </c:pt>
                  <c:pt idx="12">
                    <c:v>INTERESTED</c:v>
                  </c:pt>
                  <c:pt idx="13">
                    <c:v>NIL</c:v>
                  </c:pt>
                  <c:pt idx="14">
                    <c:v>NOT INTERESTED</c:v>
                  </c:pt>
                  <c:pt idx="15">
                    <c:v>INTERESTED</c:v>
                  </c:pt>
                  <c:pt idx="16">
                    <c:v>NIL</c:v>
                  </c:pt>
                  <c:pt idx="17">
                    <c:v>NOT INTERESTED</c:v>
                  </c:pt>
                  <c:pt idx="18">
                    <c:v>INTERESTED</c:v>
                  </c:pt>
                  <c:pt idx="19">
                    <c:v>NIL</c:v>
                  </c:pt>
                  <c:pt idx="20">
                    <c:v>NOT INTERESTED</c:v>
                  </c:pt>
                </c:lvl>
                <c:lvl>
                  <c:pt idx="0">
                    <c:v>Aminat</c:v>
                  </c:pt>
                  <c:pt idx="3">
                    <c:v>Grace</c:v>
                  </c:pt>
                  <c:pt idx="6">
                    <c:v>Ifeoma</c:v>
                  </c:pt>
                  <c:pt idx="9">
                    <c:v>juliet</c:v>
                  </c:pt>
                  <c:pt idx="12">
                    <c:v>Mary</c:v>
                  </c:pt>
                  <c:pt idx="15">
                    <c:v>Muhammed</c:v>
                  </c:pt>
                  <c:pt idx="18">
                    <c:v>princewill</c:v>
                  </c:pt>
                </c:lvl>
              </c:multiLvlStrCache>
            </c:multiLvlStrRef>
          </c:cat>
          <c:val>
            <c:numRef>
              <c:f>'comply list'!$U$8:$U$36</c:f>
              <c:numCache>
                <c:formatCode>General</c:formatCode>
                <c:ptCount val="21"/>
                <c:pt idx="0">
                  <c:v>13</c:v>
                </c:pt>
                <c:pt idx="1">
                  <c:v>17</c:v>
                </c:pt>
                <c:pt idx="2">
                  <c:v>13</c:v>
                </c:pt>
                <c:pt idx="3">
                  <c:v>4</c:v>
                </c:pt>
                <c:pt idx="4">
                  <c:v>27</c:v>
                </c:pt>
                <c:pt idx="5">
                  <c:v>2</c:v>
                </c:pt>
                <c:pt idx="6">
                  <c:v>20</c:v>
                </c:pt>
                <c:pt idx="7">
                  <c:v>5</c:v>
                </c:pt>
                <c:pt idx="8">
                  <c:v>14</c:v>
                </c:pt>
                <c:pt idx="9">
                  <c:v>15</c:v>
                </c:pt>
                <c:pt idx="10">
                  <c:v>10</c:v>
                </c:pt>
                <c:pt idx="11">
                  <c:v>10</c:v>
                </c:pt>
                <c:pt idx="12">
                  <c:v>8</c:v>
                </c:pt>
                <c:pt idx="13">
                  <c:v>31</c:v>
                </c:pt>
                <c:pt idx="14">
                  <c:v>3</c:v>
                </c:pt>
                <c:pt idx="15">
                  <c:v>13</c:v>
                </c:pt>
                <c:pt idx="16">
                  <c:v>25</c:v>
                </c:pt>
                <c:pt idx="17">
                  <c:v>3</c:v>
                </c:pt>
                <c:pt idx="18">
                  <c:v>2</c:v>
                </c:pt>
                <c:pt idx="19">
                  <c:v>24</c:v>
                </c:pt>
                <c:pt idx="2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B9-42AD-9947-7B3A0C06B5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3257072"/>
        <c:axId val="1793264272"/>
      </c:barChart>
      <c:catAx>
        <c:axId val="1793257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3264272"/>
        <c:crosses val="autoZero"/>
        <c:auto val="1"/>
        <c:lblAlgn val="ctr"/>
        <c:lblOffset val="100"/>
        <c:noMultiLvlLbl val="0"/>
      </c:catAx>
      <c:valAx>
        <c:axId val="179326427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793257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>
                <a:solidFill>
                  <a:schemeClr val="tx1"/>
                </a:solidFill>
              </a:rPr>
              <a:t>INSERESTED/NOT</a:t>
            </a:r>
            <a:r>
              <a:rPr lang="en-US" sz="1600" b="1" baseline="0">
                <a:solidFill>
                  <a:schemeClr val="tx1"/>
                </a:solidFill>
              </a:rPr>
              <a:t> INTERESTED</a:t>
            </a:r>
            <a:endParaRPr lang="en-US" sz="1600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Sheet1!$N$1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D02-4510-997C-6E8A103421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D02-4510-997C-6E8A1034216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D02-4510-997C-6E8A1034216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Sheet1!$M$2:$M$4</c:f>
              <c:strCache>
                <c:ptCount val="3"/>
                <c:pt idx="0">
                  <c:v>NIL</c:v>
                </c:pt>
                <c:pt idx="1">
                  <c:v>INTERESTED</c:v>
                </c:pt>
                <c:pt idx="2">
                  <c:v>NOT INTERESTED</c:v>
                </c:pt>
              </c:strCache>
            </c:strRef>
          </c:cat>
          <c:val>
            <c:numRef>
              <c:f>Sheet1!$N$2:$N$4</c:f>
              <c:numCache>
                <c:formatCode>General</c:formatCode>
                <c:ptCount val="3"/>
                <c:pt idx="0">
                  <c:v>139</c:v>
                </c:pt>
                <c:pt idx="1">
                  <c:v>75</c:v>
                </c:pt>
                <c:pt idx="2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D02-4510-997C-6E8A103421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Calibri" panose="020F0502020204030204"/>
              </a:rPr>
              <a:t>REASONS FOR DEACTIVATION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3309844396360128E-2"/>
          <c:y val="8.2168194627245006E-2"/>
          <c:w val="0.95338031120727973"/>
          <c:h val="0.465490147336108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Sheet1!$B$2:$B$20</c:f>
              <c:strCache>
                <c:ptCount val="19"/>
                <c:pt idx="0">
                  <c:v>Aged</c:v>
                </c:pt>
                <c:pt idx="1">
                  <c:v>Change Location</c:v>
                </c:pt>
                <c:pt idx="2">
                  <c:v>Financial Issue</c:v>
                </c:pt>
                <c:pt idx="3">
                  <c:v>Has No Idea</c:v>
                </c:pt>
                <c:pt idx="4">
                  <c:v>Hospital Distance</c:v>
                </c:pt>
                <c:pt idx="5">
                  <c:v>Hospital/HMO Issue</c:v>
                </c:pt>
                <c:pt idx="6">
                  <c:v>Left the Organization</c:v>
                </c:pt>
                <c:pt idx="7">
                  <c:v>Loan Customer</c:v>
                </c:pt>
                <c:pt idx="8">
                  <c:v>Nil</c:v>
                </c:pt>
                <c:pt idx="9">
                  <c:v>No Response</c:v>
                </c:pt>
                <c:pt idx="10">
                  <c:v>Not Satisfied with our Service</c:v>
                </c:pt>
                <c:pt idx="11">
                  <c:v>Number not Reachable</c:v>
                </c:pt>
                <c:pt idx="12">
                  <c:v>Processing</c:v>
                </c:pt>
                <c:pt idx="13">
                  <c:v>Reminder</c:v>
                </c:pt>
                <c:pt idx="14">
                  <c:v>Resgistration Issue</c:v>
                </c:pt>
                <c:pt idx="15">
                  <c:v>Self Deactivation Request</c:v>
                </c:pt>
                <c:pt idx="16">
                  <c:v>Service Provider Changed</c:v>
                </c:pt>
                <c:pt idx="17">
                  <c:v>Still on the Plan</c:v>
                </c:pt>
                <c:pt idx="18">
                  <c:v>Website Technology Issue</c:v>
                </c:pt>
              </c:strCache>
            </c:strRef>
          </c:cat>
          <c:val>
            <c:numRef>
              <c:f>Sheet1!$C$2:$C$20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8</c:v>
                </c:pt>
                <c:pt idx="3">
                  <c:v>5</c:v>
                </c:pt>
                <c:pt idx="4">
                  <c:v>4</c:v>
                </c:pt>
                <c:pt idx="5">
                  <c:v>7</c:v>
                </c:pt>
                <c:pt idx="6">
                  <c:v>9</c:v>
                </c:pt>
                <c:pt idx="7">
                  <c:v>4</c:v>
                </c:pt>
                <c:pt idx="8">
                  <c:v>5</c:v>
                </c:pt>
                <c:pt idx="9">
                  <c:v>34</c:v>
                </c:pt>
                <c:pt idx="10">
                  <c:v>21</c:v>
                </c:pt>
                <c:pt idx="11">
                  <c:v>72</c:v>
                </c:pt>
                <c:pt idx="12">
                  <c:v>21</c:v>
                </c:pt>
                <c:pt idx="13">
                  <c:v>18</c:v>
                </c:pt>
                <c:pt idx="14">
                  <c:v>8</c:v>
                </c:pt>
                <c:pt idx="15">
                  <c:v>14</c:v>
                </c:pt>
                <c:pt idx="16">
                  <c:v>10</c:v>
                </c:pt>
                <c:pt idx="17">
                  <c:v>16</c:v>
                </c:pt>
                <c:pt idx="1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16-46F1-B43B-316AED6B92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75115936"/>
        <c:axId val="1793258992"/>
      </c:barChart>
      <c:catAx>
        <c:axId val="875115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3258992"/>
        <c:crosses val="autoZero"/>
        <c:auto val="1"/>
        <c:lblAlgn val="ctr"/>
        <c:lblOffset val="100"/>
        <c:noMultiLvlLbl val="0"/>
      </c:catAx>
      <c:valAx>
        <c:axId val="17932589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75115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FAC1F-A9E8-5538-EC1F-10E680A7F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6FC51-6EA2-5458-EAAF-951972685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8C4DB-8840-3CAC-F924-5895DF3D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1D28-6016-4593-BA83-B8E40D8B4618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B8B10-8056-85B9-817D-B65087CA7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1609-306F-9A32-771A-B7190707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AFA6-DC2E-4DD8-86C8-04ACDA016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85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551D-9382-41D4-74A6-B0D866A6C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F5918-9186-8CF3-4C4A-A01D178E9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B41C2-54E7-2A71-5979-E053B871C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1D28-6016-4593-BA83-B8E40D8B4618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40A7B-15FD-8092-B9C6-0430DB0B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82F39-16E7-DF71-37A5-0105EB3C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AFA6-DC2E-4DD8-86C8-04ACDA016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33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0F028F-7B73-22C8-4E96-CDCD22AAB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5384F-AA5E-718F-6413-2E1B2607C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22890-EF43-A09F-1617-FE41953D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1D28-6016-4593-BA83-B8E40D8B4618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C82F4-C3A9-58B3-B704-0B173AD4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ECD74-F86D-E8DC-1F6E-CFAFA3DA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AFA6-DC2E-4DD8-86C8-04ACDA016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58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408C1-3A5B-3248-AA22-8589183E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CA2E5-2BE8-5DFD-534E-3BBBF97EA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A23A4-D379-5650-6A38-DE492028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1D28-6016-4593-BA83-B8E40D8B4618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CC657-41DA-F99E-3F8C-E99BE2230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832C7-B097-D38C-15C2-4956426F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AFA6-DC2E-4DD8-86C8-04ACDA016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26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30BA-2423-9FE7-0681-9B0EC3810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1BED5-0E05-A603-4C25-EF31DFAE1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D62F7-0766-E863-1765-9DDCC7B6D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1D28-6016-4593-BA83-B8E40D8B4618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B0365-8A9C-26AE-7813-B96811D6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EEDF1-3AE5-3ACE-5C7A-6E71112B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AFA6-DC2E-4DD8-86C8-04ACDA016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75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E1CC-FD38-95EB-10FB-1FEDC17A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67A7-24A8-9AA9-7983-5C8405317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23693-DA18-53BB-855D-1CAC71CBB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E911A-7C6B-3082-9392-9311521A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1D28-6016-4593-BA83-B8E40D8B4618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EC04D-252D-537B-8AEC-409B9CAC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E0EC7-A589-2649-3A5A-03DDDDAA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AFA6-DC2E-4DD8-86C8-04ACDA016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07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24382-6858-46FA-4728-6BB6DDAD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10874-59C0-1B69-9B71-9CB86A2FE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66CEB-8300-0F2B-2478-04CA5065D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B1D372-A72C-427F-5CDE-0691A37E7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2E4C44-2CF7-76EA-432C-C5D2A9985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270CB8-07D6-FD2B-857B-B42F5123E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1D28-6016-4593-BA83-B8E40D8B4618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D255C1-DBE1-5AAA-5F6B-913197E3A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95707A-31D1-E213-6C8F-C3F5C45D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AFA6-DC2E-4DD8-86C8-04ACDA016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51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8F45-9A52-A358-B5F5-22E02E39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F6D8C7-6B8E-E0E8-1DDD-7C95C2C5D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1D28-6016-4593-BA83-B8E40D8B4618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8A853-80DB-A6D5-86F0-E9A9B625E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A7B8F-933A-D5B8-FD40-DE766731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AFA6-DC2E-4DD8-86C8-04ACDA016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10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C4C930-246C-E50F-57C1-8F44075B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1D28-6016-4593-BA83-B8E40D8B4618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E7BAE-8AF4-E5AE-37F7-7E4668607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594B-9376-84E1-5375-C6159371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AFA6-DC2E-4DD8-86C8-04ACDA016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81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3A4E7-6935-7F97-93CE-B3D73A4A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4E739-74BA-8955-9AB3-352DB6E77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99863-1319-C342-D3A9-065A7E5D6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C45DB-7BD4-03EF-31F2-8D75DCA87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1D28-6016-4593-BA83-B8E40D8B4618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0196D-A14C-1C53-F92D-4533088C5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F5E89-8479-8FC9-1CDA-5CECB7547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AFA6-DC2E-4DD8-86C8-04ACDA016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81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1605-6957-7F77-453F-4EE27F865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F1B890-9AF6-A6B3-394A-6B488E312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139E3-99FC-6B26-1C81-72587F454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30D60-0146-70F7-7824-5D0EF252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1D28-6016-4593-BA83-B8E40D8B4618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58306-D46E-5AB9-950D-29A3C34C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C4692-68F5-F101-2B1F-5726DECCC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AFA6-DC2E-4DD8-86C8-04ACDA016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55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A6213F-6C64-0C6B-3A47-25742650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8106F-4028-24FC-A548-2189DE663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5A64A-447D-35EC-1CED-C7569CD4B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41D28-6016-4593-BA83-B8E40D8B4618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80B5D-4D11-7E33-DA3F-9D38E9AF0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9BA5F-F2DC-3304-9734-509008EC3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BAFA6-DC2E-4DD8-86C8-04ACDA016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733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image" Target="../media/image1.jp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chart" Target="../charts/chart2.xml"/><Relationship Id="rId10" Type="http://schemas.openxmlformats.org/officeDocument/2006/relationships/image" Target="../media/image7.png"/><Relationship Id="rId4" Type="http://schemas.openxmlformats.org/officeDocument/2006/relationships/chart" Target="../charts/chart1.xml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D4F11-3259-F112-14BC-46E8BCB8B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1971" y="2224317"/>
            <a:ext cx="9144000" cy="1896698"/>
          </a:xfrm>
        </p:spPr>
        <p:txBody>
          <a:bodyPr>
            <a:normAutofit/>
          </a:bodyPr>
          <a:lstStyle/>
          <a:p>
            <a:r>
              <a:rPr lang="en-US" sz="5400" dirty="0"/>
              <a:t>DEACTIVATED CUSTOMER’S </a:t>
            </a:r>
            <a:br>
              <a:rPr lang="en-US" sz="5400" dirty="0"/>
            </a:br>
            <a:r>
              <a:rPr lang="en-US" sz="5400" dirty="0"/>
              <a:t>CALL LOG JULY 2023</a:t>
            </a:r>
            <a:endParaRPr lang="en-GB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952B7-21B0-00DE-ECD1-4F0DC1A90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089" y="4015811"/>
            <a:ext cx="9144000" cy="1655762"/>
          </a:xfrm>
        </p:spPr>
        <p:txBody>
          <a:bodyPr/>
          <a:lstStyle/>
          <a:p>
            <a:r>
              <a:rPr lang="en-US" dirty="0"/>
              <a:t>HEALTHINSURED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CD54CD-B02D-B7E7-A05F-44FFFA454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34150" cy="2619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318EFD-FC0D-2447-932D-0A42F9BCB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593" y="4015811"/>
            <a:ext cx="5273407" cy="273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3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1F0E8EC-210F-34AA-2299-DD90E7285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152699"/>
              </p:ext>
            </p:extLst>
          </p:nvPr>
        </p:nvGraphicFramePr>
        <p:xfrm>
          <a:off x="-11575" y="0"/>
          <a:ext cx="12203575" cy="69525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5033">
                  <a:extLst>
                    <a:ext uri="{9D8B030D-6E8A-4147-A177-3AD203B41FA5}">
                      <a16:colId xmlns:a16="http://schemas.microsoft.com/office/drawing/2014/main" val="1899663003"/>
                    </a:ext>
                  </a:extLst>
                </a:gridCol>
                <a:gridCol w="2337117">
                  <a:extLst>
                    <a:ext uri="{9D8B030D-6E8A-4147-A177-3AD203B41FA5}">
                      <a16:colId xmlns:a16="http://schemas.microsoft.com/office/drawing/2014/main" val="3364697117"/>
                    </a:ext>
                  </a:extLst>
                </a:gridCol>
                <a:gridCol w="9241425">
                  <a:extLst>
                    <a:ext uri="{9D8B030D-6E8A-4147-A177-3AD203B41FA5}">
                      <a16:colId xmlns:a16="http://schemas.microsoft.com/office/drawing/2014/main" val="203612649"/>
                    </a:ext>
                  </a:extLst>
                </a:gridCol>
              </a:tblGrid>
              <a:tr h="35825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</a:rPr>
                        <a:t>S/N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Measures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Breakdown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extLst>
                  <a:ext uri="{0D108BD9-81ED-4DB2-BD59-A6C34878D82A}">
                    <a16:rowId xmlns:a16="http://schemas.microsoft.com/office/drawing/2014/main" val="2801985408"/>
                  </a:ext>
                </a:extLst>
              </a:tr>
              <a:tr h="34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Has No Idea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For does that has no idea of our product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extLst>
                  <a:ext uri="{0D108BD9-81ED-4DB2-BD59-A6C34878D82A}">
                    <a16:rowId xmlns:a16="http://schemas.microsoft.com/office/drawing/2014/main" val="802517586"/>
                  </a:ext>
                </a:extLst>
              </a:tr>
              <a:tr h="34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Reminder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For does that claim that they have forgotten, and for the account that it was pay by someone else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extLst>
                  <a:ext uri="{0D108BD9-81ED-4DB2-BD59-A6C34878D82A}">
                    <a16:rowId xmlns:a16="http://schemas.microsoft.com/office/drawing/2014/main" val="1723188386"/>
                  </a:ext>
                </a:extLst>
              </a:tr>
              <a:tr h="34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Left the Organization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For does that left the organization that registered them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extLst>
                  <a:ext uri="{0D108BD9-81ED-4DB2-BD59-A6C34878D82A}">
                    <a16:rowId xmlns:a16="http://schemas.microsoft.com/office/drawing/2014/main" val="3147113134"/>
                  </a:ext>
                </a:extLst>
              </a:tr>
              <a:tr h="34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Still on the Plan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For does that claim that they are still on the plan(they are ACTIVE)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extLst>
                  <a:ext uri="{0D108BD9-81ED-4DB2-BD59-A6C34878D82A}">
                    <a16:rowId xmlns:a16="http://schemas.microsoft.com/office/drawing/2014/main" val="2609526150"/>
                  </a:ext>
                </a:extLst>
              </a:tr>
              <a:tr h="34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Not Satisfied with our Service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For does that complain about the hospitals and HMO( Being embrace at the hospital)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extLst>
                  <a:ext uri="{0D108BD9-81ED-4DB2-BD59-A6C34878D82A}">
                    <a16:rowId xmlns:a16="http://schemas.microsoft.com/office/drawing/2014/main" val="795676611"/>
                  </a:ext>
                </a:extLst>
              </a:tr>
              <a:tr h="34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Number not Reachable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For does that there numbers are switched off, Not reachable, Not picking call and unrecognize number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extLst>
                  <a:ext uri="{0D108BD9-81ED-4DB2-BD59-A6C34878D82A}">
                    <a16:rowId xmlns:a16="http://schemas.microsoft.com/office/drawing/2014/main" val="1907510920"/>
                  </a:ext>
                </a:extLst>
              </a:tr>
              <a:tr h="34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No Response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For does that are not ready to talk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extLst>
                  <a:ext uri="{0D108BD9-81ED-4DB2-BD59-A6C34878D82A}">
                    <a16:rowId xmlns:a16="http://schemas.microsoft.com/office/drawing/2014/main" val="2915932513"/>
                  </a:ext>
                </a:extLst>
              </a:tr>
              <a:tr h="34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Hospital Distance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For does that complain about hospital distance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extLst>
                  <a:ext uri="{0D108BD9-81ED-4DB2-BD59-A6C34878D82A}">
                    <a16:rowId xmlns:a16="http://schemas.microsoft.com/office/drawing/2014/main" val="1055741343"/>
                  </a:ext>
                </a:extLst>
              </a:tr>
              <a:tr h="34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10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Hospital/HMO Issue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For does that were not attended to in the hospital, due to confirmation from the HMO and the likes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extLst>
                  <a:ext uri="{0D108BD9-81ED-4DB2-BD59-A6C34878D82A}">
                    <a16:rowId xmlns:a16="http://schemas.microsoft.com/office/drawing/2014/main" val="3659301352"/>
                  </a:ext>
                </a:extLst>
              </a:tr>
              <a:tr h="34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11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Self Deactivation Request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For does that requested for deactivation by removing there card details from our system, and does that are not interested in the product again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extLst>
                  <a:ext uri="{0D108BD9-81ED-4DB2-BD59-A6C34878D82A}">
                    <a16:rowId xmlns:a16="http://schemas.microsoft.com/office/drawing/2014/main" val="3745181595"/>
                  </a:ext>
                </a:extLst>
              </a:tr>
              <a:tr h="34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12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Change Location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For does that change there location from where there ex-provider are located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extLst>
                  <a:ext uri="{0D108BD9-81ED-4DB2-BD59-A6C34878D82A}">
                    <a16:rowId xmlns:a16="http://schemas.microsoft.com/office/drawing/2014/main" val="2391037170"/>
                  </a:ext>
                </a:extLst>
              </a:tr>
              <a:tr h="34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13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Service Provider Changed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For does that change from our HMO to another service provider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extLst>
                  <a:ext uri="{0D108BD9-81ED-4DB2-BD59-A6C34878D82A}">
                    <a16:rowId xmlns:a16="http://schemas.microsoft.com/office/drawing/2014/main" val="3447187462"/>
                  </a:ext>
                </a:extLst>
              </a:tr>
              <a:tr h="34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14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Processing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For does that claim to reactivate there plan as soon as possible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extLst>
                  <a:ext uri="{0D108BD9-81ED-4DB2-BD59-A6C34878D82A}">
                    <a16:rowId xmlns:a16="http://schemas.microsoft.com/office/drawing/2014/main" val="4224292065"/>
                  </a:ext>
                </a:extLst>
              </a:tr>
              <a:tr h="34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15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Nil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No customer Feedback Record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extLst>
                  <a:ext uri="{0D108BD9-81ED-4DB2-BD59-A6C34878D82A}">
                    <a16:rowId xmlns:a16="http://schemas.microsoft.com/office/drawing/2014/main" val="3204696768"/>
                  </a:ext>
                </a:extLst>
              </a:tr>
              <a:tr h="34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16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Loan Customer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For that get loan from sterling and was automatically enroll under healthinsured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extLst>
                  <a:ext uri="{0D108BD9-81ED-4DB2-BD59-A6C34878D82A}">
                    <a16:rowId xmlns:a16="http://schemas.microsoft.com/office/drawing/2014/main" val="1204882718"/>
                  </a:ext>
                </a:extLst>
              </a:tr>
              <a:tr h="34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17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Aged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For does that are off limit of the age range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extLst>
                  <a:ext uri="{0D108BD9-81ED-4DB2-BD59-A6C34878D82A}">
                    <a16:rowId xmlns:a16="http://schemas.microsoft.com/office/drawing/2014/main" val="1289994576"/>
                  </a:ext>
                </a:extLst>
              </a:tr>
              <a:tr h="35825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18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Financial Issue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For does that complain about there financial status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extLst>
                  <a:ext uri="{0D108BD9-81ED-4DB2-BD59-A6C34878D82A}">
                    <a16:rowId xmlns:a16="http://schemas.microsoft.com/office/drawing/2014/main" val="3406302737"/>
                  </a:ext>
                </a:extLst>
              </a:tr>
              <a:tr h="34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19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Registration Issue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For does that one mistake or the other occur during there registration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extLst>
                  <a:ext uri="{0D108BD9-81ED-4DB2-BD59-A6C34878D82A}">
                    <a16:rowId xmlns:a16="http://schemas.microsoft.com/office/drawing/2014/main" val="3601687926"/>
                  </a:ext>
                </a:extLst>
              </a:tr>
              <a:tr h="34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20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Website Technology Issue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For does that complain about our website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" marR="9003" marT="9003" marB="0" anchor="b"/>
                </a:tc>
                <a:extLst>
                  <a:ext uri="{0D108BD9-81ED-4DB2-BD59-A6C34878D82A}">
                    <a16:rowId xmlns:a16="http://schemas.microsoft.com/office/drawing/2014/main" val="3580356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83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E29F33B-8F53-A88E-09F1-D9B8270CDA8A}"/>
              </a:ext>
            </a:extLst>
          </p:cNvPr>
          <p:cNvSpPr/>
          <p:nvPr/>
        </p:nvSpPr>
        <p:spPr>
          <a:xfrm>
            <a:off x="2697296" y="99152"/>
            <a:ext cx="6797408" cy="440675"/>
          </a:xfrm>
          <a:prstGeom prst="rect">
            <a:avLst/>
          </a:prstGeom>
          <a:solidFill>
            <a:srgbClr val="D40225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DEACTIVATED CUSTOMERS CALL LOG JULY 2023 REPORT</a:t>
            </a:r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7EB69C-0AC4-2B93-5ECD-3AC4E2A0F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216" y="99153"/>
            <a:ext cx="2449783" cy="838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31A2B9-0D62-1D1F-F8A7-F57B95209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152"/>
            <a:ext cx="1961002" cy="672256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146AFE7-74D2-26D2-F963-AA3A81690E8B}"/>
              </a:ext>
            </a:extLst>
          </p:cNvPr>
          <p:cNvSpPr/>
          <p:nvPr/>
        </p:nvSpPr>
        <p:spPr>
          <a:xfrm>
            <a:off x="0" y="826265"/>
            <a:ext cx="12191999" cy="4054988"/>
          </a:xfrm>
          <a:custGeom>
            <a:avLst/>
            <a:gdLst>
              <a:gd name="connsiteX0" fmla="*/ 6024001 w 12191999"/>
              <a:gd name="connsiteY0" fmla="*/ 0 h 4054988"/>
              <a:gd name="connsiteX1" fmla="*/ 6168000 w 12191999"/>
              <a:gd name="connsiteY1" fmla="*/ 0 h 4054988"/>
              <a:gd name="connsiteX2" fmla="*/ 6168000 w 12191999"/>
              <a:gd name="connsiteY2" fmla="*/ 3910988 h 4054988"/>
              <a:gd name="connsiteX3" fmla="*/ 12191999 w 12191999"/>
              <a:gd name="connsiteY3" fmla="*/ 3910988 h 4054988"/>
              <a:gd name="connsiteX4" fmla="*/ 12191999 w 12191999"/>
              <a:gd name="connsiteY4" fmla="*/ 4054988 h 4054988"/>
              <a:gd name="connsiteX5" fmla="*/ 0 w 12191999"/>
              <a:gd name="connsiteY5" fmla="*/ 4054988 h 4054988"/>
              <a:gd name="connsiteX6" fmla="*/ 0 w 12191999"/>
              <a:gd name="connsiteY6" fmla="*/ 3910988 h 4054988"/>
              <a:gd name="connsiteX7" fmla="*/ 6024001 w 12191999"/>
              <a:gd name="connsiteY7" fmla="*/ 3910988 h 405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4054988">
                <a:moveTo>
                  <a:pt x="6024001" y="0"/>
                </a:moveTo>
                <a:lnTo>
                  <a:pt x="6168000" y="0"/>
                </a:lnTo>
                <a:lnTo>
                  <a:pt x="6168000" y="3910988"/>
                </a:lnTo>
                <a:lnTo>
                  <a:pt x="12191999" y="3910988"/>
                </a:lnTo>
                <a:lnTo>
                  <a:pt x="12191999" y="4054988"/>
                </a:lnTo>
                <a:lnTo>
                  <a:pt x="0" y="4054988"/>
                </a:lnTo>
                <a:lnTo>
                  <a:pt x="0" y="3910988"/>
                </a:lnTo>
                <a:lnTo>
                  <a:pt x="6024001" y="3910988"/>
                </a:lnTo>
                <a:close/>
              </a:path>
            </a:pathLst>
          </a:custGeom>
          <a:solidFill>
            <a:srgbClr val="D402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AB048EC7-FD5B-B032-4A43-56C7113784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5242742"/>
              </p:ext>
            </p:extLst>
          </p:nvPr>
        </p:nvGraphicFramePr>
        <p:xfrm>
          <a:off x="6198821" y="826265"/>
          <a:ext cx="5993177" cy="3877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017B91C5-F5E4-181A-7988-C5FB90BE65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8534987"/>
              </p:ext>
            </p:extLst>
          </p:nvPr>
        </p:nvGraphicFramePr>
        <p:xfrm>
          <a:off x="105257" y="771408"/>
          <a:ext cx="5746351" cy="3932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424B6648-D1A6-1294-3380-C02ED515F7A6}"/>
              </a:ext>
            </a:extLst>
          </p:cNvPr>
          <p:cNvSpPr/>
          <p:nvPr/>
        </p:nvSpPr>
        <p:spPr>
          <a:xfrm>
            <a:off x="17719" y="5586330"/>
            <a:ext cx="2592039" cy="988351"/>
          </a:xfrm>
          <a:prstGeom prst="rect">
            <a:avLst/>
          </a:prstGeom>
          <a:solidFill>
            <a:srgbClr val="C0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75</a:t>
            </a:r>
          </a:p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INTERESTED TO BE REACTIVATED</a:t>
            </a:r>
            <a:endParaRPr lang="en-GB" sz="1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Graphic 1" descr="Business Growth with solid fill">
            <a:extLst>
              <a:ext uri="{FF2B5EF4-FFF2-40B4-BE49-F238E27FC236}">
                <a16:creationId xmlns:a16="http://schemas.microsoft.com/office/drawing/2014/main" id="{FC6F22C9-AEC9-F1CB-4699-0B2A34D1F9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257" y="5543043"/>
            <a:ext cx="544739" cy="72711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93942A-39ED-A3F8-D144-B632276F450F}"/>
              </a:ext>
            </a:extLst>
          </p:cNvPr>
          <p:cNvSpPr/>
          <p:nvPr/>
        </p:nvSpPr>
        <p:spPr>
          <a:xfrm>
            <a:off x="2769702" y="5717753"/>
            <a:ext cx="2089536" cy="82943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139</a:t>
            </a:r>
          </a:p>
          <a:p>
            <a:pPr algn="ctr"/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RESPONSE</a:t>
            </a:r>
            <a:endParaRPr lang="en-GB" sz="1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Graphic 5" descr="Blind with solid fill">
            <a:extLst>
              <a:ext uri="{FF2B5EF4-FFF2-40B4-BE49-F238E27FC236}">
                <a16:creationId xmlns:a16="http://schemas.microsoft.com/office/drawing/2014/main" id="{E386DB99-2E30-E430-0573-B189175F96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83524" y="5703982"/>
            <a:ext cx="605929" cy="605929"/>
          </a:xfrm>
          <a:prstGeom prst="rect">
            <a:avLst/>
          </a:prstGeom>
        </p:spPr>
      </p:pic>
      <p:sp>
        <p:nvSpPr>
          <p:cNvPr id="9" name="Hexagon 8">
            <a:extLst>
              <a:ext uri="{FF2B5EF4-FFF2-40B4-BE49-F238E27FC236}">
                <a16:creationId xmlns:a16="http://schemas.microsoft.com/office/drawing/2014/main" id="{CB924168-AF7A-F573-17A1-97C98EA0A7A3}"/>
              </a:ext>
            </a:extLst>
          </p:cNvPr>
          <p:cNvSpPr/>
          <p:nvPr/>
        </p:nvSpPr>
        <p:spPr>
          <a:xfrm>
            <a:off x="4875697" y="5343180"/>
            <a:ext cx="1951822" cy="1327534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47</a:t>
            </a:r>
          </a:p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INTERESTED</a:t>
            </a:r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Graphic 9" descr="Bar graph with downward trend with solid fill">
            <a:extLst>
              <a:ext uri="{FF2B5EF4-FFF2-40B4-BE49-F238E27FC236}">
                <a16:creationId xmlns:a16="http://schemas.microsoft.com/office/drawing/2014/main" id="{26C23211-D3C0-E6C1-241A-94A57B3A7E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37576" y="5477448"/>
            <a:ext cx="590778" cy="480611"/>
          </a:xfrm>
          <a:prstGeom prst="rect">
            <a:avLst/>
          </a:prstGeom>
        </p:spPr>
      </p:pic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307EC67C-DA66-4DAE-1020-B0CFF3897BEC}"/>
              </a:ext>
            </a:extLst>
          </p:cNvPr>
          <p:cNvSpPr/>
          <p:nvPr/>
        </p:nvSpPr>
        <p:spPr>
          <a:xfrm>
            <a:off x="7105874" y="5264574"/>
            <a:ext cx="2089535" cy="1510055"/>
          </a:xfrm>
          <a:prstGeom prst="foldedCorner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261</a:t>
            </a:r>
          </a:p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CUSTOMERS ENGANGED</a:t>
            </a:r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Graphic 15" descr="Children with solid fill">
            <a:extLst>
              <a:ext uri="{FF2B5EF4-FFF2-40B4-BE49-F238E27FC236}">
                <a16:creationId xmlns:a16="http://schemas.microsoft.com/office/drawing/2014/main" id="{E90EDD8C-466B-6F62-4430-C276A473C2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72956" y="5423873"/>
            <a:ext cx="738138" cy="514624"/>
          </a:xfrm>
          <a:prstGeom prst="rect">
            <a:avLst/>
          </a:prstGeom>
        </p:spPr>
      </p:pic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DD626FF1-904C-88B9-B99C-29AE82FE6B12}"/>
              </a:ext>
            </a:extLst>
          </p:cNvPr>
          <p:cNvSpPr/>
          <p:nvPr/>
        </p:nvSpPr>
        <p:spPr>
          <a:xfrm>
            <a:off x="9742216" y="5390634"/>
            <a:ext cx="2300598" cy="1291876"/>
          </a:xfrm>
          <a:prstGeom prst="wedgeEllipseCallou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NUMBER OF TEAM</a:t>
            </a:r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9" name="Graphic 18" descr="Business Growth with solid fill">
            <a:extLst>
              <a:ext uri="{FF2B5EF4-FFF2-40B4-BE49-F238E27FC236}">
                <a16:creationId xmlns:a16="http://schemas.microsoft.com/office/drawing/2014/main" id="{D3C0BEF3-F0B1-A649-0FAC-E38B24495C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99869" y="5639764"/>
            <a:ext cx="406248" cy="39197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CD14253-8D90-8202-6383-1FC774A19D55}"/>
              </a:ext>
            </a:extLst>
          </p:cNvPr>
          <p:cNvSpPr/>
          <p:nvPr/>
        </p:nvSpPr>
        <p:spPr>
          <a:xfrm>
            <a:off x="649996" y="4917837"/>
            <a:ext cx="1795749" cy="35726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KPI’S</a:t>
            </a:r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1264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CA3BD9-24F0-5A8E-1948-7BB9874C5F1F}"/>
              </a:ext>
            </a:extLst>
          </p:cNvPr>
          <p:cNvSpPr/>
          <p:nvPr/>
        </p:nvSpPr>
        <p:spPr>
          <a:xfrm>
            <a:off x="6056658" y="732555"/>
            <a:ext cx="144000" cy="6120000"/>
          </a:xfrm>
          <a:prstGeom prst="rect">
            <a:avLst/>
          </a:prstGeom>
          <a:solidFill>
            <a:srgbClr val="D402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EDD637-232B-B092-C132-84440110E19A}"/>
              </a:ext>
            </a:extLst>
          </p:cNvPr>
          <p:cNvSpPr/>
          <p:nvPr/>
        </p:nvSpPr>
        <p:spPr>
          <a:xfrm>
            <a:off x="2697296" y="99152"/>
            <a:ext cx="6797408" cy="440675"/>
          </a:xfrm>
          <a:prstGeom prst="rect">
            <a:avLst/>
          </a:prstGeom>
          <a:solidFill>
            <a:srgbClr val="D40225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DEACTIVATED CUSTOMERS CALL LOG JULY 2023 REPORT</a:t>
            </a:r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94303-B2DB-A68A-C5CB-638476DD2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216" y="99153"/>
            <a:ext cx="2449783" cy="838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1869B9-6A5C-6051-D9D0-EE808AA3B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152"/>
            <a:ext cx="1961002" cy="672256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EFD0203-9729-99F3-3AE5-C7DFEC7B06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0568331"/>
              </p:ext>
            </p:extLst>
          </p:nvPr>
        </p:nvGraphicFramePr>
        <p:xfrm>
          <a:off x="6096001" y="826265"/>
          <a:ext cx="5993174" cy="59325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7DF965F-AFE3-6F61-A23C-D740AB4A28CE}"/>
              </a:ext>
            </a:extLst>
          </p:cNvPr>
          <p:cNvSpPr/>
          <p:nvPr/>
        </p:nvSpPr>
        <p:spPr>
          <a:xfrm>
            <a:off x="199839" y="5162352"/>
            <a:ext cx="1804839" cy="45760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</a:t>
            </a:r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01D5BE-5A04-0D1D-002D-8078A1F64FA2}"/>
              </a:ext>
            </a:extLst>
          </p:cNvPr>
          <p:cNvSpPr/>
          <p:nvPr/>
        </p:nvSpPr>
        <p:spPr>
          <a:xfrm>
            <a:off x="2196303" y="1994053"/>
            <a:ext cx="1156771" cy="296331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3B3326-DE43-3349-27BC-EF5FC1B39E8F}"/>
              </a:ext>
            </a:extLst>
          </p:cNvPr>
          <p:cNvSpPr/>
          <p:nvPr/>
        </p:nvSpPr>
        <p:spPr>
          <a:xfrm>
            <a:off x="2212360" y="1405688"/>
            <a:ext cx="1156771" cy="4406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JULY</a:t>
            </a:r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84602F-2E75-ACFD-9242-CD65811880D0}"/>
              </a:ext>
            </a:extLst>
          </p:cNvPr>
          <p:cNvSpPr/>
          <p:nvPr/>
        </p:nvSpPr>
        <p:spPr>
          <a:xfrm>
            <a:off x="3593327" y="1419397"/>
            <a:ext cx="1156771" cy="4406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JUNE</a:t>
            </a:r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F1ADA2-5CC5-4C70-5E3E-EBD6DA8DCF92}"/>
              </a:ext>
            </a:extLst>
          </p:cNvPr>
          <p:cNvSpPr/>
          <p:nvPr/>
        </p:nvSpPr>
        <p:spPr>
          <a:xfrm>
            <a:off x="3544699" y="2008023"/>
            <a:ext cx="1156771" cy="296331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CDF89C-ADF5-F9D5-09C4-08E5A64933A4}"/>
              </a:ext>
            </a:extLst>
          </p:cNvPr>
          <p:cNvSpPr/>
          <p:nvPr/>
        </p:nvSpPr>
        <p:spPr>
          <a:xfrm>
            <a:off x="199839" y="1994053"/>
            <a:ext cx="1804839" cy="296331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59F5CA6-D9B2-BACD-0FE5-3C9DD737C47D}"/>
              </a:ext>
            </a:extLst>
          </p:cNvPr>
          <p:cNvSpPr/>
          <p:nvPr/>
        </p:nvSpPr>
        <p:spPr>
          <a:xfrm>
            <a:off x="290860" y="4088676"/>
            <a:ext cx="1613581" cy="6869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INTERESTED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B05C16C-A571-D997-3DF3-41057B97F8CD}"/>
              </a:ext>
            </a:extLst>
          </p:cNvPr>
          <p:cNvSpPr/>
          <p:nvPr/>
        </p:nvSpPr>
        <p:spPr>
          <a:xfrm>
            <a:off x="295463" y="3234716"/>
            <a:ext cx="1613581" cy="6869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INTERESTED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44B0CF6-78BA-6254-9CE2-2B07133E2293}"/>
              </a:ext>
            </a:extLst>
          </p:cNvPr>
          <p:cNvSpPr/>
          <p:nvPr/>
        </p:nvSpPr>
        <p:spPr>
          <a:xfrm>
            <a:off x="295466" y="2297481"/>
            <a:ext cx="1613581" cy="6869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NIL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0511F61-D812-B36C-1413-25358E425785}"/>
              </a:ext>
            </a:extLst>
          </p:cNvPr>
          <p:cNvSpPr/>
          <p:nvPr/>
        </p:nvSpPr>
        <p:spPr>
          <a:xfrm>
            <a:off x="2278532" y="2361282"/>
            <a:ext cx="899940" cy="6226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139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E52926F-683F-1573-D85A-55BFED45CFA4}"/>
              </a:ext>
            </a:extLst>
          </p:cNvPr>
          <p:cNvSpPr/>
          <p:nvPr/>
        </p:nvSpPr>
        <p:spPr>
          <a:xfrm>
            <a:off x="2278532" y="3259562"/>
            <a:ext cx="899940" cy="6226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75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F5101E6-9BDE-4159-BB6C-2EE545F32A48}"/>
              </a:ext>
            </a:extLst>
          </p:cNvPr>
          <p:cNvSpPr/>
          <p:nvPr/>
        </p:nvSpPr>
        <p:spPr>
          <a:xfrm>
            <a:off x="2283572" y="4081555"/>
            <a:ext cx="899940" cy="6226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47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E4FDD4D-949A-4275-0E0F-8279F063A025}"/>
              </a:ext>
            </a:extLst>
          </p:cNvPr>
          <p:cNvSpPr/>
          <p:nvPr/>
        </p:nvSpPr>
        <p:spPr>
          <a:xfrm>
            <a:off x="3627912" y="2361282"/>
            <a:ext cx="899940" cy="6226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41</a:t>
            </a:r>
            <a:endParaRPr lang="en-GB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2B21BEF-6BB5-9F3B-D322-CABD9205B591}"/>
              </a:ext>
            </a:extLst>
          </p:cNvPr>
          <p:cNvSpPr/>
          <p:nvPr/>
        </p:nvSpPr>
        <p:spPr>
          <a:xfrm>
            <a:off x="3673114" y="3279797"/>
            <a:ext cx="899940" cy="6023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53</a:t>
            </a:r>
            <a:endParaRPr lang="en-GB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256192F-9183-884F-BAD2-A73978D6B2D6}"/>
              </a:ext>
            </a:extLst>
          </p:cNvPr>
          <p:cNvSpPr/>
          <p:nvPr/>
        </p:nvSpPr>
        <p:spPr>
          <a:xfrm>
            <a:off x="3673114" y="4088676"/>
            <a:ext cx="899940" cy="6348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A08A07-B43B-D9C9-1E06-C94EC2FF357A}"/>
              </a:ext>
            </a:extLst>
          </p:cNvPr>
          <p:cNvSpPr/>
          <p:nvPr/>
        </p:nvSpPr>
        <p:spPr>
          <a:xfrm>
            <a:off x="2118910" y="5156743"/>
            <a:ext cx="1156771" cy="46321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261</a:t>
            </a:r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CA2AB9-9E18-B8EA-FDC2-AAFA339F5B09}"/>
              </a:ext>
            </a:extLst>
          </p:cNvPr>
          <p:cNvSpPr/>
          <p:nvPr/>
        </p:nvSpPr>
        <p:spPr>
          <a:xfrm>
            <a:off x="3443538" y="5177834"/>
            <a:ext cx="1156771" cy="4421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109</a:t>
            </a:r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695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90B7A11-4F27-3EB1-5FB7-589E411A2D57}"/>
              </a:ext>
            </a:extLst>
          </p:cNvPr>
          <p:cNvSpPr/>
          <p:nvPr/>
        </p:nvSpPr>
        <p:spPr>
          <a:xfrm>
            <a:off x="3234108" y="242371"/>
            <a:ext cx="5206113" cy="47368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CUSTOMERS COMPLAINS THAT NEED FOLLOW UP</a:t>
            </a:r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" name="Table 28">
            <a:extLst>
              <a:ext uri="{FF2B5EF4-FFF2-40B4-BE49-F238E27FC236}">
                <a16:creationId xmlns:a16="http://schemas.microsoft.com/office/drawing/2014/main" id="{F61026D5-7B11-779C-DFCD-5A77C9476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363764"/>
              </p:ext>
            </p:extLst>
          </p:nvPr>
        </p:nvGraphicFramePr>
        <p:xfrm>
          <a:off x="297455" y="1013552"/>
          <a:ext cx="11303306" cy="528048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673687">
                  <a:extLst>
                    <a:ext uri="{9D8B030D-6E8A-4147-A177-3AD203B41FA5}">
                      <a16:colId xmlns:a16="http://schemas.microsoft.com/office/drawing/2014/main" val="2861522228"/>
                    </a:ext>
                  </a:extLst>
                </a:gridCol>
                <a:gridCol w="5629619">
                  <a:extLst>
                    <a:ext uri="{9D8B030D-6E8A-4147-A177-3AD203B41FA5}">
                      <a16:colId xmlns:a16="http://schemas.microsoft.com/office/drawing/2014/main" val="1292788017"/>
                    </a:ext>
                  </a:extLst>
                </a:gridCol>
              </a:tblGrid>
              <a:tr h="40762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COMPLAINTS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HOSPITAL/HMO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874104"/>
                  </a:ext>
                </a:extLst>
              </a:tr>
              <a:tr h="635681">
                <a:tc>
                  <a:txBody>
                    <a:bodyPr/>
                    <a:lstStyle/>
                    <a:p>
                      <a:r>
                        <a:rPr lang="en-US" sz="1400" dirty="0"/>
                        <a:t>Embarrassed at the hospital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County Hospital Ltd 43/45 Isheri Road, Ogba Aguda,Lagos State.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2486137"/>
                  </a:ext>
                </a:extLst>
              </a:tr>
              <a:tr h="691585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dirty="0">
                          <a:effectLst/>
                        </a:rPr>
                        <a:t>WESTCARE SPECIALIST HOSPITAL Egbeda , Akowonjo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2164879"/>
                  </a:ext>
                </a:extLst>
              </a:tr>
              <a:tr h="703519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dirty="0">
                          <a:effectLst/>
                        </a:rPr>
                        <a:t>AFRIMED SPECIALIST HOSPITAL , Gbagada</a:t>
                      </a:r>
                      <a:endParaRPr lang="en-GB" sz="1400" b="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5399106"/>
                  </a:ext>
                </a:extLst>
              </a:tr>
              <a:tr h="703519"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effectLst/>
                        </a:rPr>
                        <a:t>She was told that the money that was allocated to them for healthinsured is too small and they didn't attend to her.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TONA HOSPITAL NO 2 IGHODARO STREET OFF BENIN AGBOR ROAD, IKPOBA HILL BENIN CITY</a:t>
                      </a:r>
                      <a:endParaRPr lang="en-US" sz="1400" b="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8026405"/>
                  </a:ext>
                </a:extLst>
              </a:tr>
              <a:tr h="7035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dirty="0">
                          <a:effectLst/>
                        </a:rPr>
                        <a:t>Member ID Confirmation issue</a:t>
                      </a:r>
                      <a:endParaRPr lang="en-GB" sz="1400" b="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AXA MANSARD HMO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2835624"/>
                  </a:ext>
                </a:extLst>
              </a:tr>
              <a:tr h="7035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dirty="0">
                          <a:effectLst/>
                        </a:rPr>
                        <a:t>Website Technology Issue</a:t>
                      </a:r>
                      <a:endParaRPr lang="en-GB" sz="1400" b="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Healthinsured Website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570566"/>
                  </a:ext>
                </a:extLst>
              </a:tr>
              <a:tr h="7035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dirty="0">
                          <a:effectLst/>
                        </a:rPr>
                        <a:t>Still on the Plan</a:t>
                      </a:r>
                      <a:endParaRPr lang="en-GB" sz="1400" b="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Some of the customers claim there are still active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1478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595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230859E-55A3-D1AB-F19F-9288B888BA07}"/>
              </a:ext>
            </a:extLst>
          </p:cNvPr>
          <p:cNvSpPr/>
          <p:nvPr/>
        </p:nvSpPr>
        <p:spPr>
          <a:xfrm>
            <a:off x="2886420" y="2575193"/>
            <a:ext cx="5662669" cy="170761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</a:t>
            </a:r>
            <a:endParaRPr lang="en-GB" sz="8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232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480</Words>
  <Application>Microsoft Office PowerPoint</Application>
  <PresentationFormat>Widescreen</PresentationFormat>
  <Paragraphs>109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DEACTIVATED CUSTOMER’S  CALL LOG JULY 2023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Aminat Taiwo</dc:creator>
  <cp:lastModifiedBy>Aminat Taiwo</cp:lastModifiedBy>
  <cp:revision>10</cp:revision>
  <dcterms:created xsi:type="dcterms:W3CDTF">2023-08-01T17:28:47Z</dcterms:created>
  <dcterms:modified xsi:type="dcterms:W3CDTF">2023-08-02T09:07:13Z</dcterms:modified>
</cp:coreProperties>
</file>