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70"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5" d="100"/>
          <a:sy n="65" d="100"/>
        </p:scale>
        <p:origin x="85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A4C016-8397-4EAE-9112-16D3C51B3DE0}"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403966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A4C016-8397-4EAE-9112-16D3C51B3DE0}"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15585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A4C016-8397-4EAE-9112-16D3C51B3DE0}"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361002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A4C016-8397-4EAE-9112-16D3C51B3DE0}"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59031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A4C016-8397-4EAE-9112-16D3C51B3DE0}"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107674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A4C016-8397-4EAE-9112-16D3C51B3DE0}"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449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A4C016-8397-4EAE-9112-16D3C51B3DE0}"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69881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A4C016-8397-4EAE-9112-16D3C51B3DE0}"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341363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4C016-8397-4EAE-9112-16D3C51B3DE0}"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180163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A4C016-8397-4EAE-9112-16D3C51B3DE0}"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380594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A4C016-8397-4EAE-9112-16D3C51B3DE0}"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591C3-BD53-4BB9-84DA-578B64B7C5FE}" type="slidenum">
              <a:rPr lang="en-US" smtClean="0"/>
              <a:t>‹#›</a:t>
            </a:fld>
            <a:endParaRPr lang="en-US"/>
          </a:p>
        </p:txBody>
      </p:sp>
    </p:spTree>
    <p:extLst>
      <p:ext uri="{BB962C8B-B14F-4D97-AF65-F5344CB8AC3E}">
        <p14:creationId xmlns:p14="http://schemas.microsoft.com/office/powerpoint/2010/main" val="36205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4C016-8397-4EAE-9112-16D3C51B3DE0}" type="datetimeFigureOut">
              <a:rPr lang="en-US" smtClean="0"/>
              <a:t>11/27/2021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591C3-BD53-4BB9-84DA-578B64B7C5FE}" type="slidenum">
              <a:rPr lang="en-US" smtClean="0"/>
              <a:t>‹#›</a:t>
            </a:fld>
            <a:endParaRPr lang="en-US"/>
          </a:p>
        </p:txBody>
      </p:sp>
    </p:spTree>
    <p:extLst>
      <p:ext uri="{BB962C8B-B14F-4D97-AF65-F5344CB8AC3E}">
        <p14:creationId xmlns:p14="http://schemas.microsoft.com/office/powerpoint/2010/main" val="1890781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s://machinelearningcoban.com/2017/01/16/gradientdescent2/#-stochastic-gradient-descent" TargetMode="Externa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jp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jpg"/><Relationship Id="rId5" Type="http://schemas.openxmlformats.org/officeDocument/2006/relationships/image" Target="../media/image35.jpeg"/><Relationship Id="rId4" Type="http://schemas.openxmlformats.org/officeDocument/2006/relationships/image" Target="../media/image34.jp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4.jpg"/><Relationship Id="rId4" Type="http://schemas.openxmlformats.org/officeDocument/2006/relationships/image" Target="../media/image31.jp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jpg"/><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s://vi.wikipedia.org/wiki/X%C3%A1c_su%E1%BA%A5t_c%C3%B3_%C4%91i%E1%BB%81u_ki%E1%BB%87n"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Photocopy trans="100000" detail="6"/>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2736" y="-914400"/>
            <a:ext cx="10328787" cy="3318234"/>
          </a:xfrm>
        </p:spPr>
        <p:txBody>
          <a:bodyPr>
            <a:normAutofit/>
          </a:bodyPr>
          <a:lstStyle/>
          <a:p>
            <a:r>
              <a:rPr lang="en-US" sz="7200" b="1" dirty="0">
                <a:ln w="6600">
                  <a:solidFill>
                    <a:srgbClr val="FF0066"/>
                  </a:solidFill>
                  <a:prstDash val="solid"/>
                </a:ln>
                <a:solidFill>
                  <a:srgbClr val="FF6699"/>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Logistic Regression</a:t>
            </a:r>
          </a:p>
        </p:txBody>
      </p:sp>
      <p:sp>
        <p:nvSpPr>
          <p:cNvPr id="3" name="Subtitle 2"/>
          <p:cNvSpPr>
            <a:spLocks noGrp="1"/>
          </p:cNvSpPr>
          <p:nvPr>
            <p:ph type="subTitle" idx="1"/>
          </p:nvPr>
        </p:nvSpPr>
        <p:spPr>
          <a:xfrm>
            <a:off x="4753897" y="2835121"/>
            <a:ext cx="4618703" cy="1655762"/>
          </a:xfrm>
        </p:spPr>
        <p:txBody>
          <a:bodyPr/>
          <a:lstStyle/>
          <a:p>
            <a:pPr algn="l"/>
            <a:r>
              <a:rPr lang="vi-VN" dirty="0" smtClean="0">
                <a:latin typeface="+mj-lt"/>
              </a:rPr>
              <a:t>Sinh viên thực hiện: Phạm Thị Mơ</a:t>
            </a:r>
          </a:p>
          <a:p>
            <a:pPr algn="l"/>
            <a:r>
              <a:rPr lang="vi-VN" dirty="0" smtClean="0">
                <a:latin typeface="+mj-lt"/>
              </a:rPr>
              <a:t>Lớp: CNTT 14-05</a:t>
            </a:r>
          </a:p>
          <a:p>
            <a:pPr algn="l"/>
            <a:r>
              <a:rPr lang="vi-VN" dirty="0" smtClean="0">
                <a:latin typeface="+mj-lt"/>
              </a:rPr>
              <a:t>Mã sinh viên: 1451020157</a:t>
            </a:r>
            <a:endParaRPr lang="en-US" dirty="0">
              <a:latin typeface="+mj-lt"/>
            </a:endParaRPr>
          </a:p>
        </p:txBody>
      </p:sp>
    </p:spTree>
    <p:extLst>
      <p:ext uri="{BB962C8B-B14F-4D97-AF65-F5344CB8AC3E}">
        <p14:creationId xmlns:p14="http://schemas.microsoft.com/office/powerpoint/2010/main" val="228436107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252" y="478078"/>
            <a:ext cx="11444748" cy="1077218"/>
          </a:xfrm>
          <a:prstGeom prst="rect">
            <a:avLst/>
          </a:prstGeom>
        </p:spPr>
        <p:txBody>
          <a:bodyPr wrap="square">
            <a:spAutoFit/>
          </a:bodyPr>
          <a:lstStyle/>
          <a:p>
            <a:r>
              <a:rPr lang="vi-VN" sz="2400" b="1" dirty="0">
                <a:solidFill>
                  <a:srgbClr val="000000"/>
                </a:solidFill>
                <a:latin typeface="+mj-lt"/>
              </a:rPr>
              <a:t>Tối ưu hàm mất mát</a:t>
            </a:r>
          </a:p>
          <a:p>
            <a:pPr algn="just"/>
            <a:r>
              <a:rPr lang="vi-VN" sz="2000" dirty="0">
                <a:solidFill>
                  <a:srgbClr val="000000"/>
                </a:solidFill>
                <a:latin typeface="+mj-lt"/>
              </a:rPr>
              <a:t>Chúng ta lại sử dụng phương pháp </a:t>
            </a:r>
            <a:r>
              <a:rPr lang="vi-VN" sz="2000" dirty="0">
                <a:solidFill>
                  <a:srgbClr val="337AB7"/>
                </a:solidFill>
                <a:latin typeface="+mj-lt"/>
                <a:hlinkClick r:id="rId2"/>
              </a:rPr>
              <a:t>Stochastic Gradient Descent</a:t>
            </a:r>
            <a:r>
              <a:rPr lang="vi-VN" sz="2000" dirty="0">
                <a:solidFill>
                  <a:srgbClr val="000000"/>
                </a:solidFill>
                <a:latin typeface="+mj-lt"/>
              </a:rPr>
              <a:t> (SGD) ở đây (</a:t>
            </a:r>
            <a:r>
              <a:rPr lang="vi-VN" sz="2000" i="1" dirty="0">
                <a:solidFill>
                  <a:srgbClr val="000000"/>
                </a:solidFill>
                <a:latin typeface="+mj-lt"/>
              </a:rPr>
              <a:t>Bạn đọc được khuyến khích đọc SGD trước khi đọc phần này</a:t>
            </a:r>
            <a:r>
              <a:rPr lang="vi-VN" sz="2000" dirty="0">
                <a:solidFill>
                  <a:srgbClr val="000000"/>
                </a:solidFill>
                <a:latin typeface="+mj-lt"/>
              </a:rPr>
              <a:t>) . Hàm mất mát với chỉ một điểm dữ liệu </a:t>
            </a:r>
            <a:r>
              <a:rPr lang="vi-VN" sz="2000" b="0" i="0" dirty="0" smtClean="0">
                <a:solidFill>
                  <a:srgbClr val="000000"/>
                </a:solidFill>
                <a:effectLst/>
                <a:latin typeface="+mj-lt"/>
              </a:rPr>
              <a:t>(xi,yi)</a:t>
            </a:r>
            <a:r>
              <a:rPr lang="vi-VN" sz="2000" dirty="0">
                <a:solidFill>
                  <a:srgbClr val="000000"/>
                </a:solidFill>
                <a:latin typeface="+mj-lt"/>
              </a:rPr>
              <a:t>(xi,yi) là:</a:t>
            </a:r>
          </a:p>
        </p:txBody>
      </p:sp>
      <p:pic>
        <p:nvPicPr>
          <p:cNvPr id="3" name="Picture 2"/>
          <p:cNvPicPr>
            <a:picLocks noChangeAspect="1"/>
          </p:cNvPicPr>
          <p:nvPr/>
        </p:nvPicPr>
        <p:blipFill>
          <a:blip r:embed="rId3"/>
          <a:stretch>
            <a:fillRect/>
          </a:stretch>
        </p:blipFill>
        <p:spPr>
          <a:xfrm>
            <a:off x="3432142" y="1555296"/>
            <a:ext cx="4723716" cy="583220"/>
          </a:xfrm>
          <a:prstGeom prst="rect">
            <a:avLst/>
          </a:prstGeom>
        </p:spPr>
      </p:pic>
      <p:pic>
        <p:nvPicPr>
          <p:cNvPr id="4" name="Picture 3"/>
          <p:cNvPicPr>
            <a:picLocks noChangeAspect="1"/>
          </p:cNvPicPr>
          <p:nvPr/>
        </p:nvPicPr>
        <p:blipFill>
          <a:blip r:embed="rId4"/>
          <a:stretch>
            <a:fillRect/>
          </a:stretch>
        </p:blipFill>
        <p:spPr>
          <a:xfrm>
            <a:off x="2703528" y="2138516"/>
            <a:ext cx="6180943" cy="849957"/>
          </a:xfrm>
          <a:prstGeom prst="rect">
            <a:avLst/>
          </a:prstGeom>
        </p:spPr>
      </p:pic>
      <p:sp>
        <p:nvSpPr>
          <p:cNvPr id="5" name="Rectangle 4"/>
          <p:cNvSpPr/>
          <p:nvPr/>
        </p:nvSpPr>
        <p:spPr>
          <a:xfrm>
            <a:off x="747252" y="3150025"/>
            <a:ext cx="11444748" cy="1015663"/>
          </a:xfrm>
          <a:prstGeom prst="rect">
            <a:avLst/>
          </a:prstGeom>
        </p:spPr>
        <p:txBody>
          <a:bodyPr wrap="square">
            <a:spAutoFit/>
          </a:bodyPr>
          <a:lstStyle/>
          <a:p>
            <a:r>
              <a:rPr lang="vi-VN" sz="2000" dirty="0">
                <a:solidFill>
                  <a:srgbClr val="000000"/>
                </a:solidFill>
                <a:latin typeface="Times New Roman" panose="02020603050405020304" pitchFamily="18" charset="0"/>
                <a:cs typeface="Times New Roman" panose="02020603050405020304" pitchFamily="18" charset="0"/>
              </a:rPr>
              <a:t>Để cho biểu thức này trở nên </a:t>
            </a:r>
            <a:r>
              <a:rPr lang="vi-VN" sz="2000" i="1" dirty="0">
                <a:solidFill>
                  <a:srgbClr val="000000"/>
                </a:solidFill>
                <a:latin typeface="Times New Roman" panose="02020603050405020304" pitchFamily="18" charset="0"/>
                <a:cs typeface="Times New Roman" panose="02020603050405020304" pitchFamily="18" charset="0"/>
              </a:rPr>
              <a:t>gọn</a:t>
            </a:r>
            <a:r>
              <a:rPr lang="vi-VN" sz="2000" dirty="0">
                <a:solidFill>
                  <a:srgbClr val="000000"/>
                </a:solidFill>
                <a:latin typeface="Times New Roman" panose="02020603050405020304" pitchFamily="18" charset="0"/>
                <a:cs typeface="Times New Roman" panose="02020603050405020304" pitchFamily="18" charset="0"/>
              </a:rPr>
              <a:t> và </a:t>
            </a:r>
            <a:r>
              <a:rPr lang="vi-VN" sz="2000" i="1" dirty="0">
                <a:solidFill>
                  <a:srgbClr val="000000"/>
                </a:solidFill>
                <a:latin typeface="Times New Roman" panose="02020603050405020304" pitchFamily="18" charset="0"/>
                <a:cs typeface="Times New Roman" panose="02020603050405020304" pitchFamily="18" charset="0"/>
              </a:rPr>
              <a:t>đẹp</a:t>
            </a:r>
            <a:r>
              <a:rPr lang="vi-VN" sz="2000" dirty="0">
                <a:solidFill>
                  <a:srgbClr val="000000"/>
                </a:solidFill>
                <a:latin typeface="Times New Roman" panose="02020603050405020304" pitchFamily="18" charset="0"/>
                <a:cs typeface="Times New Roman" panose="02020603050405020304" pitchFamily="18" charset="0"/>
              </a:rPr>
              <a:t> hơn, chúng ta sẽ tìm hàm </a:t>
            </a:r>
            <a:r>
              <a:rPr lang="en-US" sz="2000" dirty="0" smtClean="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r>
            <a:r>
              <a:rPr lang="vi-VN" sz="2000" dirty="0" smtClean="0">
                <a:solidFill>
                  <a:srgbClr val="000000"/>
                </a:solidFill>
                <a:latin typeface="Times New Roman" panose="02020603050405020304" pitchFamily="18" charset="0"/>
                <a:cs typeface="Times New Roman" panose="02020603050405020304" pitchFamily="18" charset="0"/>
              </a:rPr>
              <a:t>sao </a:t>
            </a:r>
            <a:r>
              <a:rPr lang="vi-VN" sz="2000" dirty="0">
                <a:solidFill>
                  <a:srgbClr val="000000"/>
                </a:solidFill>
                <a:latin typeface="Times New Roman" panose="02020603050405020304" pitchFamily="18" charset="0"/>
                <a:cs typeface="Times New Roman" panose="02020603050405020304" pitchFamily="18" charset="0"/>
              </a:rPr>
              <a:t>cho mẫu số bị triệt tiêu. Nếu đặt </a:t>
            </a:r>
            <a:r>
              <a:rPr lang="vi-VN" sz="2000" dirty="0" smtClean="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r>
            <a:r>
              <a:rPr lang="vi-VN" sz="2000" dirty="0" smtClean="0">
                <a:solidFill>
                  <a:srgbClr val="000000"/>
                </a:solidFill>
                <a:latin typeface="Times New Roman" panose="02020603050405020304" pitchFamily="18" charset="0"/>
                <a:cs typeface="Times New Roman" panose="02020603050405020304" pitchFamily="18" charset="0"/>
              </a:rPr>
              <a:t>chúng </a:t>
            </a:r>
            <a:r>
              <a:rPr lang="vi-VN" sz="2000" dirty="0">
                <a:solidFill>
                  <a:srgbClr val="000000"/>
                </a:solidFill>
                <a:latin typeface="Times New Roman" panose="02020603050405020304" pitchFamily="18" charset="0"/>
                <a:cs typeface="Times New Roman" panose="02020603050405020304" pitchFamily="18" charset="0"/>
              </a:rPr>
              <a:t>ta sẽ có:</a:t>
            </a:r>
            <a:br>
              <a:rPr lang="vi-VN" sz="2000" dirty="0">
                <a:solidFill>
                  <a:srgbClr val="000000"/>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7712883" y="3215734"/>
            <a:ext cx="1042437" cy="235389"/>
          </a:xfrm>
          <a:prstGeom prst="rect">
            <a:avLst/>
          </a:prstGeom>
        </p:spPr>
      </p:pic>
      <p:pic>
        <p:nvPicPr>
          <p:cNvPr id="7" name="Picture 6"/>
          <p:cNvPicPr>
            <a:picLocks noChangeAspect="1"/>
          </p:cNvPicPr>
          <p:nvPr/>
        </p:nvPicPr>
        <p:blipFill>
          <a:blip r:embed="rId6"/>
          <a:stretch>
            <a:fillRect/>
          </a:stretch>
        </p:blipFill>
        <p:spPr>
          <a:xfrm>
            <a:off x="2057796" y="3543640"/>
            <a:ext cx="997939" cy="327681"/>
          </a:xfrm>
          <a:prstGeom prst="rect">
            <a:avLst/>
          </a:prstGeom>
        </p:spPr>
      </p:pic>
      <p:pic>
        <p:nvPicPr>
          <p:cNvPr id="8" name="Picture 7"/>
          <p:cNvPicPr>
            <a:picLocks noChangeAspect="1"/>
          </p:cNvPicPr>
          <p:nvPr/>
        </p:nvPicPr>
        <p:blipFill>
          <a:blip r:embed="rId7"/>
          <a:stretch>
            <a:fillRect/>
          </a:stretch>
        </p:blipFill>
        <p:spPr>
          <a:xfrm>
            <a:off x="5209505" y="3486608"/>
            <a:ext cx="2784427" cy="573505"/>
          </a:xfrm>
          <a:prstGeom prst="rect">
            <a:avLst/>
          </a:prstGeom>
        </p:spPr>
      </p:pic>
      <p:sp>
        <p:nvSpPr>
          <p:cNvPr id="9" name="Rectangle 8"/>
          <p:cNvSpPr/>
          <p:nvPr/>
        </p:nvSpPr>
        <p:spPr>
          <a:xfrm>
            <a:off x="775600" y="2194748"/>
            <a:ext cx="1781166" cy="400110"/>
          </a:xfrm>
          <a:prstGeom prst="rect">
            <a:avLst/>
          </a:prstGeom>
        </p:spPr>
        <p:txBody>
          <a:bodyPr wrap="square">
            <a:spAutoFit/>
          </a:bodyPr>
          <a:lstStyle/>
          <a:p>
            <a:r>
              <a:rPr lang="en-US" sz="2000" b="0" i="0" dirty="0" err="1" smtClean="0">
                <a:solidFill>
                  <a:srgbClr val="000000"/>
                </a:solidFill>
                <a:effectLst/>
                <a:latin typeface="Times New Roman" panose="02020603050405020304" pitchFamily="18" charset="0"/>
                <a:cs typeface="Times New Roman" panose="02020603050405020304" pitchFamily="18" charset="0"/>
              </a:rPr>
              <a:t>Với</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đạo</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hàm</a:t>
            </a:r>
            <a:r>
              <a:rPr lang="en-US" sz="2000" b="0" i="0" dirty="0" smtClean="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747252" y="4122860"/>
            <a:ext cx="7787640" cy="400110"/>
          </a:xfrm>
          <a:prstGeom prst="rect">
            <a:avLst/>
          </a:prstGeom>
        </p:spPr>
        <p:txBody>
          <a:bodyPr wrap="square">
            <a:spAutoFit/>
          </a:bodyPr>
          <a:lstStyle/>
          <a:p>
            <a:r>
              <a:rPr lang="en-US" sz="2000" b="0" i="0" dirty="0" err="1" smtClean="0">
                <a:solidFill>
                  <a:srgbClr val="000000"/>
                </a:solidFill>
                <a:effectLst/>
                <a:latin typeface="Times New Roman" panose="02020603050405020304" pitchFamily="18" charset="0"/>
                <a:cs typeface="Times New Roman" panose="02020603050405020304" pitchFamily="18" charset="0"/>
              </a:rPr>
              <a:t>Một</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cách</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trực</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quan</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nhất</a:t>
            </a:r>
            <a:r>
              <a:rPr lang="en-US" sz="2000" b="0" i="0" dirty="0" smtClean="0">
                <a:solidFill>
                  <a:srgbClr val="000000"/>
                </a:solidFill>
                <a:effectLst/>
                <a:latin typeface="Times New Roman" panose="02020603050405020304" pitchFamily="18" charset="0"/>
                <a:cs typeface="Times New Roman" panose="02020603050405020304" pitchFamily="18" charset="0"/>
              </a:rPr>
              <a:t>, ta </a:t>
            </a:r>
            <a:r>
              <a:rPr lang="en-US" sz="2000" b="0" i="0" dirty="0" err="1" smtClean="0">
                <a:solidFill>
                  <a:srgbClr val="000000"/>
                </a:solidFill>
                <a:effectLst/>
                <a:latin typeface="Times New Roman" panose="02020603050405020304" pitchFamily="18" charset="0"/>
                <a:cs typeface="Times New Roman" panose="02020603050405020304" pitchFamily="18" charset="0"/>
              </a:rPr>
              <a:t>sẽ</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tìm</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hàm</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số</a:t>
            </a:r>
            <a:r>
              <a:rPr lang="en-US" sz="2000" b="0" i="0" dirty="0" smtClean="0">
                <a:solidFill>
                  <a:srgbClr val="000000"/>
                </a:solidFill>
                <a:effectLst/>
                <a:latin typeface="Times New Roman" panose="02020603050405020304" pitchFamily="18" charset="0"/>
                <a:cs typeface="Times New Roman" panose="02020603050405020304" pitchFamily="18" charset="0"/>
              </a:rPr>
              <a:t> z=f(s)z=f(s) </a:t>
            </a:r>
            <a:r>
              <a:rPr lang="en-US" sz="2000" b="0" i="0" dirty="0" err="1" smtClean="0">
                <a:solidFill>
                  <a:srgbClr val="000000"/>
                </a:solidFill>
                <a:effectLst/>
                <a:latin typeface="Times New Roman" panose="02020603050405020304" pitchFamily="18" charset="0"/>
                <a:cs typeface="Times New Roman" panose="02020603050405020304" pitchFamily="18" charset="0"/>
              </a:rPr>
              <a:t>sao</a:t>
            </a:r>
            <a:r>
              <a:rPr lang="en-US" sz="2000" b="0" i="0" dirty="0" smtClean="0">
                <a:solidFill>
                  <a:srgbClr val="000000"/>
                </a:solidFill>
                <a:effectLst/>
                <a:latin typeface="Times New Roman" panose="02020603050405020304" pitchFamily="18" charset="0"/>
                <a:cs typeface="Times New Roman" panose="02020603050405020304" pitchFamily="18" charset="0"/>
              </a:rPr>
              <a:t> </a:t>
            </a:r>
            <a:r>
              <a:rPr lang="en-US" sz="2000" b="0" i="0" dirty="0" err="1" smtClean="0">
                <a:solidFill>
                  <a:srgbClr val="000000"/>
                </a:solidFill>
                <a:effectLst/>
                <a:latin typeface="Times New Roman" panose="02020603050405020304" pitchFamily="18" charset="0"/>
                <a:cs typeface="Times New Roman" panose="02020603050405020304" pitchFamily="18" charset="0"/>
              </a:rPr>
              <a:t>cho</a:t>
            </a:r>
            <a:r>
              <a:rPr lang="en-US" sz="2000" b="0" i="0" dirty="0" smtClean="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8"/>
          <a:stretch>
            <a:fillRect/>
          </a:stretch>
        </p:blipFill>
        <p:spPr>
          <a:xfrm>
            <a:off x="7616974" y="3923845"/>
            <a:ext cx="2276691" cy="833961"/>
          </a:xfrm>
          <a:prstGeom prst="rect">
            <a:avLst/>
          </a:prstGeom>
        </p:spPr>
      </p:pic>
      <p:sp>
        <p:nvSpPr>
          <p:cNvPr id="14" name="Rectangle 13"/>
          <p:cNvSpPr/>
          <p:nvPr/>
        </p:nvSpPr>
        <p:spPr>
          <a:xfrm>
            <a:off x="747252" y="4844156"/>
            <a:ext cx="3821880" cy="400110"/>
          </a:xfrm>
          <a:prstGeom prst="rect">
            <a:avLst/>
          </a:prstGeom>
        </p:spPr>
        <p:txBody>
          <a:bodyPr wrap="none">
            <a:spAutoFit/>
          </a:bodyPr>
          <a:lstStyle/>
          <a:p>
            <a:r>
              <a:rPr lang="vi-VN" sz="2000" dirty="0">
                <a:solidFill>
                  <a:srgbClr val="000000"/>
                </a:solidFill>
                <a:latin typeface="+mj-lt"/>
              </a:rPr>
              <a:t>Phương trình </a:t>
            </a:r>
            <a:r>
              <a:rPr lang="vi-VN" sz="2000" b="0" i="0" dirty="0" smtClean="0">
                <a:solidFill>
                  <a:srgbClr val="000000"/>
                </a:solidFill>
                <a:effectLst/>
                <a:latin typeface="+mj-lt"/>
              </a:rPr>
              <a:t>(4)</a:t>
            </a:r>
            <a:r>
              <a:rPr lang="vi-VN" sz="2000" dirty="0" smtClean="0">
                <a:solidFill>
                  <a:srgbClr val="000000"/>
                </a:solidFill>
                <a:latin typeface="+mj-lt"/>
              </a:rPr>
              <a:t> </a:t>
            </a:r>
            <a:r>
              <a:rPr lang="vi-VN" sz="2000" dirty="0">
                <a:solidFill>
                  <a:srgbClr val="000000"/>
                </a:solidFill>
                <a:latin typeface="+mj-lt"/>
              </a:rPr>
              <a:t> tương đương với:</a:t>
            </a:r>
            <a:endParaRPr lang="en-US" sz="2000" dirty="0">
              <a:latin typeface="+mj-lt"/>
            </a:endParaRPr>
          </a:p>
        </p:txBody>
      </p:sp>
      <p:pic>
        <p:nvPicPr>
          <p:cNvPr id="15" name="Picture 14"/>
          <p:cNvPicPr>
            <a:picLocks noChangeAspect="1"/>
          </p:cNvPicPr>
          <p:nvPr/>
        </p:nvPicPr>
        <p:blipFill>
          <a:blip r:embed="rId9"/>
          <a:stretch>
            <a:fillRect/>
          </a:stretch>
        </p:blipFill>
        <p:spPr>
          <a:xfrm>
            <a:off x="4616295" y="4656293"/>
            <a:ext cx="6026928" cy="653604"/>
          </a:xfrm>
          <a:prstGeom prst="rect">
            <a:avLst/>
          </a:prstGeom>
        </p:spPr>
      </p:pic>
      <p:pic>
        <p:nvPicPr>
          <p:cNvPr id="16" name="Picture 15"/>
          <p:cNvPicPr>
            <a:picLocks noChangeAspect="1"/>
          </p:cNvPicPr>
          <p:nvPr/>
        </p:nvPicPr>
        <p:blipFill>
          <a:blip r:embed="rId10"/>
          <a:stretch>
            <a:fillRect/>
          </a:stretch>
        </p:blipFill>
        <p:spPr>
          <a:xfrm>
            <a:off x="1666183" y="5600448"/>
            <a:ext cx="8977040" cy="785111"/>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5791576"/>
            <a:ext cx="1066424" cy="1066424"/>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24402" y="44279"/>
            <a:ext cx="867598" cy="867598"/>
          </a:xfrm>
          <a:prstGeom prst="rect">
            <a:avLst/>
          </a:prstGeom>
        </p:spPr>
      </p:pic>
    </p:spTree>
    <p:extLst>
      <p:ext uri="{BB962C8B-B14F-4D97-AF65-F5344CB8AC3E}">
        <p14:creationId xmlns:p14="http://schemas.microsoft.com/office/powerpoint/2010/main" val="293559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492043" y="279908"/>
            <a:ext cx="10709983" cy="1421992"/>
          </a:xfrm>
          <a:prstGeom prst="rect">
            <a:avLst/>
          </a:prstGeom>
        </p:spPr>
        <p:txBody>
          <a:bodyPr wrap="none">
            <a:spAutoFit/>
          </a:bodyPr>
          <a:lstStyle/>
          <a:p>
            <a:pPr>
              <a:lnSpc>
                <a:spcPct val="150000"/>
              </a:lnSpc>
            </a:pPr>
            <a:r>
              <a:rPr lang="en-US" sz="4000" dirty="0" err="1">
                <a:ln>
                  <a:solidFill>
                    <a:srgbClr val="FF0066"/>
                  </a:solidFill>
                </a:ln>
                <a:solidFill>
                  <a:srgbClr val="FF6699"/>
                </a:solidFill>
                <a:latin typeface="Times New Roman" panose="02020603050405020304" pitchFamily="18" charset="0"/>
                <a:cs typeface="Times New Roman" panose="02020603050405020304" pitchFamily="18" charset="0"/>
              </a:rPr>
              <a:t>Công</a:t>
            </a:r>
            <a:r>
              <a:rPr lang="en-US" sz="4000" dirty="0">
                <a:ln>
                  <a:solidFill>
                    <a:srgbClr val="FF0066"/>
                  </a:solidFill>
                </a:ln>
                <a:solidFill>
                  <a:srgbClr val="FF6699"/>
                </a:solidFill>
                <a:latin typeface="Times New Roman" panose="02020603050405020304" pitchFamily="18" charset="0"/>
                <a:cs typeface="Times New Roman" panose="02020603050405020304" pitchFamily="18" charset="0"/>
              </a:rPr>
              <a:t> </a:t>
            </a:r>
            <a:r>
              <a:rPr lang="en-US" sz="4000" dirty="0" err="1">
                <a:ln>
                  <a:solidFill>
                    <a:srgbClr val="FF0066"/>
                  </a:solidFill>
                </a:ln>
                <a:solidFill>
                  <a:srgbClr val="FF6699"/>
                </a:solidFill>
                <a:latin typeface="Times New Roman" panose="02020603050405020304" pitchFamily="18" charset="0"/>
                <a:cs typeface="Times New Roman" panose="02020603050405020304" pitchFamily="18" charset="0"/>
              </a:rPr>
              <a:t>thức</a:t>
            </a:r>
            <a:r>
              <a:rPr lang="en-US" sz="4000" dirty="0">
                <a:ln>
                  <a:solidFill>
                    <a:srgbClr val="FF0066"/>
                  </a:solidFill>
                </a:ln>
                <a:solidFill>
                  <a:srgbClr val="FF6699"/>
                </a:solidFill>
                <a:latin typeface="Times New Roman" panose="02020603050405020304" pitchFamily="18" charset="0"/>
                <a:cs typeface="Times New Roman" panose="02020603050405020304" pitchFamily="18" charset="0"/>
              </a:rPr>
              <a:t> </a:t>
            </a:r>
            <a:r>
              <a:rPr lang="en-US" sz="4000" dirty="0" err="1">
                <a:ln>
                  <a:solidFill>
                    <a:srgbClr val="FF0066"/>
                  </a:solidFill>
                </a:ln>
                <a:solidFill>
                  <a:srgbClr val="FF6699"/>
                </a:solidFill>
                <a:latin typeface="Times New Roman" panose="02020603050405020304" pitchFamily="18" charset="0"/>
                <a:cs typeface="Times New Roman" panose="02020603050405020304" pitchFamily="18" charset="0"/>
              </a:rPr>
              <a:t>cập</a:t>
            </a:r>
            <a:r>
              <a:rPr lang="en-US" sz="4000" dirty="0">
                <a:ln>
                  <a:solidFill>
                    <a:srgbClr val="FF0066"/>
                  </a:solidFill>
                </a:ln>
                <a:solidFill>
                  <a:srgbClr val="FF6699"/>
                </a:solidFill>
                <a:latin typeface="Times New Roman" panose="02020603050405020304" pitchFamily="18" charset="0"/>
                <a:cs typeface="Times New Roman" panose="02020603050405020304" pitchFamily="18" charset="0"/>
              </a:rPr>
              <a:t> </a:t>
            </a:r>
            <a:r>
              <a:rPr lang="en-US" sz="4000" dirty="0" err="1">
                <a:ln>
                  <a:solidFill>
                    <a:srgbClr val="FF0066"/>
                  </a:solidFill>
                </a:ln>
                <a:solidFill>
                  <a:srgbClr val="FF6699"/>
                </a:solidFill>
                <a:latin typeface="Times New Roman" panose="02020603050405020304" pitchFamily="18" charset="0"/>
                <a:cs typeface="Times New Roman" panose="02020603050405020304" pitchFamily="18" charset="0"/>
              </a:rPr>
              <a:t>nhật</a:t>
            </a:r>
            <a:r>
              <a:rPr lang="en-US" sz="4000" dirty="0">
                <a:ln>
                  <a:solidFill>
                    <a:srgbClr val="FF0066"/>
                  </a:solidFill>
                </a:ln>
                <a:solidFill>
                  <a:srgbClr val="FF6699"/>
                </a:solidFill>
                <a:latin typeface="Times New Roman" panose="02020603050405020304" pitchFamily="18" charset="0"/>
                <a:cs typeface="Times New Roman" panose="02020603050405020304" pitchFamily="18" charset="0"/>
              </a:rPr>
              <a:t> </a:t>
            </a:r>
            <a:r>
              <a:rPr lang="en-US" sz="4000" dirty="0" err="1">
                <a:ln>
                  <a:solidFill>
                    <a:srgbClr val="FF0066"/>
                  </a:solidFill>
                </a:ln>
                <a:solidFill>
                  <a:srgbClr val="FF6699"/>
                </a:solidFill>
                <a:latin typeface="Times New Roman" panose="02020603050405020304" pitchFamily="18" charset="0"/>
                <a:cs typeface="Times New Roman" panose="02020603050405020304" pitchFamily="18" charset="0"/>
              </a:rPr>
              <a:t>cho</a:t>
            </a:r>
            <a:r>
              <a:rPr lang="en-US" sz="4000" dirty="0">
                <a:ln>
                  <a:solidFill>
                    <a:srgbClr val="FF0066"/>
                  </a:solidFill>
                </a:ln>
                <a:solidFill>
                  <a:srgbClr val="FF6699"/>
                </a:solidFill>
                <a:latin typeface="Times New Roman" panose="02020603050405020304" pitchFamily="18" charset="0"/>
                <a:cs typeface="Times New Roman" panose="02020603050405020304" pitchFamily="18" charset="0"/>
              </a:rPr>
              <a:t> logistic sigmoid regression</a:t>
            </a:r>
          </a:p>
          <a:p>
            <a:pPr>
              <a:lnSpc>
                <a:spcPct val="150000"/>
              </a:lnSpc>
            </a:pP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stretch>
            <a:fillRect/>
          </a:stretch>
        </p:blipFill>
        <p:spPr>
          <a:xfrm>
            <a:off x="3381230" y="1800015"/>
            <a:ext cx="3278650" cy="1407632"/>
          </a:xfrm>
          <a:prstGeom prst="rect">
            <a:avLst/>
          </a:prstGeom>
        </p:spPr>
      </p:pic>
      <p:sp>
        <p:nvSpPr>
          <p:cNvPr id="4" name="Rectangle 3"/>
          <p:cNvSpPr/>
          <p:nvPr/>
        </p:nvSpPr>
        <p:spPr>
          <a:xfrm>
            <a:off x="492042" y="3089325"/>
            <a:ext cx="10450278" cy="1938992"/>
          </a:xfrm>
          <a:prstGeom prst="rect">
            <a:avLst/>
          </a:prstGeom>
        </p:spPr>
        <p:txBody>
          <a:bodyPr wrap="square">
            <a:spAutoFit/>
          </a:bodyPr>
          <a:lstStyle/>
          <a:p>
            <a:pPr>
              <a:lnSpc>
                <a:spcPct val="150000"/>
              </a:lnSpc>
            </a:pPr>
            <a:r>
              <a:rPr lang="vi-VN" sz="2000" dirty="0">
                <a:solidFill>
                  <a:srgbClr val="000000"/>
                </a:solidFill>
                <a:latin typeface="+mj-lt"/>
              </a:rPr>
              <a:t>Và công thức cập </a:t>
            </a:r>
            <a:r>
              <a:rPr lang="vi-VN" sz="2000" dirty="0" smtClean="0">
                <a:solidFill>
                  <a:srgbClr val="000000"/>
                </a:solidFill>
                <a:latin typeface="+mj-lt"/>
              </a:rPr>
              <a:t>nhật</a:t>
            </a:r>
            <a:r>
              <a:rPr lang="en-US" sz="2000" dirty="0" smtClean="0">
                <a:solidFill>
                  <a:srgbClr val="000000"/>
                </a:solidFill>
                <a:latin typeface="+mj-lt"/>
              </a:rPr>
              <a:t> </a:t>
            </a:r>
            <a:r>
              <a:rPr lang="vi-VN" sz="2000" dirty="0" smtClean="0">
                <a:solidFill>
                  <a:srgbClr val="000000"/>
                </a:solidFill>
                <a:latin typeface="+mj-lt"/>
              </a:rPr>
              <a:t>cho </a:t>
            </a:r>
            <a:r>
              <a:rPr lang="vi-VN" sz="2000" dirty="0">
                <a:solidFill>
                  <a:srgbClr val="000000"/>
                </a:solidFill>
                <a:latin typeface="+mj-lt"/>
              </a:rPr>
              <a:t>logistic regression </a:t>
            </a:r>
            <a:r>
              <a:rPr lang="vi-VN" sz="2000" dirty="0" smtClean="0">
                <a:solidFill>
                  <a:srgbClr val="000000"/>
                </a:solidFill>
                <a:latin typeface="+mj-lt"/>
              </a:rPr>
              <a:t>là:</a:t>
            </a:r>
            <a:endParaRPr lang="en-US" sz="2000" dirty="0" smtClean="0">
              <a:solidFill>
                <a:srgbClr val="000000"/>
              </a:solidFill>
              <a:latin typeface="+mj-lt"/>
            </a:endParaRPr>
          </a:p>
          <a:p>
            <a:pPr>
              <a:lnSpc>
                <a:spcPct val="150000"/>
              </a:lnSpc>
            </a:pPr>
            <a:endParaRPr lang="en-US" sz="2000" dirty="0">
              <a:solidFill>
                <a:srgbClr val="000000"/>
              </a:solidFill>
              <a:latin typeface="+mj-lt"/>
            </a:endParaRPr>
          </a:p>
          <a:p>
            <a:pPr>
              <a:lnSpc>
                <a:spcPct val="150000"/>
              </a:lnSpc>
            </a:pPr>
            <a:endParaRPr lang="en-US" sz="2000" dirty="0" smtClean="0">
              <a:solidFill>
                <a:srgbClr val="000000"/>
              </a:solidFill>
              <a:latin typeface="+mj-lt"/>
            </a:endParaRPr>
          </a:p>
          <a:p>
            <a:pPr>
              <a:lnSpc>
                <a:spcPct val="150000"/>
              </a:lnSpc>
            </a:pPr>
            <a:r>
              <a:rPr lang="vi-VN" sz="2000" dirty="0" smtClean="0">
                <a:solidFill>
                  <a:srgbClr val="000000"/>
                </a:solidFill>
                <a:latin typeface="+mj-lt"/>
              </a:rPr>
              <a:t>Khá </a:t>
            </a:r>
            <a:r>
              <a:rPr lang="vi-VN" sz="2000" dirty="0">
                <a:solidFill>
                  <a:srgbClr val="000000"/>
                </a:solidFill>
                <a:latin typeface="+mj-lt"/>
              </a:rPr>
              <a:t>đơn giản! Và, như thường lệ, chúng ta sẽ có vài ví dụ với Python</a:t>
            </a:r>
            <a:r>
              <a:rPr lang="vi-VN" dirty="0">
                <a:solidFill>
                  <a:srgbClr val="000000"/>
                </a:solidFill>
                <a:latin typeface="+mj-lt"/>
              </a:rPr>
              <a:t>.</a:t>
            </a:r>
            <a:endParaRPr lang="en-US" dirty="0">
              <a:latin typeface="+mj-lt"/>
            </a:endParaRPr>
          </a:p>
        </p:txBody>
      </p:sp>
      <p:pic>
        <p:nvPicPr>
          <p:cNvPr id="5" name="Picture 4"/>
          <p:cNvPicPr>
            <a:picLocks noChangeAspect="1"/>
          </p:cNvPicPr>
          <p:nvPr/>
        </p:nvPicPr>
        <p:blipFill>
          <a:blip r:embed="rId3"/>
          <a:stretch>
            <a:fillRect/>
          </a:stretch>
        </p:blipFill>
        <p:spPr>
          <a:xfrm>
            <a:off x="2259876" y="3677821"/>
            <a:ext cx="3457305" cy="762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0757" y="4714875"/>
            <a:ext cx="2143125" cy="21431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16" y="5192035"/>
            <a:ext cx="2194560" cy="16659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8875" y="1184325"/>
            <a:ext cx="2143125" cy="2143125"/>
          </a:xfrm>
          <a:prstGeom prst="rect">
            <a:avLst/>
          </a:prstGeom>
        </p:spPr>
      </p:pic>
    </p:spTree>
    <p:extLst>
      <p:ext uri="{BB962C8B-B14F-4D97-AF65-F5344CB8AC3E}">
        <p14:creationId xmlns:p14="http://schemas.microsoft.com/office/powerpoint/2010/main" val="201978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722" y="383146"/>
            <a:ext cx="2143536" cy="369332"/>
          </a:xfrm>
          <a:prstGeom prst="rect">
            <a:avLst/>
          </a:prstGeom>
        </p:spPr>
        <p:txBody>
          <a:bodyPr wrap="none">
            <a:spAutoFit/>
          </a:bodyPr>
          <a:lstStyle/>
          <a:p>
            <a:r>
              <a:rPr lang="en-US" b="0" i="0" dirty="0" smtClean="0">
                <a:solidFill>
                  <a:srgbClr val="000000"/>
                </a:solidFill>
                <a:effectLst/>
                <a:latin typeface="Arial" panose="020B0604020202020204" pitchFamily="34" charset="0"/>
              </a:rPr>
              <a:t>3. </a:t>
            </a:r>
            <a:r>
              <a:rPr lang="en-US" b="0" i="0" dirty="0" err="1" smtClean="0">
                <a:solidFill>
                  <a:srgbClr val="000000"/>
                </a:solidFill>
                <a:effectLst/>
                <a:latin typeface="Arial" panose="020B0604020202020204" pitchFamily="34" charset="0"/>
              </a:rPr>
              <a:t>Ví</a:t>
            </a:r>
            <a:r>
              <a:rPr lang="en-US" b="0" i="0" dirty="0" smtClean="0">
                <a:solidFill>
                  <a:srgbClr val="000000"/>
                </a:solidFill>
                <a:effectLst/>
                <a:latin typeface="Arial" panose="020B0604020202020204" pitchFamily="34" charset="0"/>
              </a:rPr>
              <a:t> </a:t>
            </a:r>
            <a:r>
              <a:rPr lang="en-US" b="0" i="0" dirty="0" err="1" smtClean="0">
                <a:solidFill>
                  <a:srgbClr val="000000"/>
                </a:solidFill>
                <a:effectLst/>
                <a:latin typeface="Arial" panose="020B0604020202020204" pitchFamily="34" charset="0"/>
              </a:rPr>
              <a:t>dụ</a:t>
            </a:r>
            <a:r>
              <a:rPr lang="en-US" b="0" i="0" dirty="0" smtClean="0">
                <a:solidFill>
                  <a:srgbClr val="000000"/>
                </a:solidFill>
                <a:effectLst/>
                <a:latin typeface="Arial" panose="020B0604020202020204" pitchFamily="34" charset="0"/>
              </a:rPr>
              <a:t> </a:t>
            </a:r>
            <a:r>
              <a:rPr lang="en-US" b="0" i="0" dirty="0" err="1" smtClean="0">
                <a:solidFill>
                  <a:srgbClr val="000000"/>
                </a:solidFill>
                <a:effectLst/>
                <a:latin typeface="Arial" panose="020B0604020202020204" pitchFamily="34" charset="0"/>
              </a:rPr>
              <a:t>với</a:t>
            </a:r>
            <a:r>
              <a:rPr lang="en-US" b="0" i="0" dirty="0" smtClean="0">
                <a:solidFill>
                  <a:srgbClr val="000000"/>
                </a:solidFill>
                <a:effectLst/>
                <a:latin typeface="Arial" panose="020B0604020202020204" pitchFamily="34" charset="0"/>
              </a:rPr>
              <a:t> Python</a:t>
            </a:r>
            <a:endParaRPr lang="en-US" b="0" i="0" dirty="0">
              <a:solidFill>
                <a:srgbClr val="000000"/>
              </a:solidFill>
              <a:effectLst/>
              <a:latin typeface="Arial" panose="020B0604020202020204" pitchFamily="34" charset="0"/>
            </a:endParaRPr>
          </a:p>
        </p:txBody>
      </p:sp>
      <p:sp>
        <p:nvSpPr>
          <p:cNvPr id="3" name="Rectangle 2"/>
          <p:cNvSpPr/>
          <p:nvPr/>
        </p:nvSpPr>
        <p:spPr>
          <a:xfrm>
            <a:off x="540721" y="902561"/>
            <a:ext cx="10166607" cy="707886"/>
          </a:xfrm>
          <a:prstGeom prst="rect">
            <a:avLst/>
          </a:prstGeom>
        </p:spPr>
        <p:txBody>
          <a:bodyPr wrap="square">
            <a:spAutoFit/>
          </a:bodyPr>
          <a:lstStyle/>
          <a:p>
            <a:r>
              <a:rPr lang="vi-VN" sz="2000" dirty="0">
                <a:solidFill>
                  <a:srgbClr val="000000"/>
                </a:solidFill>
                <a:latin typeface="Times New Roman" panose="02020603050405020304" pitchFamily="18" charset="0"/>
                <a:cs typeface="Times New Roman" panose="02020603050405020304" pitchFamily="18" charset="0"/>
              </a:rPr>
              <a:t>Ví dụ với dữ liệu 1 chiều</a:t>
            </a:r>
          </a:p>
          <a:p>
            <a:pPr algn="just"/>
            <a:r>
              <a:rPr lang="vi-VN" sz="2000" dirty="0">
                <a:solidFill>
                  <a:srgbClr val="000000"/>
                </a:solidFill>
                <a:latin typeface="Times New Roman" panose="02020603050405020304" pitchFamily="18" charset="0"/>
                <a:cs typeface="Times New Roman" panose="02020603050405020304" pitchFamily="18" charset="0"/>
              </a:rPr>
              <a:t>Quay trở lại với ví dụ nêu ở phần Giới thiệu. Trước tiên ta cần khai báo vài thư viện và dữ liệu:</a:t>
            </a:r>
          </a:p>
        </p:txBody>
      </p:sp>
      <p:pic>
        <p:nvPicPr>
          <p:cNvPr id="4" name="Picture 3"/>
          <p:cNvPicPr>
            <a:picLocks noChangeAspect="1"/>
          </p:cNvPicPr>
          <p:nvPr/>
        </p:nvPicPr>
        <p:blipFill>
          <a:blip r:embed="rId2"/>
          <a:stretch>
            <a:fillRect/>
          </a:stretch>
        </p:blipFill>
        <p:spPr>
          <a:xfrm>
            <a:off x="657023" y="1610447"/>
            <a:ext cx="5684783" cy="2681334"/>
          </a:xfrm>
          <a:prstGeom prst="rect">
            <a:avLst/>
          </a:prstGeom>
        </p:spPr>
      </p:pic>
      <p:pic>
        <p:nvPicPr>
          <p:cNvPr id="5" name="Picture 4"/>
          <p:cNvPicPr>
            <a:picLocks noChangeAspect="1"/>
          </p:cNvPicPr>
          <p:nvPr/>
        </p:nvPicPr>
        <p:blipFill>
          <a:blip r:embed="rId3"/>
          <a:stretch>
            <a:fillRect/>
          </a:stretch>
        </p:blipFill>
        <p:spPr>
          <a:xfrm>
            <a:off x="6341806" y="1610447"/>
            <a:ext cx="5722375" cy="4448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328" y="0"/>
            <a:ext cx="1391111" cy="13911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91781"/>
            <a:ext cx="3200400" cy="2566219"/>
          </a:xfrm>
          <a:prstGeom prst="rect">
            <a:avLst/>
          </a:prstGeom>
        </p:spPr>
      </p:pic>
    </p:spTree>
    <p:extLst>
      <p:ext uri="{BB962C8B-B14F-4D97-AF65-F5344CB8AC3E}">
        <p14:creationId xmlns:p14="http://schemas.microsoft.com/office/powerpoint/2010/main" val="415771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89407" y="2034137"/>
            <a:ext cx="7020232" cy="4823863"/>
          </a:xfrm>
          <a:prstGeom prst="rect">
            <a:avLst/>
          </a:prstGeom>
        </p:spPr>
      </p:pic>
      <p:pic>
        <p:nvPicPr>
          <p:cNvPr id="3" name="Picture 2"/>
          <p:cNvPicPr>
            <a:picLocks noChangeAspect="1"/>
          </p:cNvPicPr>
          <p:nvPr/>
        </p:nvPicPr>
        <p:blipFill>
          <a:blip r:embed="rId3"/>
          <a:stretch>
            <a:fillRect/>
          </a:stretch>
        </p:blipFill>
        <p:spPr>
          <a:xfrm>
            <a:off x="137159" y="0"/>
            <a:ext cx="6052247" cy="37642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1001" y="131257"/>
            <a:ext cx="1902880" cy="19028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64280"/>
            <a:ext cx="3967163" cy="3093720"/>
          </a:xfrm>
          <a:prstGeom prst="rect">
            <a:avLst/>
          </a:prstGeom>
        </p:spPr>
      </p:pic>
    </p:spTree>
    <p:extLst>
      <p:ext uri="{BB962C8B-B14F-4D97-AF65-F5344CB8AC3E}">
        <p14:creationId xmlns:p14="http://schemas.microsoft.com/office/powerpoint/2010/main" val="3193237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6000">
              <a:schemeClr val="accent1">
                <a:lumMod val="5000"/>
                <a:lumOff val="95000"/>
              </a:schemeClr>
            </a:gs>
            <a:gs pos="61000">
              <a:schemeClr val="accent1">
                <a:lumMod val="45000"/>
                <a:lumOff val="55000"/>
              </a:schemeClr>
            </a:gs>
            <a:gs pos="53000">
              <a:schemeClr val="accent1">
                <a:lumMod val="45000"/>
                <a:lumOff val="5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57316" y="144629"/>
            <a:ext cx="4749964" cy="2308324"/>
          </a:xfrm>
          <a:prstGeom prst="rect">
            <a:avLst/>
          </a:prstGeom>
        </p:spPr>
        <p:txBody>
          <a:bodyPr wrap="square">
            <a:spAutoFit/>
          </a:bodyPr>
          <a:lstStyle/>
          <a:p>
            <a:r>
              <a:rPr lang="vi-VN" sz="3200" dirty="0">
                <a:solidFill>
                  <a:srgbClr val="000000"/>
                </a:solidFill>
                <a:latin typeface="+mj-lt"/>
              </a:rPr>
              <a:t>Ví dụ với dữ liệu 2 </a:t>
            </a:r>
            <a:r>
              <a:rPr lang="vi-VN" sz="3200" dirty="0" smtClean="0">
                <a:solidFill>
                  <a:srgbClr val="000000"/>
                </a:solidFill>
                <a:latin typeface="+mj-lt"/>
              </a:rPr>
              <a:t>chiều</a:t>
            </a:r>
            <a:endParaRPr lang="en-US" sz="3200" dirty="0" smtClean="0">
              <a:solidFill>
                <a:srgbClr val="000000"/>
              </a:solidFill>
              <a:latin typeface="+mj-lt"/>
            </a:endParaRPr>
          </a:p>
          <a:p>
            <a:endParaRPr lang="vi-VN" sz="3200" dirty="0">
              <a:solidFill>
                <a:srgbClr val="000000"/>
              </a:solidFill>
              <a:latin typeface="+mj-lt"/>
            </a:endParaRPr>
          </a:p>
          <a:p>
            <a:pPr algn="just"/>
            <a:r>
              <a:rPr lang="vi-VN" sz="2000" dirty="0">
                <a:solidFill>
                  <a:srgbClr val="000000"/>
                </a:solidFill>
                <a:latin typeface="+mj-lt"/>
              </a:rPr>
              <a:t>Chúng ta xét thêm một ví dụ nhỏ nữa trong không gian hai chiều. Giả sử chúng ta có hai class xanh-đỏ với dữ liệu được phân bố như hình dưới.</a:t>
            </a:r>
          </a:p>
        </p:txBody>
      </p:sp>
      <p:pic>
        <p:nvPicPr>
          <p:cNvPr id="4" name="Picture 3"/>
          <p:cNvPicPr>
            <a:picLocks noChangeAspect="1"/>
          </p:cNvPicPr>
          <p:nvPr/>
        </p:nvPicPr>
        <p:blipFill>
          <a:blip r:embed="rId2"/>
          <a:stretch>
            <a:fillRect/>
          </a:stretch>
        </p:blipFill>
        <p:spPr>
          <a:xfrm>
            <a:off x="0" y="2464780"/>
            <a:ext cx="4434840" cy="2549179"/>
          </a:xfrm>
          <a:prstGeom prst="rect">
            <a:avLst/>
          </a:prstGeom>
        </p:spPr>
      </p:pic>
      <p:sp>
        <p:nvSpPr>
          <p:cNvPr id="7" name="Rectangle 6"/>
          <p:cNvSpPr/>
          <p:nvPr/>
        </p:nvSpPr>
        <p:spPr>
          <a:xfrm>
            <a:off x="6790158" y="852515"/>
            <a:ext cx="4896466" cy="1631216"/>
          </a:xfrm>
          <a:prstGeom prst="rect">
            <a:avLst/>
          </a:prstGeom>
        </p:spPr>
        <p:txBody>
          <a:bodyPr wrap="square">
            <a:spAutoFit/>
          </a:bodyPr>
          <a:lstStyle/>
          <a:p>
            <a:r>
              <a:rPr lang="vi-VN" sz="2000" dirty="0">
                <a:solidFill>
                  <a:srgbClr val="000000"/>
                </a:solidFill>
                <a:latin typeface="Times New Roman" panose="02020603050405020304" pitchFamily="18" charset="0"/>
                <a:cs typeface="Times New Roman" panose="02020603050405020304" pitchFamily="18" charset="0"/>
              </a:rPr>
              <a:t>Kết quả tìm được khi áp dụng mô hình logistic regression được minh họa như hình dưới với màu nền khác nhau thể hiện xác suất điểm đó thuộc class đỏ. Đỏ hơn tức gần 1 hơn, xanh hơn tức gần 0 hơn.</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6790158" y="2464780"/>
            <a:ext cx="5127522" cy="2549180"/>
          </a:xfrm>
          <a:prstGeom prst="rect">
            <a:avLst/>
          </a:prstGeom>
        </p:spPr>
      </p:pic>
      <p:sp>
        <p:nvSpPr>
          <p:cNvPr id="9" name="Rectangle 8"/>
          <p:cNvSpPr/>
          <p:nvPr/>
        </p:nvSpPr>
        <p:spPr>
          <a:xfrm>
            <a:off x="411480" y="5241824"/>
            <a:ext cx="10607040" cy="1323439"/>
          </a:xfrm>
          <a:prstGeom prst="rect">
            <a:avLst/>
          </a:prstGeom>
        </p:spPr>
        <p:txBody>
          <a:bodyPr wrap="square">
            <a:spAutoFit/>
          </a:bodyPr>
          <a:lstStyle/>
          <a:p>
            <a:r>
              <a:rPr lang="vi-VN" sz="2000" dirty="0">
                <a:solidFill>
                  <a:srgbClr val="000000"/>
                </a:solidFill>
                <a:latin typeface="Times New Roman" panose="02020603050405020304" pitchFamily="18" charset="0"/>
                <a:cs typeface="Times New Roman" panose="02020603050405020304" pitchFamily="18" charset="0"/>
              </a:rPr>
              <a:t>Nếu phải lựa chọn một </a:t>
            </a:r>
            <a:r>
              <a:rPr lang="vi-VN" sz="2000" i="1" dirty="0">
                <a:solidFill>
                  <a:srgbClr val="000000"/>
                </a:solidFill>
                <a:latin typeface="Times New Roman" panose="02020603050405020304" pitchFamily="18" charset="0"/>
                <a:cs typeface="Times New Roman" panose="02020603050405020304" pitchFamily="18" charset="0"/>
              </a:rPr>
              <a:t>ngưỡng cứng</a:t>
            </a:r>
            <a:r>
              <a:rPr lang="vi-VN" sz="2000" dirty="0">
                <a:solidFill>
                  <a:srgbClr val="000000"/>
                </a:solidFill>
                <a:latin typeface="Times New Roman" panose="02020603050405020304" pitchFamily="18" charset="0"/>
                <a:cs typeface="Times New Roman" panose="02020603050405020304" pitchFamily="18" charset="0"/>
              </a:rPr>
              <a:t> (chứ không chấp nhận xác suất) để phân chia hai class, chúng ta quan sát thấy đường thẳng nằm nằm trong khu vực xanh lục là một lựa chọn hợp lý. Tôi sẽ chứng minh ở phần dưới rằng, đường phân chia giữa hai class tìm được bởi logistic regression có dạng một đường phẳng, tức vẫn là linear.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6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2671" y="1091032"/>
            <a:ext cx="11267768" cy="5766968"/>
          </a:xfrm>
          <a:prstGeom prst="rect">
            <a:avLst/>
          </a:prstGeom>
        </p:spPr>
      </p:pic>
      <p:sp>
        <p:nvSpPr>
          <p:cNvPr id="3" name="Rectangle 2"/>
          <p:cNvSpPr/>
          <p:nvPr/>
        </p:nvSpPr>
        <p:spPr>
          <a:xfrm>
            <a:off x="306416" y="383146"/>
            <a:ext cx="9276899" cy="707886"/>
          </a:xfrm>
          <a:prstGeom prst="rect">
            <a:avLst/>
          </a:prstGeom>
        </p:spPr>
        <p:txBody>
          <a:bodyPr wrap="none">
            <a:spAutoFit/>
          </a:bodyPr>
          <a:lstStyle/>
          <a:p>
            <a:r>
              <a:rPr lang="en-US" sz="4000" b="0" i="0" dirty="0" smtClean="0">
                <a:ln>
                  <a:solidFill>
                    <a:srgbClr val="FF0066"/>
                  </a:solidFill>
                </a:ln>
                <a:solidFill>
                  <a:srgbClr val="FF6699"/>
                </a:solidFill>
                <a:effectLst/>
                <a:latin typeface="Times New Roman" panose="02020603050405020304" pitchFamily="18" charset="0"/>
                <a:cs typeface="Times New Roman" panose="02020603050405020304" pitchFamily="18" charset="0"/>
              </a:rPr>
              <a:t>4. </a:t>
            </a:r>
            <a:r>
              <a:rPr lang="en-US" sz="4000" b="0" i="0" dirty="0" err="1" smtClean="0">
                <a:ln>
                  <a:solidFill>
                    <a:srgbClr val="FF0066"/>
                  </a:solidFill>
                </a:ln>
                <a:solidFill>
                  <a:srgbClr val="FF6699"/>
                </a:solidFill>
                <a:effectLst/>
                <a:latin typeface="Times New Roman" panose="02020603050405020304" pitchFamily="18" charset="0"/>
                <a:cs typeface="Times New Roman" panose="02020603050405020304" pitchFamily="18" charset="0"/>
              </a:rPr>
              <a:t>Một</a:t>
            </a:r>
            <a:r>
              <a:rPr lang="en-US" sz="4000" b="0" i="0" dirty="0" smtClean="0">
                <a:ln>
                  <a:solidFill>
                    <a:srgbClr val="FF0066"/>
                  </a:solidFill>
                </a:ln>
                <a:solidFill>
                  <a:srgbClr val="FF6699"/>
                </a:solidFill>
                <a:effectLst/>
                <a:latin typeface="Times New Roman" panose="02020603050405020304" pitchFamily="18" charset="0"/>
                <a:cs typeface="Times New Roman" panose="02020603050405020304" pitchFamily="18" charset="0"/>
              </a:rPr>
              <a:t> </a:t>
            </a:r>
            <a:r>
              <a:rPr lang="en-US" sz="4000" b="0" i="0" dirty="0" err="1" smtClean="0">
                <a:ln>
                  <a:solidFill>
                    <a:srgbClr val="FF0066"/>
                  </a:solidFill>
                </a:ln>
                <a:solidFill>
                  <a:srgbClr val="FF6699"/>
                </a:solidFill>
                <a:effectLst/>
                <a:latin typeface="Times New Roman" panose="02020603050405020304" pitchFamily="18" charset="0"/>
                <a:cs typeface="Times New Roman" panose="02020603050405020304" pitchFamily="18" charset="0"/>
              </a:rPr>
              <a:t>vài</a:t>
            </a:r>
            <a:r>
              <a:rPr lang="en-US" sz="4000" b="0" i="0" dirty="0" smtClean="0">
                <a:ln>
                  <a:solidFill>
                    <a:srgbClr val="FF0066"/>
                  </a:solidFill>
                </a:ln>
                <a:solidFill>
                  <a:srgbClr val="FF6699"/>
                </a:solidFill>
                <a:effectLst/>
                <a:latin typeface="Times New Roman" panose="02020603050405020304" pitchFamily="18" charset="0"/>
                <a:cs typeface="Times New Roman" panose="02020603050405020304" pitchFamily="18" charset="0"/>
              </a:rPr>
              <a:t> </a:t>
            </a:r>
            <a:r>
              <a:rPr lang="en-US" sz="4000" b="0" i="0" dirty="0" err="1" smtClean="0">
                <a:ln>
                  <a:solidFill>
                    <a:srgbClr val="FF0066"/>
                  </a:solidFill>
                </a:ln>
                <a:solidFill>
                  <a:srgbClr val="FF6699"/>
                </a:solidFill>
                <a:effectLst/>
                <a:latin typeface="Times New Roman" panose="02020603050405020304" pitchFamily="18" charset="0"/>
                <a:cs typeface="Times New Roman" panose="02020603050405020304" pitchFamily="18" charset="0"/>
              </a:rPr>
              <a:t>tính</a:t>
            </a:r>
            <a:r>
              <a:rPr lang="en-US" sz="4000" b="0" i="0" dirty="0" smtClean="0">
                <a:ln>
                  <a:solidFill>
                    <a:srgbClr val="FF0066"/>
                  </a:solidFill>
                </a:ln>
                <a:solidFill>
                  <a:srgbClr val="FF6699"/>
                </a:solidFill>
                <a:effectLst/>
                <a:latin typeface="Times New Roman" panose="02020603050405020304" pitchFamily="18" charset="0"/>
                <a:cs typeface="Times New Roman" panose="02020603050405020304" pitchFamily="18" charset="0"/>
              </a:rPr>
              <a:t> </a:t>
            </a:r>
            <a:r>
              <a:rPr lang="en-US" sz="4000" b="0" i="0" dirty="0" err="1" smtClean="0">
                <a:ln>
                  <a:solidFill>
                    <a:srgbClr val="FF0066"/>
                  </a:solidFill>
                </a:ln>
                <a:solidFill>
                  <a:srgbClr val="FF6699"/>
                </a:solidFill>
                <a:effectLst/>
                <a:latin typeface="Times New Roman" panose="02020603050405020304" pitchFamily="18" charset="0"/>
                <a:cs typeface="Times New Roman" panose="02020603050405020304" pitchFamily="18" charset="0"/>
              </a:rPr>
              <a:t>chất</a:t>
            </a:r>
            <a:r>
              <a:rPr lang="en-US" sz="4000" b="0" i="0" dirty="0" smtClean="0">
                <a:ln>
                  <a:solidFill>
                    <a:srgbClr val="FF0066"/>
                  </a:solidFill>
                </a:ln>
                <a:solidFill>
                  <a:srgbClr val="FF6699"/>
                </a:solidFill>
                <a:effectLst/>
                <a:latin typeface="Times New Roman" panose="02020603050405020304" pitchFamily="18" charset="0"/>
                <a:cs typeface="Times New Roman" panose="02020603050405020304" pitchFamily="18" charset="0"/>
              </a:rPr>
              <a:t> </a:t>
            </a:r>
            <a:r>
              <a:rPr lang="en-US" sz="4000" b="0" i="0" dirty="0" err="1" smtClean="0">
                <a:ln>
                  <a:solidFill>
                    <a:srgbClr val="FF0066"/>
                  </a:solidFill>
                </a:ln>
                <a:solidFill>
                  <a:srgbClr val="FF6699"/>
                </a:solidFill>
                <a:effectLst/>
                <a:latin typeface="Times New Roman" panose="02020603050405020304" pitchFamily="18" charset="0"/>
                <a:cs typeface="Times New Roman" panose="02020603050405020304" pitchFamily="18" charset="0"/>
              </a:rPr>
              <a:t>của</a:t>
            </a:r>
            <a:r>
              <a:rPr lang="en-US" sz="4000" b="0" i="0" dirty="0" smtClean="0">
                <a:ln>
                  <a:solidFill>
                    <a:srgbClr val="FF0066"/>
                  </a:solidFill>
                </a:ln>
                <a:solidFill>
                  <a:srgbClr val="FF6699"/>
                </a:solidFill>
                <a:effectLst/>
                <a:latin typeface="Times New Roman" panose="02020603050405020304" pitchFamily="18" charset="0"/>
                <a:cs typeface="Times New Roman" panose="02020603050405020304" pitchFamily="18" charset="0"/>
              </a:rPr>
              <a:t> Logistic Regression</a:t>
            </a:r>
            <a:endParaRPr lang="en-US" sz="4000" b="0" i="0" dirty="0">
              <a:ln>
                <a:solidFill>
                  <a:srgbClr val="FF0066"/>
                </a:solidFill>
              </a:ln>
              <a:solidFill>
                <a:srgbClr val="FF669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206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Rectangle 1"/>
          <p:cNvSpPr/>
          <p:nvPr/>
        </p:nvSpPr>
        <p:spPr>
          <a:xfrm>
            <a:off x="1071716" y="290245"/>
            <a:ext cx="10889226" cy="905056"/>
          </a:xfrm>
          <a:prstGeom prst="rect">
            <a:avLst/>
          </a:prstGeom>
        </p:spPr>
        <p:txBody>
          <a:bodyPr wrap="square">
            <a:spAutoFit/>
          </a:bodyPr>
          <a:lstStyle/>
          <a:p>
            <a:pPr>
              <a:lnSpc>
                <a:spcPct val="150000"/>
              </a:lnSpc>
            </a:pPr>
            <a:r>
              <a:rPr lang="vi-VN" sz="4000" dirty="0" smtClean="0">
                <a:ln w="0"/>
                <a:solidFill>
                  <a:srgbClr val="FF6699"/>
                </a:solidFill>
                <a:effectLst>
                  <a:glow rad="101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MỤC LỤC</a:t>
            </a:r>
          </a:p>
        </p:txBody>
      </p:sp>
      <p:sp>
        <p:nvSpPr>
          <p:cNvPr id="3" name="Rectangle 2"/>
          <p:cNvSpPr/>
          <p:nvPr/>
        </p:nvSpPr>
        <p:spPr>
          <a:xfrm>
            <a:off x="1071716" y="1195301"/>
            <a:ext cx="10033820" cy="5016758"/>
          </a:xfrm>
          <a:prstGeom prst="rect">
            <a:avLst/>
          </a:prstGeom>
        </p:spPr>
        <p:txBody>
          <a:bodyPr wrap="square">
            <a:spAutoFit/>
          </a:bodyPr>
          <a:lstStyle/>
          <a:p>
            <a:r>
              <a:rPr lang="vi-VN" sz="2000" b="1" dirty="0" smtClean="0">
                <a:latin typeface="+mj-lt"/>
              </a:rPr>
              <a:t>1. Giới thiệu</a:t>
            </a:r>
          </a:p>
          <a:p>
            <a:r>
              <a:rPr lang="vi-VN" sz="2000" dirty="0" smtClean="0">
                <a:latin typeface="+mj-lt"/>
              </a:rPr>
              <a:t>Nhắc lại hai mô hình tuyến tính</a:t>
            </a:r>
          </a:p>
          <a:p>
            <a:r>
              <a:rPr lang="vi-VN" sz="2000" dirty="0" smtClean="0">
                <a:latin typeface="+mj-lt"/>
              </a:rPr>
              <a:t>Một ví dụ nhỏ</a:t>
            </a:r>
          </a:p>
          <a:p>
            <a:r>
              <a:rPr lang="vi-VN" sz="2000" dirty="0" smtClean="0">
                <a:latin typeface="+mj-lt"/>
              </a:rPr>
              <a:t>Mô hình Logistic Regression</a:t>
            </a:r>
          </a:p>
          <a:p>
            <a:r>
              <a:rPr lang="vi-VN" sz="2000" dirty="0" smtClean="0">
                <a:latin typeface="+mj-lt"/>
              </a:rPr>
              <a:t>Sigmoid function</a:t>
            </a:r>
          </a:p>
          <a:p>
            <a:r>
              <a:rPr lang="vi-VN" sz="2000" b="1" dirty="0" smtClean="0">
                <a:latin typeface="+mj-lt"/>
              </a:rPr>
              <a:t>2. Hàm mất mát và phương pháp tối ưu</a:t>
            </a:r>
          </a:p>
          <a:p>
            <a:r>
              <a:rPr lang="vi-VN" sz="2000" dirty="0" smtClean="0">
                <a:latin typeface="+mj-lt"/>
              </a:rPr>
              <a:t>Xây dựng hàm mất mát</a:t>
            </a:r>
          </a:p>
          <a:p>
            <a:r>
              <a:rPr lang="vi-VN" sz="2000" dirty="0" smtClean="0">
                <a:latin typeface="+mj-lt"/>
              </a:rPr>
              <a:t>Tối ưu hàm mất mát</a:t>
            </a:r>
          </a:p>
          <a:p>
            <a:r>
              <a:rPr lang="vi-VN" sz="2000" dirty="0" smtClean="0">
                <a:latin typeface="+mj-lt"/>
              </a:rPr>
              <a:t>Công thức cập nhật cho logistic sigmoid regression</a:t>
            </a:r>
          </a:p>
          <a:p>
            <a:r>
              <a:rPr lang="vi-VN" sz="2000" b="1" dirty="0" smtClean="0">
                <a:latin typeface="+mj-lt"/>
              </a:rPr>
              <a:t>3. Ví dụ với Python</a:t>
            </a:r>
          </a:p>
          <a:p>
            <a:r>
              <a:rPr lang="vi-VN" sz="2000" dirty="0" smtClean="0">
                <a:latin typeface="+mj-lt"/>
              </a:rPr>
              <a:t>Ví dụ với dữ liệu 1 chiều</a:t>
            </a:r>
          </a:p>
          <a:p>
            <a:r>
              <a:rPr lang="vi-VN" sz="2000" dirty="0" smtClean="0">
                <a:latin typeface="+mj-lt"/>
              </a:rPr>
              <a:t>Ví dụ với dữ liệu 2 chiều</a:t>
            </a:r>
          </a:p>
          <a:p>
            <a:r>
              <a:rPr lang="vi-VN" sz="2000" b="1" dirty="0" smtClean="0">
                <a:latin typeface="+mj-lt"/>
              </a:rPr>
              <a:t>4. Một vài tính chất của Logistic Regression</a:t>
            </a:r>
          </a:p>
          <a:p>
            <a:r>
              <a:rPr lang="vi-VN" sz="2000" dirty="0" smtClean="0">
                <a:latin typeface="+mj-lt"/>
              </a:rPr>
              <a:t>Logistic Regression thực ra được sử dụng nhiều trong các bài toán Classification.</a:t>
            </a:r>
          </a:p>
          <a:p>
            <a:r>
              <a:rPr lang="vi-VN" sz="2000" dirty="0" smtClean="0">
                <a:latin typeface="+mj-lt"/>
              </a:rPr>
              <a:t>Boundary tạo bởi Logistic Regression có dạng tuyến tính</a:t>
            </a:r>
          </a:p>
          <a:p>
            <a:endParaRPr lang="vi-VN" sz="2000" b="1" dirty="0">
              <a:latin typeface="+mj-lt"/>
            </a:endParaRPr>
          </a:p>
        </p:txBody>
      </p:sp>
    </p:spTree>
    <p:extLst>
      <p:ext uri="{BB962C8B-B14F-4D97-AF65-F5344CB8AC3E}">
        <p14:creationId xmlns:p14="http://schemas.microsoft.com/office/powerpoint/2010/main" val="3032086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l="-7000" r="-7000"/>
          </a:stretch>
        </a:blipFill>
        <a:effectLst/>
      </p:bgPr>
    </p:bg>
    <p:spTree>
      <p:nvGrpSpPr>
        <p:cNvPr id="1" name=""/>
        <p:cNvGrpSpPr/>
        <p:nvPr/>
      </p:nvGrpSpPr>
      <p:grpSpPr>
        <a:xfrm>
          <a:off x="0" y="0"/>
          <a:ext cx="0" cy="0"/>
          <a:chOff x="0" y="0"/>
          <a:chExt cx="0" cy="0"/>
        </a:xfrm>
      </p:grpSpPr>
      <p:sp>
        <p:nvSpPr>
          <p:cNvPr id="2" name="Rectangle 1"/>
          <p:cNvSpPr/>
          <p:nvPr/>
        </p:nvSpPr>
        <p:spPr>
          <a:xfrm>
            <a:off x="870156" y="70782"/>
            <a:ext cx="8613058" cy="986360"/>
          </a:xfrm>
          <a:prstGeom prst="rect">
            <a:avLst/>
          </a:prstGeom>
        </p:spPr>
        <p:txBody>
          <a:bodyPr wrap="square">
            <a:spAutoFit/>
          </a:bodyPr>
          <a:lstStyle/>
          <a:p>
            <a:pPr>
              <a:lnSpc>
                <a:spcPct val="150000"/>
              </a:lnSpc>
            </a:pPr>
            <a:r>
              <a:rPr lang="vi-VN" sz="4400" b="1" dirty="0" smtClean="0">
                <a:ln w="0"/>
                <a:solidFill>
                  <a:srgbClr val="FF6699"/>
                </a:solidFill>
                <a:effectLst>
                  <a:glow rad="63500">
                    <a:schemeClr val="accent3">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Giới thiệu</a:t>
            </a:r>
          </a:p>
        </p:txBody>
      </p:sp>
      <mc:AlternateContent xmlns:mc="http://schemas.openxmlformats.org/markup-compatibility/2006">
        <mc:Choice xmlns:a14="http://schemas.microsoft.com/office/drawing/2010/main" Requires="a14">
          <p:sp>
            <p:nvSpPr>
              <p:cNvPr id="3" name="Rectangle 2"/>
              <p:cNvSpPr/>
              <p:nvPr/>
            </p:nvSpPr>
            <p:spPr>
              <a:xfrm>
                <a:off x="629756" y="767582"/>
                <a:ext cx="8986192" cy="5335563"/>
              </a:xfrm>
              <a:prstGeom prst="rect">
                <a:avLst/>
              </a:prstGeom>
              <a:effectLst>
                <a:outerShdw blurRad="482600" dist="50800" dir="10800000" sx="64000" sy="64000" algn="ctr" rotWithShape="0">
                  <a:srgbClr val="000000">
                    <a:alpha val="14000"/>
                  </a:srgbClr>
                </a:outerShdw>
              </a:effectLst>
            </p:spPr>
            <p:txBody>
              <a:bodyPr wrap="square">
                <a:spAutoFit/>
              </a:bodyPr>
              <a:lstStyle/>
              <a:p>
                <a:endParaRPr lang="vi-VN" sz="2000" dirty="0" smtClean="0">
                  <a:latin typeface="+mj-lt"/>
                </a:endParaRPr>
              </a:p>
              <a:p>
                <a:pPr marL="342900" indent="-342900">
                  <a:buFont typeface="Arial" panose="020B0604020202020204" pitchFamily="34" charset="0"/>
                  <a:buChar char="•"/>
                </a:pPr>
                <a:r>
                  <a:rPr lang="vi-VN" sz="2000" b="1" dirty="0" smtClean="0">
                    <a:latin typeface="+mj-lt"/>
                  </a:rPr>
                  <a:t>Nhắc lại hai mô hình tuyến tính</a:t>
                </a:r>
              </a:p>
              <a:p>
                <a:r>
                  <a:rPr lang="vi-VN" sz="2000" dirty="0" smtClean="0">
                    <a:latin typeface="+mj-lt"/>
                  </a:rPr>
                  <a:t>Hai mô hình tuyến tính (linear models) Linear Regression và Perceptron Learning Algorithm (PLA) chúng ta đã biết đều có chung một dạng:</a:t>
                </a:r>
              </a:p>
              <a:p>
                <a:r>
                  <a:rPr lang="vi-VN" sz="2000" dirty="0" smtClean="0">
                    <a:latin typeface="+mj-lt"/>
                  </a:rPr>
                  <a:t>y=f(</a:t>
                </a:r>
                <a14:m>
                  <m:oMath xmlns:m="http://schemas.openxmlformats.org/officeDocument/2006/math">
                    <m:sSup>
                      <m:sSupPr>
                        <m:ctrlPr>
                          <a:rPr lang="vi-VN" sz="2000" i="1" smtClean="0">
                            <a:latin typeface="+mj-lt"/>
                          </a:rPr>
                        </m:ctrlPr>
                      </m:sSupPr>
                      <m:e>
                        <m:r>
                          <m:rPr>
                            <m:sty m:val="p"/>
                          </m:rPr>
                          <a:rPr lang="vi-VN" sz="2000" i="1">
                            <a:latin typeface="+mj-lt"/>
                          </a:rPr>
                          <m:t>w</m:t>
                        </m:r>
                      </m:e>
                      <m:sup>
                        <m:r>
                          <m:rPr>
                            <m:sty m:val="p"/>
                          </m:rPr>
                          <a:rPr lang="vi-VN" sz="2000" i="1">
                            <a:latin typeface="+mj-lt"/>
                          </a:rPr>
                          <m:t>T</m:t>
                        </m:r>
                      </m:sup>
                    </m:sSup>
                  </m:oMath>
                </a14:m>
                <a:r>
                  <a:rPr lang="vi-VN" sz="2000" dirty="0" smtClean="0">
                    <a:latin typeface="+mj-lt"/>
                  </a:rPr>
                  <a:t>x)  trong đó f() được gọi là activation function, và x được hiểu là dữ liệu mở rộng với x</a:t>
                </a:r>
                <a:r>
                  <a:rPr lang="vi-VN" sz="2000" dirty="0">
                    <a:latin typeface="+mj-lt"/>
                  </a:rPr>
                  <a:t> </a:t>
                </a:r>
                <a:r>
                  <a:rPr lang="vi-VN" sz="2000" dirty="0" smtClean="0">
                    <a:latin typeface="+mj-lt"/>
                  </a:rPr>
                  <a:t>0=1 được thêm vào để thuận tiện cho việc tính toán. Với linear regression thì f(s)=s, với PLA thì f(s)=sgn(s). Trong linear regression, tích vô hướng </a:t>
                </a:r>
                <a14:m>
                  <m:oMath xmlns:m="http://schemas.openxmlformats.org/officeDocument/2006/math">
                    <m:sSup>
                      <m:sSupPr>
                        <m:ctrlPr>
                          <a:rPr lang="vi-VN" sz="2000" i="1" smtClean="0">
                            <a:latin typeface="+mj-lt"/>
                          </a:rPr>
                        </m:ctrlPr>
                      </m:sSupPr>
                      <m:e>
                        <m:r>
                          <m:rPr>
                            <m:sty m:val="p"/>
                          </m:rPr>
                          <a:rPr lang="vi-VN" sz="2000" i="1">
                            <a:latin typeface="+mj-lt"/>
                          </a:rPr>
                          <m:t>w</m:t>
                        </m:r>
                      </m:e>
                      <m:sup>
                        <m:r>
                          <m:rPr>
                            <m:sty m:val="p"/>
                          </m:rPr>
                          <a:rPr lang="vi-VN" sz="2000" i="1">
                            <a:latin typeface="+mj-lt"/>
                          </a:rPr>
                          <m:t>T</m:t>
                        </m:r>
                      </m:sup>
                    </m:sSup>
                  </m:oMath>
                </a14:m>
                <a:r>
                  <a:rPr lang="vi-VN" sz="2000" dirty="0" smtClean="0">
                    <a:latin typeface="+mj-lt"/>
                  </a:rPr>
                  <a:t>x</a:t>
                </a:r>
              </a:p>
              <a:p>
                <a:r>
                  <a:rPr lang="vi-VN" sz="2000" dirty="0" smtClean="0">
                    <a:latin typeface="+mj-lt"/>
                  </a:rPr>
                  <a:t> được trực tiếp sử dụng để dự đoán output y, loại này phù hợp nếu chúng ta cần dự đoán một giá trị thực của đầu ra không bị chặn trên và dưới. Trong PLA, đầu ra chỉ nhận một trong hai giá trị 1hoặc −1, phù hợp với các bài toán binary classification.</a:t>
                </a:r>
              </a:p>
              <a:p>
                <a:r>
                  <a:rPr lang="vi-VN" sz="2000" dirty="0">
                    <a:latin typeface="+mj-lt"/>
                  </a:rPr>
                  <a:t>Trong dạng này, đầu ra có thể được thể hiện dưới dạng xác suất (probability). Ví dụ: xác suất thi đỗ nếu biết thời gian ôn thi, xác suất ngày mai có mưa dựa trên những thông tin đo được trong ngày hôm nay,… Mô hình mới này của chúng ta có tên là </a:t>
                </a:r>
                <a:r>
                  <a:rPr lang="vi-VN" sz="2000" i="1" dirty="0">
                    <a:latin typeface="+mj-lt"/>
                  </a:rPr>
                  <a:t>logistic regression</a:t>
                </a:r>
                <a:r>
                  <a:rPr lang="vi-VN" sz="2000" dirty="0">
                    <a:latin typeface="+mj-lt"/>
                  </a:rPr>
                  <a:t>. Mô hình này giống với linear regression ở khía cạnh đầu ra là số thực, và giống với PLA ở việc đầu ra bị chặn (trong đoạn [0,1][0,1]). Mặc dù trong tên có chứa từ </a:t>
                </a:r>
                <a:r>
                  <a:rPr lang="vi-VN" sz="2000" i="1" dirty="0">
                    <a:latin typeface="+mj-lt"/>
                  </a:rPr>
                  <a:t>regression</a:t>
                </a:r>
                <a:r>
                  <a:rPr lang="vi-VN" sz="2000" dirty="0">
                    <a:latin typeface="+mj-lt"/>
                  </a:rPr>
                  <a:t>, logistic regression thường được sử dụng nhiều hơn cho các bài toán classification.</a:t>
                </a:r>
                <a:endParaRPr lang="en-US" sz="2000" dirty="0">
                  <a:latin typeface="+mj-lt"/>
                </a:endParaRPr>
              </a:p>
            </p:txBody>
          </p:sp>
        </mc:Choice>
        <mc:Fallback>
          <p:sp>
            <p:nvSpPr>
              <p:cNvPr id="3" name="Rectangle 2"/>
              <p:cNvSpPr>
                <a:spLocks noRot="1" noChangeAspect="1" noMove="1" noResize="1" noEditPoints="1" noAdjustHandles="1" noChangeArrowheads="1" noChangeShapeType="1" noTextEdit="1"/>
              </p:cNvSpPr>
              <p:nvPr/>
            </p:nvSpPr>
            <p:spPr>
              <a:xfrm>
                <a:off x="629756" y="767582"/>
                <a:ext cx="8986192" cy="5335563"/>
              </a:xfrm>
              <a:prstGeom prst="rect">
                <a:avLst/>
              </a:prstGeom>
              <a:blipFill>
                <a:blip r:embed="rId3"/>
                <a:stretch>
                  <a:fillRect l="-678" r="-1289" b="-1029"/>
                </a:stretch>
              </a:blipFill>
              <a:effectLst>
                <a:outerShdw blurRad="482600" dist="50800" dir="10800000" sx="64000" sy="64000" algn="ctr" rotWithShape="0">
                  <a:srgbClr val="000000">
                    <a:alpha val="14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311630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086464" y="711509"/>
            <a:ext cx="10181304" cy="1877437"/>
          </a:xfrm>
          <a:prstGeom prst="rect">
            <a:avLst/>
          </a:prstGeom>
        </p:spPr>
        <p:txBody>
          <a:bodyPr wrap="square">
            <a:spAutoFit/>
          </a:bodyPr>
          <a:lstStyle/>
          <a:p>
            <a:r>
              <a:rPr lang="vi-VN" sz="36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Một ví dụ nhỏ</a:t>
            </a:r>
          </a:p>
          <a:p>
            <a:r>
              <a:rPr lang="vi-VN" sz="2000" dirty="0" smtClean="0">
                <a:latin typeface="Times New Roman" panose="02020603050405020304" pitchFamily="18" charset="0"/>
                <a:cs typeface="Times New Roman" panose="02020603050405020304" pitchFamily="18" charset="0"/>
              </a:rPr>
              <a:t>Một nhóm 20 sinh viên dành thời gian trong khoảng từ 0 đến 6 giờ cho việc ôn thi. Thời gian ôn thi này ảnh hưởng đến xác suất sinh viên vượt qua kỳ thi như thế nào?</a:t>
            </a:r>
          </a:p>
          <a:p>
            <a:r>
              <a:rPr lang="vi-VN" sz="2000" dirty="0" smtClean="0">
                <a:latin typeface="Times New Roman" panose="02020603050405020304" pitchFamily="18" charset="0"/>
                <a:cs typeface="Times New Roman" panose="02020603050405020304" pitchFamily="18" charset="0"/>
              </a:rPr>
              <a:t>Kết quả thu được như sau:</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6464" y="2293007"/>
            <a:ext cx="7615084" cy="4137289"/>
          </a:xfrm>
          <a:prstGeom prst="rect">
            <a:avLst/>
          </a:prstGeom>
        </p:spPr>
      </p:pic>
    </p:spTree>
    <p:extLst>
      <p:ext uri="{BB962C8B-B14F-4D97-AF65-F5344CB8AC3E}">
        <p14:creationId xmlns:p14="http://schemas.microsoft.com/office/powerpoint/2010/main" val="27304202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Rectangle 1"/>
          <p:cNvSpPr/>
          <p:nvPr/>
        </p:nvSpPr>
        <p:spPr>
          <a:xfrm>
            <a:off x="693174" y="394163"/>
            <a:ext cx="11498826" cy="2246769"/>
          </a:xfrm>
          <a:prstGeom prst="rect">
            <a:avLst/>
          </a:prstGeom>
        </p:spPr>
        <p:txBody>
          <a:bodyPr wrap="square">
            <a:spAutoFit/>
          </a:bodyPr>
          <a:lstStyle/>
          <a:p>
            <a:r>
              <a:rPr lang="vi-VN" sz="2000" dirty="0" smtClean="0">
                <a:latin typeface="Times New Roman" panose="02020603050405020304" pitchFamily="18" charset="0"/>
                <a:cs typeface="Times New Roman" panose="02020603050405020304" pitchFamily="18" charset="0"/>
              </a:rPr>
              <a:t>Mặc dù có một chút bất công khi học 3.5 giờ thì trượt, còn học 1.75 giờ thì lại đỗ, nhìn chung, học càng nhiều thì khả năng đỗ càng cao. PLA không thể áp dụng được cho bài toán này vì không thể nói một người học bao nhiêu giờ thì 100% trượt hay đỗ, và thực tế là dữ liệu này cũng không linearly separable (điệu kiện để PLA có thể làm việc). Chú ý rằng các điểm màu đỏ và xanh được vẽ ở hai tung độ khác nhau để tiện cho việc minh họa. Các điểm này được vẽ dùng cả dữ liệu đầu vào x và đầu ra \(y). Khi ta nói linearly seperable là khi ta chỉ dùng dữ liệu đầu vào x</a:t>
            </a:r>
          </a:p>
          <a:p>
            <a:r>
              <a:rPr lang="vi-VN" sz="2000" dirty="0" smtClean="0">
                <a:latin typeface="Times New Roman" panose="02020603050405020304" pitchFamily="18" charset="0"/>
                <a:cs typeface="Times New Roman" panose="02020603050405020304" pitchFamily="18" charset="0"/>
              </a:rPr>
              <a:t>Chúng ta biểu diễn các điểm này trên đồ thị để thấy rõ hơn:</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93174" y="2921151"/>
            <a:ext cx="7222285" cy="2724530"/>
          </a:xfrm>
          <a:prstGeom prst="rect">
            <a:avLst/>
          </a:prstGeom>
        </p:spPr>
      </p:pic>
      <p:sp>
        <p:nvSpPr>
          <p:cNvPr id="4" name="Rectangle 3"/>
          <p:cNvSpPr/>
          <p:nvPr/>
        </p:nvSpPr>
        <p:spPr>
          <a:xfrm>
            <a:off x="8040821" y="3683251"/>
            <a:ext cx="4151179" cy="1323439"/>
          </a:xfrm>
          <a:prstGeom prst="rect">
            <a:avLst/>
          </a:prstGeom>
        </p:spPr>
        <p:txBody>
          <a:bodyPr wrap="square">
            <a:spAutoFit/>
          </a:bodyPr>
          <a:lstStyle/>
          <a:p>
            <a:r>
              <a:rPr lang="vi-VN" sz="2000" dirty="0" smtClean="0">
                <a:latin typeface="+mj-lt"/>
              </a:rPr>
              <a:t>Nhận thấy rằng cả linear regression và PLA đều không phù hợp với bài toán này, chúng ta cần một mô hình flexible hơn.</a:t>
            </a:r>
            <a:endParaRPr lang="en-US" sz="2000" dirty="0">
              <a:latin typeface="+mj-lt"/>
            </a:endParaRPr>
          </a:p>
        </p:txBody>
      </p:sp>
    </p:spTree>
    <p:extLst>
      <p:ext uri="{BB962C8B-B14F-4D97-AF65-F5344CB8AC3E}">
        <p14:creationId xmlns:p14="http://schemas.microsoft.com/office/powerpoint/2010/main" val="163375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wipe(down)">
                                      <p:cBhvr>
                                        <p:cTn id="23" dur="580">
                                          <p:stCondLst>
                                            <p:cond delay="0"/>
                                          </p:stCondLst>
                                        </p:cTn>
                                        <p:tgtEl>
                                          <p:spTgt spid="2">
                                            <p:txEl>
                                              <p:pRg st="1" end="1"/>
                                            </p:txEl>
                                          </p:spTgt>
                                        </p:tgtEl>
                                      </p:cBhvr>
                                    </p:animEffect>
                                    <p:anim calcmode="lin" valueType="num">
                                      <p:cBhvr>
                                        <p:cTn id="24"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xEl>
                                              <p:pRg st="1" end="1"/>
                                            </p:txEl>
                                          </p:spTgt>
                                        </p:tgtEl>
                                      </p:cBhvr>
                                      <p:to x="100000" y="60000"/>
                                    </p:animScale>
                                    <p:animScale>
                                      <p:cBhvr>
                                        <p:cTn id="30" dur="166" decel="50000">
                                          <p:stCondLst>
                                            <p:cond delay="676"/>
                                          </p:stCondLst>
                                        </p:cTn>
                                        <p:tgtEl>
                                          <p:spTgt spid="2">
                                            <p:txEl>
                                              <p:pRg st="1" end="1"/>
                                            </p:txEl>
                                          </p:spTgt>
                                        </p:tgtEl>
                                      </p:cBhvr>
                                      <p:to x="100000" y="100000"/>
                                    </p:animScale>
                                    <p:animScale>
                                      <p:cBhvr>
                                        <p:cTn id="31" dur="26">
                                          <p:stCondLst>
                                            <p:cond delay="1312"/>
                                          </p:stCondLst>
                                        </p:cTn>
                                        <p:tgtEl>
                                          <p:spTgt spid="2">
                                            <p:txEl>
                                              <p:pRg st="1" end="1"/>
                                            </p:txEl>
                                          </p:spTgt>
                                        </p:tgtEl>
                                      </p:cBhvr>
                                      <p:to x="100000" y="80000"/>
                                    </p:animScale>
                                    <p:animScale>
                                      <p:cBhvr>
                                        <p:cTn id="32" dur="166" decel="50000">
                                          <p:stCondLst>
                                            <p:cond delay="1338"/>
                                          </p:stCondLst>
                                        </p:cTn>
                                        <p:tgtEl>
                                          <p:spTgt spid="2">
                                            <p:txEl>
                                              <p:pRg st="1" end="1"/>
                                            </p:txEl>
                                          </p:spTgt>
                                        </p:tgtEl>
                                      </p:cBhvr>
                                      <p:to x="100000" y="100000"/>
                                    </p:animScale>
                                    <p:animScale>
                                      <p:cBhvr>
                                        <p:cTn id="33" dur="26">
                                          <p:stCondLst>
                                            <p:cond delay="1642"/>
                                          </p:stCondLst>
                                        </p:cTn>
                                        <p:tgtEl>
                                          <p:spTgt spid="2">
                                            <p:txEl>
                                              <p:pRg st="1" end="1"/>
                                            </p:txEl>
                                          </p:spTgt>
                                        </p:tgtEl>
                                      </p:cBhvr>
                                      <p:to x="100000" y="90000"/>
                                    </p:animScale>
                                    <p:animScale>
                                      <p:cBhvr>
                                        <p:cTn id="34" dur="166" decel="50000">
                                          <p:stCondLst>
                                            <p:cond delay="1668"/>
                                          </p:stCondLst>
                                        </p:cTn>
                                        <p:tgtEl>
                                          <p:spTgt spid="2">
                                            <p:txEl>
                                              <p:pRg st="1" end="1"/>
                                            </p:txEl>
                                          </p:spTgt>
                                        </p:tgtEl>
                                      </p:cBhvr>
                                      <p:to x="100000" y="100000"/>
                                    </p:animScale>
                                    <p:animScale>
                                      <p:cBhvr>
                                        <p:cTn id="35" dur="26">
                                          <p:stCondLst>
                                            <p:cond delay="1808"/>
                                          </p:stCondLst>
                                        </p:cTn>
                                        <p:tgtEl>
                                          <p:spTgt spid="2">
                                            <p:txEl>
                                              <p:pRg st="1" end="1"/>
                                            </p:txEl>
                                          </p:spTgt>
                                        </p:tgtEl>
                                      </p:cBhvr>
                                      <p:to x="100000" y="95000"/>
                                    </p:animScale>
                                    <p:animScale>
                                      <p:cBhvr>
                                        <p:cTn id="36" dur="166" decel="50000">
                                          <p:stCondLst>
                                            <p:cond delay="1834"/>
                                          </p:stCondLst>
                                        </p:cTn>
                                        <p:tgtEl>
                                          <p:spTgt spid="2">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1000"/>
                                        <p:tgtEl>
                                          <p:spTgt spid="4">
                                            <p:txEl>
                                              <p:pRg st="0" end="0"/>
                                            </p:txEl>
                                          </p:spTgt>
                                        </p:tgtEl>
                                      </p:cBhvr>
                                    </p:animEffect>
                                    <p:anim calcmode="lin" valueType="num">
                                      <p:cBhvr>
                                        <p:cTn id="4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0868" y="26309"/>
            <a:ext cx="6096000" cy="2185214"/>
          </a:xfrm>
          <a:prstGeom prst="rect">
            <a:avLst/>
          </a:prstGeom>
        </p:spPr>
        <p:txBody>
          <a:bodyPr>
            <a:spAutoFit/>
          </a:bodyPr>
          <a:lstStyle/>
          <a:p>
            <a:r>
              <a:rPr lang="en-US" sz="3600"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Mô</a:t>
            </a:r>
            <a:r>
              <a:rPr lang="en-US" sz="36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hình</a:t>
            </a:r>
            <a:r>
              <a:rPr lang="en-US" sz="36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Logistic Regression</a:t>
            </a:r>
          </a:p>
          <a:p>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Linear Regression:</a:t>
            </a:r>
            <a:endParaRPr lang="vi-VN" sz="2000" dirty="0" smtClean="0">
              <a:latin typeface="Times New Roman" panose="02020603050405020304" pitchFamily="18" charset="0"/>
              <a:cs typeface="Times New Roman" panose="02020603050405020304" pitchFamily="18" charset="0"/>
            </a:endParaRPr>
          </a:p>
          <a:p>
            <a:endParaRPr lang="vi-VN"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PLA:</a:t>
            </a:r>
          </a:p>
          <a:p>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13168" y="943405"/>
            <a:ext cx="1143160" cy="285790"/>
          </a:xfrm>
          <a:prstGeom prst="rect">
            <a:avLst/>
          </a:prstGeom>
        </p:spPr>
      </p:pic>
      <p:pic>
        <p:nvPicPr>
          <p:cNvPr id="4" name="Picture 3"/>
          <p:cNvPicPr>
            <a:picLocks noChangeAspect="1"/>
          </p:cNvPicPr>
          <p:nvPr/>
        </p:nvPicPr>
        <p:blipFill>
          <a:blip r:embed="rId4"/>
          <a:stretch>
            <a:fillRect/>
          </a:stretch>
        </p:blipFill>
        <p:spPr>
          <a:xfrm>
            <a:off x="1133488" y="1574211"/>
            <a:ext cx="1581371" cy="257211"/>
          </a:xfrm>
          <a:prstGeom prst="rect">
            <a:avLst/>
          </a:prstGeom>
        </p:spPr>
      </p:pic>
      <p:pic>
        <p:nvPicPr>
          <p:cNvPr id="5" name="Picture 4"/>
          <p:cNvPicPr>
            <a:picLocks noChangeAspect="1"/>
          </p:cNvPicPr>
          <p:nvPr/>
        </p:nvPicPr>
        <p:blipFill>
          <a:blip r:embed="rId5"/>
          <a:stretch>
            <a:fillRect/>
          </a:stretch>
        </p:blipFill>
        <p:spPr>
          <a:xfrm>
            <a:off x="8004747" y="1956478"/>
            <a:ext cx="1333686" cy="327561"/>
          </a:xfrm>
          <a:prstGeom prst="rect">
            <a:avLst/>
          </a:prstGeom>
        </p:spPr>
      </p:pic>
      <p:pic>
        <p:nvPicPr>
          <p:cNvPr id="6" name="Picture 5"/>
          <p:cNvPicPr>
            <a:picLocks noChangeAspect="1"/>
          </p:cNvPicPr>
          <p:nvPr/>
        </p:nvPicPr>
        <p:blipFill>
          <a:blip r:embed="rId6"/>
          <a:stretch>
            <a:fillRect/>
          </a:stretch>
        </p:blipFill>
        <p:spPr>
          <a:xfrm>
            <a:off x="404598" y="3113620"/>
            <a:ext cx="6096001" cy="1695168"/>
          </a:xfrm>
          <a:prstGeom prst="rect">
            <a:avLst/>
          </a:prstGeom>
        </p:spPr>
      </p:pic>
      <p:sp>
        <p:nvSpPr>
          <p:cNvPr id="7" name="Rectangle 6"/>
          <p:cNvSpPr/>
          <p:nvPr/>
        </p:nvSpPr>
        <p:spPr>
          <a:xfrm>
            <a:off x="300868" y="1910734"/>
            <a:ext cx="7969045" cy="400110"/>
          </a:xfrm>
          <a:prstGeom prst="rect">
            <a:avLst/>
          </a:prstGeom>
        </p:spPr>
        <p:txBody>
          <a:bodyPr wrap="square">
            <a:spAutoFit/>
          </a:bodyPr>
          <a:lstStyle/>
          <a:p>
            <a:r>
              <a:rPr lang="vi-VN" sz="2000" dirty="0" smtClean="0">
                <a:latin typeface="+mj-lt"/>
              </a:rPr>
              <a:t>Đầu ra dự đoán của logistic regression thường được viết chung dưới dạng:</a:t>
            </a:r>
            <a:endParaRPr lang="en-US" sz="2000" dirty="0">
              <a:latin typeface="+mj-lt"/>
            </a:endParaRPr>
          </a:p>
        </p:txBody>
      </p:sp>
      <p:sp>
        <p:nvSpPr>
          <p:cNvPr id="8" name="Rectangle 7"/>
          <p:cNvSpPr/>
          <p:nvPr/>
        </p:nvSpPr>
        <p:spPr>
          <a:xfrm>
            <a:off x="303007" y="2269265"/>
            <a:ext cx="10638504" cy="1015663"/>
          </a:xfrm>
          <a:prstGeom prst="rect">
            <a:avLst/>
          </a:prstGeom>
        </p:spPr>
        <p:txBody>
          <a:bodyPr wrap="square">
            <a:spAutoFit/>
          </a:bodyPr>
          <a:lstStyle/>
          <a:p>
            <a:r>
              <a:rPr lang="vi-VN" sz="2000" dirty="0" smtClean="0">
                <a:latin typeface="Times New Roman" panose="02020603050405020304" pitchFamily="18" charset="0"/>
                <a:cs typeface="Times New Roman" panose="02020603050405020304" pitchFamily="18" charset="0"/>
              </a:rPr>
              <a:t>Trong đó :</a:t>
            </a:r>
            <a:r>
              <a:rPr lang="el-GR" sz="2000" dirty="0" smtClean="0">
                <a:latin typeface="Times New Roman" panose="02020603050405020304" pitchFamily="18" charset="0"/>
                <a:cs typeface="Times New Roman" panose="02020603050405020304" pitchFamily="18" charset="0"/>
              </a:rPr>
              <a:t>Θ</a:t>
            </a:r>
            <a:r>
              <a:rPr lang="vi-VN" sz="2000" dirty="0" smtClean="0">
                <a:latin typeface="Times New Roman" panose="02020603050405020304" pitchFamily="18" charset="0"/>
                <a:cs typeface="Times New Roman" panose="02020603050405020304" pitchFamily="18" charset="0"/>
              </a:rPr>
              <a:t> được gọi là logistic function.</a:t>
            </a:r>
          </a:p>
          <a:p>
            <a:r>
              <a:rPr lang="vi-VN" sz="2000" dirty="0" smtClean="0">
                <a:latin typeface="Times New Roman" panose="02020603050405020304" pitchFamily="18" charset="0"/>
                <a:cs typeface="Times New Roman" panose="02020603050405020304" pitchFamily="18" charset="0"/>
              </a:rPr>
              <a:t>Một số activation cho mô hình tuyến tính được cho trong hình dưới đây:</a:t>
            </a:r>
          </a:p>
          <a:p>
            <a:endParaRPr lang="vi-VN"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6500599" y="2945541"/>
            <a:ext cx="5815840" cy="2139047"/>
          </a:xfrm>
          <a:prstGeom prst="rect">
            <a:avLst/>
          </a:prstGeom>
        </p:spPr>
        <p:txBody>
          <a:bodyPr wrap="square">
            <a:spAutoFit/>
          </a:bodyPr>
          <a:lstStyle/>
          <a:p>
            <a:r>
              <a:rPr lang="vi-VN" sz="1900" dirty="0" smtClean="0">
                <a:latin typeface="+mj-lt"/>
              </a:rPr>
              <a:t>Đường màu vàng biểu diễn linear regression. Đường này không bị chặn nên không phù hợp cho bài toán này. Có một trick nhỏ để đưa nó về dạng bị chặn: cắt phần nhỏ hơn 0 bằng cách cho chúng bằng 0, cắt các phần lớn hơn 1 bằng cách cho chúng bằng 1. Sau đó lấy điểm trên đường thẳng này có tung độ bằng 0.5 làm điểm phân chia hai class, đây cũng không phải là một lựa chọn tốt. </a:t>
            </a:r>
            <a:endParaRPr lang="en-US" sz="1900" dirty="0">
              <a:latin typeface="+mj-lt"/>
            </a:endParaRPr>
          </a:p>
        </p:txBody>
      </p:sp>
      <p:sp>
        <p:nvSpPr>
          <p:cNvPr id="11" name="Rectangle 10"/>
          <p:cNvSpPr/>
          <p:nvPr/>
        </p:nvSpPr>
        <p:spPr>
          <a:xfrm>
            <a:off x="300868" y="4976866"/>
            <a:ext cx="10744200" cy="1554272"/>
          </a:xfrm>
          <a:prstGeom prst="rect">
            <a:avLst/>
          </a:prstGeom>
        </p:spPr>
        <p:txBody>
          <a:bodyPr wrap="square">
            <a:spAutoFit/>
          </a:bodyPr>
          <a:lstStyle/>
          <a:p>
            <a:r>
              <a:rPr lang="vi-VN" sz="1900" dirty="0" smtClean="0">
                <a:latin typeface="Times New Roman" panose="02020603050405020304" pitchFamily="18" charset="0"/>
                <a:cs typeface="Times New Roman" panose="02020603050405020304" pitchFamily="18" charset="0"/>
              </a:rPr>
              <a:t>Giả sử có thêm vài bạn sinh viên tiêu biểu ôn tập đến 20 giờ và, tất nhiên, thi đỗ. Khi áp dụng mô hình linear regression như hình dưới đây và lấy mốc 0.5 để phân lớp, toàn bộ sinh viên thi trượt vẫn được dự đoán là trượt, nhưng rất nhiều sinh viên thi đỗ cũng được dự đoán là trượt (nếu ta coi điểm x màu xanh lục là ngưỡng cứng để đưa ra kết luận). Rõ ràng đây là một mô hình không tốt. Anh chàng sinh viên tiêu biểu này đã kéo theo rất nhiều bạn khác bị trượt.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46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01674" y="306594"/>
            <a:ext cx="8529165" cy="2238486"/>
          </a:xfrm>
          <a:prstGeom prst="rect">
            <a:avLst/>
          </a:prstGeom>
        </p:spPr>
      </p:pic>
      <p:sp>
        <p:nvSpPr>
          <p:cNvPr id="3" name="Rectangle 2"/>
          <p:cNvSpPr/>
          <p:nvPr/>
        </p:nvSpPr>
        <p:spPr>
          <a:xfrm>
            <a:off x="966546" y="2758439"/>
            <a:ext cx="10599420" cy="3170099"/>
          </a:xfrm>
          <a:prstGeom prst="rect">
            <a:avLst/>
          </a:prstGeom>
        </p:spPr>
        <p:txBody>
          <a:bodyPr wrap="square">
            <a:spAutoFit/>
          </a:bodyPr>
          <a:lstStyle/>
          <a:p>
            <a:r>
              <a:rPr lang="vi-VN" sz="2000" dirty="0" smtClean="0">
                <a:latin typeface="Times New Roman" panose="02020603050405020304" pitchFamily="18" charset="0"/>
                <a:cs typeface="Times New Roman" panose="02020603050405020304" pitchFamily="18" charset="0"/>
              </a:rPr>
              <a:t>Đường màu đỏ (chỉ khác với activation function của PLA ở chỗ hai class là 0 và 1 thay vì -1 và 1) cũng thuộc dạng ngưỡng cứng (hard threshold). PLA không hoạt động trong bài toán này vì dữ liệu đã cho không linearly separable.</a:t>
            </a:r>
          </a:p>
          <a:p>
            <a:r>
              <a:rPr lang="vi-VN" sz="2000" dirty="0" smtClean="0">
                <a:latin typeface="Times New Roman" panose="02020603050405020304" pitchFamily="18" charset="0"/>
                <a:cs typeface="Times New Roman" panose="02020603050405020304" pitchFamily="18" charset="0"/>
              </a:rPr>
              <a:t>Các đường màu xanh lam và xanh lục phù hợp với bài toán của chúng ta hơn.</a:t>
            </a:r>
          </a:p>
          <a:p>
            <a:r>
              <a:rPr lang="vi-VN" sz="2000" dirty="0" smtClean="0">
                <a:latin typeface="Times New Roman" panose="02020603050405020304" pitchFamily="18" charset="0"/>
                <a:cs typeface="Times New Roman" panose="02020603050405020304" pitchFamily="18" charset="0"/>
              </a:rPr>
              <a:t>Chúng có một vài tính chất quan trọng sau:</a:t>
            </a:r>
          </a:p>
          <a:p>
            <a:pPr marL="457200" indent="-457200">
              <a:buFont typeface="Wingdings" panose="05000000000000000000" pitchFamily="2" charset="2"/>
              <a:buChar char="v"/>
            </a:pPr>
            <a:r>
              <a:rPr lang="vi-VN" sz="2000" dirty="0" smtClean="0">
                <a:latin typeface="Times New Roman" panose="02020603050405020304" pitchFamily="18" charset="0"/>
                <a:cs typeface="Times New Roman" panose="02020603050405020304" pitchFamily="18" charset="0"/>
              </a:rPr>
              <a:t>Là hàm số liên tục nhận giá trị thực, bị chặn trong khoảng (0,1).</a:t>
            </a:r>
          </a:p>
          <a:p>
            <a:pPr marL="457200" indent="-457200">
              <a:buFont typeface="Wingdings" panose="05000000000000000000" pitchFamily="2" charset="2"/>
              <a:buChar char="v"/>
            </a:pPr>
            <a:r>
              <a:rPr lang="vi-VN" sz="2000" dirty="0" smtClean="0">
                <a:latin typeface="Times New Roman" panose="02020603050405020304" pitchFamily="18" charset="0"/>
                <a:cs typeface="Times New Roman" panose="02020603050405020304" pitchFamily="18" charset="0"/>
              </a:rPr>
              <a:t>Nếu coi điểm có tung độ là 1/2 làm điểm phân chia thì các điểm càng xa điểm này về phía bên trái có giá trị càng gần 0. Ngược lại, các điểm càng xa điểm này về phía phải có giá trị càng gần 1. Điều này khớp với nhận xét rằng học càng nhiều thì xác suất đỗ càng cao và ngược lại.</a:t>
            </a:r>
          </a:p>
          <a:p>
            <a:pPr marL="457200" indent="-457200">
              <a:buFont typeface="Wingdings" panose="05000000000000000000" pitchFamily="2" charset="2"/>
              <a:buChar char="v"/>
            </a:pPr>
            <a:r>
              <a:rPr lang="vi-VN" sz="2000" dirty="0" smtClean="0">
                <a:latin typeface="Times New Roman" panose="02020603050405020304" pitchFamily="18" charset="0"/>
                <a:cs typeface="Times New Roman" panose="02020603050405020304" pitchFamily="18" charset="0"/>
              </a:rPr>
              <a:t>Mượt (smooth) nên có đạo hàm mọi nơi, có thể được lợi trong việc tối ưu.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240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Rectangle 1"/>
          <p:cNvSpPr/>
          <p:nvPr/>
        </p:nvSpPr>
        <p:spPr>
          <a:xfrm>
            <a:off x="961938" y="466290"/>
            <a:ext cx="6455861" cy="1015663"/>
          </a:xfrm>
          <a:prstGeom prst="rect">
            <a:avLst/>
          </a:prstGeom>
        </p:spPr>
        <p:txBody>
          <a:bodyPr wrap="square">
            <a:spAutoFit/>
          </a:bodyPr>
          <a:lstStyle/>
          <a:p>
            <a:r>
              <a:rPr lang="en-US" sz="4000" dirty="0" smtClean="0">
                <a:ln w="0">
                  <a:solidFill>
                    <a:srgbClr val="FF0066"/>
                  </a:solidFill>
                </a:ln>
                <a:solidFill>
                  <a:srgbClr val="FF6699"/>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Sigmoid function</a:t>
            </a:r>
          </a:p>
          <a:p>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sigmoid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344815" y="979588"/>
            <a:ext cx="2114845" cy="495369"/>
          </a:xfrm>
          <a:prstGeom prst="rect">
            <a:avLst/>
          </a:prstGeom>
        </p:spPr>
      </p:pic>
      <p:sp>
        <p:nvSpPr>
          <p:cNvPr id="4" name="Rectangle 3"/>
          <p:cNvSpPr/>
          <p:nvPr/>
        </p:nvSpPr>
        <p:spPr>
          <a:xfrm>
            <a:off x="961938" y="1579130"/>
            <a:ext cx="7954297" cy="400110"/>
          </a:xfrm>
          <a:prstGeom prst="rect">
            <a:avLst/>
          </a:prstGeom>
        </p:spPr>
        <p:txBody>
          <a:bodyPr wrap="square">
            <a:spAutoFit/>
          </a:bodyPr>
          <a:lstStyle/>
          <a:p>
            <a:r>
              <a:rPr lang="vi-VN" sz="2000" dirty="0" smtClean="0">
                <a:latin typeface="Times New Roman" panose="02020603050405020304" pitchFamily="18" charset="0"/>
                <a:cs typeface="Times New Roman" panose="02020603050405020304" pitchFamily="18" charset="0"/>
              </a:rPr>
              <a:t>được sử dụng nhiều nhất, vì nó bị chặn trong khoảng (0,1). Thêm nữa:</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8328495" y="1556638"/>
            <a:ext cx="3131001" cy="556399"/>
          </a:xfrm>
          <a:prstGeom prst="rect">
            <a:avLst/>
          </a:prstGeom>
        </p:spPr>
      </p:pic>
      <p:sp>
        <p:nvSpPr>
          <p:cNvPr id="6" name="Rectangle 5"/>
          <p:cNvSpPr/>
          <p:nvPr/>
        </p:nvSpPr>
        <p:spPr>
          <a:xfrm>
            <a:off x="961938" y="2055362"/>
            <a:ext cx="2018501" cy="400110"/>
          </a:xfrm>
          <a:prstGeom prst="rect">
            <a:avLst/>
          </a:prstGeom>
        </p:spPr>
        <p:txBody>
          <a:bodyPr wrap="none">
            <a:spAutoFit/>
          </a:bodyPr>
          <a:lstStyle/>
          <a:p>
            <a:r>
              <a:rPr lang="vi-VN" sz="2000" dirty="0">
                <a:solidFill>
                  <a:srgbClr val="000000"/>
                </a:solidFill>
                <a:latin typeface="+mj-lt"/>
              </a:rPr>
              <a:t>Đặc biệt hơn nữa:</a:t>
            </a:r>
            <a:endParaRPr lang="en-US" sz="2000" dirty="0">
              <a:latin typeface="+mj-lt"/>
            </a:endParaRPr>
          </a:p>
        </p:txBody>
      </p:sp>
      <p:pic>
        <p:nvPicPr>
          <p:cNvPr id="7" name="Picture 6"/>
          <p:cNvPicPr>
            <a:picLocks noChangeAspect="1"/>
          </p:cNvPicPr>
          <p:nvPr/>
        </p:nvPicPr>
        <p:blipFill>
          <a:blip r:embed="rId5"/>
          <a:stretch>
            <a:fillRect/>
          </a:stretch>
        </p:blipFill>
        <p:spPr>
          <a:xfrm>
            <a:off x="2936593" y="2030536"/>
            <a:ext cx="5391902" cy="581106"/>
          </a:xfrm>
          <a:prstGeom prst="rect">
            <a:avLst/>
          </a:prstGeom>
        </p:spPr>
      </p:pic>
      <p:sp>
        <p:nvSpPr>
          <p:cNvPr id="8" name="Rectangle 7"/>
          <p:cNvSpPr/>
          <p:nvPr/>
        </p:nvSpPr>
        <p:spPr>
          <a:xfrm>
            <a:off x="961938" y="2681298"/>
            <a:ext cx="8963086" cy="1015663"/>
          </a:xfrm>
          <a:prstGeom prst="rect">
            <a:avLst/>
          </a:prstGeom>
        </p:spPr>
        <p:txBody>
          <a:bodyPr wrap="square">
            <a:spAutoFit/>
          </a:bodyPr>
          <a:lstStyle/>
          <a:p>
            <a:pPr algn="just"/>
            <a:r>
              <a:rPr lang="vi-VN" sz="2000" dirty="0">
                <a:solidFill>
                  <a:srgbClr val="000000"/>
                </a:solidFill>
                <a:latin typeface="Times New Roman" panose="02020603050405020304" pitchFamily="18" charset="0"/>
                <a:cs typeface="Times New Roman" panose="02020603050405020304" pitchFamily="18" charset="0"/>
              </a:rPr>
              <a:t>Công thức đạo hàm đơn giản thế này giúp hàm số này được sử dụng rộng rãi. Ở phần sau, tôi sẽ lý giải việc </a:t>
            </a:r>
            <a:r>
              <a:rPr lang="vi-VN" sz="2000" i="1" dirty="0">
                <a:solidFill>
                  <a:srgbClr val="000000"/>
                </a:solidFill>
                <a:latin typeface="Times New Roman" panose="02020603050405020304" pitchFamily="18" charset="0"/>
                <a:cs typeface="Times New Roman" panose="02020603050405020304" pitchFamily="18" charset="0"/>
              </a:rPr>
              <a:t>người ta đã tìm ra hàm số đặc biệt này như thế </a:t>
            </a:r>
            <a:r>
              <a:rPr lang="vi-VN" sz="2000" i="1" dirty="0" smtClean="0">
                <a:solidFill>
                  <a:srgbClr val="000000"/>
                </a:solidFill>
                <a:latin typeface="Times New Roman" panose="02020603050405020304" pitchFamily="18" charset="0"/>
                <a:cs typeface="Times New Roman" panose="02020603050405020304" pitchFamily="18" charset="0"/>
              </a:rPr>
              <a:t>nào</a:t>
            </a:r>
            <a:r>
              <a:rPr lang="vi-VN" sz="2000" dirty="0" smtClean="0">
                <a:solidFill>
                  <a:srgbClr val="000000"/>
                </a:solidFill>
                <a:latin typeface="Times New Roman" panose="02020603050405020304" pitchFamily="18" charset="0"/>
                <a:cs typeface="Times New Roman" panose="02020603050405020304" pitchFamily="18" charset="0"/>
              </a:rPr>
              <a:t>.Ngoài </a:t>
            </a:r>
            <a:r>
              <a:rPr lang="vi-VN" sz="2000" dirty="0">
                <a:solidFill>
                  <a:srgbClr val="000000"/>
                </a:solidFill>
                <a:latin typeface="Times New Roman" panose="02020603050405020304" pitchFamily="18" charset="0"/>
                <a:cs typeface="Times New Roman" panose="02020603050405020304" pitchFamily="18" charset="0"/>
              </a:rPr>
              <a:t>ra, hàm </a:t>
            </a:r>
            <a:r>
              <a:rPr lang="vi-VN" sz="2000" i="1" dirty="0">
                <a:solidFill>
                  <a:srgbClr val="000000"/>
                </a:solidFill>
                <a:latin typeface="Times New Roman" panose="02020603050405020304" pitchFamily="18" charset="0"/>
                <a:cs typeface="Times New Roman" panose="02020603050405020304" pitchFamily="18" charset="0"/>
              </a:rPr>
              <a:t>tanh</a:t>
            </a:r>
            <a:r>
              <a:rPr lang="vi-VN" sz="2000" dirty="0">
                <a:solidFill>
                  <a:srgbClr val="000000"/>
                </a:solidFill>
                <a:latin typeface="Times New Roman" panose="02020603050405020304" pitchFamily="18" charset="0"/>
                <a:cs typeface="Times New Roman" panose="02020603050405020304" pitchFamily="18" charset="0"/>
              </a:rPr>
              <a:t> cũng hay được sử dụng:</a:t>
            </a:r>
          </a:p>
        </p:txBody>
      </p:sp>
      <p:pic>
        <p:nvPicPr>
          <p:cNvPr id="9" name="Picture 8"/>
          <p:cNvPicPr>
            <a:picLocks noChangeAspect="1"/>
          </p:cNvPicPr>
          <p:nvPr/>
        </p:nvPicPr>
        <p:blipFill>
          <a:blip r:embed="rId6"/>
          <a:stretch>
            <a:fillRect/>
          </a:stretch>
        </p:blipFill>
        <p:spPr>
          <a:xfrm>
            <a:off x="4694200" y="3499880"/>
            <a:ext cx="1876687" cy="533474"/>
          </a:xfrm>
          <a:prstGeom prst="rect">
            <a:avLst/>
          </a:prstGeom>
        </p:spPr>
      </p:pic>
      <p:sp>
        <p:nvSpPr>
          <p:cNvPr id="10" name="Rectangle 9"/>
          <p:cNvSpPr/>
          <p:nvPr/>
        </p:nvSpPr>
        <p:spPr>
          <a:xfrm>
            <a:off x="961938" y="4192377"/>
            <a:ext cx="8698255" cy="646331"/>
          </a:xfrm>
          <a:prstGeom prst="rect">
            <a:avLst/>
          </a:prstGeom>
        </p:spPr>
        <p:txBody>
          <a:bodyPr wrap="square">
            <a:spAutoFit/>
          </a:bodyPr>
          <a:lstStyle/>
          <a:p>
            <a:r>
              <a:rPr lang="vi-VN" dirty="0">
                <a:solidFill>
                  <a:srgbClr val="000000"/>
                </a:solidFill>
              </a:rPr>
              <a:t>Hàm số này nhận giá trị trong khoảng </a:t>
            </a:r>
            <a:r>
              <a:rPr lang="vi-VN" b="0" i="0" dirty="0" smtClean="0">
                <a:solidFill>
                  <a:srgbClr val="000000"/>
                </a:solidFill>
                <a:effectLst/>
                <a:latin typeface="MJXc-TeX-main-R"/>
              </a:rPr>
              <a:t>(−1,1)</a:t>
            </a:r>
            <a:r>
              <a:rPr lang="vi-VN" dirty="0">
                <a:solidFill>
                  <a:srgbClr val="000000"/>
                </a:solidFill>
              </a:rPr>
              <a:t>(−1,1) nhưng có thể dễ dàng đưa nó về khoảng </a:t>
            </a:r>
            <a:r>
              <a:rPr lang="vi-VN" b="0" i="0" dirty="0" smtClean="0">
                <a:solidFill>
                  <a:srgbClr val="000000"/>
                </a:solidFill>
                <a:effectLst/>
                <a:latin typeface="MJXc-TeX-main-R"/>
              </a:rPr>
              <a:t>(0,1)</a:t>
            </a:r>
            <a:r>
              <a:rPr lang="vi-VN" dirty="0">
                <a:solidFill>
                  <a:srgbClr val="000000"/>
                </a:solidFill>
              </a:rPr>
              <a:t>(0,1). Bạn đọc có thể chứng minh được</a:t>
            </a:r>
            <a:r>
              <a:rPr lang="vi-VN" dirty="0" smtClean="0">
                <a:solidFill>
                  <a:srgbClr val="000000"/>
                </a:solidFill>
              </a:rPr>
              <a:t>:</a:t>
            </a:r>
          </a:p>
        </p:txBody>
      </p:sp>
      <p:pic>
        <p:nvPicPr>
          <p:cNvPr id="11" name="Picture 10"/>
          <p:cNvPicPr>
            <a:picLocks noChangeAspect="1"/>
          </p:cNvPicPr>
          <p:nvPr/>
        </p:nvPicPr>
        <p:blipFill>
          <a:blip r:embed="rId7"/>
          <a:stretch>
            <a:fillRect/>
          </a:stretch>
        </p:blipFill>
        <p:spPr>
          <a:xfrm>
            <a:off x="4579884" y="4838708"/>
            <a:ext cx="2204374" cy="463855"/>
          </a:xfrm>
          <a:prstGeom prst="rect">
            <a:avLst/>
          </a:prstGeom>
        </p:spPr>
      </p:pic>
    </p:spTree>
    <p:extLst>
      <p:ext uri="{BB962C8B-B14F-4D97-AF65-F5344CB8AC3E}">
        <p14:creationId xmlns:p14="http://schemas.microsoft.com/office/powerpoint/2010/main" val="1147921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Rectangle 1"/>
          <p:cNvSpPr/>
          <p:nvPr/>
        </p:nvSpPr>
        <p:spPr>
          <a:xfrm>
            <a:off x="167577" y="174751"/>
            <a:ext cx="8262198" cy="707886"/>
          </a:xfrm>
          <a:prstGeom prst="rect">
            <a:avLst/>
          </a:prstGeom>
        </p:spPr>
        <p:txBody>
          <a:bodyPr wrap="none">
            <a:spAutoFit/>
          </a:bodyPr>
          <a:lstStyle/>
          <a:p>
            <a:r>
              <a:rPr lang="vi-VN" sz="4000" dirty="0" smtClean="0">
                <a:ln>
                  <a:solidFill>
                    <a:srgbClr val="FF0066"/>
                  </a:solidFill>
                </a:ln>
                <a:solidFill>
                  <a:srgbClr val="FF6699"/>
                </a:solidFill>
                <a:latin typeface="+mj-lt"/>
              </a:rPr>
              <a:t>2. Hàm mất mát và phương pháp tối ưu</a:t>
            </a:r>
            <a:endParaRPr lang="en-US" sz="4000" dirty="0">
              <a:ln>
                <a:solidFill>
                  <a:srgbClr val="FF0066"/>
                </a:solidFill>
              </a:ln>
              <a:solidFill>
                <a:srgbClr val="FF6699"/>
              </a:solidFill>
              <a:latin typeface="+mj-lt"/>
            </a:endParaRPr>
          </a:p>
        </p:txBody>
      </p:sp>
      <mc:AlternateContent xmlns:mc="http://schemas.openxmlformats.org/markup-compatibility/2006">
        <mc:Choice xmlns:a14="http://schemas.microsoft.com/office/drawing/2010/main" Requires="a14">
          <p:sp>
            <p:nvSpPr>
              <p:cNvPr id="3" name="Rectangle 2"/>
              <p:cNvSpPr/>
              <p:nvPr/>
            </p:nvSpPr>
            <p:spPr>
              <a:xfrm>
                <a:off x="521538" y="767227"/>
                <a:ext cx="11670461" cy="1390509"/>
              </a:xfrm>
              <a:prstGeom prst="rect">
                <a:avLst/>
              </a:prstGeom>
            </p:spPr>
            <p:txBody>
              <a:bodyPr wrap="square">
                <a:spAutoFit/>
              </a:bodyPr>
              <a:lstStyle/>
              <a:p>
                <a:r>
                  <a:rPr lang="vi-VN" sz="2400" b="1" dirty="0" smtClean="0">
                    <a:solidFill>
                      <a:srgbClr val="000000"/>
                    </a:solidFill>
                    <a:latin typeface="+mj-lt"/>
                  </a:rPr>
                  <a:t>Xây dựng hàm mất mát</a:t>
                </a:r>
              </a:p>
              <a:p>
                <a:pPr algn="just"/>
                <a:r>
                  <a:rPr lang="vi-VN" sz="2000" dirty="0">
                    <a:solidFill>
                      <a:srgbClr val="000000"/>
                    </a:solidFill>
                    <a:latin typeface="+mj-lt"/>
                  </a:rPr>
                  <a:t>Với mô hình như trên (các activation màu xanh lam và lục), ta có thể giả sử rằng xác suất để một điểm dữ liệu </a:t>
                </a:r>
                <a:r>
                  <a:rPr lang="vi-VN" sz="2000" b="0" i="0" dirty="0" smtClean="0">
                    <a:solidFill>
                      <a:srgbClr val="000000"/>
                    </a:solidFill>
                    <a:effectLst/>
                    <a:latin typeface="+mj-lt"/>
                  </a:rPr>
                  <a:t>x</a:t>
                </a:r>
                <a:r>
                  <a:rPr lang="vi-VN" sz="2000" dirty="0">
                    <a:solidFill>
                      <a:srgbClr val="000000"/>
                    </a:solidFill>
                    <a:latin typeface="+mj-lt"/>
                  </a:rPr>
                  <a:t>x rơi vào class 1 là </a:t>
                </a:r>
                <a:r>
                  <a:rPr lang="vi-VN" sz="2000" b="0" i="0" dirty="0" smtClean="0">
                    <a:solidFill>
                      <a:srgbClr val="000000"/>
                    </a:solidFill>
                    <a:effectLst/>
                    <a:latin typeface="+mj-lt"/>
                  </a:rPr>
                  <a:t>f(</a:t>
                </a:r>
                <a14:m>
                  <m:oMath xmlns:m="http://schemas.openxmlformats.org/officeDocument/2006/math">
                    <m:sSup>
                      <m:sSupPr>
                        <m:ctrlPr>
                          <a:rPr lang="vi-VN" sz="2000" b="0" i="1" smtClean="0">
                            <a:solidFill>
                              <a:srgbClr val="000000"/>
                            </a:solidFill>
                            <a:effectLst/>
                            <a:latin typeface="+mj-lt"/>
                          </a:rPr>
                        </m:ctrlPr>
                      </m:sSupPr>
                      <m:e>
                        <m:r>
                          <a:rPr lang="en-US" sz="2000" b="0" i="1" smtClean="0">
                            <a:solidFill>
                              <a:srgbClr val="000000"/>
                            </a:solidFill>
                            <a:effectLst/>
                            <a:latin typeface="+mj-lt"/>
                          </a:rPr>
                          <m:t>𝑤</m:t>
                        </m:r>
                      </m:e>
                      <m:sup>
                        <m:r>
                          <a:rPr lang="en-US" sz="2000" b="0" i="1" smtClean="0">
                            <a:solidFill>
                              <a:srgbClr val="000000"/>
                            </a:solidFill>
                            <a:effectLst/>
                            <a:latin typeface="+mj-lt"/>
                          </a:rPr>
                          <m:t>𝑇</m:t>
                        </m:r>
                      </m:sup>
                    </m:sSup>
                  </m:oMath>
                </a14:m>
                <a:r>
                  <a:rPr lang="vi-VN" sz="2000" b="0" i="0" dirty="0" smtClean="0">
                    <a:solidFill>
                      <a:srgbClr val="000000"/>
                    </a:solidFill>
                    <a:effectLst/>
                    <a:latin typeface="+mj-lt"/>
                  </a:rPr>
                  <a:t>x)</a:t>
                </a:r>
                <a:r>
                  <a:rPr lang="vi-VN" sz="2000" dirty="0" smtClean="0">
                    <a:solidFill>
                      <a:srgbClr val="000000"/>
                    </a:solidFill>
                    <a:latin typeface="+mj-lt"/>
                  </a:rPr>
                  <a:t>f(</a:t>
                </a:r>
                <a14:m>
                  <m:oMath xmlns:m="http://schemas.openxmlformats.org/officeDocument/2006/math">
                    <m:sSup>
                      <m:sSupPr>
                        <m:ctrlPr>
                          <a:rPr lang="vi-VN" sz="2000" i="1" dirty="0" smtClean="0">
                            <a:solidFill>
                              <a:srgbClr val="000000"/>
                            </a:solidFill>
                            <a:latin typeface="+mj-lt"/>
                          </a:rPr>
                        </m:ctrlPr>
                      </m:sSupPr>
                      <m:e>
                        <m:r>
                          <a:rPr lang="en-US" sz="2000" b="0" i="1" dirty="0" smtClean="0">
                            <a:solidFill>
                              <a:srgbClr val="000000"/>
                            </a:solidFill>
                            <a:latin typeface="+mj-lt"/>
                          </a:rPr>
                          <m:t>𝑤</m:t>
                        </m:r>
                      </m:e>
                      <m:sup>
                        <m:r>
                          <a:rPr lang="en-US" sz="2000" b="0" i="1" dirty="0" smtClean="0">
                            <a:solidFill>
                              <a:srgbClr val="000000"/>
                            </a:solidFill>
                            <a:latin typeface="+mj-lt"/>
                          </a:rPr>
                          <m:t>𝑇</m:t>
                        </m:r>
                      </m:sup>
                    </m:sSup>
                  </m:oMath>
                </a14:m>
                <a:r>
                  <a:rPr lang="vi-VN" sz="2000" dirty="0" smtClean="0">
                    <a:solidFill>
                      <a:srgbClr val="000000"/>
                    </a:solidFill>
                    <a:latin typeface="+mj-lt"/>
                  </a:rPr>
                  <a:t>x</a:t>
                </a:r>
                <a:r>
                  <a:rPr lang="vi-VN" sz="2000" dirty="0">
                    <a:solidFill>
                      <a:srgbClr val="000000"/>
                    </a:solidFill>
                    <a:latin typeface="+mj-lt"/>
                  </a:rPr>
                  <a:t>) và rơi vào class 0 là </a:t>
                </a:r>
                <a:r>
                  <a:rPr lang="vi-VN" sz="2000" b="0" i="0" dirty="0" smtClean="0">
                    <a:solidFill>
                      <a:srgbClr val="000000"/>
                    </a:solidFill>
                    <a:effectLst/>
                    <a:latin typeface="+mj-lt"/>
                  </a:rPr>
                  <a:t>1−f</a:t>
                </a:r>
                <a14:m>
                  <m:oMath xmlns:m="http://schemas.openxmlformats.org/officeDocument/2006/math">
                    <m:sSup>
                      <m:sSupPr>
                        <m:ctrlPr>
                          <a:rPr lang="vi-VN" sz="2000" b="0" i="1" smtClean="0">
                            <a:solidFill>
                              <a:srgbClr val="000000"/>
                            </a:solidFill>
                            <a:effectLst/>
                            <a:latin typeface="+mj-lt"/>
                          </a:rPr>
                        </m:ctrlPr>
                      </m:sSupPr>
                      <m:e>
                        <m:r>
                          <a:rPr lang="en-US" sz="2000" b="0" i="1" smtClean="0">
                            <a:solidFill>
                              <a:srgbClr val="000000"/>
                            </a:solidFill>
                            <a:effectLst/>
                            <a:latin typeface="+mj-lt"/>
                          </a:rPr>
                          <m:t>𝑤</m:t>
                        </m:r>
                      </m:e>
                      <m:sup>
                        <m:r>
                          <a:rPr lang="en-US" sz="2000" b="0" i="1" smtClean="0">
                            <a:solidFill>
                              <a:srgbClr val="000000"/>
                            </a:solidFill>
                            <a:effectLst/>
                            <a:latin typeface="+mj-lt"/>
                          </a:rPr>
                          <m:t>𝑇</m:t>
                        </m:r>
                      </m:sup>
                    </m:sSup>
                  </m:oMath>
                </a14:m>
                <a:r>
                  <a:rPr lang="vi-VN" sz="2000" b="0" i="0" dirty="0" smtClean="0">
                    <a:solidFill>
                      <a:srgbClr val="000000"/>
                    </a:solidFill>
                    <a:effectLst/>
                    <a:latin typeface="+mj-lt"/>
                  </a:rPr>
                  <a:t>x)</a:t>
                </a:r>
                <a:r>
                  <a:rPr lang="vi-VN" sz="2000" dirty="0" smtClean="0">
                    <a:solidFill>
                      <a:srgbClr val="000000"/>
                    </a:solidFill>
                    <a:latin typeface="+mj-lt"/>
                  </a:rPr>
                  <a:t>1</a:t>
                </a:r>
                <a:r>
                  <a:rPr lang="vi-VN" sz="2000" dirty="0">
                    <a:solidFill>
                      <a:srgbClr val="000000"/>
                    </a:solidFill>
                    <a:latin typeface="+mj-lt"/>
                  </a:rPr>
                  <a:t>−</a:t>
                </a:r>
                <a:r>
                  <a:rPr lang="vi-VN" sz="2000" dirty="0" smtClean="0">
                    <a:solidFill>
                      <a:srgbClr val="000000"/>
                    </a:solidFill>
                    <a:latin typeface="+mj-lt"/>
                  </a:rPr>
                  <a:t>f(</a:t>
                </a:r>
                <a14:m>
                  <m:oMath xmlns:m="http://schemas.openxmlformats.org/officeDocument/2006/math">
                    <m:sSup>
                      <m:sSupPr>
                        <m:ctrlPr>
                          <a:rPr lang="vi-VN" sz="2000" i="1" smtClean="0">
                            <a:solidFill>
                              <a:srgbClr val="000000"/>
                            </a:solidFill>
                            <a:latin typeface="+mj-lt"/>
                          </a:rPr>
                        </m:ctrlPr>
                      </m:sSupPr>
                      <m:e>
                        <m:r>
                          <a:rPr lang="en-US" sz="2000" b="0" i="1" smtClean="0">
                            <a:solidFill>
                              <a:srgbClr val="000000"/>
                            </a:solidFill>
                            <a:latin typeface="+mj-lt"/>
                          </a:rPr>
                          <m:t>𝑤</m:t>
                        </m:r>
                      </m:e>
                      <m:sup>
                        <m:r>
                          <a:rPr lang="en-US" sz="2000" b="0" i="1" smtClean="0">
                            <a:solidFill>
                              <a:srgbClr val="000000"/>
                            </a:solidFill>
                            <a:latin typeface="+mj-lt"/>
                          </a:rPr>
                          <m:t>𝑇</m:t>
                        </m:r>
                      </m:sup>
                    </m:sSup>
                  </m:oMath>
                </a14:m>
                <a:r>
                  <a:rPr lang="vi-VN" sz="2000" dirty="0" smtClean="0">
                    <a:solidFill>
                      <a:srgbClr val="000000"/>
                    </a:solidFill>
                    <a:latin typeface="+mj-lt"/>
                  </a:rPr>
                  <a:t>x</a:t>
                </a:r>
                <a:r>
                  <a:rPr lang="vi-VN" sz="2000" dirty="0">
                    <a:solidFill>
                      <a:srgbClr val="000000"/>
                    </a:solidFill>
                    <a:latin typeface="+mj-lt"/>
                  </a:rPr>
                  <a:t>). Với mô hình được giả sử như vậy, với các điểm dữ liệu training (đã biết đầu ra </a:t>
                </a:r>
                <a:r>
                  <a:rPr lang="vi-VN" sz="2000" b="0" i="0" dirty="0" smtClean="0">
                    <a:solidFill>
                      <a:srgbClr val="000000"/>
                    </a:solidFill>
                    <a:effectLst/>
                    <a:latin typeface="+mj-lt"/>
                  </a:rPr>
                  <a:t>y</a:t>
                </a:r>
                <a:r>
                  <a:rPr lang="vi-VN" sz="2000" dirty="0">
                    <a:solidFill>
                      <a:srgbClr val="000000"/>
                    </a:solidFill>
                    <a:latin typeface="+mj-lt"/>
                  </a:rPr>
                  <a:t>y), ta có thể viết như sau:</a:t>
                </a:r>
              </a:p>
            </p:txBody>
          </p:sp>
        </mc:Choice>
        <mc:Fallback>
          <p:sp>
            <p:nvSpPr>
              <p:cNvPr id="3" name="Rectangle 2"/>
              <p:cNvSpPr>
                <a:spLocks noRot="1" noChangeAspect="1" noMove="1" noResize="1" noEditPoints="1" noAdjustHandles="1" noChangeArrowheads="1" noChangeShapeType="1" noTextEdit="1"/>
              </p:cNvSpPr>
              <p:nvPr/>
            </p:nvSpPr>
            <p:spPr>
              <a:xfrm>
                <a:off x="521538" y="767227"/>
                <a:ext cx="11670461" cy="1390509"/>
              </a:xfrm>
              <a:prstGeom prst="rect">
                <a:avLst/>
              </a:prstGeom>
              <a:blipFill>
                <a:blip r:embed="rId3"/>
                <a:stretch>
                  <a:fillRect l="-836" t="-3509" r="-522" b="-7018"/>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997263" y="2135361"/>
            <a:ext cx="5772956" cy="508954"/>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521537" y="2875513"/>
                <a:ext cx="11670461" cy="1642244"/>
              </a:xfrm>
              <a:prstGeom prst="rect">
                <a:avLst/>
              </a:prstGeom>
            </p:spPr>
            <p:txBody>
              <a:bodyPr wrap="square">
                <a:spAutoFit/>
              </a:bodyPr>
              <a:lstStyle/>
              <a:p>
                <a:pPr algn="just"/>
                <a:r>
                  <a:rPr lang="vi-VN" sz="2000" dirty="0" smtClean="0">
                    <a:solidFill>
                      <a:srgbClr val="000000"/>
                    </a:solidFill>
                    <a:latin typeface="+mj-lt"/>
                  </a:rPr>
                  <a:t>trong đó </a:t>
                </a:r>
                <a:r>
                  <a:rPr lang="vi-VN" sz="2000" b="0" i="0" dirty="0" smtClean="0">
                    <a:solidFill>
                      <a:srgbClr val="000000"/>
                    </a:solidFill>
                    <a:effectLst/>
                    <a:latin typeface="+mj-lt"/>
                  </a:rPr>
                  <a:t>P(</a:t>
                </a:r>
                <a14:m>
                  <m:oMath xmlns:m="http://schemas.openxmlformats.org/officeDocument/2006/math">
                    <m:sSub>
                      <m:sSubPr>
                        <m:ctrlPr>
                          <a:rPr lang="vi-VN" sz="2000" b="0" i="1" smtClean="0">
                            <a:solidFill>
                              <a:srgbClr val="000000"/>
                            </a:solidFill>
                            <a:effectLst/>
                            <a:latin typeface="+mj-lt"/>
                          </a:rPr>
                        </m:ctrlPr>
                      </m:sSubPr>
                      <m:e>
                        <m:r>
                          <a:rPr lang="en-US" sz="2000" b="0" i="1" smtClean="0">
                            <a:solidFill>
                              <a:srgbClr val="000000"/>
                            </a:solidFill>
                            <a:effectLst/>
                            <a:latin typeface="+mj-lt"/>
                          </a:rPr>
                          <m:t>𝑦</m:t>
                        </m:r>
                      </m:e>
                      <m:sub>
                        <m:r>
                          <a:rPr lang="en-US" sz="2000" b="0" i="1" smtClean="0">
                            <a:solidFill>
                              <a:srgbClr val="000000"/>
                            </a:solidFill>
                            <a:effectLst/>
                            <a:latin typeface="+mj-lt"/>
                          </a:rPr>
                          <m:t>𝑖</m:t>
                        </m:r>
                      </m:sub>
                    </m:sSub>
                  </m:oMath>
                </a14:m>
                <a:r>
                  <a:rPr lang="vi-VN" sz="2000" b="0" i="0" dirty="0" smtClean="0">
                    <a:solidFill>
                      <a:srgbClr val="000000"/>
                    </a:solidFill>
                    <a:effectLst/>
                    <a:latin typeface="+mj-lt"/>
                  </a:rPr>
                  <a:t>=1|</a:t>
                </a:r>
                <a14:m>
                  <m:oMath xmlns:m="http://schemas.openxmlformats.org/officeDocument/2006/math">
                    <m:sSub>
                      <m:sSubPr>
                        <m:ctrlPr>
                          <a:rPr lang="vi-VN" sz="2000" b="0" i="1" smtClean="0">
                            <a:solidFill>
                              <a:srgbClr val="000000"/>
                            </a:solidFill>
                            <a:effectLst/>
                            <a:latin typeface="+mj-lt"/>
                          </a:rPr>
                        </m:ctrlPr>
                      </m:sSubPr>
                      <m:e>
                        <m:r>
                          <a:rPr lang="en-US" sz="2000" b="0" i="1" smtClean="0">
                            <a:solidFill>
                              <a:srgbClr val="000000"/>
                            </a:solidFill>
                            <a:effectLst/>
                            <a:latin typeface="+mj-lt"/>
                          </a:rPr>
                          <m:t>𝑥</m:t>
                        </m:r>
                      </m:e>
                      <m:sub>
                        <m:r>
                          <a:rPr lang="en-US" sz="2000" b="0" i="1" smtClean="0">
                            <a:solidFill>
                              <a:srgbClr val="000000"/>
                            </a:solidFill>
                            <a:effectLst/>
                            <a:latin typeface="+mj-lt"/>
                          </a:rPr>
                          <m:t>𝑖</m:t>
                        </m:r>
                      </m:sub>
                    </m:sSub>
                  </m:oMath>
                </a14:m>
                <a:r>
                  <a:rPr lang="vi-VN" sz="2000" b="0" i="0" dirty="0" smtClean="0">
                    <a:solidFill>
                      <a:srgbClr val="000000"/>
                    </a:solidFill>
                    <a:effectLst/>
                    <a:latin typeface="+mj-lt"/>
                  </a:rPr>
                  <a:t>;w)</a:t>
                </a:r>
                <a:r>
                  <a:rPr lang="vi-VN" sz="2000" dirty="0" smtClean="0">
                    <a:solidFill>
                      <a:srgbClr val="000000"/>
                    </a:solidFill>
                    <a:latin typeface="+mj-lt"/>
                  </a:rPr>
                  <a:t>P(</a:t>
                </a:r>
                <a14:m>
                  <m:oMath xmlns:m="http://schemas.openxmlformats.org/officeDocument/2006/math">
                    <m:sSub>
                      <m:sSubPr>
                        <m:ctrlPr>
                          <a:rPr lang="vi-VN" sz="2000" i="1" smtClean="0">
                            <a:solidFill>
                              <a:srgbClr val="000000"/>
                            </a:solidFill>
                            <a:latin typeface="+mj-lt"/>
                          </a:rPr>
                        </m:ctrlPr>
                      </m:sSubPr>
                      <m:e>
                        <m:r>
                          <a:rPr lang="en-US" sz="2000" b="0" i="1" smtClean="0">
                            <a:solidFill>
                              <a:srgbClr val="000000"/>
                            </a:solidFill>
                            <a:latin typeface="+mj-lt"/>
                          </a:rPr>
                          <m:t>𝑦</m:t>
                        </m:r>
                      </m:e>
                      <m:sub>
                        <m:r>
                          <a:rPr lang="en-US" sz="2000" b="0" i="1" smtClean="0">
                            <a:solidFill>
                              <a:srgbClr val="000000"/>
                            </a:solidFill>
                            <a:latin typeface="+mj-lt"/>
                          </a:rPr>
                          <m:t>𝑖</m:t>
                        </m:r>
                      </m:sub>
                    </m:sSub>
                  </m:oMath>
                </a14:m>
                <a:r>
                  <a:rPr lang="vi-VN" sz="2000" dirty="0" smtClean="0">
                    <a:solidFill>
                      <a:srgbClr val="000000"/>
                    </a:solidFill>
                    <a:latin typeface="+mj-lt"/>
                  </a:rPr>
                  <a:t>=1|xi;w</a:t>
                </a:r>
                <a:r>
                  <a:rPr lang="vi-VN" sz="2000" dirty="0">
                    <a:solidFill>
                      <a:srgbClr val="000000"/>
                    </a:solidFill>
                    <a:latin typeface="+mj-lt"/>
                  </a:rPr>
                  <a:t>) được hiểu là xác suất xảy ra sự kiện đầu ra </a:t>
                </a:r>
                <a14:m>
                  <m:oMath xmlns:m="http://schemas.openxmlformats.org/officeDocument/2006/math">
                    <m:sSub>
                      <m:sSubPr>
                        <m:ctrlPr>
                          <a:rPr lang="vi-VN" sz="2000" i="1" smtClean="0">
                            <a:solidFill>
                              <a:srgbClr val="000000"/>
                            </a:solidFill>
                            <a:latin typeface="+mj-lt"/>
                          </a:rPr>
                        </m:ctrlPr>
                      </m:sSubPr>
                      <m:e>
                        <m:r>
                          <a:rPr lang="en-US" sz="2000" b="0" i="1" smtClean="0">
                            <a:solidFill>
                              <a:srgbClr val="000000"/>
                            </a:solidFill>
                            <a:latin typeface="+mj-lt"/>
                          </a:rPr>
                          <m:t>𝑦</m:t>
                        </m:r>
                      </m:e>
                      <m:sub>
                        <m:r>
                          <a:rPr lang="en-US" sz="2000" b="0" i="1" smtClean="0">
                            <a:solidFill>
                              <a:srgbClr val="000000"/>
                            </a:solidFill>
                            <a:latin typeface="+mj-lt"/>
                          </a:rPr>
                          <m:t>𝑖</m:t>
                        </m:r>
                      </m:sub>
                    </m:sSub>
                  </m:oMath>
                </a14:m>
                <a:r>
                  <a:rPr lang="vi-VN" sz="2000" b="0" i="0" dirty="0" smtClean="0">
                    <a:solidFill>
                      <a:srgbClr val="000000"/>
                    </a:solidFill>
                    <a:effectLst/>
                    <a:latin typeface="+mj-lt"/>
                  </a:rPr>
                  <a:t>=1</a:t>
                </a:r>
                <a:r>
                  <a:rPr lang="vi-VN" sz="2000" dirty="0" smtClean="0">
                    <a:solidFill>
                      <a:srgbClr val="000000"/>
                    </a:solidFill>
                    <a:latin typeface="+mj-lt"/>
                  </a:rPr>
                  <a:t>khi </a:t>
                </a:r>
                <a:r>
                  <a:rPr lang="vi-VN" sz="2000" dirty="0">
                    <a:solidFill>
                      <a:srgbClr val="000000"/>
                    </a:solidFill>
                    <a:latin typeface="+mj-lt"/>
                  </a:rPr>
                  <a:t>biết tham số mô hình  và dữ liệu đầu vào </a:t>
                </a:r>
                <a:r>
                  <a:rPr lang="vi-VN" sz="2000" b="0" i="0" dirty="0" smtClean="0">
                    <a:solidFill>
                      <a:srgbClr val="000000"/>
                    </a:solidFill>
                    <a:effectLst/>
                    <a:latin typeface="+mj-lt"/>
                  </a:rPr>
                  <a:t>xi</a:t>
                </a:r>
                <a:r>
                  <a:rPr lang="vi-VN" sz="2000" dirty="0">
                    <a:solidFill>
                      <a:srgbClr val="000000"/>
                    </a:solidFill>
                    <a:latin typeface="+mj-lt"/>
                  </a:rPr>
                  <a:t>xi. Bạn đọc có thể đọc thêm </a:t>
                </a:r>
                <a:r>
                  <a:rPr lang="vi-VN" sz="2000" dirty="0">
                    <a:solidFill>
                      <a:srgbClr val="337AB7"/>
                    </a:solidFill>
                    <a:latin typeface="+mj-lt"/>
                    <a:hlinkClick r:id="rId5"/>
                  </a:rPr>
                  <a:t>Xác suất có điều kiện</a:t>
                </a:r>
                <a:r>
                  <a:rPr lang="vi-VN" sz="2000" dirty="0">
                    <a:solidFill>
                      <a:srgbClr val="000000"/>
                    </a:solidFill>
                    <a:latin typeface="+mj-lt"/>
                  </a:rPr>
                  <a:t>. Mục đích của chúng ta là tìm các hệ số </a:t>
                </a:r>
                <a:r>
                  <a:rPr lang="vi-VN" sz="2000" b="0" i="0" dirty="0" smtClean="0">
                    <a:solidFill>
                      <a:srgbClr val="000000"/>
                    </a:solidFill>
                    <a:effectLst/>
                    <a:latin typeface="+mj-lt"/>
                  </a:rPr>
                  <a:t>w</a:t>
                </a:r>
                <a:r>
                  <a:rPr lang="vi-VN" sz="2000" dirty="0">
                    <a:solidFill>
                      <a:srgbClr val="000000"/>
                    </a:solidFill>
                    <a:latin typeface="+mj-lt"/>
                  </a:rPr>
                  <a:t> sao cho </a:t>
                </a:r>
                <a:r>
                  <a:rPr lang="vi-VN" sz="2000" b="0" i="0" dirty="0" smtClean="0">
                    <a:solidFill>
                      <a:srgbClr val="000000"/>
                    </a:solidFill>
                    <a:effectLst/>
                    <a:latin typeface="+mj-lt"/>
                  </a:rPr>
                  <a:t>f(</a:t>
                </a:r>
                <a14:m>
                  <m:oMath xmlns:m="http://schemas.openxmlformats.org/officeDocument/2006/math">
                    <m:sSup>
                      <m:sSupPr>
                        <m:ctrlPr>
                          <a:rPr lang="vi-VN" sz="2000" b="0" i="1" smtClean="0">
                            <a:solidFill>
                              <a:srgbClr val="000000"/>
                            </a:solidFill>
                            <a:effectLst/>
                            <a:latin typeface="+mj-lt"/>
                          </a:rPr>
                        </m:ctrlPr>
                      </m:sSupPr>
                      <m:e>
                        <m:r>
                          <a:rPr lang="en-US" sz="2000" b="0" i="1" smtClean="0">
                            <a:solidFill>
                              <a:srgbClr val="000000"/>
                            </a:solidFill>
                            <a:effectLst/>
                            <a:latin typeface="+mj-lt"/>
                          </a:rPr>
                          <m:t>𝑤</m:t>
                        </m:r>
                      </m:e>
                      <m:sup>
                        <m:r>
                          <a:rPr lang="en-US" sz="2000" b="0" i="1" smtClean="0">
                            <a:solidFill>
                              <a:srgbClr val="000000"/>
                            </a:solidFill>
                            <a:effectLst/>
                            <a:latin typeface="+mj-lt"/>
                          </a:rPr>
                          <m:t>𝑇</m:t>
                        </m:r>
                      </m:sup>
                    </m:sSup>
                    <m:sSub>
                      <m:sSubPr>
                        <m:ctrlPr>
                          <a:rPr lang="vi-VN" sz="2000" b="0" i="1" smtClean="0">
                            <a:solidFill>
                              <a:srgbClr val="000000"/>
                            </a:solidFill>
                            <a:effectLst/>
                            <a:latin typeface="+mj-lt"/>
                          </a:rPr>
                        </m:ctrlPr>
                      </m:sSubPr>
                      <m:e>
                        <m:r>
                          <a:rPr lang="en-US" sz="2000" b="0" i="1" smtClean="0">
                            <a:solidFill>
                              <a:srgbClr val="000000"/>
                            </a:solidFill>
                            <a:effectLst/>
                            <a:latin typeface="+mj-lt"/>
                          </a:rPr>
                          <m:t>𝑥</m:t>
                        </m:r>
                      </m:e>
                      <m:sub>
                        <m:r>
                          <a:rPr lang="en-US" sz="2000" b="0" i="1" smtClean="0">
                            <a:solidFill>
                              <a:srgbClr val="000000"/>
                            </a:solidFill>
                            <a:effectLst/>
                            <a:latin typeface="+mj-lt"/>
                          </a:rPr>
                          <m:t>𝑖</m:t>
                        </m:r>
                      </m:sub>
                    </m:sSub>
                  </m:oMath>
                </a14:m>
                <a:r>
                  <a:rPr lang="vi-VN" sz="2000" b="0" i="0" dirty="0" smtClean="0">
                    <a:solidFill>
                      <a:srgbClr val="000000"/>
                    </a:solidFill>
                    <a:effectLst/>
                    <a:latin typeface="+mj-lt"/>
                  </a:rPr>
                  <a:t>)</a:t>
                </a:r>
                <a:r>
                  <a:rPr lang="vi-VN" sz="2000" dirty="0" smtClean="0">
                    <a:solidFill>
                      <a:srgbClr val="000000"/>
                    </a:solidFill>
                    <a:latin typeface="+mj-lt"/>
                  </a:rPr>
                  <a:t> càng </a:t>
                </a:r>
                <a:r>
                  <a:rPr lang="vi-VN" sz="2000" dirty="0">
                    <a:solidFill>
                      <a:srgbClr val="000000"/>
                    </a:solidFill>
                    <a:latin typeface="+mj-lt"/>
                  </a:rPr>
                  <a:t>gần với 1 càng tốt với các điểm dữ liệu thuộc class 1 và càng gần với 0 càng tốt với những điểm thuộc class 0.</a:t>
                </a:r>
              </a:p>
              <a:p>
                <a:pPr algn="just"/>
                <a:r>
                  <a:rPr lang="vi-VN" sz="2000" dirty="0">
                    <a:solidFill>
                      <a:srgbClr val="000000"/>
                    </a:solidFill>
                    <a:latin typeface="+mj-lt"/>
                  </a:rPr>
                  <a:t>Ký hiệu </a:t>
                </a:r>
                <a14:m>
                  <m:oMath xmlns:m="http://schemas.openxmlformats.org/officeDocument/2006/math">
                    <m:sSub>
                      <m:sSubPr>
                        <m:ctrlPr>
                          <a:rPr lang="vi-VN" sz="2000" i="1" smtClean="0">
                            <a:solidFill>
                              <a:srgbClr val="000000"/>
                            </a:solidFill>
                            <a:latin typeface="+mj-lt"/>
                          </a:rPr>
                        </m:ctrlPr>
                      </m:sSubPr>
                      <m:e>
                        <m:r>
                          <a:rPr lang="en-US" sz="2000" b="0" i="1" smtClean="0">
                            <a:solidFill>
                              <a:srgbClr val="000000"/>
                            </a:solidFill>
                            <a:latin typeface="+mj-lt"/>
                          </a:rPr>
                          <m:t>𝑧</m:t>
                        </m:r>
                      </m:e>
                      <m:sub>
                        <m:r>
                          <a:rPr lang="en-US" sz="2000" b="0" i="1" smtClean="0">
                            <a:solidFill>
                              <a:srgbClr val="000000"/>
                            </a:solidFill>
                            <a:latin typeface="+mj-lt"/>
                          </a:rPr>
                          <m:t>𝑖</m:t>
                        </m:r>
                      </m:sub>
                    </m:sSub>
                  </m:oMath>
                </a14:m>
                <a:r>
                  <a:rPr lang="vi-VN" sz="2000" b="0" i="0" dirty="0" smtClean="0">
                    <a:solidFill>
                      <a:srgbClr val="000000"/>
                    </a:solidFill>
                    <a:effectLst/>
                    <a:latin typeface="+mj-lt"/>
                  </a:rPr>
                  <a:t>=f(</a:t>
                </a:r>
                <a14:m>
                  <m:oMath xmlns:m="http://schemas.openxmlformats.org/officeDocument/2006/math">
                    <m:sSup>
                      <m:sSupPr>
                        <m:ctrlPr>
                          <a:rPr lang="vi-VN" sz="2000" b="0" i="1" smtClean="0">
                            <a:solidFill>
                              <a:srgbClr val="000000"/>
                            </a:solidFill>
                            <a:effectLst/>
                            <a:latin typeface="+mj-lt"/>
                          </a:rPr>
                        </m:ctrlPr>
                      </m:sSupPr>
                      <m:e>
                        <m:r>
                          <a:rPr lang="en-US" sz="2000" b="0" i="1" smtClean="0">
                            <a:solidFill>
                              <a:srgbClr val="000000"/>
                            </a:solidFill>
                            <a:effectLst/>
                            <a:latin typeface="+mj-lt"/>
                          </a:rPr>
                          <m:t>𝑤</m:t>
                        </m:r>
                      </m:e>
                      <m:sup>
                        <m:r>
                          <a:rPr lang="en-US" sz="2000" b="0" i="1" smtClean="0">
                            <a:solidFill>
                              <a:srgbClr val="000000"/>
                            </a:solidFill>
                            <a:effectLst/>
                            <a:latin typeface="+mj-lt"/>
                          </a:rPr>
                          <m:t>𝑇</m:t>
                        </m:r>
                      </m:sup>
                    </m:sSup>
                    <m:sSub>
                      <m:sSubPr>
                        <m:ctrlPr>
                          <a:rPr lang="vi-VN" sz="2000" b="0" i="1" smtClean="0">
                            <a:solidFill>
                              <a:srgbClr val="000000"/>
                            </a:solidFill>
                            <a:effectLst/>
                            <a:latin typeface="+mj-lt"/>
                          </a:rPr>
                        </m:ctrlPr>
                      </m:sSubPr>
                      <m:e>
                        <m:r>
                          <a:rPr lang="en-US" sz="2000" b="0" i="1" smtClean="0">
                            <a:solidFill>
                              <a:srgbClr val="000000"/>
                            </a:solidFill>
                            <a:effectLst/>
                            <a:latin typeface="+mj-lt"/>
                          </a:rPr>
                          <m:t>𝑥</m:t>
                        </m:r>
                      </m:e>
                      <m:sub>
                        <m:r>
                          <a:rPr lang="en-US" sz="2000" b="0" i="1" smtClean="0">
                            <a:solidFill>
                              <a:srgbClr val="000000"/>
                            </a:solidFill>
                            <a:effectLst/>
                            <a:latin typeface="+mj-lt"/>
                          </a:rPr>
                          <m:t>𝑖</m:t>
                        </m:r>
                      </m:sub>
                    </m:sSub>
                  </m:oMath>
                </a14:m>
                <a:r>
                  <a:rPr lang="vi-VN" sz="2000" b="0" i="0" dirty="0" smtClean="0">
                    <a:solidFill>
                      <a:srgbClr val="000000"/>
                    </a:solidFill>
                    <a:effectLst/>
                    <a:latin typeface="+mj-lt"/>
                  </a:rPr>
                  <a:t>)</a:t>
                </a:r>
                <a14:m>
                  <m:oMath xmlns:m="http://schemas.openxmlformats.org/officeDocument/2006/math">
                    <m:sSub>
                      <m:sSubPr>
                        <m:ctrlPr>
                          <a:rPr lang="vi-VN" sz="2000" b="0" i="1" dirty="0" smtClean="0">
                            <a:solidFill>
                              <a:srgbClr val="000000"/>
                            </a:solidFill>
                            <a:effectLst/>
                            <a:latin typeface="+mj-lt"/>
                          </a:rPr>
                        </m:ctrlPr>
                      </m:sSubPr>
                      <m:e>
                        <m:r>
                          <a:rPr lang="en-US" sz="2000" b="0" i="1" dirty="0" smtClean="0">
                            <a:solidFill>
                              <a:srgbClr val="000000"/>
                            </a:solidFill>
                            <a:effectLst/>
                            <a:latin typeface="+mj-lt"/>
                          </a:rPr>
                          <m:t>𝑧</m:t>
                        </m:r>
                      </m:e>
                      <m:sub>
                        <m:r>
                          <a:rPr lang="en-US" sz="2000" b="0" i="1" dirty="0" smtClean="0">
                            <a:solidFill>
                              <a:srgbClr val="000000"/>
                            </a:solidFill>
                            <a:effectLst/>
                            <a:latin typeface="+mj-lt"/>
                          </a:rPr>
                          <m:t>𝑖</m:t>
                        </m:r>
                      </m:sub>
                    </m:sSub>
                  </m:oMath>
                </a14:m>
                <a:r>
                  <a:rPr lang="vi-VN" sz="2000" dirty="0" smtClean="0">
                    <a:solidFill>
                      <a:srgbClr val="000000"/>
                    </a:solidFill>
                    <a:latin typeface="+mj-lt"/>
                  </a:rPr>
                  <a:t>=f(</a:t>
                </a:r>
                <a14:m>
                  <m:oMath xmlns:m="http://schemas.openxmlformats.org/officeDocument/2006/math">
                    <m:sSup>
                      <m:sSupPr>
                        <m:ctrlPr>
                          <a:rPr lang="vi-VN" sz="2000" i="1" dirty="0" smtClean="0">
                            <a:solidFill>
                              <a:srgbClr val="000000"/>
                            </a:solidFill>
                            <a:latin typeface="+mj-lt"/>
                          </a:rPr>
                        </m:ctrlPr>
                      </m:sSupPr>
                      <m:e>
                        <m:r>
                          <a:rPr lang="en-US" sz="2000" b="0" i="1" dirty="0" smtClean="0">
                            <a:solidFill>
                              <a:srgbClr val="000000"/>
                            </a:solidFill>
                            <a:latin typeface="+mj-lt"/>
                          </a:rPr>
                          <m:t>𝑤</m:t>
                        </m:r>
                      </m:e>
                      <m:sup>
                        <m:r>
                          <a:rPr lang="en-US" sz="2000" b="0" i="1" dirty="0" smtClean="0">
                            <a:solidFill>
                              <a:srgbClr val="000000"/>
                            </a:solidFill>
                            <a:latin typeface="+mj-lt"/>
                          </a:rPr>
                          <m:t>𝑇</m:t>
                        </m:r>
                      </m:sup>
                    </m:sSup>
                    <m:sSub>
                      <m:sSubPr>
                        <m:ctrlPr>
                          <a:rPr lang="vi-VN" sz="2000" i="1" dirty="0" smtClean="0">
                            <a:solidFill>
                              <a:srgbClr val="000000"/>
                            </a:solidFill>
                            <a:latin typeface="+mj-lt"/>
                          </a:rPr>
                        </m:ctrlPr>
                      </m:sSubPr>
                      <m:e>
                        <m:r>
                          <a:rPr lang="en-US" sz="2000" b="0" i="1" dirty="0" smtClean="0">
                            <a:solidFill>
                              <a:srgbClr val="000000"/>
                            </a:solidFill>
                            <a:latin typeface="+mj-lt"/>
                          </a:rPr>
                          <m:t>𝑥</m:t>
                        </m:r>
                      </m:e>
                      <m:sub>
                        <m:r>
                          <a:rPr lang="en-US" sz="2000" b="0" i="1" dirty="0" smtClean="0">
                            <a:solidFill>
                              <a:srgbClr val="000000"/>
                            </a:solidFill>
                            <a:latin typeface="+mj-lt"/>
                          </a:rPr>
                          <m:t>𝑖</m:t>
                        </m:r>
                      </m:sub>
                    </m:sSub>
                  </m:oMath>
                </a14:m>
                <a:r>
                  <a:rPr lang="vi-VN" sz="2000" dirty="0" smtClean="0">
                    <a:solidFill>
                      <a:srgbClr val="000000"/>
                    </a:solidFill>
                    <a:latin typeface="+mj-lt"/>
                  </a:rPr>
                  <a:t>)</a:t>
                </a:r>
                <a:r>
                  <a:rPr lang="vi-VN" sz="2000" dirty="0">
                    <a:solidFill>
                      <a:srgbClr val="000000"/>
                    </a:solidFill>
                    <a:latin typeface="+mj-lt"/>
                  </a:rPr>
                  <a:t> và viết gộp lại hai biểu thức bên trên ta có:</a:t>
                </a:r>
              </a:p>
            </p:txBody>
          </p:sp>
        </mc:Choice>
        <mc:Fallback>
          <p:sp>
            <p:nvSpPr>
              <p:cNvPr id="5" name="Rectangle 4"/>
              <p:cNvSpPr>
                <a:spLocks noRot="1" noChangeAspect="1" noMove="1" noResize="1" noEditPoints="1" noAdjustHandles="1" noChangeArrowheads="1" noChangeShapeType="1" noTextEdit="1"/>
              </p:cNvSpPr>
              <p:nvPr/>
            </p:nvSpPr>
            <p:spPr>
              <a:xfrm>
                <a:off x="521537" y="2875513"/>
                <a:ext cx="11670461" cy="1642244"/>
              </a:xfrm>
              <a:prstGeom prst="rect">
                <a:avLst/>
              </a:prstGeom>
              <a:blipFill>
                <a:blip r:embed="rId6"/>
                <a:stretch>
                  <a:fillRect l="-575" t="-2230" r="-522" b="-5948"/>
                </a:stretch>
              </a:blipFill>
            </p:spPr>
            <p:txBody>
              <a:bodyPr/>
              <a:lstStyle/>
              <a:p>
                <a:r>
                  <a:rPr lang="en-US">
                    <a:noFill/>
                  </a:rPr>
                  <a:t> </a:t>
                </a:r>
              </a:p>
            </p:txBody>
          </p:sp>
        </mc:Fallback>
      </mc:AlternateContent>
      <p:pic>
        <p:nvPicPr>
          <p:cNvPr id="6" name="Picture 5"/>
          <p:cNvPicPr>
            <a:picLocks noChangeAspect="1"/>
          </p:cNvPicPr>
          <p:nvPr/>
        </p:nvPicPr>
        <p:blipFill>
          <a:blip r:embed="rId7"/>
          <a:stretch>
            <a:fillRect/>
          </a:stretch>
        </p:blipFill>
        <p:spPr>
          <a:xfrm>
            <a:off x="8271513" y="3985818"/>
            <a:ext cx="3232230" cy="428700"/>
          </a:xfrm>
          <a:prstGeom prst="rect">
            <a:avLst/>
          </a:prstGeom>
        </p:spPr>
      </p:pic>
      <p:sp>
        <p:nvSpPr>
          <p:cNvPr id="8" name="Rectangle 7"/>
          <p:cNvSpPr/>
          <p:nvPr/>
        </p:nvSpPr>
        <p:spPr>
          <a:xfrm>
            <a:off x="521536" y="4748955"/>
            <a:ext cx="11670461" cy="707886"/>
          </a:xfrm>
          <a:prstGeom prst="rect">
            <a:avLst/>
          </a:prstGeom>
        </p:spPr>
        <p:txBody>
          <a:bodyPr wrap="square">
            <a:spAutoFit/>
          </a:bodyPr>
          <a:lstStyle/>
          <a:p>
            <a:r>
              <a:rPr lang="vi-VN" sz="2000" dirty="0">
                <a:solidFill>
                  <a:srgbClr val="000000"/>
                </a:solidFill>
                <a:latin typeface="+mj-lt"/>
              </a:rPr>
              <a:t>Giả sử thêm rằng các điểm dữ liệu được sinh ra một cách ngẫu nhiên độc lập với nhau (independent), ta có thể viết:</a:t>
            </a:r>
            <a:endParaRPr lang="en-US" sz="2000" dirty="0">
              <a:latin typeface="+mj-lt"/>
            </a:endParaRPr>
          </a:p>
        </p:txBody>
      </p:sp>
      <p:pic>
        <p:nvPicPr>
          <p:cNvPr id="9" name="Picture 8"/>
          <p:cNvPicPr>
            <a:picLocks noChangeAspect="1"/>
          </p:cNvPicPr>
          <p:nvPr/>
        </p:nvPicPr>
        <p:blipFill>
          <a:blip r:embed="rId8"/>
          <a:stretch>
            <a:fillRect/>
          </a:stretch>
        </p:blipFill>
        <p:spPr>
          <a:xfrm>
            <a:off x="1450398" y="5286130"/>
            <a:ext cx="4601217" cy="676369"/>
          </a:xfrm>
          <a:prstGeom prst="rect">
            <a:avLst/>
          </a:prstGeom>
        </p:spPr>
      </p:pic>
    </p:spTree>
    <p:extLst>
      <p:ext uri="{BB962C8B-B14F-4D97-AF65-F5344CB8AC3E}">
        <p14:creationId xmlns:p14="http://schemas.microsoft.com/office/powerpoint/2010/main" val="179419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circle(in)">
                                      <p:cBhvr>
                                        <p:cTn id="4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1208</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MJXc-TeX-main-R</vt:lpstr>
      <vt:lpstr>Times New Roman</vt:lpstr>
      <vt:lpstr>Wingdings</vt:lpstr>
      <vt:lpstr>Office Theme</vt:lpstr>
      <vt:lpstr>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Admin</dc:creator>
  <cp:lastModifiedBy>Admin</cp:lastModifiedBy>
  <cp:revision>31</cp:revision>
  <dcterms:created xsi:type="dcterms:W3CDTF">2021-11-27T13:32:28Z</dcterms:created>
  <dcterms:modified xsi:type="dcterms:W3CDTF">2021-11-28T07:33:55Z</dcterms:modified>
</cp:coreProperties>
</file>