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83" r:id="rId4"/>
    <p:sldId id="270" r:id="rId5"/>
    <p:sldId id="271" r:id="rId6"/>
    <p:sldId id="272" r:id="rId7"/>
    <p:sldId id="273" r:id="rId8"/>
    <p:sldId id="274" r:id="rId9"/>
    <p:sldId id="275" r:id="rId10"/>
    <p:sldId id="280" r:id="rId11"/>
    <p:sldId id="281" r:id="rId12"/>
    <p:sldId id="282" r:id="rId13"/>
    <p:sldId id="284" r:id="rId14"/>
    <p:sldId id="285" r:id="rId15"/>
    <p:sldId id="286" r:id="rId16"/>
    <p:sldId id="287" r:id="rId17"/>
    <p:sldId id="262" r:id="rId18"/>
    <p:sldId id="266" r:id="rId19"/>
    <p:sldId id="267" r:id="rId20"/>
    <p:sldId id="268" r:id="rId21"/>
    <p:sldId id="269" r:id="rId22"/>
    <p:sldId id="288" r:id="rId23"/>
    <p:sldId id="289" r:id="rId24"/>
    <p:sldId id="290" r:id="rId25"/>
    <p:sldId id="291" r:id="rId26"/>
    <p:sldId id="276" r:id="rId27"/>
    <p:sldId id="277" r:id="rId28"/>
    <p:sldId id="278" r:id="rId29"/>
    <p:sldId id="279" r:id="rId30"/>
    <p:sldId id="264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41"/>
    <a:srgbClr val="FD7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3D2514-F1D6-4161-BFD6-AE5BE325B31D}" v="804" dt="2025-06-13T03:05:20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599"/>
  </p:normalViewPr>
  <p:slideViewPr>
    <p:cSldViewPr snapToGrid="0" snapToObjects="1">
      <p:cViewPr varScale="1">
        <p:scale>
          <a:sx n="70" d="100"/>
          <a:sy n="70" d="100"/>
        </p:scale>
        <p:origin x="73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139E7-D16B-4540-BCF8-C18F02415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9CBD08-FB09-DA40-99B4-50B1836C2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F2ABB8-95FE-BB4C-92FD-14EF467B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EC50-D75F-5643-BA4D-7992EE5B3F18}" type="datetimeFigureOut">
              <a:rPr lang="pt-BR" smtClean="0"/>
              <a:pPr/>
              <a:t>12/06/2025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48CDC8-131E-EA4F-A67B-1096F91C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108280-79F3-864A-B9C3-A1F0A0EE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CB1-90E1-2141-BF17-45FF6E39191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98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7C1F4-D9F6-034B-AA9A-D63EECED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E0E1A8-4837-C54B-9FA3-2D6EA6519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CF5B6D-753E-434F-B585-5FBF66C1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EC50-D75F-5643-BA4D-7992EE5B3F18}" type="datetimeFigureOut">
              <a:rPr lang="pt-BR" smtClean="0"/>
              <a:pPr/>
              <a:t>12/06/2025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83CDB2-7AD6-A848-919F-B54FAAC7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A51AA6-8189-7848-ACB2-21C475EB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CB1-90E1-2141-BF17-45FF6E39191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05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66D187-B5AB-A34B-8F3D-2A75DEB05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DD1C37-680F-174D-8A72-1B5C1ECAC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A78EC4-AD63-0F45-A08D-C62005C8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EC50-D75F-5643-BA4D-7992EE5B3F18}" type="datetimeFigureOut">
              <a:rPr lang="pt-BR" smtClean="0"/>
              <a:pPr/>
              <a:t>12/06/2025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803ED1-5A60-F24A-BC41-B7B6AB1B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42E234-DB63-764F-BBB0-F1E02CA2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CB1-90E1-2141-BF17-45FF6E39191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77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0C3C6-070D-B045-BF69-783F30CE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A0FBA5-625A-344B-9E8F-91AB01DAB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123016-F796-504C-91A7-79E476612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EC50-D75F-5643-BA4D-7992EE5B3F18}" type="datetimeFigureOut">
              <a:rPr lang="pt-BR" smtClean="0"/>
              <a:pPr/>
              <a:t>12/06/2025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1D6825-81FA-D44B-8F1E-28CBF7AE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67A551-F682-694A-BFEE-646C5EA1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CB1-90E1-2141-BF17-45FF6E39191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05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F2785-109D-AC46-9BE9-B7FB4B125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930678-FD52-FB44-A291-4692B6A79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14F10B-DBBE-924A-BC60-2A05393B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EC50-D75F-5643-BA4D-7992EE5B3F18}" type="datetimeFigureOut">
              <a:rPr lang="pt-BR" smtClean="0"/>
              <a:pPr/>
              <a:t>12/06/2025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66A4A7-7EB1-3144-B7AD-FE53BB2D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C25135-55C1-7C4B-94AA-7C4F04D64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CB1-90E1-2141-BF17-45FF6E39191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48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6169D-6B81-6B47-B9F5-21BC6A78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BBDC58-B2FB-7847-B0E0-4DB0E441D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AA18BA-7B74-1141-8601-A4083958B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6F8292-2A02-D74D-A20D-94C9317F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EC50-D75F-5643-BA4D-7992EE5B3F18}" type="datetimeFigureOut">
              <a:rPr lang="pt-BR" smtClean="0"/>
              <a:pPr/>
              <a:t>12/06/2025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CA28AF-AE12-9040-915F-7EC8798D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0748FC-42D8-C544-8A0F-40FC183C8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CB1-90E1-2141-BF17-45FF6E39191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84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E0668-53C2-DC42-BF93-19AC72D9F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14DF04-5B2C-B942-B707-CD3E57D32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FFF379-8B78-9943-976A-F48EF987C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BEA1737-CD7C-F145-8C22-70D6A5798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2A64D2-AEC7-CF43-89BE-AC209405B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3D70EAA-861F-B345-B584-BA43280A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EC50-D75F-5643-BA4D-7992EE5B3F18}" type="datetimeFigureOut">
              <a:rPr lang="pt-BR" smtClean="0"/>
              <a:pPr/>
              <a:t>12/06/2025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C927046-D773-1649-B6ED-E7B73427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C7C39A-058A-1E4F-8916-051B204B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CB1-90E1-2141-BF17-45FF6E39191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28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E05A2-501E-A242-939A-5ACF5879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35A4D68-FECB-D640-B7AA-2259C4CC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EC50-D75F-5643-BA4D-7992EE5B3F18}" type="datetimeFigureOut">
              <a:rPr lang="pt-BR" smtClean="0"/>
              <a:pPr/>
              <a:t>12/06/2025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48F22E7-4A75-8942-9444-BA12193C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96687C-9AAA-344E-A5DA-1E1F0177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CB1-90E1-2141-BF17-45FF6E39191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07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594ECB-9856-B641-88CB-C38B389C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EC50-D75F-5643-BA4D-7992EE5B3F18}" type="datetimeFigureOut">
              <a:rPr lang="pt-BR" smtClean="0"/>
              <a:pPr/>
              <a:t>12/06/2025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CA89FB4-3075-854B-83C8-68EF9683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C96DE6-5352-9D4C-A64C-E7ACE955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CB1-90E1-2141-BF17-45FF6E39191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8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13D3C-937D-734C-B838-B07A1B33A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DD320-3D7A-8949-9FEF-30BC9EEB0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996994-6B02-3846-8F49-9BACCD2CA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A4DFBD-D192-7049-A5EC-EDFB90E4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EC50-D75F-5643-BA4D-7992EE5B3F18}" type="datetimeFigureOut">
              <a:rPr lang="pt-BR" smtClean="0"/>
              <a:pPr/>
              <a:t>12/06/2025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A5BA9E-615C-5648-91C0-9A53ED07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3CF783-CC3E-F741-ABCC-68509A79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CB1-90E1-2141-BF17-45FF6E39191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75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3DD70-FE90-1D4E-870A-0D1D7A461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1C5BF9A-D65B-EF46-A877-3D0891126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F2BC9B-ED84-7446-ACF9-B288AA3BD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73422F-6156-0F4D-8249-6E48B61F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EC50-D75F-5643-BA4D-7992EE5B3F18}" type="datetimeFigureOut">
              <a:rPr lang="pt-BR" smtClean="0"/>
              <a:pPr/>
              <a:t>12/06/2025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3BA86C-9B0D-4E48-B01A-C46D326D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B4943D-4128-CA4B-9E16-C872A673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67CB1-90E1-2141-BF17-45FF6E39191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00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9D96EF-E3B3-EC40-9442-E9D54BE7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0B0A15-7B96-AB41-8097-0EE864C97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1BDC27-671E-894F-9AC0-13EC3C866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FEC50-D75F-5643-BA4D-7992EE5B3F18}" type="datetimeFigureOut">
              <a:rPr lang="pt-BR" smtClean="0"/>
              <a:pPr/>
              <a:t>12/06/2025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B9DCDA-7AF0-DD4C-B045-620F7779E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BE3EDC-946A-AC44-A828-BD9919CF6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67CB1-90E1-2141-BF17-45FF6E39191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6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15DD0AD-1509-494C-8F62-3B578C6A3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0977" y="1286566"/>
            <a:ext cx="7890272" cy="2403804"/>
          </a:xfrm>
        </p:spPr>
        <p:txBody>
          <a:bodyPr>
            <a:normAutofit/>
          </a:bodyPr>
          <a:lstStyle/>
          <a:p>
            <a:r>
              <a:rPr lang="pt-BR" sz="66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SaveBank</a:t>
            </a:r>
            <a:endParaRPr lang="pt-BR" sz="6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F6E2F22-4875-1D48-AD6F-58B7D38AF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7785" y="3957612"/>
            <a:ext cx="5736656" cy="676982"/>
          </a:xfrm>
        </p:spPr>
        <p:txBody>
          <a:bodyPr>
            <a:normAutofit lnSpcReduction="10000"/>
          </a:bodyPr>
          <a:lstStyle/>
          <a:p>
            <a:r>
              <a:rPr lang="pt-B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SIMULADOR DE CAIXA ELETRÔNICO EM C</a:t>
            </a:r>
          </a:p>
        </p:txBody>
      </p:sp>
    </p:spTree>
    <p:extLst>
      <p:ext uri="{BB962C8B-B14F-4D97-AF65-F5344CB8AC3E}">
        <p14:creationId xmlns:p14="http://schemas.microsoft.com/office/powerpoint/2010/main" val="3486204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DEEE7-2FBB-D705-5632-A3E4B9E8E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1C87D-51B7-D26C-4C17-18B0A5575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333" y="292362"/>
            <a:ext cx="9805481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Módulo 2 – Visualização do saldo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D5893E-7F66-4207-0A80-C2D0D056B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333" y="1427920"/>
            <a:ext cx="9983292" cy="411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81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878C1-BAEE-50D1-1E56-927B0751E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FE750-C288-A2CC-EAD3-8D7CFAB7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120" y="215088"/>
            <a:ext cx="9805481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Funcionalidades Implementadas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F15A4EF-8A0D-96EB-4C59-C3CC8AB952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4120" y="1997839"/>
            <a:ext cx="916968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Exibição de identificação do usuário</a:t>
            </a:r>
            <a:r>
              <a:rPr kumimoji="0" 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pt-BR" sz="1800" dirty="0">
                <a:latin typeface="Arial" panose="020B0604020202020204" pitchFamily="34" charset="0"/>
              </a:rPr>
              <a:t>Irá imprimir no console o nome do usuário.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sz="1800" b="1" dirty="0">
                <a:latin typeface="Arial" panose="020B0604020202020204" pitchFamily="34" charset="0"/>
              </a:rPr>
              <a:t>Apresentação do saldo atual</a:t>
            </a:r>
            <a:r>
              <a:rPr lang="pt-BR" sz="1800" dirty="0"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pt-BR" sz="1800" dirty="0">
                <a:latin typeface="Arial" panose="020B0604020202020204" pitchFamily="34" charset="0"/>
              </a:rPr>
              <a:t>Mostrar o valor do saldo utilizando apenas duas casas decimais, determinadas por ‘%.2f’.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pt-BR" sz="18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sz="1800" b="1" dirty="0">
                <a:latin typeface="Arial" panose="020B0604020202020204" pitchFamily="34" charset="0"/>
              </a:rPr>
              <a:t>Estrutura condicional em relação ao saldo</a:t>
            </a:r>
            <a:r>
              <a:rPr lang="pt-BR" sz="1800" dirty="0"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sz="1800" dirty="0">
                <a:latin typeface="Arial" panose="020B0604020202020204" pitchFamily="34" charset="0"/>
              </a:rPr>
              <a:t>- Ao utilizar a estrutura ‘</a:t>
            </a:r>
            <a:r>
              <a:rPr lang="pt-BR" sz="1800" dirty="0" err="1">
                <a:latin typeface="Arial" panose="020B0604020202020204" pitchFamily="34" charset="0"/>
              </a:rPr>
              <a:t>if</a:t>
            </a:r>
            <a:r>
              <a:rPr lang="pt-BR" sz="1800" dirty="0">
                <a:latin typeface="Arial" panose="020B0604020202020204" pitchFamily="34" charset="0"/>
              </a:rPr>
              <a:t> </a:t>
            </a:r>
            <a:r>
              <a:rPr lang="pt-BR" sz="1800" dirty="0" err="1">
                <a:latin typeface="Arial" panose="020B0604020202020204" pitchFamily="34" charset="0"/>
              </a:rPr>
              <a:t>else</a:t>
            </a:r>
            <a:r>
              <a:rPr lang="pt-BR" sz="1800" dirty="0">
                <a:latin typeface="Arial" panose="020B0604020202020204" pitchFamily="34" charset="0"/>
              </a:rPr>
              <a:t>’, exibe uma mensagem correspondente ao valor atual do usuário.</a:t>
            </a:r>
          </a:p>
        </p:txBody>
      </p:sp>
    </p:spTree>
    <p:extLst>
      <p:ext uri="{BB962C8B-B14F-4D97-AF65-F5344CB8AC3E}">
        <p14:creationId xmlns:p14="http://schemas.microsoft.com/office/powerpoint/2010/main" val="195138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5EF66-108D-B959-7E61-DE80B7FB9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03115-287A-68A6-F2C9-5D482929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762" y="365125"/>
            <a:ext cx="9481038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Principais Decisões Técnicas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AF8AAD-C98F-D6C4-DA0E-5F6A3AE07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422" y="1975750"/>
            <a:ext cx="9481038" cy="4351338"/>
          </a:xfrm>
        </p:spPr>
        <p:txBody>
          <a:bodyPr/>
          <a:lstStyle/>
          <a:p>
            <a:r>
              <a:rPr lang="pt-BR" b="1" dirty="0"/>
              <a:t>Organização por função específica</a:t>
            </a:r>
            <a:r>
              <a:rPr lang="pt-BR" dirty="0"/>
              <a:t>:</a:t>
            </a:r>
          </a:p>
          <a:p>
            <a:pPr>
              <a:buFontTx/>
              <a:buChar char="-"/>
            </a:pPr>
            <a:r>
              <a:rPr lang="pt-BR" dirty="0"/>
              <a:t>Para que o saldo seja visualizado dentro de outras partes do programa, foi criada a função ‘visualizarSaldo’ somente para isso.</a:t>
            </a:r>
          </a:p>
          <a:p>
            <a:r>
              <a:rPr lang="pt-BR" b="1" dirty="0"/>
              <a:t>Receber o saldo como entrada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- A função recebe o valor do saldo como informação, ou seja, dentro do parâmetro ‘(float saldo)’, podendo ser reutilizada com outros valores.</a:t>
            </a:r>
          </a:p>
        </p:txBody>
      </p:sp>
    </p:spTree>
    <p:extLst>
      <p:ext uri="{BB962C8B-B14F-4D97-AF65-F5344CB8AC3E}">
        <p14:creationId xmlns:p14="http://schemas.microsoft.com/office/powerpoint/2010/main" val="1963055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F5F80-617C-B03D-E531-90BFEDAC3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1ED58-C4AF-AA5C-4CD2-05B9D9EA4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324" y="102357"/>
            <a:ext cx="9805481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Demonstração no terminal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5DD159-AA1F-966F-7D7A-64EEFF4D9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345" y="1758692"/>
            <a:ext cx="6909001" cy="334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56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726F0-4440-09C5-BAFF-D10BC0734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8E9C0-5C68-ADC2-6128-74FDB4FAC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324" y="102357"/>
            <a:ext cx="9805481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Demonstração no terminal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2779D3A-E152-E3B3-3564-53D2F9BA0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886" y="2538484"/>
            <a:ext cx="9316263" cy="110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63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2F42C-CF16-D6D9-4077-CBCB354BD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1C25B-5B4B-AB78-BCD7-51B152CEA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324" y="102357"/>
            <a:ext cx="9805481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Demonstração no terminal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29F5B4-A3C6-265C-06E6-BE963F15C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938" y="2745410"/>
            <a:ext cx="9627218" cy="136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2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40B20-0676-8715-24FB-CF2BF6021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C1166-0703-9EEC-E259-AF4D9F36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324" y="102357"/>
            <a:ext cx="9805481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Demonstração no terminal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4B2C40-4D4E-1490-6DFE-583D1B263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421" y="2797790"/>
            <a:ext cx="10208528" cy="92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57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84120" y="215088"/>
            <a:ext cx="9805481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Módulo 3- Realiza saques com validação  de saldo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052" y="1777285"/>
            <a:ext cx="7984900" cy="4159876"/>
          </a:xfrm>
        </p:spPr>
      </p:pic>
    </p:spTree>
    <p:extLst>
      <p:ext uri="{BB962C8B-B14F-4D97-AF65-F5344CB8AC3E}">
        <p14:creationId xmlns:p14="http://schemas.microsoft.com/office/powerpoint/2010/main" val="845468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84120" y="215088"/>
            <a:ext cx="9805481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Funcionalidades Implementadas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184120" y="1842374"/>
            <a:ext cx="916968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Leitura do valor de saque</a:t>
            </a:r>
            <a:r>
              <a:rPr kumimoji="0" 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usuário informa quanto deseja sacar via </a:t>
            </a:r>
            <a:r>
              <a:rPr lang="pt-BR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kumimoji="0" lang="pt-B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Validação do valor informado</a:t>
            </a:r>
            <a:r>
              <a:rPr kumimoji="0" 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 se o valor é maior que zero.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 se há saldo suficiente para realizar o saque.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Atualização do saldo</a:t>
            </a:r>
            <a:r>
              <a:rPr kumimoji="0" 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as validações forem aprovadas, o valor do saque é </a:t>
            </a: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subtraído do saldo atual</a:t>
            </a:r>
            <a:r>
              <a:rPr kumimoji="0" 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Registro da operação</a:t>
            </a:r>
            <a:r>
              <a:rPr kumimoji="0" 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Chama a função </a:t>
            </a:r>
            <a:r>
              <a:rPr lang="pt-BR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registrarOperacao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registrar o saque</a:t>
            </a:r>
            <a:r>
              <a:rPr kumimoji="0" 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(mensagem + contagem).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Confirmação ao usuário</a:t>
            </a:r>
            <a:r>
              <a:rPr kumimoji="0" 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 se o saque foi realizado ou se houve erro (valor inválido ou saldo insuficiente).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155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84120" y="215088"/>
            <a:ext cx="9805481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Principais Decisões Técnicas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184120" y="1723709"/>
            <a:ext cx="916968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1800" b="1" dirty="0">
                <a:latin typeface="Arial" panose="020B0604020202020204" pitchFamily="34" charset="0"/>
              </a:rPr>
              <a:t>Uso de ponteiro para modificar o saldo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1800" dirty="0">
                <a:latin typeface="Arial" panose="020B0604020202020204" pitchFamily="34" charset="0"/>
              </a:rPr>
              <a:t>A função </a:t>
            </a:r>
            <a:r>
              <a:rPr lang="pt-BR" sz="1800" i="1" dirty="0" err="1">
                <a:latin typeface="Arial" panose="020B0604020202020204" pitchFamily="34" charset="0"/>
              </a:rPr>
              <a:t>realizarSaque</a:t>
            </a:r>
            <a:r>
              <a:rPr lang="pt-BR" sz="1800" i="1" dirty="0">
                <a:latin typeface="Arial" panose="020B0604020202020204" pitchFamily="34" charset="0"/>
              </a:rPr>
              <a:t>(float *saldo) </a:t>
            </a:r>
            <a:r>
              <a:rPr lang="pt-BR" sz="1800" dirty="0">
                <a:latin typeface="Arial" panose="020B0604020202020204" pitchFamily="34" charset="0"/>
              </a:rPr>
              <a:t>usa um ponteiro para que a modificação no valor do saldo reflita fora da função — ou seja, diretamente no contexto do </a:t>
            </a:r>
            <a:r>
              <a:rPr lang="pt-BR" sz="1800" i="1" dirty="0" err="1">
                <a:latin typeface="Arial" panose="020B0604020202020204" pitchFamily="34" charset="0"/>
              </a:rPr>
              <a:t>main</a:t>
            </a:r>
            <a:r>
              <a:rPr lang="pt-BR" sz="1800" dirty="0">
                <a:latin typeface="Arial" panose="020B0604020202020204" pitchFamily="34" charset="0"/>
              </a:rPr>
              <a:t>.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41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55333" y="292362"/>
            <a:ext cx="9805481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Integrantes e suas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55332" y="1617925"/>
            <a:ext cx="9805481" cy="295864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Divisão De Módulos: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Módulo 1-Verificação de login e senha: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Italo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andrade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sousa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Módulo 2-Exibe o saldo atual da conta: Guilherme Kalil Pereira Nascimento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Módulo3-Realiza saques com validação  de saldo: Jullie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Kessy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Pereira de Carvalho 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Módulo 4-Permite adicionar valores à conta : Maria Clara Santos da Costa</a:t>
            </a: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Módulo 5-Armazena e exibe operações feitas: Pedro Yan Barros Magalhães</a:t>
            </a:r>
          </a:p>
        </p:txBody>
      </p:sp>
    </p:spTree>
    <p:extLst>
      <p:ext uri="{BB962C8B-B14F-4D97-AF65-F5344CB8AC3E}">
        <p14:creationId xmlns:p14="http://schemas.microsoft.com/office/powerpoint/2010/main" val="2354473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84120" y="215088"/>
            <a:ext cx="9805481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Demonstração Do Terminal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990" y="1540651"/>
            <a:ext cx="6838680" cy="4435146"/>
          </a:xfrm>
        </p:spPr>
      </p:pic>
    </p:spTree>
    <p:extLst>
      <p:ext uri="{BB962C8B-B14F-4D97-AF65-F5344CB8AC3E}">
        <p14:creationId xmlns:p14="http://schemas.microsoft.com/office/powerpoint/2010/main" val="2467721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84120" y="215088"/>
            <a:ext cx="9805481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Demonstração Do Terminal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267" y="1540650"/>
            <a:ext cx="5473521" cy="1266943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267" y="3152736"/>
            <a:ext cx="5473521" cy="13203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267" y="4949605"/>
            <a:ext cx="5473521" cy="12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4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89C4-E145-B834-A501-5BD59D3D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858" y="4178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/>
                <a:ea typeface="Calibri Light"/>
                <a:cs typeface="Calibri Light"/>
              </a:rPr>
              <a:t>Modulo 4 –Realiza Depósitos </a:t>
            </a:r>
          </a:p>
        </p:txBody>
      </p:sp>
      <p:pic>
        <p:nvPicPr>
          <p:cNvPr id="4" name="Content Placeholder 3" descr="Interface gráfica do usuário, Texto&#10;&#10;O conteúdo gerado por IA pode estar incorreto.">
            <a:extLst>
              <a:ext uri="{FF2B5EF4-FFF2-40B4-BE49-F238E27FC236}">
                <a16:creationId xmlns:a16="http://schemas.microsoft.com/office/drawing/2014/main" id="{8D86A1AA-0CDD-43C6-7B01-4A945B627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758" y="1333629"/>
            <a:ext cx="8849830" cy="3909054"/>
          </a:xfrm>
        </p:spPr>
      </p:pic>
    </p:spTree>
    <p:extLst>
      <p:ext uri="{BB962C8B-B14F-4D97-AF65-F5344CB8AC3E}">
        <p14:creationId xmlns:p14="http://schemas.microsoft.com/office/powerpoint/2010/main" val="895871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8223-0D5D-DE1C-B89D-DE036E2D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994" y="-2104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/>
                <a:ea typeface="Calibri Light"/>
                <a:cs typeface="Calibri Light"/>
              </a:rPr>
              <a:t>Funcionalidades Implementadas</a:t>
            </a:r>
            <a:endParaRPr lang="pt-BR" b="1">
              <a:solidFill>
                <a:srgbClr val="007441"/>
              </a:solidFill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FC56D-FE02-D010-DBB0-69A040E84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994" y="1130186"/>
            <a:ext cx="1017470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800" b="1" dirty="0">
                <a:latin typeface="Arial"/>
                <a:cs typeface="Arial"/>
              </a:rPr>
              <a:t>Leitura do valor do deposito:</a:t>
            </a:r>
          </a:p>
          <a:p>
            <a:pPr marL="0" indent="0">
              <a:buNone/>
            </a:pPr>
            <a:r>
              <a:rPr lang="pt-BR" sz="1800" dirty="0">
                <a:latin typeface="Arial"/>
                <a:cs typeface="Arial"/>
              </a:rPr>
              <a:t>Ele faz a Leitura do valor dado pelo usuário.</a:t>
            </a:r>
          </a:p>
          <a:p>
            <a:r>
              <a:rPr lang="pt-BR" sz="1800" b="1" dirty="0">
                <a:latin typeface="Arial"/>
                <a:cs typeface="Arial"/>
              </a:rPr>
              <a:t>Validação do valor: </a:t>
            </a:r>
          </a:p>
          <a:p>
            <a:pPr marL="0" indent="0">
              <a:buNone/>
            </a:pPr>
            <a:r>
              <a:rPr lang="pt-BR" sz="1800" dirty="0">
                <a:latin typeface="Arial"/>
                <a:cs typeface="Arial"/>
              </a:rPr>
              <a:t>Verifica se o valor lido e positivo .</a:t>
            </a:r>
          </a:p>
          <a:p>
            <a:r>
              <a:rPr lang="pt-BR" sz="1800" b="1" dirty="0">
                <a:latin typeface="Arial"/>
                <a:cs typeface="Arial"/>
              </a:rPr>
              <a:t>Atualização do saldo:</a:t>
            </a:r>
          </a:p>
          <a:p>
            <a:pPr marL="0" indent="0">
              <a:buNone/>
            </a:pPr>
            <a:r>
              <a:rPr lang="pt-BR" sz="1800" dirty="0">
                <a:latin typeface="Arial"/>
                <a:cs typeface="Arial"/>
              </a:rPr>
              <a:t>Atualiza o saldo somando o valor novo.</a:t>
            </a:r>
          </a:p>
          <a:p>
            <a:r>
              <a:rPr lang="pt-BR" sz="1800" b="1" dirty="0">
                <a:latin typeface="Arial"/>
                <a:cs typeface="Arial"/>
              </a:rPr>
              <a:t>Registro da Operação: </a:t>
            </a:r>
          </a:p>
          <a:p>
            <a:pPr marL="0" indent="0">
              <a:buNone/>
            </a:pPr>
            <a:r>
              <a:rPr lang="pt-BR" sz="1800" dirty="0">
                <a:latin typeface="Arial"/>
                <a:cs typeface="Arial"/>
              </a:rPr>
              <a:t>Chama a função </a:t>
            </a:r>
            <a:r>
              <a:rPr lang="pt-BR" sz="1800" dirty="0" err="1">
                <a:latin typeface="Arial"/>
                <a:cs typeface="Arial"/>
              </a:rPr>
              <a:t>registrarOperacao</a:t>
            </a:r>
            <a:r>
              <a:rPr lang="pt-BR" sz="1800" dirty="0">
                <a:latin typeface="Arial"/>
                <a:cs typeface="Arial"/>
              </a:rPr>
              <a:t> para registrar o deposito.</a:t>
            </a:r>
          </a:p>
          <a:p>
            <a:r>
              <a:rPr lang="pt-BR" sz="1800" b="1" dirty="0">
                <a:latin typeface="Arial"/>
                <a:cs typeface="Arial"/>
              </a:rPr>
              <a:t>Confirmação do Deposito: </a:t>
            </a:r>
          </a:p>
          <a:p>
            <a:pPr marL="0" indent="0">
              <a:buNone/>
            </a:pPr>
            <a:r>
              <a:rPr lang="pt-BR" sz="1800" dirty="0">
                <a:latin typeface="Arial"/>
                <a:cs typeface="Arial"/>
              </a:rPr>
              <a:t>Exibe pro usuário o valor que foi depositado e o saldo atualizado.</a:t>
            </a:r>
          </a:p>
          <a:p>
            <a:pPr marL="0" indent="0">
              <a:buNone/>
            </a:pPr>
            <a:r>
              <a:rPr lang="pt-BR" sz="1800" dirty="0">
                <a:latin typeface="Arial"/>
                <a:cs typeface="Arial"/>
              </a:rPr>
              <a:t>Se o valor lido for menor ou igual a 0 ele exibe uma mensagem falando que o valor do deposito tem que ser positivo.</a:t>
            </a:r>
          </a:p>
          <a:p>
            <a:endParaRPr lang="pt-BR" sz="1800" dirty="0">
              <a:latin typeface="Arial"/>
              <a:cs typeface="Arial"/>
            </a:endParaRPr>
          </a:p>
          <a:p>
            <a:endParaRPr lang="pt-BR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0983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460A-FE6C-7C78-4028-574B851F4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249" y="89703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/>
                <a:ea typeface="Calibri Light"/>
                <a:cs typeface="Calibri Light"/>
              </a:rPr>
              <a:t>Principais Decisões Técnicas </a:t>
            </a:r>
            <a:endParaRPr lang="pt-BR" b="1" dirty="0">
              <a:solidFill>
                <a:srgbClr val="007441"/>
              </a:solidFill>
              <a:latin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DF276-A4F0-B3D3-CCA2-72D7C97C9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8248" y="1412493"/>
            <a:ext cx="1010246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800" b="1" dirty="0">
                <a:latin typeface="Arial"/>
                <a:ea typeface="Calibri"/>
                <a:cs typeface="Calibri"/>
              </a:rPr>
              <a:t>O uso de ponteiro para Modificar o saldo:</a:t>
            </a:r>
          </a:p>
          <a:p>
            <a:pPr marL="0" indent="0">
              <a:buNone/>
            </a:pPr>
            <a:r>
              <a:rPr lang="pt-BR" sz="1800" dirty="0">
                <a:latin typeface="Arial"/>
                <a:ea typeface="+mn-lt"/>
                <a:cs typeface="+mn-lt"/>
              </a:rPr>
              <a:t> </a:t>
            </a:r>
            <a:r>
              <a:rPr lang="pt-BR" sz="1800" b="1" dirty="0" err="1">
                <a:latin typeface="Arial"/>
                <a:ea typeface="+mn-lt"/>
                <a:cs typeface="+mn-lt"/>
              </a:rPr>
              <a:t>void</a:t>
            </a:r>
            <a:r>
              <a:rPr lang="pt-BR" sz="1800" b="1" dirty="0">
                <a:latin typeface="Arial"/>
                <a:ea typeface="+mn-lt"/>
                <a:cs typeface="+mn-lt"/>
              </a:rPr>
              <a:t> </a:t>
            </a:r>
            <a:r>
              <a:rPr lang="pt-BR" sz="1800" b="1" dirty="0" err="1">
                <a:latin typeface="Arial"/>
                <a:ea typeface="+mn-lt"/>
                <a:cs typeface="+mn-lt"/>
              </a:rPr>
              <a:t>realizarDeposito</a:t>
            </a:r>
            <a:r>
              <a:rPr lang="pt-BR" sz="1800" b="1" dirty="0">
                <a:latin typeface="Arial"/>
                <a:ea typeface="+mn-lt"/>
                <a:cs typeface="+mn-lt"/>
              </a:rPr>
              <a:t>(</a:t>
            </a:r>
            <a:r>
              <a:rPr lang="pt-BR" sz="1800" b="1" dirty="0" err="1">
                <a:latin typeface="Arial"/>
                <a:ea typeface="+mn-lt"/>
                <a:cs typeface="+mn-lt"/>
              </a:rPr>
              <a:t>float</a:t>
            </a:r>
            <a:r>
              <a:rPr lang="pt-BR" sz="1800" b="1" dirty="0">
                <a:latin typeface="Arial"/>
                <a:ea typeface="+mn-lt"/>
                <a:cs typeface="+mn-lt"/>
              </a:rPr>
              <a:t> *saldo) </a:t>
            </a:r>
            <a:r>
              <a:rPr lang="pt-BR" sz="1800" dirty="0">
                <a:latin typeface="Arial"/>
                <a:ea typeface="+mn-lt"/>
                <a:cs typeface="+mn-lt"/>
              </a:rPr>
              <a:t>Permite que qualquer alteração que a função fizer em *saldo irá modificar diretamente o saldo original da conta, que está definido no Modulo 1.</a:t>
            </a:r>
            <a:endParaRPr lang="pt-BR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0166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EE71-9BA5-F22D-F8DD-B75CCB22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1718" y="-148996"/>
            <a:ext cx="10515600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/>
                <a:ea typeface="Calibri Light"/>
                <a:cs typeface="Calibri Light"/>
              </a:rPr>
              <a:t>Demonstração do Terminal</a:t>
            </a:r>
            <a:endParaRPr lang="pt-BR" b="1" dirty="0">
              <a:solidFill>
                <a:srgbClr val="007441"/>
              </a:solidFill>
              <a:latin typeface="Arial"/>
            </a:endParaRPr>
          </a:p>
        </p:txBody>
      </p:sp>
      <p:pic>
        <p:nvPicPr>
          <p:cNvPr id="8" name="Content Placeholder 7" descr="Texto&#10;&#10;O conteúdo gerado por IA pode estar incorreto.">
            <a:extLst>
              <a:ext uri="{FF2B5EF4-FFF2-40B4-BE49-F238E27FC236}">
                <a16:creationId xmlns:a16="http://schemas.microsoft.com/office/drawing/2014/main" id="{9EFDD3A3-FC01-3F50-80EB-37794665B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557" y="1177476"/>
            <a:ext cx="4780862" cy="4903997"/>
          </a:xfrm>
        </p:spPr>
      </p:pic>
      <p:pic>
        <p:nvPicPr>
          <p:cNvPr id="9" name="Imagem 8" descr="Texto&#10;&#10;O conteúdo gerado por IA pode estar incorreto.">
            <a:extLst>
              <a:ext uri="{FF2B5EF4-FFF2-40B4-BE49-F238E27FC236}">
                <a16:creationId xmlns:a16="http://schemas.microsoft.com/office/drawing/2014/main" id="{47467ED4-CD74-DCC2-1232-53635D3D6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463" y="1178804"/>
            <a:ext cx="5258832" cy="301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06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99138" y="365125"/>
            <a:ext cx="9454662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Modulo 5-</a:t>
            </a:r>
            <a:r>
              <a:rPr lang="pt-BR" b="1" dirty="0" err="1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Historico</a:t>
            </a:r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operações</a:t>
            </a:r>
            <a:endParaRPr lang="pt-BR" dirty="0"/>
          </a:p>
        </p:txBody>
      </p:sp>
      <p:pic>
        <p:nvPicPr>
          <p:cNvPr id="4" name="Espaço Reservado para Conteúdo 3" descr="pt ya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2978" y="1825625"/>
            <a:ext cx="5826493" cy="4351338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3968" y="365125"/>
            <a:ext cx="9489831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Funcionalidades Implementadas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63968" y="1825625"/>
            <a:ext cx="9489832" cy="4351338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/>
              <a:t>Estrutura de armazenamento:</a:t>
            </a:r>
            <a:br>
              <a:rPr lang="pt-BR" dirty="0"/>
            </a:br>
            <a:r>
              <a:rPr lang="pt-BR" dirty="0"/>
              <a:t>Definição de uma </a:t>
            </a:r>
            <a:r>
              <a:rPr lang="pt-BR" dirty="0" err="1"/>
              <a:t>struct</a:t>
            </a:r>
            <a:r>
              <a:rPr lang="pt-BR" dirty="0"/>
              <a:t> </a:t>
            </a:r>
            <a:r>
              <a:rPr lang="pt-BR" dirty="0" err="1"/>
              <a:t>Operacao</a:t>
            </a:r>
            <a:r>
              <a:rPr lang="pt-BR" dirty="0"/>
              <a:t> contendo os campos tipo (descrição da operação) e valor (valor monetário da operação).</a:t>
            </a:r>
          </a:p>
          <a:p>
            <a:r>
              <a:rPr lang="pt-BR" b="1" dirty="0"/>
              <a:t>Registro das operações:</a:t>
            </a:r>
            <a:br>
              <a:rPr lang="pt-BR" dirty="0"/>
            </a:br>
            <a:r>
              <a:rPr lang="pt-BR" dirty="0"/>
              <a:t>A função </a:t>
            </a:r>
            <a:r>
              <a:rPr lang="pt-BR" dirty="0" err="1"/>
              <a:t>registrarOperacao</a:t>
            </a:r>
            <a:r>
              <a:rPr lang="pt-BR" dirty="0"/>
              <a:t>(</a:t>
            </a:r>
            <a:r>
              <a:rPr lang="pt-BR" dirty="0" err="1"/>
              <a:t>const</a:t>
            </a:r>
            <a:r>
              <a:rPr lang="pt-BR" dirty="0"/>
              <a:t> char *tipo, float valor) armazena cada transação válida (depósito ou saque) no vetor </a:t>
            </a:r>
            <a:r>
              <a:rPr lang="pt-BR" dirty="0" err="1"/>
              <a:t>historico</a:t>
            </a:r>
            <a:r>
              <a:rPr lang="pt-BR" dirty="0"/>
              <a:t>[], incrementando o contador </a:t>
            </a:r>
            <a:r>
              <a:rPr lang="pt-BR" dirty="0" err="1"/>
              <a:t>totalOperacoes</a:t>
            </a:r>
            <a:r>
              <a:rPr lang="pt-BR" dirty="0"/>
              <a:t>.</a:t>
            </a:r>
          </a:p>
          <a:p>
            <a:r>
              <a:rPr lang="pt-BR" b="1" dirty="0"/>
              <a:t>Controle de limite de registros:</a:t>
            </a:r>
            <a:br>
              <a:rPr lang="pt-BR" dirty="0"/>
            </a:br>
            <a:r>
              <a:rPr lang="pt-BR" dirty="0"/>
              <a:t>Aceita até 100 registros, definidos pela constante MAX_OPERACOES.</a:t>
            </a:r>
          </a:p>
          <a:p>
            <a:r>
              <a:rPr lang="pt-BR" b="1" dirty="0"/>
              <a:t>Exibição de resumo final:</a:t>
            </a:r>
            <a:br>
              <a:rPr lang="pt-BR" dirty="0"/>
            </a:br>
            <a:r>
              <a:rPr lang="pt-BR" dirty="0"/>
              <a:t>A função </a:t>
            </a:r>
            <a:r>
              <a:rPr lang="pt-BR" dirty="0" err="1"/>
              <a:t>exibirTotalOperacoes</a:t>
            </a:r>
            <a:r>
              <a:rPr lang="pt-BR" dirty="0"/>
              <a:t>() imprime ao final do programa o número total de operações feitas pelo usuário.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3968" y="365125"/>
            <a:ext cx="9489831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Principais Decisões Técnicas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63968" y="1825625"/>
            <a:ext cx="9489832" cy="4351338"/>
          </a:xfrm>
        </p:spPr>
        <p:txBody>
          <a:bodyPr/>
          <a:lstStyle/>
          <a:p>
            <a:r>
              <a:rPr lang="pt-BR" b="1" dirty="0"/>
              <a:t>Uso de vetor de </a:t>
            </a:r>
            <a:r>
              <a:rPr lang="pt-BR" b="1" dirty="0" err="1"/>
              <a:t>structs</a:t>
            </a:r>
            <a:r>
              <a:rPr lang="pt-BR" b="1" dirty="0"/>
              <a:t> (</a:t>
            </a:r>
            <a:r>
              <a:rPr lang="pt-BR" b="1" dirty="0" err="1"/>
              <a:t>Operacao</a:t>
            </a:r>
            <a:r>
              <a:rPr lang="pt-BR" b="1" dirty="0"/>
              <a:t> </a:t>
            </a:r>
            <a:r>
              <a:rPr lang="pt-BR" b="1" dirty="0" err="1"/>
              <a:t>historico</a:t>
            </a:r>
            <a:r>
              <a:rPr lang="pt-BR" b="1" dirty="0"/>
              <a:t>[100])</a:t>
            </a:r>
            <a:r>
              <a:rPr lang="pt-BR" dirty="0"/>
              <a:t> para organizar o histórico de forma estruturada e </a:t>
            </a:r>
            <a:r>
              <a:rPr lang="pt-BR" dirty="0" err="1"/>
              <a:t>escalável</a:t>
            </a:r>
            <a:r>
              <a:rPr lang="pt-BR" dirty="0"/>
              <a:t>.</a:t>
            </a:r>
          </a:p>
          <a:p>
            <a:r>
              <a:rPr lang="pt-BR" b="1" dirty="0"/>
              <a:t>Controle de índice com </a:t>
            </a:r>
            <a:r>
              <a:rPr lang="pt-BR" b="1" dirty="0" err="1"/>
              <a:t>totalOperacoes</a:t>
            </a:r>
            <a:r>
              <a:rPr lang="pt-BR" dirty="0"/>
              <a:t> para gerenciar a posição atual de escrita no vetor.</a:t>
            </a:r>
          </a:p>
          <a:p>
            <a:r>
              <a:rPr lang="pt-BR" b="1" dirty="0"/>
              <a:t>Isolamento da lógica de registro em função própria</a:t>
            </a:r>
            <a:r>
              <a:rPr lang="pt-BR" dirty="0"/>
              <a:t>, o que permite reutilização do código em diferentes módulos (depósito e saque).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2762" y="365125"/>
            <a:ext cx="9481038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Demonstração Do Terminal</a:t>
            </a:r>
            <a:endParaRPr lang="pt-BR" dirty="0"/>
          </a:p>
        </p:txBody>
      </p:sp>
      <p:pic>
        <p:nvPicPr>
          <p:cNvPr id="4" name="Espaço Reservado para Conteúdo 3" descr="fin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974" y="2213176"/>
            <a:ext cx="7286648" cy="3027039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099EB-717D-8261-57B7-70BC5869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836" y="-218363"/>
            <a:ext cx="3415352" cy="1172074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Fluxograma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DDD0CF1F-2A06-1378-B34C-15B4831E5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5032" y="657754"/>
            <a:ext cx="7906699" cy="5779337"/>
          </a:xfrm>
        </p:spPr>
      </p:pic>
    </p:spTree>
    <p:extLst>
      <p:ext uri="{BB962C8B-B14F-4D97-AF65-F5344CB8AC3E}">
        <p14:creationId xmlns:p14="http://schemas.microsoft.com/office/powerpoint/2010/main" val="2496855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DE569EA-EBDD-0A4F-9967-EABFD4B7CCA6}"/>
              </a:ext>
            </a:extLst>
          </p:cNvPr>
          <p:cNvSpPr txBox="1"/>
          <p:nvPr/>
        </p:nvSpPr>
        <p:spPr>
          <a:xfrm>
            <a:off x="4179342" y="2137566"/>
            <a:ext cx="5778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Obrigado (a)!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4ACA0DA-15BF-0246-87AE-9F24F3034EE5}"/>
              </a:ext>
            </a:extLst>
          </p:cNvPr>
          <p:cNvSpPr txBox="1"/>
          <p:nvPr/>
        </p:nvSpPr>
        <p:spPr>
          <a:xfrm>
            <a:off x="3550314" y="3253386"/>
            <a:ext cx="7036286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JULLIE KESSY PEREIRA DE CARVALHO</a:t>
            </a:r>
          </a:p>
          <a:p>
            <a:pPr algn="ctr"/>
            <a:r>
              <a:rPr lang="pt-B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ITALO ANDRADE DE SOUSA</a:t>
            </a:r>
          </a:p>
          <a:p>
            <a:pPr algn="ctr"/>
            <a:r>
              <a:rPr lang="pt-B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PEDRO YAN BARROS MAGALHÃES</a:t>
            </a:r>
          </a:p>
          <a:p>
            <a:pPr algn="ctr"/>
            <a:r>
              <a:rPr lang="pt-BR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GUILHERME KALIL PEREIRA NASCIMENTO</a:t>
            </a:r>
          </a:p>
          <a:p>
            <a:pPr algn="ctr"/>
            <a:r>
              <a:rPr lang="pt-BR" sz="24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MARIA CLARA SANTOS DA COSTA </a:t>
            </a:r>
            <a:endParaRPr lang="pt-BR" sz="2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43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46384" y="365125"/>
            <a:ext cx="9507415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Modulo 1-Verificação de </a:t>
            </a:r>
            <a:r>
              <a:rPr lang="pt-BR" b="1" dirty="0" err="1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senha</a:t>
            </a:r>
            <a:endParaRPr lang="pt-BR" dirty="0"/>
          </a:p>
        </p:txBody>
      </p:sp>
      <p:pic>
        <p:nvPicPr>
          <p:cNvPr id="4" name="Espaço Reservado para Conteúdo 3" descr="pt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3334" y="1825625"/>
            <a:ext cx="3565331" cy="435133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5176" y="365125"/>
            <a:ext cx="9498623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Modulo 1-Verificação de </a:t>
            </a:r>
            <a:r>
              <a:rPr lang="pt-BR" b="1" dirty="0" err="1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senha</a:t>
            </a:r>
            <a:endParaRPr lang="pt-BR" dirty="0"/>
          </a:p>
        </p:txBody>
      </p:sp>
      <p:pic>
        <p:nvPicPr>
          <p:cNvPr id="4" name="Espaço Reservado para Conteúdo 3" descr="Pt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2994" y="2279024"/>
            <a:ext cx="5906012" cy="344453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63968" y="365125"/>
            <a:ext cx="9489831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Modulo 1-Verificação de </a:t>
            </a:r>
            <a:r>
              <a:rPr lang="pt-BR" b="1" dirty="0" err="1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senha</a:t>
            </a:r>
            <a:endParaRPr lang="pt-BR" dirty="0"/>
          </a:p>
        </p:txBody>
      </p:sp>
      <p:pic>
        <p:nvPicPr>
          <p:cNvPr id="4" name="Espaço Reservado para Conteúdo 3" descr="pt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126" y="1825625"/>
            <a:ext cx="7753747" cy="435133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7930" y="365125"/>
            <a:ext cx="9445869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Funcionalidades Implementadas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07930" y="1825625"/>
            <a:ext cx="9445870" cy="4351338"/>
          </a:xfrm>
        </p:spPr>
        <p:txBody>
          <a:bodyPr>
            <a:normAutofit fontScale="77500" lnSpcReduction="20000"/>
          </a:bodyPr>
          <a:lstStyle/>
          <a:p>
            <a:r>
              <a:rPr lang="pt-BR" b="1" dirty="0"/>
              <a:t>Criação de conta:</a:t>
            </a:r>
            <a:br>
              <a:rPr lang="pt-BR" dirty="0"/>
            </a:br>
            <a:r>
              <a:rPr lang="pt-BR" dirty="0"/>
              <a:t>Geração automática de um número de cartão com </a:t>
            </a:r>
            <a:r>
              <a:rPr lang="pt-BR" dirty="0" err="1"/>
              <a:t>rand</a:t>
            </a:r>
            <a:r>
              <a:rPr lang="pt-BR" dirty="0"/>
              <a:t>() e criação de senha digitada pelo usuário via </a:t>
            </a:r>
            <a:r>
              <a:rPr lang="pt-BR" dirty="0" err="1"/>
              <a:t>scanf</a:t>
            </a:r>
            <a:r>
              <a:rPr lang="pt-BR" dirty="0"/>
              <a:t>.</a:t>
            </a:r>
          </a:p>
          <a:p>
            <a:r>
              <a:rPr lang="pt-BR" b="1" dirty="0" err="1"/>
              <a:t>Login</a:t>
            </a:r>
            <a:r>
              <a:rPr lang="pt-BR" b="1" dirty="0"/>
              <a:t> do usuário:</a:t>
            </a:r>
            <a:br>
              <a:rPr lang="pt-BR" dirty="0"/>
            </a:br>
            <a:r>
              <a:rPr lang="pt-BR" dirty="0"/>
              <a:t>Leitura do número do cartão e senha digitados. Validação por meio de comparação direta e com a função </a:t>
            </a:r>
            <a:r>
              <a:rPr lang="pt-BR" dirty="0" err="1"/>
              <a:t>strcmp</a:t>
            </a:r>
            <a:r>
              <a:rPr lang="pt-BR" dirty="0"/>
              <a:t>() para a senha.</a:t>
            </a:r>
          </a:p>
          <a:p>
            <a:r>
              <a:rPr lang="pt-BR" b="1" dirty="0"/>
              <a:t>Menu de opções interativo:</a:t>
            </a:r>
            <a:br>
              <a:rPr lang="pt-BR" dirty="0"/>
            </a:br>
            <a:r>
              <a:rPr lang="pt-BR" dirty="0"/>
              <a:t>Exibe opções para consultar saldo, realizar depósito, realizar saque e sair. O menu permanece em execução com </a:t>
            </a:r>
            <a:r>
              <a:rPr lang="pt-BR" dirty="0" err="1"/>
              <a:t>do-while</a:t>
            </a:r>
            <a:r>
              <a:rPr lang="pt-BR" dirty="0"/>
              <a:t> até o usuário optar por sair.</a:t>
            </a:r>
          </a:p>
          <a:p>
            <a:r>
              <a:rPr lang="pt-BR" b="1" dirty="0"/>
              <a:t>Controle do fluxo de operações:</a:t>
            </a:r>
            <a:br>
              <a:rPr lang="pt-BR" dirty="0"/>
            </a:br>
            <a:r>
              <a:rPr lang="pt-BR" dirty="0"/>
              <a:t>As opções escolhidas no menu são tratadas com </a:t>
            </a:r>
            <a:r>
              <a:rPr lang="pt-BR" dirty="0" err="1"/>
              <a:t>switch-case</a:t>
            </a:r>
            <a:r>
              <a:rPr lang="pt-BR" dirty="0"/>
              <a:t>, chamando diretamente as funções implementadas em outros módulos.</a:t>
            </a:r>
          </a:p>
          <a:p>
            <a:r>
              <a:rPr lang="pt-BR" b="1" dirty="0"/>
              <a:t>Encerramento com resumo:</a:t>
            </a:r>
            <a:br>
              <a:rPr lang="pt-BR" dirty="0"/>
            </a:br>
            <a:r>
              <a:rPr lang="pt-BR" dirty="0"/>
              <a:t>Ao final da execução, exibe a quantidade total de operações realizadas com a função </a:t>
            </a:r>
            <a:r>
              <a:rPr lang="pt-BR" dirty="0" err="1"/>
              <a:t>exibirTotalOperacoes</a:t>
            </a:r>
            <a:r>
              <a:rPr lang="pt-BR" dirty="0"/>
              <a:t>().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2762" y="365125"/>
            <a:ext cx="9481038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Principais Decisões Técnicas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72762" y="1825625"/>
            <a:ext cx="9481038" cy="4351338"/>
          </a:xfrm>
        </p:spPr>
        <p:txBody>
          <a:bodyPr/>
          <a:lstStyle/>
          <a:p>
            <a:r>
              <a:rPr lang="pt-BR" b="1" dirty="0"/>
              <a:t>Uso de </a:t>
            </a:r>
            <a:r>
              <a:rPr lang="pt-BR" b="1" dirty="0" err="1"/>
              <a:t>switch-case</a:t>
            </a:r>
            <a:r>
              <a:rPr lang="pt-BR" dirty="0"/>
              <a:t> para garantir legibilidade e </a:t>
            </a:r>
            <a:r>
              <a:rPr lang="pt-BR" dirty="0" err="1"/>
              <a:t>modularização</a:t>
            </a:r>
            <a:r>
              <a:rPr lang="pt-BR" dirty="0"/>
              <a:t> nas chamadas de função.</a:t>
            </a:r>
          </a:p>
          <a:p>
            <a:r>
              <a:rPr lang="pt-BR" b="1" dirty="0"/>
              <a:t>Uso de </a:t>
            </a:r>
            <a:r>
              <a:rPr lang="pt-BR" b="1" dirty="0" err="1"/>
              <a:t>do-while</a:t>
            </a:r>
            <a:r>
              <a:rPr lang="pt-BR" dirty="0"/>
              <a:t> para manter o menu ativo até o encerramento.</a:t>
            </a:r>
          </a:p>
          <a:p>
            <a:r>
              <a:rPr lang="pt-BR" b="1" dirty="0"/>
              <a:t>Integração com ponteiros</a:t>
            </a:r>
            <a:r>
              <a:rPr lang="pt-BR" dirty="0"/>
              <a:t> nos parâmetros das funções </a:t>
            </a:r>
            <a:r>
              <a:rPr lang="pt-BR" dirty="0" err="1"/>
              <a:t>realizarDeposito</a:t>
            </a:r>
            <a:r>
              <a:rPr lang="pt-BR" dirty="0"/>
              <a:t>() e </a:t>
            </a:r>
            <a:r>
              <a:rPr lang="pt-BR" dirty="0" err="1"/>
              <a:t>realizarSaque</a:t>
            </a:r>
            <a:r>
              <a:rPr lang="pt-BR" dirty="0"/>
              <a:t>() para permitir atualização direta do saldo declarado no </a:t>
            </a:r>
            <a:r>
              <a:rPr lang="pt-BR" dirty="0" err="1"/>
              <a:t>main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99138" y="365125"/>
            <a:ext cx="9454662" cy="1325563"/>
          </a:xfrm>
        </p:spPr>
        <p:txBody>
          <a:bodyPr/>
          <a:lstStyle/>
          <a:p>
            <a:r>
              <a:rPr lang="pt-BR" b="1" dirty="0">
                <a:solidFill>
                  <a:srgbClr val="0074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Demonstração Do Terminal</a:t>
            </a:r>
            <a:endParaRPr lang="pt-BR" dirty="0"/>
          </a:p>
        </p:txBody>
      </p:sp>
      <p:pic>
        <p:nvPicPr>
          <p:cNvPr id="4" name="Espaço Reservado para Conteúdo 3" descr="prt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655" y="1690688"/>
            <a:ext cx="3596952" cy="586791"/>
          </a:xfrm>
        </p:spPr>
      </p:pic>
      <p:pic>
        <p:nvPicPr>
          <p:cNvPr id="5" name="Imagem 4" descr="prt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655" y="2709940"/>
            <a:ext cx="3718883" cy="1386960"/>
          </a:xfrm>
          <a:prstGeom prst="rect">
            <a:avLst/>
          </a:prstGeom>
        </p:spPr>
      </p:pic>
      <p:pic>
        <p:nvPicPr>
          <p:cNvPr id="6" name="Imagem 5" descr="prt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655" y="4466232"/>
            <a:ext cx="2956816" cy="510584"/>
          </a:xfrm>
          <a:prstGeom prst="rect">
            <a:avLst/>
          </a:prstGeom>
        </p:spPr>
      </p:pic>
      <p:pic>
        <p:nvPicPr>
          <p:cNvPr id="7" name="Imagem 6" descr="prt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0655" y="5341853"/>
            <a:ext cx="1988992" cy="137934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090655" y="1310054"/>
            <a:ext cx="326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Geração de numero de cartão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090655" y="2409092"/>
            <a:ext cx="408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Seleção da senha e criação da conta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2090655" y="4096900"/>
            <a:ext cx="441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Digitação da senha e numero do cartão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090655" y="4976816"/>
            <a:ext cx="481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rial" pitchFamily="34" charset="0"/>
                <a:cs typeface="Arial" pitchFamily="34" charset="0"/>
              </a:rPr>
              <a:t>Login</a:t>
            </a:r>
            <a:r>
              <a:rPr lang="pt-BR" dirty="0">
                <a:latin typeface="Arial" pitchFamily="34" charset="0"/>
                <a:cs typeface="Arial" pitchFamily="34" charset="0"/>
              </a:rPr>
              <a:t> realizado com senha e numero certos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oSlidePadrãoAluno" id="{DEABD460-2CAF-BE41-9026-6AB063403C84}" vid="{AC62CC72-D5F1-2E49-9986-DE58333FB96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do Office</Template>
  <TotalTime>256</TotalTime>
  <Words>812</Words>
  <Application>Microsoft Office PowerPoint</Application>
  <PresentationFormat>Widescreen</PresentationFormat>
  <Paragraphs>81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Tema do Office</vt:lpstr>
      <vt:lpstr>SaveBank</vt:lpstr>
      <vt:lpstr>Integrantes e suas funções</vt:lpstr>
      <vt:lpstr>Fluxograma</vt:lpstr>
      <vt:lpstr>Modulo 1-Verificação de login e senha</vt:lpstr>
      <vt:lpstr>Modulo 1-Verificação de login e senha</vt:lpstr>
      <vt:lpstr>Modulo 1-Verificação de login e senha</vt:lpstr>
      <vt:lpstr>Funcionalidades Implementadas</vt:lpstr>
      <vt:lpstr>Principais Decisões Técnicas</vt:lpstr>
      <vt:lpstr>Demonstração Do Terminal</vt:lpstr>
      <vt:lpstr>Módulo 2 – Visualização do saldo</vt:lpstr>
      <vt:lpstr>Funcionalidades Implementadas</vt:lpstr>
      <vt:lpstr>Principais Decisões Técnicas</vt:lpstr>
      <vt:lpstr>Demonstração no terminal</vt:lpstr>
      <vt:lpstr>Demonstração no terminal</vt:lpstr>
      <vt:lpstr>Demonstração no terminal</vt:lpstr>
      <vt:lpstr>Demonstração no terminal</vt:lpstr>
      <vt:lpstr>Módulo 3- Realiza saques com validação  de saldo</vt:lpstr>
      <vt:lpstr>Funcionalidades Implementadas</vt:lpstr>
      <vt:lpstr>Principais Decisões Técnicas</vt:lpstr>
      <vt:lpstr>Demonstração Do Terminal</vt:lpstr>
      <vt:lpstr>Demonstração Do Terminal</vt:lpstr>
      <vt:lpstr>Modulo 4 –Realiza Depósitos </vt:lpstr>
      <vt:lpstr>Funcionalidades Implementadas</vt:lpstr>
      <vt:lpstr>Principais Decisões Técnicas </vt:lpstr>
      <vt:lpstr>Demonstração do Terminal</vt:lpstr>
      <vt:lpstr>Modulo 5-Historico de operações</vt:lpstr>
      <vt:lpstr>Funcionalidades Implementadas</vt:lpstr>
      <vt:lpstr>Principais Decisões Técnicas</vt:lpstr>
      <vt:lpstr>Demonstração Do Terminal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 Office User</dc:creator>
  <cp:lastModifiedBy>Carlos Antonio Pereira do Nascimento Nascimento</cp:lastModifiedBy>
  <cp:revision>187</cp:revision>
  <dcterms:created xsi:type="dcterms:W3CDTF">2024-01-29T14:27:05Z</dcterms:created>
  <dcterms:modified xsi:type="dcterms:W3CDTF">2025-06-13T03:06:41Z</dcterms:modified>
</cp:coreProperties>
</file>