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4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spd="slow">
    <p:push dir="u"/>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areerpath-d51e8.web.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areerpath-d51e8.web.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30195"/>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30195"/>
          </a:xfrm>
          <a:prstGeom prst="rect">
            <a:avLst/>
          </a:prstGeom>
        </p:spPr>
      </p:pic>
      <p:sp>
        <p:nvSpPr>
          <p:cNvPr id="5" name="Text 2"/>
          <p:cNvSpPr/>
          <p:nvPr/>
        </p:nvSpPr>
        <p:spPr>
          <a:xfrm>
            <a:off x="818078" y="817959"/>
            <a:ext cx="5899785" cy="940713"/>
          </a:xfrm>
          <a:prstGeom prst="rect">
            <a:avLst/>
          </a:prstGeom>
          <a:noFill/>
          <a:ln/>
        </p:spPr>
        <p:txBody>
          <a:bodyPr wrap="none" rtlCol="0" anchor="t"/>
          <a:lstStyle/>
          <a:p>
            <a:pPr marL="0" indent="0">
              <a:lnSpc>
                <a:spcPts val="7408"/>
              </a:lnSpc>
              <a:buNone/>
            </a:pPr>
            <a:r>
              <a:rPr lang="en-US" sz="5926" dirty="0">
                <a:solidFill>
                  <a:srgbClr val="5955EB"/>
                </a:solidFill>
                <a:latin typeface="Libre Baskerville" pitchFamily="34" charset="0"/>
                <a:ea typeface="Libre Baskerville" pitchFamily="34" charset="-122"/>
                <a:cs typeface="Libre Baskerville" pitchFamily="34" charset="-120"/>
              </a:rPr>
              <a:t>CareerPath</a:t>
            </a:r>
            <a:endParaRPr lang="en-US" sz="5926" dirty="0"/>
          </a:p>
        </p:txBody>
      </p:sp>
      <p:pic>
        <p:nvPicPr>
          <p:cNvPr id="6" name="Image 1" descr="preencoded.png"/>
          <p:cNvPicPr>
            <a:picLocks noChangeAspect="1"/>
          </p:cNvPicPr>
          <p:nvPr/>
        </p:nvPicPr>
        <p:blipFill>
          <a:blip r:embed="rId4"/>
          <a:stretch>
            <a:fillRect/>
          </a:stretch>
        </p:blipFill>
        <p:spPr>
          <a:xfrm>
            <a:off x="5645943" y="787658"/>
            <a:ext cx="1075730" cy="768310"/>
          </a:xfrm>
          <a:prstGeom prst="rect">
            <a:avLst/>
          </a:prstGeom>
        </p:spPr>
      </p:pic>
      <p:sp>
        <p:nvSpPr>
          <p:cNvPr id="7" name="Text 3"/>
          <p:cNvSpPr/>
          <p:nvPr/>
        </p:nvSpPr>
        <p:spPr>
          <a:xfrm>
            <a:off x="818078" y="2222183"/>
            <a:ext cx="7507843" cy="327184"/>
          </a:xfrm>
          <a:prstGeom prst="rect">
            <a:avLst/>
          </a:prstGeom>
          <a:noFill/>
          <a:ln/>
        </p:spPr>
        <p:txBody>
          <a:bodyPr wrap="none" rtlCol="0" anchor="t"/>
          <a:lstStyle/>
          <a:p>
            <a:pPr marL="0" indent="0">
              <a:lnSpc>
                <a:spcPts val="2577"/>
              </a:lnSpc>
              <a:buNone/>
            </a:pPr>
            <a:endParaRPr lang="en-US" sz="1718" dirty="0"/>
          </a:p>
        </p:txBody>
      </p:sp>
      <p:sp>
        <p:nvSpPr>
          <p:cNvPr id="8" name="Text 4"/>
          <p:cNvSpPr/>
          <p:nvPr/>
        </p:nvSpPr>
        <p:spPr>
          <a:xfrm>
            <a:off x="818078" y="2794754"/>
            <a:ext cx="7507843" cy="654368"/>
          </a:xfrm>
          <a:prstGeom prst="rect">
            <a:avLst/>
          </a:prstGeom>
          <a:noFill/>
          <a:ln/>
        </p:spPr>
        <p:txBody>
          <a:bodyPr wrap="square" rtlCol="0" anchor="t"/>
          <a:lstStyle/>
          <a:p>
            <a:pPr marL="0" indent="0">
              <a:lnSpc>
                <a:spcPts val="2577"/>
              </a:lnSpc>
              <a:buNone/>
            </a:pPr>
            <a:r>
              <a:rPr lang="en-US" sz="1718" dirty="0">
                <a:solidFill>
                  <a:srgbClr val="49495A"/>
                </a:solidFill>
                <a:latin typeface="Open Sans" pitchFamily="34" charset="0"/>
                <a:ea typeface="Open Sans" pitchFamily="34" charset="-122"/>
                <a:cs typeface="Open Sans" pitchFamily="34" charset="-120"/>
              </a:rPr>
              <a:t>~platform that facilitates connections between students, educational institutions, and companies.</a:t>
            </a:r>
            <a:endParaRPr lang="en-US" sz="1718" dirty="0"/>
          </a:p>
        </p:txBody>
      </p:sp>
      <p:sp>
        <p:nvSpPr>
          <p:cNvPr id="9" name="Text 5"/>
          <p:cNvSpPr/>
          <p:nvPr/>
        </p:nvSpPr>
        <p:spPr>
          <a:xfrm>
            <a:off x="818078" y="3694509"/>
            <a:ext cx="7507843" cy="327184"/>
          </a:xfrm>
          <a:prstGeom prst="rect">
            <a:avLst/>
          </a:prstGeom>
          <a:noFill/>
          <a:ln/>
        </p:spPr>
        <p:txBody>
          <a:bodyPr wrap="none" rtlCol="0" anchor="t"/>
          <a:lstStyle/>
          <a:p>
            <a:pPr marL="0" indent="0">
              <a:lnSpc>
                <a:spcPts val="2577"/>
              </a:lnSpc>
              <a:buNone/>
            </a:pPr>
            <a:endParaRPr lang="en-US" sz="1718" dirty="0"/>
          </a:p>
        </p:txBody>
      </p:sp>
      <p:pic>
        <p:nvPicPr>
          <p:cNvPr id="10" name="Image 2" descr="preencoded.png">
            <a:hlinkClick r:id="rId5"/>
          </p:cNvPr>
          <p:cNvPicPr>
            <a:picLocks noChangeAspect="1"/>
          </p:cNvPicPr>
          <p:nvPr/>
        </p:nvPicPr>
        <p:blipFill>
          <a:blip r:embed="rId6"/>
          <a:stretch>
            <a:fillRect/>
          </a:stretch>
        </p:blipFill>
        <p:spPr>
          <a:xfrm>
            <a:off x="818078" y="4512469"/>
            <a:ext cx="4130993" cy="1727359"/>
          </a:xfrm>
          <a:prstGeom prst="rect">
            <a:avLst/>
          </a:prstGeom>
        </p:spPr>
      </p:pic>
      <p:sp>
        <p:nvSpPr>
          <p:cNvPr id="11" name="Text 6"/>
          <p:cNvSpPr/>
          <p:nvPr/>
        </p:nvSpPr>
        <p:spPr>
          <a:xfrm>
            <a:off x="5488900" y="4463415"/>
            <a:ext cx="2844522" cy="327184"/>
          </a:xfrm>
          <a:prstGeom prst="rect">
            <a:avLst/>
          </a:prstGeom>
          <a:noFill/>
          <a:ln/>
        </p:spPr>
        <p:txBody>
          <a:bodyPr wrap="none" rtlCol="0" anchor="t"/>
          <a:lstStyle/>
          <a:p>
            <a:pPr marL="0" indent="0">
              <a:lnSpc>
                <a:spcPts val="2577"/>
              </a:lnSpc>
              <a:buNone/>
            </a:pPr>
            <a:r>
              <a:rPr lang="en-US" sz="1718" dirty="0">
                <a:solidFill>
                  <a:srgbClr val="5955EB"/>
                </a:solidFill>
                <a:latin typeface="Open Sans" pitchFamily="34" charset="0"/>
                <a:ea typeface="Open Sans" pitchFamily="34" charset="-122"/>
                <a:cs typeface="Open Sans" pitchFamily="34" charset="-120"/>
              </a:rPr>
              <a:t>&lt;Angela Goneva&gt;</a:t>
            </a:r>
            <a:endParaRPr lang="en-US" sz="1718" dirty="0"/>
          </a:p>
        </p:txBody>
      </p:sp>
      <p:sp>
        <p:nvSpPr>
          <p:cNvPr id="12" name="Text 7"/>
          <p:cNvSpPr/>
          <p:nvPr/>
        </p:nvSpPr>
        <p:spPr>
          <a:xfrm>
            <a:off x="5488900" y="4986933"/>
            <a:ext cx="2844522" cy="327184"/>
          </a:xfrm>
          <a:prstGeom prst="rect">
            <a:avLst/>
          </a:prstGeom>
          <a:noFill/>
          <a:ln/>
        </p:spPr>
        <p:txBody>
          <a:bodyPr wrap="none" rtlCol="0" anchor="t"/>
          <a:lstStyle/>
          <a:p>
            <a:pPr marL="0" indent="0">
              <a:lnSpc>
                <a:spcPts val="2577"/>
              </a:lnSpc>
              <a:buNone/>
            </a:pPr>
            <a:r>
              <a:rPr lang="en-US" sz="1718" dirty="0">
                <a:solidFill>
                  <a:srgbClr val="5955EB"/>
                </a:solidFill>
                <a:latin typeface="Open Sans" pitchFamily="34" charset="0"/>
                <a:ea typeface="Open Sans" pitchFamily="34" charset="-122"/>
                <a:cs typeface="Open Sans" pitchFamily="34" charset="-120"/>
              </a:rPr>
              <a:t>&lt;Julio Mati&gt;</a:t>
            </a:r>
            <a:endParaRPr lang="en-US" sz="1718" dirty="0"/>
          </a:p>
        </p:txBody>
      </p:sp>
      <p:sp>
        <p:nvSpPr>
          <p:cNvPr id="13" name="Text 8"/>
          <p:cNvSpPr/>
          <p:nvPr/>
        </p:nvSpPr>
        <p:spPr>
          <a:xfrm>
            <a:off x="818078" y="6730603"/>
            <a:ext cx="7507843" cy="327184"/>
          </a:xfrm>
          <a:prstGeom prst="rect">
            <a:avLst/>
          </a:prstGeom>
          <a:noFill/>
          <a:ln/>
        </p:spPr>
        <p:txBody>
          <a:bodyPr wrap="none" rtlCol="0" anchor="t"/>
          <a:lstStyle/>
          <a:p>
            <a:pPr marL="0" indent="0">
              <a:lnSpc>
                <a:spcPts val="2577"/>
              </a:lnSpc>
              <a:buNone/>
            </a:pPr>
            <a:endParaRPr lang="en-US" sz="1718" dirty="0"/>
          </a:p>
        </p:txBody>
      </p:sp>
      <p:sp>
        <p:nvSpPr>
          <p:cNvPr id="14" name="Text 9"/>
          <p:cNvSpPr/>
          <p:nvPr/>
        </p:nvSpPr>
        <p:spPr>
          <a:xfrm>
            <a:off x="818078" y="7303175"/>
            <a:ext cx="7507843" cy="327184"/>
          </a:xfrm>
          <a:prstGeom prst="rect">
            <a:avLst/>
          </a:prstGeom>
          <a:noFill/>
          <a:ln/>
        </p:spPr>
        <p:txBody>
          <a:bodyPr wrap="none" rtlCol="0" anchor="t"/>
          <a:lstStyle/>
          <a:p>
            <a:pPr marL="0" indent="0">
              <a:lnSpc>
                <a:spcPts val="2577"/>
              </a:lnSpc>
              <a:buNone/>
            </a:pPr>
            <a:endParaRPr lang="en-US" sz="1718"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2037993" y="1888212"/>
            <a:ext cx="4784288" cy="4453057"/>
          </a:xfrm>
          <a:prstGeom prst="rect">
            <a:avLst/>
          </a:prstGeom>
        </p:spPr>
      </p:pic>
      <p:sp>
        <p:nvSpPr>
          <p:cNvPr id="5" name="Text 2"/>
          <p:cNvSpPr/>
          <p:nvPr/>
        </p:nvSpPr>
        <p:spPr>
          <a:xfrm>
            <a:off x="7371874" y="1235035"/>
            <a:ext cx="5228034"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Registacija/Prijava</a:t>
            </a:r>
            <a:endParaRPr lang="en-US" sz="4374" dirty="0"/>
          </a:p>
        </p:txBody>
      </p:sp>
      <p:sp>
        <p:nvSpPr>
          <p:cNvPr id="6" name="Text 3"/>
          <p:cNvSpPr/>
          <p:nvPr/>
        </p:nvSpPr>
        <p:spPr>
          <a:xfrm>
            <a:off x="7371874" y="2151578"/>
            <a:ext cx="5228034" cy="333256"/>
          </a:xfrm>
          <a:prstGeom prst="rect">
            <a:avLst/>
          </a:prstGeom>
          <a:noFill/>
          <a:ln/>
        </p:spPr>
        <p:txBody>
          <a:bodyPr wrap="non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*tri vrste uporabnikov</a:t>
            </a:r>
            <a:endParaRPr lang="en-US" sz="1750" dirty="0"/>
          </a:p>
        </p:txBody>
      </p:sp>
      <p:sp>
        <p:nvSpPr>
          <p:cNvPr id="7" name="Text 4"/>
          <p:cNvSpPr/>
          <p:nvPr/>
        </p:nvSpPr>
        <p:spPr>
          <a:xfrm>
            <a:off x="7371874" y="2684740"/>
            <a:ext cx="5228034" cy="333256"/>
          </a:xfrm>
          <a:prstGeom prst="rect">
            <a:avLst/>
          </a:prstGeom>
          <a:noFill/>
          <a:ln/>
        </p:spPr>
        <p:txBody>
          <a:bodyPr wrap="none" rtlCol="0" anchor="t"/>
          <a:lstStyle/>
          <a:p>
            <a:pPr marL="0" indent="0">
              <a:lnSpc>
                <a:spcPts val="2624"/>
              </a:lnSpc>
              <a:buNone/>
            </a:pPr>
            <a:endParaRPr lang="en-US" sz="1750" dirty="0"/>
          </a:p>
        </p:txBody>
      </p:sp>
      <p:sp>
        <p:nvSpPr>
          <p:cNvPr id="8" name="Text 5"/>
          <p:cNvSpPr/>
          <p:nvPr/>
        </p:nvSpPr>
        <p:spPr>
          <a:xfrm>
            <a:off x="7371874" y="3217902"/>
            <a:ext cx="5228034" cy="999768"/>
          </a:xfrm>
          <a:prstGeom prst="rect">
            <a:avLst/>
          </a:prstGeom>
          <a:noFill/>
          <a:ln/>
        </p:spPr>
        <p:txBody>
          <a:bodyPr wrap="square" rtlCol="0" anchor="t"/>
          <a:lstStyle/>
          <a:p>
            <a:pPr marL="0" indent="0">
              <a:lnSpc>
                <a:spcPts val="2624"/>
              </a:lnSpc>
              <a:buNone/>
            </a:pPr>
            <a:r>
              <a:rPr lang="en-US" sz="1750" b="1" dirty="0">
                <a:solidFill>
                  <a:srgbClr val="49495A"/>
                </a:solidFill>
                <a:latin typeface="Open Sans" pitchFamily="34" charset="0"/>
                <a:ea typeface="Open Sans" pitchFamily="34" charset="-122"/>
                <a:cs typeface="Open Sans" pitchFamily="34" charset="-120"/>
              </a:rPr>
              <a:t>Študenti:</a:t>
            </a:r>
            <a:r>
              <a:rPr lang="en-US" sz="1750" dirty="0">
                <a:solidFill>
                  <a:srgbClr val="49495A"/>
                </a:solidFill>
                <a:latin typeface="Open Sans" pitchFamily="34" charset="0"/>
                <a:ea typeface="Open Sans" pitchFamily="34" charset="-122"/>
                <a:cs typeface="Open Sans" pitchFamily="34" charset="-120"/>
              </a:rPr>
              <a:t> Želijo raziskati karierne priložnosti in dobiti nasvete ter se lahko prijavijo na izobraževalne programe.</a:t>
            </a:r>
            <a:endParaRPr lang="en-US" sz="1750" dirty="0"/>
          </a:p>
        </p:txBody>
      </p:sp>
      <p:sp>
        <p:nvSpPr>
          <p:cNvPr id="9" name="Text 6"/>
          <p:cNvSpPr/>
          <p:nvPr/>
        </p:nvSpPr>
        <p:spPr>
          <a:xfrm>
            <a:off x="7371874" y="4417576"/>
            <a:ext cx="5228034" cy="666512"/>
          </a:xfrm>
          <a:prstGeom prst="rect">
            <a:avLst/>
          </a:prstGeom>
          <a:noFill/>
          <a:ln/>
        </p:spPr>
        <p:txBody>
          <a:bodyPr wrap="square" rtlCol="0" anchor="t"/>
          <a:lstStyle/>
          <a:p>
            <a:pPr marL="0" indent="0">
              <a:lnSpc>
                <a:spcPts val="2624"/>
              </a:lnSpc>
              <a:buNone/>
            </a:pPr>
            <a:r>
              <a:rPr lang="en-US" sz="1750" b="1" dirty="0">
                <a:solidFill>
                  <a:srgbClr val="49495A"/>
                </a:solidFill>
                <a:latin typeface="Open Sans" pitchFamily="34" charset="0"/>
                <a:ea typeface="Open Sans" pitchFamily="34" charset="-122"/>
                <a:cs typeface="Open Sans" pitchFamily="34" charset="-120"/>
              </a:rPr>
              <a:t>Izobraževalne ustanove:</a:t>
            </a:r>
            <a:r>
              <a:rPr lang="en-US" sz="1750" dirty="0">
                <a:solidFill>
                  <a:srgbClr val="49495A"/>
                </a:solidFill>
                <a:latin typeface="Open Sans" pitchFamily="34" charset="0"/>
                <a:ea typeface="Open Sans" pitchFamily="34" charset="-122"/>
                <a:cs typeface="Open Sans" pitchFamily="34" charset="-120"/>
              </a:rPr>
              <a:t> Želijo ponuditi svoje programe.</a:t>
            </a:r>
            <a:endParaRPr lang="en-US" sz="1750" dirty="0"/>
          </a:p>
        </p:txBody>
      </p:sp>
      <p:sp>
        <p:nvSpPr>
          <p:cNvPr id="10" name="Text 7"/>
          <p:cNvSpPr/>
          <p:nvPr/>
        </p:nvSpPr>
        <p:spPr>
          <a:xfrm>
            <a:off x="7371874" y="5283994"/>
            <a:ext cx="5228034" cy="666512"/>
          </a:xfrm>
          <a:prstGeom prst="rect">
            <a:avLst/>
          </a:prstGeom>
          <a:noFill/>
          <a:ln/>
        </p:spPr>
        <p:txBody>
          <a:bodyPr wrap="square" rtlCol="0" anchor="t"/>
          <a:lstStyle/>
          <a:p>
            <a:pPr marL="0" indent="0">
              <a:lnSpc>
                <a:spcPts val="2624"/>
              </a:lnSpc>
              <a:buNone/>
            </a:pPr>
            <a:r>
              <a:rPr lang="en-US" sz="1750" b="1" dirty="0">
                <a:solidFill>
                  <a:srgbClr val="49495A"/>
                </a:solidFill>
                <a:latin typeface="Open Sans" pitchFamily="34" charset="0"/>
                <a:ea typeface="Open Sans" pitchFamily="34" charset="-122"/>
                <a:cs typeface="Open Sans" pitchFamily="34" charset="-120"/>
              </a:rPr>
              <a:t>Podjetja:</a:t>
            </a:r>
            <a:r>
              <a:rPr lang="en-US" sz="1750" dirty="0">
                <a:solidFill>
                  <a:srgbClr val="49495A"/>
                </a:solidFill>
                <a:latin typeface="Open Sans" pitchFamily="34" charset="0"/>
                <a:ea typeface="Open Sans" pitchFamily="34" charset="-122"/>
                <a:cs typeface="Open Sans" pitchFamily="34" charset="-120"/>
              </a:rPr>
              <a:t> Iščejo nove talente in želijo promovirati delovna mesta.</a:t>
            </a:r>
            <a:endParaRPr lang="en-US" sz="1750" dirty="0"/>
          </a:p>
        </p:txBody>
      </p:sp>
      <p:sp>
        <p:nvSpPr>
          <p:cNvPr id="11" name="Text 8"/>
          <p:cNvSpPr/>
          <p:nvPr/>
        </p:nvSpPr>
        <p:spPr>
          <a:xfrm>
            <a:off x="7371874" y="6150412"/>
            <a:ext cx="5228034" cy="333256"/>
          </a:xfrm>
          <a:prstGeom prst="rect">
            <a:avLst/>
          </a:prstGeom>
          <a:noFill/>
          <a:ln/>
        </p:spPr>
        <p:txBody>
          <a:bodyPr wrap="none" rtlCol="0" anchor="t"/>
          <a:lstStyle/>
          <a:p>
            <a:pPr marL="0" indent="0">
              <a:lnSpc>
                <a:spcPts val="2624"/>
              </a:lnSpc>
              <a:buNone/>
            </a:pPr>
            <a:endParaRPr lang="en-US" sz="1750" dirty="0"/>
          </a:p>
        </p:txBody>
      </p:sp>
      <p:sp>
        <p:nvSpPr>
          <p:cNvPr id="12" name="Text 9"/>
          <p:cNvSpPr/>
          <p:nvPr/>
        </p:nvSpPr>
        <p:spPr>
          <a:xfrm>
            <a:off x="7371874" y="6683573"/>
            <a:ext cx="5228034" cy="333256"/>
          </a:xfrm>
          <a:prstGeom prst="rect">
            <a:avLst/>
          </a:prstGeom>
          <a:noFill/>
          <a:ln/>
        </p:spPr>
        <p:txBody>
          <a:bodyPr wrap="none" rtlCol="0" anchor="t"/>
          <a:lstStyle/>
          <a:p>
            <a:pPr marL="0" indent="0">
              <a:lnSpc>
                <a:spcPts val="2624"/>
              </a:lnSpc>
              <a:buNone/>
            </a:pPr>
            <a:endParaRPr lang="en-US" sz="175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2037993" y="1134189"/>
            <a:ext cx="7607737"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Opolnomočenje študentov</a:t>
            </a:r>
            <a:endParaRPr lang="en-US" sz="4374" dirty="0"/>
          </a:p>
        </p:txBody>
      </p:sp>
      <p:sp>
        <p:nvSpPr>
          <p:cNvPr id="6" name="Text 3"/>
          <p:cNvSpPr/>
          <p:nvPr/>
        </p:nvSpPr>
        <p:spPr>
          <a:xfrm>
            <a:off x="2037993" y="4587478"/>
            <a:ext cx="2777490" cy="347186"/>
          </a:xfrm>
          <a:prstGeom prst="rect">
            <a:avLst/>
          </a:prstGeom>
          <a:noFill/>
          <a:ln/>
        </p:spPr>
        <p:txBody>
          <a:bodyPr wrap="none" rtlCol="0" anchor="t"/>
          <a:lstStyle/>
          <a:p>
            <a:pPr marL="0" indent="0" algn="l">
              <a:lnSpc>
                <a:spcPts val="2734"/>
              </a:lnSpc>
              <a:buNone/>
            </a:pPr>
            <a:r>
              <a:rPr lang="en-US" sz="2187" b="1" dirty="0">
                <a:solidFill>
                  <a:srgbClr val="5955EB"/>
                </a:solidFill>
                <a:latin typeface="Libre Baskerville" pitchFamily="34" charset="0"/>
                <a:ea typeface="Libre Baskerville" pitchFamily="34" charset="-122"/>
                <a:cs typeface="Libre Baskerville" pitchFamily="34" charset="-120"/>
              </a:rPr>
              <a:t>Odkrijte možnosti</a:t>
            </a:r>
            <a:endParaRPr lang="en-US" sz="2187" dirty="0"/>
          </a:p>
        </p:txBody>
      </p:sp>
      <p:sp>
        <p:nvSpPr>
          <p:cNvPr id="7" name="Text 4"/>
          <p:cNvSpPr/>
          <p:nvPr/>
        </p:nvSpPr>
        <p:spPr>
          <a:xfrm>
            <a:off x="2037993" y="5067895"/>
            <a:ext cx="3295888" cy="1999536"/>
          </a:xfrm>
          <a:prstGeom prst="rect">
            <a:avLst/>
          </a:prstGeom>
          <a:noFill/>
          <a:ln/>
        </p:spPr>
        <p:txBody>
          <a:bodyPr wrap="square" rtlCol="0" anchor="t"/>
          <a:lstStyle/>
          <a:p>
            <a:pPr marL="0" indent="0" algn="l">
              <a:lnSpc>
                <a:spcPts val="2624"/>
              </a:lnSpc>
              <a:buNone/>
            </a:pPr>
            <a:r>
              <a:rPr lang="en-US" sz="1750" dirty="0">
                <a:solidFill>
                  <a:srgbClr val="49495A"/>
                </a:solidFill>
                <a:latin typeface="Open Sans" pitchFamily="34" charset="0"/>
                <a:ea typeface="Open Sans" pitchFamily="34" charset="-122"/>
                <a:cs typeface="Open Sans" pitchFamily="34" charset="-120"/>
              </a:rPr>
              <a:t>CareerPath omogoča študentom raziskovanje širokega spektra kariernih poti in izobraževalnih programov, kar odpira neskončne možnosti za njihovo prihodnost.</a:t>
            </a:r>
            <a:endParaRPr lang="en-US" sz="1750" dirty="0"/>
          </a:p>
        </p:txBody>
      </p:sp>
      <p:pic>
        <p:nvPicPr>
          <p:cNvPr id="8" name="Image 1" descr="preencoded.png"/>
          <p:cNvPicPr>
            <a:picLocks noChangeAspect="1"/>
          </p:cNvPicPr>
          <p:nvPr/>
        </p:nvPicPr>
        <p:blipFill>
          <a:blip r:embed="rId3"/>
          <a:stretch>
            <a:fillRect/>
          </a:stretch>
        </p:blipFill>
        <p:spPr>
          <a:xfrm>
            <a:off x="5667137" y="2272903"/>
            <a:ext cx="3296007" cy="2037040"/>
          </a:xfrm>
          <a:prstGeom prst="rect">
            <a:avLst/>
          </a:prstGeom>
        </p:spPr>
      </p:pic>
      <p:sp>
        <p:nvSpPr>
          <p:cNvPr id="9" name="Text 5"/>
          <p:cNvSpPr/>
          <p:nvPr/>
        </p:nvSpPr>
        <p:spPr>
          <a:xfrm>
            <a:off x="5667137" y="4587597"/>
            <a:ext cx="3296007" cy="1041559"/>
          </a:xfrm>
          <a:prstGeom prst="rect">
            <a:avLst/>
          </a:prstGeom>
          <a:noFill/>
          <a:ln/>
        </p:spPr>
        <p:txBody>
          <a:bodyPr wrap="square" rtlCol="0" anchor="t"/>
          <a:lstStyle/>
          <a:p>
            <a:pPr marL="0" indent="0" algn="l">
              <a:lnSpc>
                <a:spcPts val="2734"/>
              </a:lnSpc>
              <a:buNone/>
            </a:pPr>
            <a:r>
              <a:rPr lang="en-US" sz="2187" b="1" dirty="0">
                <a:solidFill>
                  <a:srgbClr val="5955EB"/>
                </a:solidFill>
                <a:latin typeface="Libre Baskerville" pitchFamily="34" charset="0"/>
                <a:ea typeface="Libre Baskerville" pitchFamily="34" charset="-122"/>
                <a:cs typeface="Libre Baskerville" pitchFamily="34" charset="-120"/>
              </a:rPr>
              <a:t>Povezovanje z delodajalci in mentorji</a:t>
            </a:r>
            <a:endParaRPr lang="en-US" sz="2187" dirty="0"/>
          </a:p>
        </p:txBody>
      </p:sp>
      <p:sp>
        <p:nvSpPr>
          <p:cNvPr id="10" name="Text 6"/>
          <p:cNvSpPr/>
          <p:nvPr/>
        </p:nvSpPr>
        <p:spPr>
          <a:xfrm>
            <a:off x="5667137" y="5762387"/>
            <a:ext cx="3296007" cy="1333024"/>
          </a:xfrm>
          <a:prstGeom prst="rect">
            <a:avLst/>
          </a:prstGeom>
          <a:noFill/>
          <a:ln/>
        </p:spPr>
        <p:txBody>
          <a:bodyPr wrap="square" rtlCol="0" anchor="t"/>
          <a:lstStyle/>
          <a:p>
            <a:pPr marL="0" indent="0" algn="l">
              <a:lnSpc>
                <a:spcPts val="2624"/>
              </a:lnSpc>
              <a:buNone/>
            </a:pPr>
            <a:r>
              <a:rPr lang="en-US" sz="1750" dirty="0">
                <a:solidFill>
                  <a:srgbClr val="49495A"/>
                </a:solidFill>
                <a:latin typeface="Open Sans" pitchFamily="34" charset="0"/>
                <a:ea typeface="Open Sans" pitchFamily="34" charset="-122"/>
                <a:cs typeface="Open Sans" pitchFamily="34" charset="-120"/>
              </a:rPr>
              <a:t>Povežite se s potencialnimi delodajalci in mentorji za podporo pri gradnji vaše kariere.</a:t>
            </a:r>
            <a:endParaRPr lang="en-US" sz="1750" dirty="0"/>
          </a:p>
        </p:txBody>
      </p:sp>
      <p:sp>
        <p:nvSpPr>
          <p:cNvPr id="12" name="Text 7"/>
          <p:cNvSpPr/>
          <p:nvPr/>
        </p:nvSpPr>
        <p:spPr>
          <a:xfrm>
            <a:off x="9296400" y="4681895"/>
            <a:ext cx="2777490" cy="347186"/>
          </a:xfrm>
          <a:prstGeom prst="rect">
            <a:avLst/>
          </a:prstGeom>
          <a:noFill/>
          <a:ln/>
        </p:spPr>
        <p:txBody>
          <a:bodyPr wrap="none" rtlCol="0" anchor="t"/>
          <a:lstStyle/>
          <a:p>
            <a:pPr marL="0" indent="0" algn="l">
              <a:lnSpc>
                <a:spcPts val="2734"/>
              </a:lnSpc>
              <a:buNone/>
            </a:pPr>
            <a:r>
              <a:rPr lang="en-US" sz="2187" b="1" dirty="0">
                <a:solidFill>
                  <a:srgbClr val="5955EB"/>
                </a:solidFill>
                <a:latin typeface="Libre Baskerville" pitchFamily="34" charset="0"/>
                <a:ea typeface="Libre Baskerville" pitchFamily="34" charset="-122"/>
                <a:cs typeface="Libre Baskerville" pitchFamily="34" charset="-120"/>
              </a:rPr>
              <a:t>Nasveti za uspeh</a:t>
            </a:r>
            <a:endParaRPr lang="en-US" sz="2187" dirty="0"/>
          </a:p>
        </p:txBody>
      </p:sp>
      <p:sp>
        <p:nvSpPr>
          <p:cNvPr id="13" name="Text 8"/>
          <p:cNvSpPr/>
          <p:nvPr/>
        </p:nvSpPr>
        <p:spPr>
          <a:xfrm>
            <a:off x="9353014" y="5401151"/>
            <a:ext cx="3296007" cy="1333024"/>
          </a:xfrm>
          <a:prstGeom prst="rect">
            <a:avLst/>
          </a:prstGeom>
          <a:noFill/>
          <a:ln/>
        </p:spPr>
        <p:txBody>
          <a:bodyPr wrap="square" rtlCol="0" anchor="t"/>
          <a:lstStyle/>
          <a:p>
            <a:pPr marL="0" indent="0" algn="l">
              <a:lnSpc>
                <a:spcPts val="2624"/>
              </a:lnSpc>
              <a:buNone/>
            </a:pPr>
            <a:r>
              <a:rPr lang="en-US" sz="1750" dirty="0">
                <a:solidFill>
                  <a:srgbClr val="49495A"/>
                </a:solidFill>
                <a:latin typeface="Open Sans" pitchFamily="34" charset="0"/>
                <a:ea typeface="Open Sans" pitchFamily="34" charset="-122"/>
                <a:cs typeface="Open Sans" pitchFamily="34" charset="-120"/>
              </a:rPr>
              <a:t>Nasveti glede iskanja zaposlitve, prijave na programe in drugih ključnih vidikov razvoja kariere..</a:t>
            </a:r>
            <a:endParaRPr lang="en-US" sz="1750" dirty="0"/>
          </a:p>
        </p:txBody>
      </p:sp>
      <p:pic>
        <p:nvPicPr>
          <p:cNvPr id="16" name="Picture 15" descr="A screenshot of a website&#10;&#10;Description automatically generated">
            <a:extLst>
              <a:ext uri="{FF2B5EF4-FFF2-40B4-BE49-F238E27FC236}">
                <a16:creationId xmlns:a16="http://schemas.microsoft.com/office/drawing/2014/main" id="{9E32FB74-25B4-5865-017D-F1E58EE82E6A}"/>
              </a:ext>
            </a:extLst>
          </p:cNvPr>
          <p:cNvPicPr>
            <a:picLocks noChangeAspect="1"/>
          </p:cNvPicPr>
          <p:nvPr/>
        </p:nvPicPr>
        <p:blipFill rotWithShape="1">
          <a:blip r:embed="rId4"/>
          <a:srcRect r="31644" b="27874"/>
          <a:stretch/>
        </p:blipFill>
        <p:spPr>
          <a:xfrm>
            <a:off x="1939554" y="2171761"/>
            <a:ext cx="3178855" cy="2313159"/>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BB82D659-5AE2-35B9-2374-094B7D8F6FB8}"/>
              </a:ext>
            </a:extLst>
          </p:cNvPr>
          <p:cNvPicPr>
            <a:picLocks noChangeAspect="1"/>
          </p:cNvPicPr>
          <p:nvPr/>
        </p:nvPicPr>
        <p:blipFill>
          <a:blip r:embed="rId5"/>
          <a:stretch>
            <a:fillRect/>
          </a:stretch>
        </p:blipFill>
        <p:spPr>
          <a:xfrm>
            <a:off x="9247958" y="2122755"/>
            <a:ext cx="3290173" cy="246472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1732002"/>
            <a:ext cx="6475809" cy="694373"/>
          </a:xfrm>
          <a:prstGeom prst="rect">
            <a:avLst/>
          </a:prstGeom>
          <a:noFill/>
          <a:ln/>
        </p:spPr>
        <p:txBody>
          <a:bodyPr wrap="none" rtlCol="0" anchor="t"/>
          <a:lstStyle/>
          <a:p>
            <a:pPr marL="0" indent="0">
              <a:lnSpc>
                <a:spcPts val="5468"/>
              </a:lnSpc>
              <a:buNone/>
            </a:pPr>
            <a:r>
              <a:rPr lang="en-US" sz="4374" b="1" dirty="0">
                <a:solidFill>
                  <a:srgbClr val="5955EB"/>
                </a:solidFill>
                <a:latin typeface="Libre Baskerville" pitchFamily="34" charset="0"/>
                <a:ea typeface="Libre Baskerville" pitchFamily="34" charset="-122"/>
                <a:cs typeface="Libre Baskerville" pitchFamily="34" charset="-120"/>
              </a:rPr>
              <a:t>Strateško povezovanje</a:t>
            </a:r>
            <a:endParaRPr lang="en-US" sz="4374" dirty="0"/>
          </a:p>
        </p:txBody>
      </p:sp>
      <p:sp>
        <p:nvSpPr>
          <p:cNvPr id="6" name="Shape 3"/>
          <p:cNvSpPr/>
          <p:nvPr/>
        </p:nvSpPr>
        <p:spPr>
          <a:xfrm>
            <a:off x="833199" y="2759631"/>
            <a:ext cx="4542115" cy="1924526"/>
          </a:xfrm>
          <a:prstGeom prst="roundRect">
            <a:avLst>
              <a:gd name="adj" fmla="val 6927"/>
            </a:avLst>
          </a:prstGeom>
          <a:solidFill>
            <a:srgbClr val="DED6FF"/>
          </a:solidFill>
          <a:ln/>
        </p:spPr>
        <p:txBody>
          <a:bodyPr/>
          <a:lstStyle/>
          <a:p>
            <a:endParaRPr lang="en-US"/>
          </a:p>
        </p:txBody>
      </p:sp>
      <p:sp>
        <p:nvSpPr>
          <p:cNvPr id="7" name="Text 4"/>
          <p:cNvSpPr/>
          <p:nvPr/>
        </p:nvSpPr>
        <p:spPr>
          <a:xfrm>
            <a:off x="1055370" y="2981801"/>
            <a:ext cx="3674031" cy="347186"/>
          </a:xfrm>
          <a:prstGeom prst="rect">
            <a:avLst/>
          </a:prstGeom>
          <a:noFill/>
          <a:ln/>
        </p:spPr>
        <p:txBody>
          <a:bodyPr wrap="none" rtlCol="0" anchor="t"/>
          <a:lstStyle/>
          <a:p>
            <a:pPr marL="0" indent="0">
              <a:lnSpc>
                <a:spcPts val="2734"/>
              </a:lnSpc>
              <a:buNone/>
            </a:pPr>
            <a:r>
              <a:rPr lang="en-US" sz="2187" b="1" dirty="0">
                <a:solidFill>
                  <a:srgbClr val="5955EB"/>
                </a:solidFill>
                <a:latin typeface="Libre Baskerville" pitchFamily="34" charset="0"/>
                <a:ea typeface="Libre Baskerville" pitchFamily="34" charset="-122"/>
                <a:cs typeface="Libre Baskerville" pitchFamily="34" charset="-120"/>
              </a:rPr>
              <a:t>Promocija delovnih mest</a:t>
            </a:r>
            <a:endParaRPr lang="en-US" sz="2187" dirty="0"/>
          </a:p>
        </p:txBody>
      </p:sp>
      <p:sp>
        <p:nvSpPr>
          <p:cNvPr id="8" name="Text 5"/>
          <p:cNvSpPr/>
          <p:nvPr/>
        </p:nvSpPr>
        <p:spPr>
          <a:xfrm>
            <a:off x="1055370" y="3462218"/>
            <a:ext cx="4097774"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Platforma ponuja podjetjem možnost promocije svojih delovnih mest in kariernih priložnosti ciljni publiki.</a:t>
            </a:r>
            <a:endParaRPr lang="en-US" sz="1750" dirty="0"/>
          </a:p>
        </p:txBody>
      </p:sp>
      <p:sp>
        <p:nvSpPr>
          <p:cNvPr id="9" name="Shape 6"/>
          <p:cNvSpPr/>
          <p:nvPr/>
        </p:nvSpPr>
        <p:spPr>
          <a:xfrm>
            <a:off x="5597485" y="2759631"/>
            <a:ext cx="4542115" cy="2024242"/>
          </a:xfrm>
          <a:prstGeom prst="roundRect">
            <a:avLst>
              <a:gd name="adj" fmla="val 6927"/>
            </a:avLst>
          </a:prstGeom>
          <a:solidFill>
            <a:srgbClr val="DED6FF"/>
          </a:solidFill>
          <a:ln/>
        </p:spPr>
        <p:txBody>
          <a:bodyPr/>
          <a:lstStyle/>
          <a:p>
            <a:endParaRPr lang="en-US"/>
          </a:p>
        </p:txBody>
      </p:sp>
      <p:sp>
        <p:nvSpPr>
          <p:cNvPr id="10" name="Text 7"/>
          <p:cNvSpPr/>
          <p:nvPr/>
        </p:nvSpPr>
        <p:spPr>
          <a:xfrm>
            <a:off x="5819656" y="2981801"/>
            <a:ext cx="3290292" cy="347186"/>
          </a:xfrm>
          <a:prstGeom prst="rect">
            <a:avLst/>
          </a:prstGeom>
          <a:noFill/>
          <a:ln/>
        </p:spPr>
        <p:txBody>
          <a:bodyPr wrap="none" rtlCol="0" anchor="t"/>
          <a:lstStyle/>
          <a:p>
            <a:pPr marL="0" indent="0">
              <a:lnSpc>
                <a:spcPts val="2734"/>
              </a:lnSpc>
              <a:buNone/>
            </a:pPr>
            <a:r>
              <a:rPr lang="en-US" sz="2187" b="1" dirty="0">
                <a:solidFill>
                  <a:srgbClr val="5955EB"/>
                </a:solidFill>
                <a:latin typeface="Libre Baskerville" pitchFamily="34" charset="0"/>
                <a:ea typeface="Libre Baskerville" pitchFamily="34" charset="-122"/>
                <a:cs typeface="Libre Baskerville" pitchFamily="34" charset="-120"/>
              </a:rPr>
              <a:t>Povezovanje s študenti</a:t>
            </a:r>
            <a:endParaRPr lang="en-US" sz="2187" dirty="0"/>
          </a:p>
        </p:txBody>
      </p:sp>
      <p:sp>
        <p:nvSpPr>
          <p:cNvPr id="11" name="Text 8"/>
          <p:cNvSpPr/>
          <p:nvPr/>
        </p:nvSpPr>
        <p:spPr>
          <a:xfrm>
            <a:off x="5819656" y="3462218"/>
            <a:ext cx="4097774"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Podjetja lahko pridobijo kontaktne podatke študentov, ki izrazijo željo po komunikaciji s mentorji ali zaposlenimi.</a:t>
            </a:r>
            <a:endParaRPr lang="en-US" sz="1750" dirty="0"/>
          </a:p>
        </p:txBody>
      </p:sp>
      <p:sp>
        <p:nvSpPr>
          <p:cNvPr id="12" name="Shape 9"/>
          <p:cNvSpPr/>
          <p:nvPr/>
        </p:nvSpPr>
        <p:spPr>
          <a:xfrm>
            <a:off x="833199" y="4906328"/>
            <a:ext cx="9306401" cy="1591270"/>
          </a:xfrm>
          <a:prstGeom prst="roundRect">
            <a:avLst>
              <a:gd name="adj" fmla="val 8378"/>
            </a:avLst>
          </a:prstGeom>
          <a:solidFill>
            <a:srgbClr val="DED6FF"/>
          </a:solidFill>
          <a:ln/>
        </p:spPr>
        <p:txBody>
          <a:bodyPr/>
          <a:lstStyle/>
          <a:p>
            <a:endParaRPr lang="en-US"/>
          </a:p>
        </p:txBody>
      </p:sp>
      <p:sp>
        <p:nvSpPr>
          <p:cNvPr id="13" name="Text 10"/>
          <p:cNvSpPr/>
          <p:nvPr/>
        </p:nvSpPr>
        <p:spPr>
          <a:xfrm>
            <a:off x="1055370" y="5128498"/>
            <a:ext cx="3826431" cy="347186"/>
          </a:xfrm>
          <a:prstGeom prst="rect">
            <a:avLst/>
          </a:prstGeom>
          <a:noFill/>
          <a:ln/>
        </p:spPr>
        <p:txBody>
          <a:bodyPr wrap="none" rtlCol="0" anchor="t"/>
          <a:lstStyle/>
          <a:p>
            <a:pPr marL="0" indent="0">
              <a:lnSpc>
                <a:spcPts val="2734"/>
              </a:lnSpc>
              <a:buNone/>
            </a:pPr>
            <a:r>
              <a:rPr lang="en-US" sz="2187" b="1" dirty="0">
                <a:solidFill>
                  <a:srgbClr val="5955EB"/>
                </a:solidFill>
                <a:latin typeface="Libre Baskerville" pitchFamily="34" charset="0"/>
                <a:ea typeface="Libre Baskerville" pitchFamily="34" charset="-122"/>
                <a:cs typeface="Libre Baskerville" pitchFamily="34" charset="-120"/>
              </a:rPr>
              <a:t>Gradnja blagovne znamke</a:t>
            </a:r>
            <a:endParaRPr lang="en-US" sz="2187" dirty="0"/>
          </a:p>
        </p:txBody>
      </p:sp>
      <p:sp>
        <p:nvSpPr>
          <p:cNvPr id="14" name="Text 11"/>
          <p:cNvSpPr/>
          <p:nvPr/>
        </p:nvSpPr>
        <p:spPr>
          <a:xfrm>
            <a:off x="1055370" y="5608915"/>
            <a:ext cx="8862060" cy="66651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Platforma pomaga podjetjem graditi svojo blagovno znamko med mlado in ambiciozno ciljno skupino.</a:t>
            </a:r>
            <a:endParaRPr lang="en-US" sz="175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30433"/>
          </a:xfrm>
          <a:prstGeom prst="rect">
            <a:avLst/>
          </a:prstGeom>
          <a:solidFill>
            <a:srgbClr val="FBFAFF"/>
          </a:solidFill>
          <a:ln/>
        </p:spPr>
        <p:txBody>
          <a:bodyPr/>
          <a:lstStyle/>
          <a:p>
            <a:endParaRPr lang="en-US"/>
          </a:p>
        </p:txBody>
      </p:sp>
      <p:sp>
        <p:nvSpPr>
          <p:cNvPr id="4" name="Text 2"/>
          <p:cNvSpPr/>
          <p:nvPr/>
        </p:nvSpPr>
        <p:spPr>
          <a:xfrm>
            <a:off x="2809756" y="521613"/>
            <a:ext cx="7471053" cy="592693"/>
          </a:xfrm>
          <a:prstGeom prst="rect">
            <a:avLst/>
          </a:prstGeom>
          <a:noFill/>
          <a:ln/>
        </p:spPr>
        <p:txBody>
          <a:bodyPr wrap="none" rtlCol="0" anchor="t"/>
          <a:lstStyle/>
          <a:p>
            <a:pPr marL="0" indent="0">
              <a:lnSpc>
                <a:spcPts val="4668"/>
              </a:lnSpc>
              <a:buNone/>
            </a:pPr>
            <a:r>
              <a:rPr lang="en-US" sz="3734" dirty="0">
                <a:solidFill>
                  <a:srgbClr val="5955EB"/>
                </a:solidFill>
                <a:latin typeface="Libre Baskerville" pitchFamily="34" charset="0"/>
                <a:ea typeface="Libre Baskerville" pitchFamily="34" charset="-122"/>
                <a:cs typeface="Libre Baskerville" pitchFamily="34" charset="-120"/>
              </a:rPr>
              <a:t>Educational Program Ponudbe</a:t>
            </a:r>
            <a:endParaRPr lang="en-US" sz="3734" dirty="0"/>
          </a:p>
        </p:txBody>
      </p:sp>
      <p:sp>
        <p:nvSpPr>
          <p:cNvPr id="5" name="Shape 3"/>
          <p:cNvSpPr/>
          <p:nvPr/>
        </p:nvSpPr>
        <p:spPr>
          <a:xfrm>
            <a:off x="2809756" y="1706999"/>
            <a:ext cx="426720" cy="426720"/>
          </a:xfrm>
          <a:prstGeom prst="roundRect">
            <a:avLst>
              <a:gd name="adj" fmla="val 26674"/>
            </a:avLst>
          </a:prstGeom>
          <a:solidFill>
            <a:srgbClr val="DED6FF"/>
          </a:solidFill>
          <a:ln/>
        </p:spPr>
        <p:txBody>
          <a:bodyPr/>
          <a:lstStyle/>
          <a:p>
            <a:endParaRPr lang="en-US"/>
          </a:p>
        </p:txBody>
      </p:sp>
      <p:sp>
        <p:nvSpPr>
          <p:cNvPr id="6" name="Text 4"/>
          <p:cNvSpPr/>
          <p:nvPr/>
        </p:nvSpPr>
        <p:spPr>
          <a:xfrm>
            <a:off x="2959656" y="1742480"/>
            <a:ext cx="126921" cy="355640"/>
          </a:xfrm>
          <a:prstGeom prst="rect">
            <a:avLst/>
          </a:prstGeom>
          <a:noFill/>
          <a:ln/>
        </p:spPr>
        <p:txBody>
          <a:bodyPr wrap="none" rtlCol="0" anchor="t"/>
          <a:lstStyle/>
          <a:p>
            <a:pPr marL="0" indent="0" algn="ctr">
              <a:lnSpc>
                <a:spcPts val="2801"/>
              </a:lnSpc>
              <a:buNone/>
            </a:pPr>
            <a:r>
              <a:rPr lang="en-US" sz="2241" dirty="0">
                <a:solidFill>
                  <a:srgbClr val="5955EB"/>
                </a:solidFill>
                <a:latin typeface="Libre Baskerville" pitchFamily="34" charset="0"/>
                <a:ea typeface="Libre Baskerville" pitchFamily="34" charset="-122"/>
                <a:cs typeface="Libre Baskerville" pitchFamily="34" charset="-120"/>
              </a:rPr>
              <a:t>1</a:t>
            </a:r>
            <a:endParaRPr lang="en-US" sz="2241" dirty="0"/>
          </a:p>
        </p:txBody>
      </p:sp>
      <p:sp>
        <p:nvSpPr>
          <p:cNvPr id="7" name="Text 5"/>
          <p:cNvSpPr/>
          <p:nvPr/>
        </p:nvSpPr>
        <p:spPr>
          <a:xfrm>
            <a:off x="3426143" y="1706999"/>
            <a:ext cx="2371249" cy="296466"/>
          </a:xfrm>
          <a:prstGeom prst="rect">
            <a:avLst/>
          </a:prstGeom>
          <a:noFill/>
          <a:ln/>
        </p:spPr>
        <p:txBody>
          <a:bodyPr wrap="none" rtlCol="0" anchor="t"/>
          <a:lstStyle/>
          <a:p>
            <a:pPr marL="0" indent="0">
              <a:lnSpc>
                <a:spcPts val="2334"/>
              </a:lnSpc>
              <a:buNone/>
            </a:pPr>
            <a:r>
              <a:rPr lang="en-US" sz="1867" dirty="0">
                <a:solidFill>
                  <a:srgbClr val="5955EB"/>
                </a:solidFill>
                <a:latin typeface="Libre Baskerville" pitchFamily="34" charset="0"/>
                <a:ea typeface="Libre Baskerville" pitchFamily="34" charset="-122"/>
                <a:cs typeface="Libre Baskerville" pitchFamily="34" charset="-120"/>
              </a:rPr>
              <a:t>Različni programi</a:t>
            </a:r>
            <a:endParaRPr lang="en-US" sz="1867" dirty="0"/>
          </a:p>
        </p:txBody>
      </p:sp>
      <p:sp>
        <p:nvSpPr>
          <p:cNvPr id="8" name="Text 6"/>
          <p:cNvSpPr/>
          <p:nvPr/>
        </p:nvSpPr>
        <p:spPr>
          <a:xfrm>
            <a:off x="3426143" y="2117169"/>
            <a:ext cx="3794284" cy="1137761"/>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CareerPath ponuja široko paleto izobraževalnih programov vrhunskih, ki skrbijo za različne študentske interese in karierne želje.</a:t>
            </a:r>
            <a:endParaRPr lang="en-US" sz="1494" dirty="0"/>
          </a:p>
        </p:txBody>
      </p:sp>
      <p:sp>
        <p:nvSpPr>
          <p:cNvPr id="9" name="Text 7"/>
          <p:cNvSpPr/>
          <p:nvPr/>
        </p:nvSpPr>
        <p:spPr>
          <a:xfrm>
            <a:off x="3426143" y="3368635"/>
            <a:ext cx="3794284" cy="1137761"/>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Upravitelji programov imajo možnost urejanja in brisanja svojih programov, zagotavljajoč popoln nadzor nad vsebino, ki jo delijo na platformi.</a:t>
            </a:r>
            <a:endParaRPr lang="en-US" sz="1494" dirty="0"/>
          </a:p>
        </p:txBody>
      </p:sp>
      <p:sp>
        <p:nvSpPr>
          <p:cNvPr id="10" name="Shape 8"/>
          <p:cNvSpPr/>
          <p:nvPr/>
        </p:nvSpPr>
        <p:spPr>
          <a:xfrm>
            <a:off x="7410093" y="1706999"/>
            <a:ext cx="426720" cy="426720"/>
          </a:xfrm>
          <a:prstGeom prst="roundRect">
            <a:avLst>
              <a:gd name="adj" fmla="val 26674"/>
            </a:avLst>
          </a:prstGeom>
          <a:solidFill>
            <a:srgbClr val="DED6FF"/>
          </a:solidFill>
          <a:ln/>
        </p:spPr>
        <p:txBody>
          <a:bodyPr/>
          <a:lstStyle/>
          <a:p>
            <a:endParaRPr lang="en-US"/>
          </a:p>
        </p:txBody>
      </p:sp>
      <p:sp>
        <p:nvSpPr>
          <p:cNvPr id="11" name="Text 9"/>
          <p:cNvSpPr/>
          <p:nvPr/>
        </p:nvSpPr>
        <p:spPr>
          <a:xfrm>
            <a:off x="7535823" y="1742480"/>
            <a:ext cx="175260" cy="355640"/>
          </a:xfrm>
          <a:prstGeom prst="rect">
            <a:avLst/>
          </a:prstGeom>
          <a:noFill/>
          <a:ln/>
        </p:spPr>
        <p:txBody>
          <a:bodyPr wrap="none" rtlCol="0" anchor="t"/>
          <a:lstStyle/>
          <a:p>
            <a:pPr marL="0" indent="0" algn="ctr">
              <a:lnSpc>
                <a:spcPts val="2801"/>
              </a:lnSpc>
              <a:buNone/>
            </a:pPr>
            <a:r>
              <a:rPr lang="en-US" sz="2241" dirty="0">
                <a:solidFill>
                  <a:srgbClr val="5955EB"/>
                </a:solidFill>
                <a:latin typeface="Libre Baskerville" pitchFamily="34" charset="0"/>
                <a:ea typeface="Libre Baskerville" pitchFamily="34" charset="-122"/>
                <a:cs typeface="Libre Baskerville" pitchFamily="34" charset="-120"/>
              </a:rPr>
              <a:t>2</a:t>
            </a:r>
            <a:endParaRPr lang="en-US" sz="2241" dirty="0"/>
          </a:p>
        </p:txBody>
      </p:sp>
      <p:sp>
        <p:nvSpPr>
          <p:cNvPr id="13" name="Shape 10"/>
          <p:cNvSpPr/>
          <p:nvPr/>
        </p:nvSpPr>
        <p:spPr>
          <a:xfrm>
            <a:off x="2809756" y="4909423"/>
            <a:ext cx="426720" cy="426720"/>
          </a:xfrm>
          <a:prstGeom prst="roundRect">
            <a:avLst>
              <a:gd name="adj" fmla="val 26674"/>
            </a:avLst>
          </a:prstGeom>
          <a:solidFill>
            <a:srgbClr val="DED6FF"/>
          </a:solidFill>
          <a:ln/>
        </p:spPr>
        <p:txBody>
          <a:bodyPr/>
          <a:lstStyle/>
          <a:p>
            <a:endParaRPr lang="en-US"/>
          </a:p>
        </p:txBody>
      </p:sp>
      <p:sp>
        <p:nvSpPr>
          <p:cNvPr id="14" name="Text 11"/>
          <p:cNvSpPr/>
          <p:nvPr/>
        </p:nvSpPr>
        <p:spPr>
          <a:xfrm>
            <a:off x="2935486" y="4944904"/>
            <a:ext cx="175260" cy="355640"/>
          </a:xfrm>
          <a:prstGeom prst="rect">
            <a:avLst/>
          </a:prstGeom>
          <a:noFill/>
          <a:ln/>
        </p:spPr>
        <p:txBody>
          <a:bodyPr wrap="none" rtlCol="0" anchor="t"/>
          <a:lstStyle/>
          <a:p>
            <a:pPr marL="0" indent="0" algn="ctr">
              <a:lnSpc>
                <a:spcPts val="2801"/>
              </a:lnSpc>
              <a:buNone/>
            </a:pPr>
            <a:r>
              <a:rPr lang="en-US" sz="2241" dirty="0">
                <a:solidFill>
                  <a:srgbClr val="5955EB"/>
                </a:solidFill>
                <a:latin typeface="Libre Baskerville" pitchFamily="34" charset="0"/>
                <a:ea typeface="Libre Baskerville" pitchFamily="34" charset="-122"/>
                <a:cs typeface="Libre Baskerville" pitchFamily="34" charset="-120"/>
              </a:rPr>
              <a:t>3</a:t>
            </a:r>
            <a:endParaRPr lang="en-US" sz="2241" dirty="0"/>
          </a:p>
        </p:txBody>
      </p:sp>
      <p:sp>
        <p:nvSpPr>
          <p:cNvPr id="15" name="Text 12"/>
          <p:cNvSpPr/>
          <p:nvPr/>
        </p:nvSpPr>
        <p:spPr>
          <a:xfrm>
            <a:off x="3426143" y="4909423"/>
            <a:ext cx="2579727" cy="296466"/>
          </a:xfrm>
          <a:prstGeom prst="rect">
            <a:avLst/>
          </a:prstGeom>
          <a:noFill/>
          <a:ln/>
        </p:spPr>
        <p:txBody>
          <a:bodyPr wrap="none" rtlCol="0" anchor="t"/>
          <a:lstStyle/>
          <a:p>
            <a:pPr marL="0" indent="0">
              <a:lnSpc>
                <a:spcPts val="2334"/>
              </a:lnSpc>
              <a:buNone/>
            </a:pPr>
            <a:r>
              <a:rPr lang="en-US" sz="1867" dirty="0">
                <a:solidFill>
                  <a:srgbClr val="5955EB"/>
                </a:solidFill>
                <a:latin typeface="Libre Baskerville" pitchFamily="34" charset="0"/>
                <a:ea typeface="Libre Baskerville" pitchFamily="34" charset="-122"/>
                <a:cs typeface="Libre Baskerville" pitchFamily="34" charset="-120"/>
              </a:rPr>
              <a:t>Struktura programov</a:t>
            </a:r>
            <a:endParaRPr lang="en-US" sz="1867" dirty="0"/>
          </a:p>
        </p:txBody>
      </p:sp>
      <p:sp>
        <p:nvSpPr>
          <p:cNvPr id="16" name="Text 13"/>
          <p:cNvSpPr/>
          <p:nvPr/>
        </p:nvSpPr>
        <p:spPr>
          <a:xfrm>
            <a:off x="3426143" y="5319593"/>
            <a:ext cx="3794284" cy="1137761"/>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S celovitimi opisi programov in jasnimi roki za prijavo študentom olajšamo iskanje in aplikacijo na programe, ki ustrezajo njihovim interesom in ciljem.</a:t>
            </a:r>
            <a:endParaRPr lang="en-US" sz="1494" dirty="0"/>
          </a:p>
        </p:txBody>
      </p:sp>
      <p:sp>
        <p:nvSpPr>
          <p:cNvPr id="17" name="Text 14"/>
          <p:cNvSpPr/>
          <p:nvPr/>
        </p:nvSpPr>
        <p:spPr>
          <a:xfrm>
            <a:off x="3426143" y="6571059"/>
            <a:ext cx="3794284" cy="1137761"/>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Upravitelji programov imajo možnost odobritve prijav študentov, ki so se prijavili za njihov program, zagotavljajoč učinkovit proces izbire kandidatov</a:t>
            </a:r>
            <a:endParaRPr lang="en-US" sz="1494" dirty="0"/>
          </a:p>
        </p:txBody>
      </p:sp>
      <p:sp>
        <p:nvSpPr>
          <p:cNvPr id="18" name="Shape 15"/>
          <p:cNvSpPr/>
          <p:nvPr/>
        </p:nvSpPr>
        <p:spPr>
          <a:xfrm>
            <a:off x="7410093" y="4909423"/>
            <a:ext cx="426720" cy="426720"/>
          </a:xfrm>
          <a:prstGeom prst="roundRect">
            <a:avLst>
              <a:gd name="adj" fmla="val 26674"/>
            </a:avLst>
          </a:prstGeom>
          <a:solidFill>
            <a:srgbClr val="DED6FF"/>
          </a:solidFill>
          <a:ln/>
        </p:spPr>
        <p:txBody>
          <a:bodyPr/>
          <a:lstStyle/>
          <a:p>
            <a:endParaRPr lang="en-US"/>
          </a:p>
        </p:txBody>
      </p:sp>
      <p:sp>
        <p:nvSpPr>
          <p:cNvPr id="19" name="Text 16"/>
          <p:cNvSpPr/>
          <p:nvPr/>
        </p:nvSpPr>
        <p:spPr>
          <a:xfrm>
            <a:off x="7540228" y="4944904"/>
            <a:ext cx="166449" cy="355640"/>
          </a:xfrm>
          <a:prstGeom prst="rect">
            <a:avLst/>
          </a:prstGeom>
          <a:noFill/>
          <a:ln/>
        </p:spPr>
        <p:txBody>
          <a:bodyPr wrap="none" rtlCol="0" anchor="t"/>
          <a:lstStyle/>
          <a:p>
            <a:pPr marL="0" indent="0" algn="ctr">
              <a:lnSpc>
                <a:spcPts val="2801"/>
              </a:lnSpc>
              <a:buNone/>
            </a:pPr>
            <a:r>
              <a:rPr lang="en-US" sz="2241" dirty="0">
                <a:solidFill>
                  <a:srgbClr val="5955EB"/>
                </a:solidFill>
                <a:latin typeface="Libre Baskerville" pitchFamily="34" charset="0"/>
                <a:ea typeface="Libre Baskerville" pitchFamily="34" charset="-122"/>
                <a:cs typeface="Libre Baskerville" pitchFamily="34" charset="-120"/>
              </a:rPr>
              <a:t>4</a:t>
            </a:r>
            <a:endParaRPr lang="en-US" sz="2241" dirty="0"/>
          </a:p>
        </p:txBody>
      </p:sp>
      <p:sp>
        <p:nvSpPr>
          <p:cNvPr id="20" name="Text 17"/>
          <p:cNvSpPr/>
          <p:nvPr/>
        </p:nvSpPr>
        <p:spPr>
          <a:xfrm>
            <a:off x="8026479" y="4909423"/>
            <a:ext cx="2428875" cy="296466"/>
          </a:xfrm>
          <a:prstGeom prst="rect">
            <a:avLst/>
          </a:prstGeom>
          <a:noFill/>
          <a:ln/>
        </p:spPr>
        <p:txBody>
          <a:bodyPr wrap="none" rtlCol="0" anchor="t"/>
          <a:lstStyle/>
          <a:p>
            <a:pPr marL="0" indent="0">
              <a:lnSpc>
                <a:spcPts val="2334"/>
              </a:lnSpc>
              <a:buNone/>
            </a:pPr>
            <a:r>
              <a:rPr lang="en-US" sz="1867" dirty="0">
                <a:solidFill>
                  <a:srgbClr val="5955EB"/>
                </a:solidFill>
                <a:latin typeface="Libre Baskerville" pitchFamily="34" charset="0"/>
                <a:ea typeface="Libre Baskerville" pitchFamily="34" charset="-122"/>
                <a:cs typeface="Libre Baskerville" pitchFamily="34" charset="-120"/>
              </a:rPr>
              <a:t>Usklajevanje kariere</a:t>
            </a:r>
            <a:endParaRPr lang="en-US" sz="1867" dirty="0"/>
          </a:p>
        </p:txBody>
      </p:sp>
      <p:sp>
        <p:nvSpPr>
          <p:cNvPr id="21" name="Text 18"/>
          <p:cNvSpPr/>
          <p:nvPr/>
        </p:nvSpPr>
        <p:spPr>
          <a:xfrm>
            <a:off x="8026479" y="5319593"/>
            <a:ext cx="3794284" cy="1991082"/>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Vsak program je načrtovan z namenom zagotavljanja učinkovitega usklajevanja med potrebami sodobnega trga dela in cilji udeležencev. To omogoča posameznikom, da pridobijo relevantno znanje in spretnosti, ki jih potrebujejo za uspeh v svoji karieri</a:t>
            </a:r>
            <a:endParaRPr lang="en-US" sz="1494" dirty="0"/>
          </a:p>
        </p:txBody>
      </p:sp>
      <p:pic>
        <p:nvPicPr>
          <p:cNvPr id="24" name="Picture 23" descr="A screenshot of a computer program&#10;&#10;Description automatically generated">
            <a:extLst>
              <a:ext uri="{FF2B5EF4-FFF2-40B4-BE49-F238E27FC236}">
                <a16:creationId xmlns:a16="http://schemas.microsoft.com/office/drawing/2014/main" id="{F326AEB7-F465-36CB-C477-0FF4957F4A9A}"/>
              </a:ext>
            </a:extLst>
          </p:cNvPr>
          <p:cNvPicPr>
            <a:picLocks noChangeAspect="1"/>
          </p:cNvPicPr>
          <p:nvPr/>
        </p:nvPicPr>
        <p:blipFill rotWithShape="1">
          <a:blip r:embed="rId3"/>
          <a:srcRect l="31151"/>
          <a:stretch/>
        </p:blipFill>
        <p:spPr>
          <a:xfrm>
            <a:off x="8061483" y="1463040"/>
            <a:ext cx="3821128" cy="320891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animBg="1"/>
      <p:bldP spid="16" grpId="0" animBg="1"/>
      <p:bldP spid="17"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sp>
        <p:nvSpPr>
          <p:cNvPr id="4" name="Text 2"/>
          <p:cNvSpPr/>
          <p:nvPr/>
        </p:nvSpPr>
        <p:spPr>
          <a:xfrm>
            <a:off x="2037993" y="1816775"/>
            <a:ext cx="5819299"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Institutional Profiles</a:t>
            </a:r>
            <a:endParaRPr lang="en-US" sz="4374" dirty="0"/>
          </a:p>
        </p:txBody>
      </p:sp>
      <p:sp>
        <p:nvSpPr>
          <p:cNvPr id="5" name="Text 3"/>
          <p:cNvSpPr/>
          <p:nvPr/>
        </p:nvSpPr>
        <p:spPr>
          <a:xfrm>
            <a:off x="2037993" y="3044309"/>
            <a:ext cx="4784288" cy="2332792"/>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CareerPath študentom omogoča pregled raznolikih izobraževalnih programov, ki so na voljo, in jim omogoča, da enostavno aplicirajo na programe, ki jih zanimajo. Od prehoda skozi seznam programov do izpolnjevanja aplikacije, vse je intuitivno in dostopno na enem mestu.</a:t>
            </a:r>
            <a:endParaRPr lang="en-US" sz="1750" dirty="0"/>
          </a:p>
        </p:txBody>
      </p:sp>
      <p:pic>
        <p:nvPicPr>
          <p:cNvPr id="9" name="Picture 8" descr="A screenshot of a program&#10;&#10;Description automatically generated">
            <a:extLst>
              <a:ext uri="{FF2B5EF4-FFF2-40B4-BE49-F238E27FC236}">
                <a16:creationId xmlns:a16="http://schemas.microsoft.com/office/drawing/2014/main" id="{A04F1800-0184-3828-A7C5-E392D35B08D4}"/>
              </a:ext>
            </a:extLst>
          </p:cNvPr>
          <p:cNvPicPr>
            <a:picLocks noChangeAspect="1"/>
          </p:cNvPicPr>
          <p:nvPr/>
        </p:nvPicPr>
        <p:blipFill>
          <a:blip r:embed="rId3"/>
          <a:stretch>
            <a:fillRect/>
          </a:stretch>
        </p:blipFill>
        <p:spPr>
          <a:xfrm>
            <a:off x="7489506" y="2415116"/>
            <a:ext cx="5678238" cy="4509792"/>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29600"/>
          </a:xfrm>
          <a:prstGeom prst="rect">
            <a:avLst/>
          </a:prstGeom>
          <a:solidFill>
            <a:srgbClr val="FBFA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6" name="Text 2"/>
          <p:cNvSpPr/>
          <p:nvPr/>
        </p:nvSpPr>
        <p:spPr>
          <a:xfrm>
            <a:off x="833199" y="1851422"/>
            <a:ext cx="6877883"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Opportunity Promotion</a:t>
            </a:r>
            <a:endParaRPr lang="en-US" sz="4374" dirty="0"/>
          </a:p>
        </p:txBody>
      </p:sp>
      <p:sp>
        <p:nvSpPr>
          <p:cNvPr id="7" name="Text 3"/>
          <p:cNvSpPr/>
          <p:nvPr/>
        </p:nvSpPr>
        <p:spPr>
          <a:xfrm>
            <a:off x="833199" y="2879050"/>
            <a:ext cx="7477601"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CareerPath podjetjem omogoča, da predstavijo svoje razpoložljive zaposlitvene priložnosti in pripravništva, kar študentom olajša odkrivanje poklicnih poti. </a:t>
            </a:r>
            <a:endParaRPr lang="en-US" sz="1750" dirty="0"/>
          </a:p>
        </p:txBody>
      </p:sp>
      <p:sp>
        <p:nvSpPr>
          <p:cNvPr id="8" name="Text 4"/>
          <p:cNvSpPr/>
          <p:nvPr/>
        </p:nvSpPr>
        <p:spPr>
          <a:xfrm>
            <a:off x="833199" y="4128730"/>
            <a:ext cx="7477601"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Preko intuitivnega vmesnika platforme lahko delodajalci učinkovito promovirajo svoja delovna mesta in se povežejo s kvalificiranimi kandidati.</a:t>
            </a:r>
            <a:endParaRPr lang="en-US" sz="1750" dirty="0"/>
          </a:p>
        </p:txBody>
      </p:sp>
      <p:sp>
        <p:nvSpPr>
          <p:cNvPr id="9" name="Text 5"/>
          <p:cNvSpPr/>
          <p:nvPr/>
        </p:nvSpPr>
        <p:spPr>
          <a:xfrm>
            <a:off x="833199" y="5378410"/>
            <a:ext cx="7477601" cy="999768"/>
          </a:xfrm>
          <a:prstGeom prst="rect">
            <a:avLst/>
          </a:prstGeom>
          <a:noFill/>
          <a:ln/>
        </p:spPr>
        <p:txBody>
          <a:bodyPr wrap="square" rtlCol="0" anchor="t"/>
          <a:lstStyle/>
          <a:p>
            <a:pPr marL="0" indent="0">
              <a:lnSpc>
                <a:spcPts val="2624"/>
              </a:lnSpc>
              <a:buNone/>
            </a:pPr>
            <a:r>
              <a:rPr lang="en-US" sz="1750" dirty="0">
                <a:solidFill>
                  <a:srgbClr val="49495A"/>
                </a:solidFill>
                <a:latin typeface="Open Sans" pitchFamily="34" charset="0"/>
                <a:ea typeface="Open Sans" pitchFamily="34" charset="-122"/>
                <a:cs typeface="Open Sans" pitchFamily="34" charset="-120"/>
              </a:rPr>
              <a:t>Upravitelji priložnosti imajo možnost urejanja ali brisanja priložnosti, ki so jih promovirali, zagotavljajoč popoln nadzor nad vsebino, ki jo delijo na platformi.</a:t>
            </a:r>
            <a:endParaRPr lang="en-US" sz="1750" dirty="0"/>
          </a:p>
        </p:txBody>
      </p:sp>
      <p:pic>
        <p:nvPicPr>
          <p:cNvPr id="12" name="Picture 11" descr="A screenshot of a computer&#10;&#10;Description automatically generated">
            <a:extLst>
              <a:ext uri="{FF2B5EF4-FFF2-40B4-BE49-F238E27FC236}">
                <a16:creationId xmlns:a16="http://schemas.microsoft.com/office/drawing/2014/main" id="{E3AE469B-61CA-AD93-CEAB-5147E2542C84}"/>
              </a:ext>
            </a:extLst>
          </p:cNvPr>
          <p:cNvPicPr>
            <a:picLocks noChangeAspect="1"/>
          </p:cNvPicPr>
          <p:nvPr/>
        </p:nvPicPr>
        <p:blipFill rotWithShape="1">
          <a:blip r:embed="rId4"/>
          <a:srcRect l="13881" r="2098"/>
          <a:stretch/>
        </p:blipFill>
        <p:spPr>
          <a:xfrm>
            <a:off x="9151620" y="2198608"/>
            <a:ext cx="5356117" cy="417957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30433"/>
          </a:xfrm>
          <a:prstGeom prst="rect">
            <a:avLst/>
          </a:prstGeom>
          <a:solidFill>
            <a:srgbClr val="FBFAFF"/>
          </a:solidFill>
          <a:ln/>
        </p:spPr>
        <p:txBody>
          <a:bodyPr/>
          <a:lstStyle/>
          <a:p>
            <a:endParaRPr lang="en-US"/>
          </a:p>
        </p:txBody>
      </p:sp>
      <p:sp>
        <p:nvSpPr>
          <p:cNvPr id="4" name="Text 2"/>
          <p:cNvSpPr/>
          <p:nvPr/>
        </p:nvSpPr>
        <p:spPr>
          <a:xfrm>
            <a:off x="2809756" y="521613"/>
            <a:ext cx="6482953" cy="592693"/>
          </a:xfrm>
          <a:prstGeom prst="rect">
            <a:avLst/>
          </a:prstGeom>
          <a:noFill/>
          <a:ln/>
        </p:spPr>
        <p:txBody>
          <a:bodyPr wrap="none" rtlCol="0" anchor="t"/>
          <a:lstStyle/>
          <a:p>
            <a:pPr marL="0" indent="0">
              <a:lnSpc>
                <a:spcPts val="4668"/>
              </a:lnSpc>
              <a:buNone/>
            </a:pPr>
            <a:r>
              <a:rPr lang="en-US" sz="3734" dirty="0">
                <a:solidFill>
                  <a:srgbClr val="5955EB"/>
                </a:solidFill>
                <a:latin typeface="Libre Baskerville" pitchFamily="34" charset="0"/>
                <a:ea typeface="Libre Baskerville" pitchFamily="34" charset="-122"/>
                <a:cs typeface="Libre Baskerville" pitchFamily="34" charset="-120"/>
              </a:rPr>
              <a:t>The CareerPath Advantage</a:t>
            </a:r>
            <a:endParaRPr lang="en-US" sz="3734" dirty="0"/>
          </a:p>
        </p:txBody>
      </p:sp>
      <p:sp>
        <p:nvSpPr>
          <p:cNvPr id="5" name="Shape 3"/>
          <p:cNvSpPr/>
          <p:nvPr/>
        </p:nvSpPr>
        <p:spPr>
          <a:xfrm>
            <a:off x="2809756" y="1706999"/>
            <a:ext cx="426720" cy="426720"/>
          </a:xfrm>
          <a:prstGeom prst="roundRect">
            <a:avLst>
              <a:gd name="adj" fmla="val 26674"/>
            </a:avLst>
          </a:prstGeom>
          <a:solidFill>
            <a:srgbClr val="DED6FF"/>
          </a:solidFill>
          <a:ln/>
        </p:spPr>
        <p:txBody>
          <a:bodyPr/>
          <a:lstStyle/>
          <a:p>
            <a:endParaRPr lang="en-US"/>
          </a:p>
        </p:txBody>
      </p:sp>
      <p:sp>
        <p:nvSpPr>
          <p:cNvPr id="6" name="Text 4"/>
          <p:cNvSpPr/>
          <p:nvPr/>
        </p:nvSpPr>
        <p:spPr>
          <a:xfrm>
            <a:off x="2959656" y="1742480"/>
            <a:ext cx="126921" cy="355640"/>
          </a:xfrm>
          <a:prstGeom prst="rect">
            <a:avLst/>
          </a:prstGeom>
          <a:noFill/>
          <a:ln/>
        </p:spPr>
        <p:txBody>
          <a:bodyPr wrap="none" rtlCol="0" anchor="t"/>
          <a:lstStyle/>
          <a:p>
            <a:pPr marL="0" indent="0" algn="ctr">
              <a:lnSpc>
                <a:spcPts val="2801"/>
              </a:lnSpc>
              <a:buNone/>
            </a:pPr>
            <a:r>
              <a:rPr lang="en-US" sz="2241" dirty="0">
                <a:solidFill>
                  <a:srgbClr val="5955EB"/>
                </a:solidFill>
                <a:latin typeface="Libre Baskerville" pitchFamily="34" charset="0"/>
                <a:ea typeface="Libre Baskerville" pitchFamily="34" charset="-122"/>
                <a:cs typeface="Libre Baskerville" pitchFamily="34" charset="-120"/>
              </a:rPr>
              <a:t>1</a:t>
            </a:r>
            <a:endParaRPr lang="en-US" sz="2241" dirty="0"/>
          </a:p>
        </p:txBody>
      </p:sp>
      <p:sp>
        <p:nvSpPr>
          <p:cNvPr id="7" name="Text 5"/>
          <p:cNvSpPr/>
          <p:nvPr/>
        </p:nvSpPr>
        <p:spPr>
          <a:xfrm>
            <a:off x="3426143" y="1706999"/>
            <a:ext cx="2487454" cy="296466"/>
          </a:xfrm>
          <a:prstGeom prst="rect">
            <a:avLst/>
          </a:prstGeom>
          <a:noFill/>
          <a:ln/>
        </p:spPr>
        <p:txBody>
          <a:bodyPr wrap="none" rtlCol="0" anchor="t"/>
          <a:lstStyle/>
          <a:p>
            <a:pPr marL="0" indent="0">
              <a:lnSpc>
                <a:spcPts val="2334"/>
              </a:lnSpc>
              <a:buNone/>
            </a:pPr>
            <a:r>
              <a:rPr lang="en-US" sz="1867" b="1" dirty="0">
                <a:solidFill>
                  <a:srgbClr val="5955EB"/>
                </a:solidFill>
                <a:latin typeface="Libre Baskerville" pitchFamily="34" charset="0"/>
                <a:ea typeface="Libre Baskerville" pitchFamily="34" charset="-122"/>
                <a:cs typeface="Libre Baskerville" pitchFamily="34" charset="-120"/>
              </a:rPr>
              <a:t>Prilagojeno vodenje</a:t>
            </a:r>
            <a:endParaRPr lang="en-US" sz="1867" dirty="0"/>
          </a:p>
        </p:txBody>
      </p:sp>
      <p:sp>
        <p:nvSpPr>
          <p:cNvPr id="8" name="Text 6"/>
          <p:cNvSpPr/>
          <p:nvPr/>
        </p:nvSpPr>
        <p:spPr>
          <a:xfrm>
            <a:off x="3426143" y="2117169"/>
            <a:ext cx="3794284" cy="1422202"/>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CareerPath ponuja prilagojena priporočila, ki temeljijo na vaših interesih in kariernih željah, ter vam omogoča sprejemanje premišljenih odločitev o vašem izobraževalnem in poklicnem razvoju.</a:t>
            </a:r>
            <a:endParaRPr lang="en-US" sz="1494" dirty="0"/>
          </a:p>
        </p:txBody>
      </p:sp>
      <p:sp>
        <p:nvSpPr>
          <p:cNvPr id="9" name="Shape 7"/>
          <p:cNvSpPr/>
          <p:nvPr/>
        </p:nvSpPr>
        <p:spPr>
          <a:xfrm>
            <a:off x="7410093" y="1706999"/>
            <a:ext cx="426720" cy="426720"/>
          </a:xfrm>
          <a:prstGeom prst="roundRect">
            <a:avLst>
              <a:gd name="adj" fmla="val 26674"/>
            </a:avLst>
          </a:prstGeom>
          <a:solidFill>
            <a:srgbClr val="DED6FF"/>
          </a:solidFill>
          <a:ln/>
        </p:spPr>
        <p:txBody>
          <a:bodyPr/>
          <a:lstStyle/>
          <a:p>
            <a:endParaRPr lang="en-US"/>
          </a:p>
        </p:txBody>
      </p:sp>
      <p:sp>
        <p:nvSpPr>
          <p:cNvPr id="10" name="Text 8"/>
          <p:cNvSpPr/>
          <p:nvPr/>
        </p:nvSpPr>
        <p:spPr>
          <a:xfrm>
            <a:off x="7535823" y="1742480"/>
            <a:ext cx="175260" cy="355640"/>
          </a:xfrm>
          <a:prstGeom prst="rect">
            <a:avLst/>
          </a:prstGeom>
          <a:noFill/>
          <a:ln/>
        </p:spPr>
        <p:txBody>
          <a:bodyPr wrap="none" rtlCol="0" anchor="t"/>
          <a:lstStyle/>
          <a:p>
            <a:pPr marL="0" indent="0" algn="ctr">
              <a:lnSpc>
                <a:spcPts val="2801"/>
              </a:lnSpc>
              <a:buNone/>
            </a:pPr>
            <a:r>
              <a:rPr lang="en-US" sz="2241" dirty="0">
                <a:solidFill>
                  <a:srgbClr val="5955EB"/>
                </a:solidFill>
                <a:latin typeface="Libre Baskerville" pitchFamily="34" charset="0"/>
                <a:ea typeface="Libre Baskerville" pitchFamily="34" charset="-122"/>
                <a:cs typeface="Libre Baskerville" pitchFamily="34" charset="-120"/>
              </a:rPr>
              <a:t>2</a:t>
            </a:r>
            <a:endParaRPr lang="en-US" sz="2241" dirty="0"/>
          </a:p>
        </p:txBody>
      </p:sp>
      <p:sp>
        <p:nvSpPr>
          <p:cNvPr id="11" name="Text 9"/>
          <p:cNvSpPr/>
          <p:nvPr/>
        </p:nvSpPr>
        <p:spPr>
          <a:xfrm>
            <a:off x="8026479" y="1706999"/>
            <a:ext cx="2400419" cy="296466"/>
          </a:xfrm>
          <a:prstGeom prst="rect">
            <a:avLst/>
          </a:prstGeom>
          <a:noFill/>
          <a:ln/>
        </p:spPr>
        <p:txBody>
          <a:bodyPr wrap="none" rtlCol="0" anchor="t"/>
          <a:lstStyle/>
          <a:p>
            <a:pPr marL="0" indent="0">
              <a:lnSpc>
                <a:spcPts val="2334"/>
              </a:lnSpc>
              <a:buNone/>
            </a:pPr>
            <a:r>
              <a:rPr lang="en-US" sz="1867" b="1" dirty="0">
                <a:solidFill>
                  <a:srgbClr val="5955EB"/>
                </a:solidFill>
                <a:latin typeface="Libre Baskerville" pitchFamily="34" charset="0"/>
                <a:ea typeface="Libre Baskerville" pitchFamily="34" charset="-122"/>
                <a:cs typeface="Libre Baskerville" pitchFamily="34" charset="-120"/>
              </a:rPr>
              <a:t>Enostavna uporaba</a:t>
            </a:r>
            <a:endParaRPr lang="en-US" sz="1867" dirty="0"/>
          </a:p>
        </p:txBody>
      </p:sp>
      <p:sp>
        <p:nvSpPr>
          <p:cNvPr id="12" name="Text 10"/>
          <p:cNvSpPr/>
          <p:nvPr/>
        </p:nvSpPr>
        <p:spPr>
          <a:xfrm>
            <a:off x="8026479" y="2117169"/>
            <a:ext cx="3794284" cy="853321"/>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Prijaznim vmesnikom in intuitivnimi funkcijami, ki olajšajo navigacijo po platformi in izvajanje nalog. </a:t>
            </a:r>
            <a:endParaRPr lang="en-US" sz="1494" dirty="0"/>
          </a:p>
        </p:txBody>
      </p:sp>
      <p:sp>
        <p:nvSpPr>
          <p:cNvPr id="13" name="Text 11"/>
          <p:cNvSpPr/>
          <p:nvPr/>
        </p:nvSpPr>
        <p:spPr>
          <a:xfrm>
            <a:off x="8026479" y="3084195"/>
            <a:ext cx="3794284" cy="1137761"/>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Ne glede na izkušnje z uporabo podobnih platform se lahko uporabniki hitro znajdejo in izkoristijo vse prednosti, ki jih ponuja CareerPath.</a:t>
            </a:r>
            <a:endParaRPr lang="en-US" sz="1494" dirty="0"/>
          </a:p>
        </p:txBody>
      </p:sp>
      <p:sp>
        <p:nvSpPr>
          <p:cNvPr id="14" name="Text 12"/>
          <p:cNvSpPr/>
          <p:nvPr/>
        </p:nvSpPr>
        <p:spPr>
          <a:xfrm>
            <a:off x="8026479" y="4335661"/>
            <a:ext cx="3794284" cy="284440"/>
          </a:xfrm>
          <a:prstGeom prst="rect">
            <a:avLst/>
          </a:prstGeom>
          <a:noFill/>
          <a:ln/>
        </p:spPr>
        <p:txBody>
          <a:bodyPr wrap="none" rtlCol="0" anchor="t"/>
          <a:lstStyle/>
          <a:p>
            <a:pPr marL="0" indent="0">
              <a:lnSpc>
                <a:spcPts val="2241"/>
              </a:lnSpc>
              <a:buNone/>
            </a:pPr>
            <a:endParaRPr lang="en-US" sz="1494" dirty="0"/>
          </a:p>
        </p:txBody>
      </p:sp>
      <p:sp>
        <p:nvSpPr>
          <p:cNvPr id="15" name="Shape 13"/>
          <p:cNvSpPr/>
          <p:nvPr/>
        </p:nvSpPr>
        <p:spPr>
          <a:xfrm>
            <a:off x="2809756" y="5023128"/>
            <a:ext cx="426720" cy="426720"/>
          </a:xfrm>
          <a:prstGeom prst="roundRect">
            <a:avLst>
              <a:gd name="adj" fmla="val 26674"/>
            </a:avLst>
          </a:prstGeom>
          <a:solidFill>
            <a:srgbClr val="DED6FF"/>
          </a:solidFill>
          <a:ln/>
        </p:spPr>
        <p:txBody>
          <a:bodyPr/>
          <a:lstStyle/>
          <a:p>
            <a:endParaRPr lang="en-US"/>
          </a:p>
        </p:txBody>
      </p:sp>
      <p:sp>
        <p:nvSpPr>
          <p:cNvPr id="16" name="Text 14"/>
          <p:cNvSpPr/>
          <p:nvPr/>
        </p:nvSpPr>
        <p:spPr>
          <a:xfrm>
            <a:off x="2935486" y="5058608"/>
            <a:ext cx="175260" cy="355640"/>
          </a:xfrm>
          <a:prstGeom prst="rect">
            <a:avLst/>
          </a:prstGeom>
          <a:noFill/>
          <a:ln/>
        </p:spPr>
        <p:txBody>
          <a:bodyPr wrap="none" rtlCol="0" anchor="t"/>
          <a:lstStyle/>
          <a:p>
            <a:pPr marL="0" indent="0" algn="ctr">
              <a:lnSpc>
                <a:spcPts val="2801"/>
              </a:lnSpc>
              <a:buNone/>
            </a:pPr>
            <a:r>
              <a:rPr lang="en-US" sz="2241" dirty="0">
                <a:solidFill>
                  <a:srgbClr val="5955EB"/>
                </a:solidFill>
                <a:latin typeface="Libre Baskerville" pitchFamily="34" charset="0"/>
                <a:ea typeface="Libre Baskerville" pitchFamily="34" charset="-122"/>
                <a:cs typeface="Libre Baskerville" pitchFamily="34" charset="-120"/>
              </a:rPr>
              <a:t>3</a:t>
            </a:r>
            <a:endParaRPr lang="en-US" sz="2241" dirty="0"/>
          </a:p>
        </p:txBody>
      </p:sp>
      <p:sp>
        <p:nvSpPr>
          <p:cNvPr id="17" name="Text 15"/>
          <p:cNvSpPr/>
          <p:nvPr/>
        </p:nvSpPr>
        <p:spPr>
          <a:xfrm>
            <a:off x="3426143" y="5023128"/>
            <a:ext cx="3116580" cy="296466"/>
          </a:xfrm>
          <a:prstGeom prst="rect">
            <a:avLst/>
          </a:prstGeom>
          <a:noFill/>
          <a:ln/>
        </p:spPr>
        <p:txBody>
          <a:bodyPr wrap="none" rtlCol="0" anchor="t"/>
          <a:lstStyle/>
          <a:p>
            <a:pPr marL="0" indent="0">
              <a:lnSpc>
                <a:spcPts val="2334"/>
              </a:lnSpc>
              <a:buNone/>
            </a:pPr>
            <a:r>
              <a:rPr lang="en-US" sz="1867" b="1" dirty="0">
                <a:solidFill>
                  <a:srgbClr val="5955EB"/>
                </a:solidFill>
                <a:latin typeface="Libre Baskerville" pitchFamily="34" charset="0"/>
                <a:ea typeface="Libre Baskerville" pitchFamily="34" charset="-122"/>
                <a:cs typeface="Libre Baskerville" pitchFamily="34" charset="-120"/>
              </a:rPr>
              <a:t>Centralizirana platforma</a:t>
            </a:r>
            <a:endParaRPr lang="en-US" sz="1867" dirty="0"/>
          </a:p>
        </p:txBody>
      </p:sp>
      <p:sp>
        <p:nvSpPr>
          <p:cNvPr id="18" name="Text 16"/>
          <p:cNvSpPr/>
          <p:nvPr/>
        </p:nvSpPr>
        <p:spPr>
          <a:xfrm>
            <a:off x="3426143" y="5433298"/>
            <a:ext cx="3794284" cy="1991082"/>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Ponuja centralizirano mesto, kjer so vse funkcionalnosti in informacije za vse tri vloge uporabnikov. S tem uporabnikom omogoča enostavno upravljanje in organizacijo svojega kariernega razvoja ter dostop do vseh potrebnih virov in orodij na enem mestu.</a:t>
            </a:r>
            <a:endParaRPr lang="en-US" sz="1494" dirty="0"/>
          </a:p>
        </p:txBody>
      </p:sp>
      <p:sp>
        <p:nvSpPr>
          <p:cNvPr id="19" name="Shape 17"/>
          <p:cNvSpPr/>
          <p:nvPr/>
        </p:nvSpPr>
        <p:spPr>
          <a:xfrm>
            <a:off x="7410093" y="5023128"/>
            <a:ext cx="426720" cy="426720"/>
          </a:xfrm>
          <a:prstGeom prst="roundRect">
            <a:avLst>
              <a:gd name="adj" fmla="val 26674"/>
            </a:avLst>
          </a:prstGeom>
          <a:solidFill>
            <a:srgbClr val="DED6FF"/>
          </a:solidFill>
          <a:ln/>
        </p:spPr>
        <p:txBody>
          <a:bodyPr/>
          <a:lstStyle/>
          <a:p>
            <a:endParaRPr lang="en-US"/>
          </a:p>
        </p:txBody>
      </p:sp>
      <p:sp>
        <p:nvSpPr>
          <p:cNvPr id="20" name="Text 18"/>
          <p:cNvSpPr/>
          <p:nvPr/>
        </p:nvSpPr>
        <p:spPr>
          <a:xfrm>
            <a:off x="7540228" y="5058608"/>
            <a:ext cx="166449" cy="355640"/>
          </a:xfrm>
          <a:prstGeom prst="rect">
            <a:avLst/>
          </a:prstGeom>
          <a:noFill/>
          <a:ln/>
        </p:spPr>
        <p:txBody>
          <a:bodyPr wrap="none" rtlCol="0" anchor="t"/>
          <a:lstStyle/>
          <a:p>
            <a:pPr marL="0" indent="0" algn="ctr">
              <a:lnSpc>
                <a:spcPts val="2801"/>
              </a:lnSpc>
              <a:buNone/>
            </a:pPr>
            <a:r>
              <a:rPr lang="en-US" sz="2241" dirty="0">
                <a:solidFill>
                  <a:srgbClr val="5955EB"/>
                </a:solidFill>
                <a:latin typeface="Libre Baskerville" pitchFamily="34" charset="0"/>
                <a:ea typeface="Libre Baskerville" pitchFamily="34" charset="-122"/>
                <a:cs typeface="Libre Baskerville" pitchFamily="34" charset="-120"/>
              </a:rPr>
              <a:t>4</a:t>
            </a:r>
            <a:endParaRPr lang="en-US" sz="2241" dirty="0"/>
          </a:p>
        </p:txBody>
      </p:sp>
      <p:sp>
        <p:nvSpPr>
          <p:cNvPr id="21" name="Text 19"/>
          <p:cNvSpPr/>
          <p:nvPr/>
        </p:nvSpPr>
        <p:spPr>
          <a:xfrm>
            <a:off x="8026479" y="5023128"/>
            <a:ext cx="2859881" cy="296466"/>
          </a:xfrm>
          <a:prstGeom prst="rect">
            <a:avLst/>
          </a:prstGeom>
          <a:noFill/>
          <a:ln/>
        </p:spPr>
        <p:txBody>
          <a:bodyPr wrap="none" rtlCol="0" anchor="t"/>
          <a:lstStyle/>
          <a:p>
            <a:pPr marL="0" indent="0">
              <a:lnSpc>
                <a:spcPts val="2334"/>
              </a:lnSpc>
              <a:buNone/>
            </a:pPr>
            <a:r>
              <a:rPr lang="en-US" sz="1867" b="1" dirty="0">
                <a:solidFill>
                  <a:srgbClr val="5955EB"/>
                </a:solidFill>
                <a:latin typeface="Libre Baskerville" pitchFamily="34" charset="0"/>
                <a:ea typeface="Libre Baskerville" pitchFamily="34" charset="-122"/>
                <a:cs typeface="Libre Baskerville" pitchFamily="34" charset="-120"/>
              </a:rPr>
              <a:t>Za vsakega uporabnika</a:t>
            </a:r>
            <a:endParaRPr lang="en-US" sz="1867" dirty="0"/>
          </a:p>
        </p:txBody>
      </p:sp>
      <p:sp>
        <p:nvSpPr>
          <p:cNvPr id="22" name="Text 20"/>
          <p:cNvSpPr/>
          <p:nvPr/>
        </p:nvSpPr>
        <p:spPr>
          <a:xfrm>
            <a:off x="8026479" y="5433298"/>
            <a:ext cx="3794284" cy="2275523"/>
          </a:xfrm>
          <a:prstGeom prst="rect">
            <a:avLst/>
          </a:prstGeom>
          <a:noFill/>
          <a:ln/>
        </p:spPr>
        <p:txBody>
          <a:bodyPr wrap="square" rtlCol="0" anchor="t"/>
          <a:lstStyle/>
          <a:p>
            <a:pPr marL="0" indent="0">
              <a:lnSpc>
                <a:spcPts val="2241"/>
              </a:lnSpc>
              <a:buNone/>
            </a:pPr>
            <a:r>
              <a:rPr lang="en-US" sz="1494" dirty="0">
                <a:solidFill>
                  <a:srgbClr val="49495A"/>
                </a:solidFill>
                <a:latin typeface="Open Sans" pitchFamily="34" charset="0"/>
                <a:ea typeface="Open Sans" pitchFamily="34" charset="-122"/>
                <a:cs typeface="Open Sans" pitchFamily="34" charset="-120"/>
              </a:rPr>
              <a:t>CareerPath je platforma, ki je prilagojena vsakemu uporabniku, ne glede na to, ali gre za študenta, podjetje ali izobraževalno ustanovo. Vsakemu uporabniku ponuja različne možnosti, ki so vse medsebojno povezane, kar omogoča ustvarjanje individualiziranega kariernega okolja, ki ustreza njihovim potrebam in ciljem.</a:t>
            </a:r>
            <a:endParaRPr lang="en-US" sz="1494"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8"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US"/>
          </a:p>
        </p:txBody>
      </p:sp>
      <p:sp>
        <p:nvSpPr>
          <p:cNvPr id="3" name="Shape 1"/>
          <p:cNvSpPr/>
          <p:nvPr/>
        </p:nvSpPr>
        <p:spPr>
          <a:xfrm>
            <a:off x="0" y="0"/>
            <a:ext cx="14630400" cy="8230672"/>
          </a:xfrm>
          <a:prstGeom prst="rect">
            <a:avLst/>
          </a:prstGeom>
          <a:solidFill>
            <a:srgbClr val="FBFAFF"/>
          </a:solidFill>
          <a:ln/>
        </p:spPr>
        <p:txBody>
          <a:bodyPr/>
          <a:lstStyle/>
          <a:p>
            <a:endParaRPr lang="en-US"/>
          </a:p>
        </p:txBody>
      </p:sp>
      <p:sp>
        <p:nvSpPr>
          <p:cNvPr id="4" name="Text 2"/>
          <p:cNvSpPr/>
          <p:nvPr/>
        </p:nvSpPr>
        <p:spPr>
          <a:xfrm>
            <a:off x="3205996" y="475774"/>
            <a:ext cx="6187797" cy="540663"/>
          </a:xfrm>
          <a:prstGeom prst="rect">
            <a:avLst/>
          </a:prstGeom>
          <a:noFill/>
          <a:ln/>
        </p:spPr>
        <p:txBody>
          <a:bodyPr wrap="none" rtlCol="0" anchor="t"/>
          <a:lstStyle/>
          <a:p>
            <a:pPr marL="0" indent="0">
              <a:lnSpc>
                <a:spcPts val="4257"/>
              </a:lnSpc>
              <a:buNone/>
            </a:pPr>
            <a:r>
              <a:rPr lang="en-US" sz="3406" b="1" dirty="0">
                <a:solidFill>
                  <a:srgbClr val="5955EB"/>
                </a:solidFill>
                <a:latin typeface="Libre Baskerville" pitchFamily="34" charset="0"/>
                <a:ea typeface="Libre Baskerville" pitchFamily="34" charset="-122"/>
                <a:cs typeface="Libre Baskerville" pitchFamily="34" charset="-120"/>
              </a:rPr>
              <a:t>                 T </a:t>
            </a:r>
            <a:r>
              <a:rPr lang="en-US" sz="3406" b="1" dirty="0" err="1">
                <a:solidFill>
                  <a:srgbClr val="5955EB"/>
                </a:solidFill>
                <a:latin typeface="Libre Baskerville" pitchFamily="34" charset="0"/>
                <a:ea typeface="Libre Baskerville" pitchFamily="34" charset="-122"/>
                <a:cs typeface="Libre Baskerville" pitchFamily="34" charset="-120"/>
              </a:rPr>
              <a:t>ake</a:t>
            </a:r>
            <a:r>
              <a:rPr lang="en-US" sz="3406" b="1" dirty="0">
                <a:solidFill>
                  <a:srgbClr val="5955EB"/>
                </a:solidFill>
                <a:latin typeface="Libre Baskerville" pitchFamily="34" charset="0"/>
                <a:ea typeface="Libre Baskerville" pitchFamily="34" charset="-122"/>
                <a:cs typeface="Libre Baskerville" pitchFamily="34" charset="-120"/>
              </a:rPr>
              <a:t> the First Step</a:t>
            </a:r>
            <a:endParaRPr lang="en-US" sz="3406" dirty="0"/>
          </a:p>
        </p:txBody>
      </p:sp>
      <p:sp>
        <p:nvSpPr>
          <p:cNvPr id="5" name="Text 3"/>
          <p:cNvSpPr/>
          <p:nvPr/>
        </p:nvSpPr>
        <p:spPr>
          <a:xfrm>
            <a:off x="3205996" y="1362432"/>
            <a:ext cx="8218289" cy="259437"/>
          </a:xfrm>
          <a:prstGeom prst="rect">
            <a:avLst/>
          </a:prstGeom>
          <a:noFill/>
          <a:ln/>
        </p:spPr>
        <p:txBody>
          <a:bodyPr wrap="none" rtlCol="0" anchor="t"/>
          <a:lstStyle/>
          <a:p>
            <a:pPr marL="0" indent="0">
              <a:lnSpc>
                <a:spcPts val="2044"/>
              </a:lnSpc>
              <a:buNone/>
            </a:pPr>
            <a:endParaRPr lang="en-US" sz="1362" dirty="0"/>
          </a:p>
        </p:txBody>
      </p:sp>
      <p:sp>
        <p:nvSpPr>
          <p:cNvPr id="6" name="Text 4"/>
          <p:cNvSpPr/>
          <p:nvPr/>
        </p:nvSpPr>
        <p:spPr>
          <a:xfrm>
            <a:off x="3205996" y="1816418"/>
            <a:ext cx="8218289" cy="259437"/>
          </a:xfrm>
          <a:prstGeom prst="rect">
            <a:avLst/>
          </a:prstGeom>
          <a:noFill/>
          <a:ln/>
        </p:spPr>
        <p:txBody>
          <a:bodyPr wrap="none" rtlCol="0" anchor="t"/>
          <a:lstStyle/>
          <a:p>
            <a:pPr marL="0" indent="0">
              <a:lnSpc>
                <a:spcPts val="2044"/>
              </a:lnSpc>
              <a:buNone/>
            </a:pPr>
            <a:r>
              <a:rPr lang="en-US" sz="1600" dirty="0">
                <a:solidFill>
                  <a:srgbClr val="49495A"/>
                </a:solidFill>
                <a:latin typeface="Open Sans" pitchFamily="34" charset="0"/>
                <a:ea typeface="Open Sans" pitchFamily="34" charset="-122"/>
                <a:cs typeface="Open Sans" pitchFamily="34" charset="-120"/>
              </a:rPr>
              <a:t>      Raziščite karierne priložnosti in izobraževalne programe.</a:t>
            </a:r>
            <a:endParaRPr lang="en-US" sz="1600" dirty="0"/>
          </a:p>
        </p:txBody>
      </p:sp>
      <p:pic>
        <p:nvPicPr>
          <p:cNvPr id="7" name="Image 0" descr="preencoded.png">
            <a:hlinkClick r:id="rId3"/>
          </p:cNvPr>
          <p:cNvPicPr>
            <a:picLocks noChangeAspect="1"/>
          </p:cNvPicPr>
          <p:nvPr/>
        </p:nvPicPr>
        <p:blipFill>
          <a:blip r:embed="rId4"/>
          <a:stretch>
            <a:fillRect/>
          </a:stretch>
        </p:blipFill>
        <p:spPr>
          <a:xfrm>
            <a:off x="2079722" y="1729977"/>
            <a:ext cx="1319570" cy="475774"/>
          </a:xfrm>
          <a:prstGeom prst="rect">
            <a:avLst/>
          </a:prstGeom>
        </p:spPr>
      </p:pic>
      <p:pic>
        <p:nvPicPr>
          <p:cNvPr id="8" name="Image 1" descr="preencoded.png"/>
          <p:cNvPicPr>
            <a:picLocks noChangeAspect="1"/>
          </p:cNvPicPr>
          <p:nvPr/>
        </p:nvPicPr>
        <p:blipFill>
          <a:blip r:embed="rId5"/>
          <a:stretch>
            <a:fillRect/>
          </a:stretch>
        </p:blipFill>
        <p:spPr>
          <a:xfrm>
            <a:off x="3570696" y="2528130"/>
            <a:ext cx="7221260" cy="481417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7"/>
                                        </p:tgtEl>
                                      </p:cBhvr>
                                    </p:animEffect>
                                    <p:animScale>
                                      <p:cBhvr>
                                        <p:cTn id="13"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625</Words>
  <Application>Microsoft Office PowerPoint</Application>
  <PresentationFormat>Custom</PresentationFormat>
  <Paragraphs>67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Angela Goneva</cp:lastModifiedBy>
  <cp:revision>2</cp:revision>
  <dcterms:created xsi:type="dcterms:W3CDTF">2024-06-12T07:53:55Z</dcterms:created>
  <dcterms:modified xsi:type="dcterms:W3CDTF">2024-06-12T08:09:34Z</dcterms:modified>
</cp:coreProperties>
</file>