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82" r:id="rId4"/>
    <p:sldId id="280" r:id="rId5"/>
    <p:sldId id="283" r:id="rId6"/>
    <p:sldId id="263" r:id="rId7"/>
    <p:sldId id="264" r:id="rId8"/>
    <p:sldId id="265" r:id="rId9"/>
    <p:sldId id="266" r:id="rId10"/>
    <p:sldId id="277" r:id="rId11"/>
    <p:sldId id="273" r:id="rId12"/>
  </p:sldIdLst>
  <p:sldSz cx="12192000" cy="6858000"/>
  <p:notesSz cx="6797675" cy="99282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ten Pradsgaard" initials="MP" lastIdx="1" clrIdx="0">
    <p:extLst>
      <p:ext uri="{19B8F6BF-5375-455C-9EA6-DF929625EA0E}">
        <p15:presenceInfo xmlns:p15="http://schemas.microsoft.com/office/powerpoint/2012/main" userId="S::mpg@optipeople.dk::39769c82-68eb-466e-aab7-f0788a359f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720"/>
    <a:srgbClr val="0C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C6FA-C329-4D01-A23D-D0C13044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79DA332-0610-48D5-92FA-258C436DC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6D104A-7740-4FAC-A9B4-D98AA125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DA6998-80F4-4308-8A6C-F3304972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33B186-C300-4191-9F2E-6605BDD0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78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23827-47FC-4551-AAD5-BA956EBA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DCBA25-149A-4F4C-9002-02607E5DC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A140A2-5552-4C5E-9FED-1C47302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BCCC4F-2166-420E-B773-0E085C68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754B34-2C1B-4555-97FE-79A8F70F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91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2D423DD-EBCE-48A2-9D3D-E3F72C3BB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028626E-50C2-4A24-B2EB-7A9083AF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9E2BE3-0DC3-4EB2-866F-3A0618DB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4A794B-EF13-4887-8097-5779ADF7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4E4820-AF69-4D5B-8DCA-EF1B99E1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6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D6685-6D25-42C9-80D5-CAE82842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15F68D-045B-4319-9562-C159F7D9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E85912-73E5-4182-975F-B2FCC0EC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019ADC-0625-4C09-9E9A-43B27A4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5C632C-DF4A-40FF-B2C0-0757F0FB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3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E9431-0AD8-44D0-93E7-498E6E9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BAFF01-EBA7-4BA7-A6A8-DCA44B58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23698C-BAD5-4791-85B4-6832D635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9D246E-5A46-4C15-98C6-DCCC7A4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72F892-7645-41B0-8F0F-D147977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7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E7B59-4BF6-4C39-BACC-54FA91D5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5C68B8-856B-4BE1-ABFC-19899B7D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D898EB7-003C-4449-9DA5-C22F1082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A9ABDFC-399D-4DF2-8D8B-0A6ECDA2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99082E-AD17-4E17-8BA9-84222D6A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07CB527-6C44-47E9-94B2-F0634899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1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567B8-394E-41FB-966D-018C896E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55D4AD-CDEE-4BB2-9F2B-942489A2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74B7A8C-E919-4B04-B3EC-CD76B3DE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ED24257-4787-4DFA-8441-E8092ADDE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B37CB71-BA18-4E03-8C6F-3CA7C50C5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B6292FF-DC5C-4C24-8BEA-1A1AC404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CF12361-A3C7-4D8B-946F-8144FA2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7EB973F-E692-4591-9E63-A0D56F15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47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14B3B-2ABD-41F9-8DB3-AE7EB5F2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F42198-2E27-4F17-8D40-F9280199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C519D3D-F54B-49F6-B857-F4CA88C2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635DA3-FE40-4C26-A0D6-3BC92B59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0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5AE461-6B33-4B1D-A6E1-93E5A96D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E8D351-7FD4-42E2-A007-A03DFCD0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6604246-C6CA-4AE9-8EBB-710AE1CF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80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5B293-42BB-40FE-B337-45CD8D7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DC111B-10D1-4612-933E-52CEF792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3782D8-F667-4C6A-A243-4211DC9D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FDD2CAC-6C37-47EF-A053-752578AB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0546AE3-4EBB-4301-8451-9DC97F6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E9DDE68-ABF6-44F8-A08E-AD992A80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6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C3DD-8CCA-4BB1-9527-37681462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C9724D9-5D04-42FD-92AE-2B669F6B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8860F7F-F970-48C2-9D6D-0224F769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2379C0-EE4A-469E-AC69-E0DCB73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008321F-D2C0-4E92-A985-B454D9FC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A870DD9-E450-4CA4-AA7F-5EFE8EB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79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514647-531D-42E9-989E-D3C02DBB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DECA09-59F7-4FB7-9BAD-EFAE0ADD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80F729-A68F-4823-B7DB-9FAB7AC2F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2A48-2335-41E5-9D1D-FFD475A888BB}" type="datetimeFigureOut">
              <a:rPr lang="da-DK" smtClean="0"/>
              <a:t>18-12-2019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3AF468-42D4-4CB5-BA6E-A1598C925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637C9D-19C0-4DE9-AED4-4C043A94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0BE9-F2D1-4AC9-BFD8-8B83535475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4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C1C3FEC-E915-4B78-AECE-B9532B44F5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A282AF63-BDFC-4AAD-83DB-5BFE16ABE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8953" cy="6857999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C294D65-A345-4684-80A5-E2717A06D615}"/>
              </a:ext>
            </a:extLst>
          </p:cNvPr>
          <p:cNvSpPr txBox="1"/>
          <p:nvPr/>
        </p:nvSpPr>
        <p:spPr>
          <a:xfrm>
            <a:off x="1054100" y="2767280"/>
            <a:ext cx="358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Eksempel</a:t>
            </a:r>
            <a:r>
              <a:rPr lang="en-US" sz="4000" b="1" dirty="0"/>
              <a:t> </a:t>
            </a:r>
            <a:r>
              <a:rPr lang="en-US" sz="4000" b="1" dirty="0" err="1"/>
              <a:t>fra</a:t>
            </a:r>
            <a:r>
              <a:rPr lang="en-US" sz="4000" b="1" dirty="0"/>
              <a:t> std. rapport</a:t>
            </a:r>
            <a:endParaRPr lang="da-DK" sz="4000" b="1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82D5514-55A3-4D18-9863-BE20AF002F37}"/>
              </a:ext>
            </a:extLst>
          </p:cNvPr>
          <p:cNvSpPr/>
          <p:nvPr/>
        </p:nvSpPr>
        <p:spPr>
          <a:xfrm>
            <a:off x="1181100" y="4090719"/>
            <a:ext cx="30353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7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85566CC7-64F2-4EC2-8E51-6B9E25D910CA}"/>
              </a:ext>
            </a:extLst>
          </p:cNvPr>
          <p:cNvSpPr txBox="1"/>
          <p:nvPr/>
        </p:nvSpPr>
        <p:spPr>
          <a:xfrm>
            <a:off x="200024" y="133531"/>
            <a:ext cx="75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Priser</a:t>
            </a:r>
            <a:r>
              <a:rPr lang="en-US" sz="4000" b="1" dirty="0"/>
              <a:t> </a:t>
            </a:r>
            <a:endParaRPr lang="da-DK" sz="4000" b="1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81AA801-E5D3-4DA1-9ABB-720E6666BC65}"/>
              </a:ext>
            </a:extLst>
          </p:cNvPr>
          <p:cNvSpPr/>
          <p:nvPr/>
        </p:nvSpPr>
        <p:spPr>
          <a:xfrm>
            <a:off x="314325" y="841417"/>
            <a:ext cx="30353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85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FF3D870-9561-4ED7-A982-6716C84A0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b="11874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3371A-6676-4D14-BC9A-097CBF18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>
          <a:xfrm>
            <a:off x="868938" y="123825"/>
            <a:ext cx="8570893" cy="6218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664B2-E404-492A-90F5-711BA69304B9}"/>
              </a:ext>
            </a:extLst>
          </p:cNvPr>
          <p:cNvSpPr txBox="1"/>
          <p:nvPr/>
        </p:nvSpPr>
        <p:spPr>
          <a:xfrm>
            <a:off x="443321" y="408214"/>
            <a:ext cx="4403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  <a:latin typeface="+mj-lt"/>
              </a:rPr>
              <a:t>Klassisk kunderejsen</a:t>
            </a:r>
          </a:p>
          <a:p>
            <a:r>
              <a:rPr lang="da-DK" sz="4000" dirty="0">
                <a:solidFill>
                  <a:schemeClr val="bg1"/>
                </a:solidFill>
                <a:latin typeface="+mj-lt"/>
              </a:rPr>
              <a:t>Konsulentforretning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3DFED-9E9E-48D5-B797-5E8A3A348969}"/>
              </a:ext>
            </a:extLst>
          </p:cNvPr>
          <p:cNvSpPr txBox="1"/>
          <p:nvPr/>
        </p:nvSpPr>
        <p:spPr>
          <a:xfrm>
            <a:off x="3976659" y="560959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+mj-lt"/>
              </a:rPr>
              <a:t>Step 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Potentialeanalyse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F6F7C-08DA-4529-893D-AA924C4C51BF}"/>
              </a:ext>
            </a:extLst>
          </p:cNvPr>
          <p:cNvSpPr txBox="1"/>
          <p:nvPr/>
        </p:nvSpPr>
        <p:spPr>
          <a:xfrm>
            <a:off x="6875691" y="3430742"/>
            <a:ext cx="36467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+mj-lt"/>
              </a:rPr>
              <a:t>Step 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Projektstart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Konsulentarbejde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Maskintekniske udfordringer er out of </a:t>
            </a:r>
            <a:r>
              <a:rPr lang="da-DK" sz="1400" dirty="0" err="1">
                <a:solidFill>
                  <a:schemeClr val="bg1"/>
                </a:solidFill>
                <a:latin typeface="+mj-lt"/>
              </a:rPr>
              <a:t>scope</a:t>
            </a:r>
            <a:endParaRPr lang="da-DK" sz="14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Projektafslutning</a:t>
            </a:r>
          </a:p>
        </p:txBody>
      </p:sp>
    </p:spTree>
    <p:extLst>
      <p:ext uri="{BB962C8B-B14F-4D97-AF65-F5344CB8AC3E}">
        <p14:creationId xmlns:p14="http://schemas.microsoft.com/office/powerpoint/2010/main" val="360376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FF3D870-9561-4ED7-A982-6716C84A0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b="11874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3371A-6676-4D14-BC9A-097CBF18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2"/>
          <a:stretch/>
        </p:blipFill>
        <p:spPr>
          <a:xfrm>
            <a:off x="582646" y="-1"/>
            <a:ext cx="8570890" cy="6065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664B2-E404-492A-90F5-711BA69304B9}"/>
              </a:ext>
            </a:extLst>
          </p:cNvPr>
          <p:cNvSpPr txBox="1"/>
          <p:nvPr/>
        </p:nvSpPr>
        <p:spPr>
          <a:xfrm>
            <a:off x="443321" y="408214"/>
            <a:ext cx="51126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  <a:latin typeface="+mj-lt"/>
              </a:rPr>
              <a:t>Datadreven kunderejsen</a:t>
            </a:r>
          </a:p>
          <a:p>
            <a:r>
              <a:rPr lang="da-DK" sz="4000" dirty="0">
                <a:solidFill>
                  <a:schemeClr val="bg1"/>
                </a:solidFill>
                <a:latin typeface="+mj-lt"/>
              </a:rPr>
              <a:t>Konsulentforretning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3DFED-9E9E-48D5-B797-5E8A3A348969}"/>
              </a:ext>
            </a:extLst>
          </p:cNvPr>
          <p:cNvSpPr txBox="1"/>
          <p:nvPr/>
        </p:nvSpPr>
        <p:spPr>
          <a:xfrm>
            <a:off x="3753395" y="5803453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+mj-lt"/>
              </a:rPr>
              <a:t>Step 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Potentialeanalyse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113B8-E402-4A23-8FBA-A0204F6DE28F}"/>
              </a:ext>
            </a:extLst>
          </p:cNvPr>
          <p:cNvSpPr txBox="1"/>
          <p:nvPr/>
        </p:nvSpPr>
        <p:spPr>
          <a:xfrm>
            <a:off x="4791348" y="4633902"/>
            <a:ext cx="274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+mj-lt"/>
              </a:rPr>
              <a:t>Step 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Projektstart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Etablere baseline og valide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OptiPeople håndtere.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F6F7C-08DA-4529-893D-AA924C4C51BF}"/>
              </a:ext>
            </a:extLst>
          </p:cNvPr>
          <p:cNvSpPr txBox="1"/>
          <p:nvPr/>
        </p:nvSpPr>
        <p:spPr>
          <a:xfrm>
            <a:off x="7208067" y="2771853"/>
            <a:ext cx="38909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  <a:latin typeface="+mj-lt"/>
              </a:rPr>
              <a:t>Step 03.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Konsulentarbejde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Arbejde struktureret ud fra datasæt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Løbende målstyring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Maskintekniske udfordringer inkluderes i </a:t>
            </a:r>
            <a:r>
              <a:rPr lang="da-DK" sz="1400" dirty="0" err="1">
                <a:solidFill>
                  <a:schemeClr val="bg1"/>
                </a:solidFill>
                <a:latin typeface="+mj-lt"/>
              </a:rPr>
              <a:t>scope</a:t>
            </a:r>
            <a:r>
              <a:rPr lang="da-DK" sz="1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bg1"/>
                </a:solidFill>
                <a:latin typeface="+mj-lt"/>
              </a:rPr>
              <a:t>Projektafslutning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115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FF3D870-9561-4ED7-A982-6716C84A0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b="11874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06CF16CC-944B-42CD-A320-B3B4FDD964B9}"/>
              </a:ext>
            </a:extLst>
          </p:cNvPr>
          <p:cNvSpPr txBox="1"/>
          <p:nvPr/>
        </p:nvSpPr>
        <p:spPr>
          <a:xfrm>
            <a:off x="5155379" y="1366520"/>
            <a:ext cx="5744685" cy="442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72E7E-2F6B-4ADB-8395-D886B9F0D5F7}"/>
              </a:ext>
            </a:extLst>
          </p:cNvPr>
          <p:cNvSpPr txBox="1"/>
          <p:nvPr/>
        </p:nvSpPr>
        <p:spPr>
          <a:xfrm>
            <a:off x="443321" y="408214"/>
            <a:ext cx="3365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  <a:latin typeface="+mj-lt"/>
              </a:rPr>
              <a:t>Produktoverblik</a:t>
            </a:r>
            <a:endParaRPr lang="da-DK" sz="4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2173BA-FA00-4CD7-A59C-4D1FEED1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4167"/>
              </p:ext>
            </p:extLst>
          </p:nvPr>
        </p:nvGraphicFramePr>
        <p:xfrm>
          <a:off x="443321" y="1366520"/>
          <a:ext cx="10996205" cy="357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094">
                  <a:extLst>
                    <a:ext uri="{9D8B030D-6E8A-4147-A177-3AD203B41FA5}">
                      <a16:colId xmlns:a16="http://schemas.microsoft.com/office/drawing/2014/main" val="1614327997"/>
                    </a:ext>
                  </a:extLst>
                </a:gridCol>
                <a:gridCol w="1272684">
                  <a:extLst>
                    <a:ext uri="{9D8B030D-6E8A-4147-A177-3AD203B41FA5}">
                      <a16:colId xmlns:a16="http://schemas.microsoft.com/office/drawing/2014/main" val="4036086302"/>
                    </a:ext>
                  </a:extLst>
                </a:gridCol>
                <a:gridCol w="2777022">
                  <a:extLst>
                    <a:ext uri="{9D8B030D-6E8A-4147-A177-3AD203B41FA5}">
                      <a16:colId xmlns:a16="http://schemas.microsoft.com/office/drawing/2014/main" val="1620577618"/>
                    </a:ext>
                  </a:extLst>
                </a:gridCol>
                <a:gridCol w="2636164">
                  <a:extLst>
                    <a:ext uri="{9D8B030D-6E8A-4147-A177-3AD203B41FA5}">
                      <a16:colId xmlns:a16="http://schemas.microsoft.com/office/drawing/2014/main" val="3899346324"/>
                    </a:ext>
                  </a:extLst>
                </a:gridCol>
                <a:gridCol w="2199241">
                  <a:extLst>
                    <a:ext uri="{9D8B030D-6E8A-4147-A177-3AD203B41FA5}">
                      <a16:colId xmlns:a16="http://schemas.microsoft.com/office/drawing/2014/main" val="2133731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Produkt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Anvendelse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Beskrivelse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Fordele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Ulemper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85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Plug &amp; Play boks inkl. sensorer, kabler og WIFI router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Step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Til projekt-</a:t>
                      </a:r>
                      <a:r>
                        <a:rPr lang="da-DK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indsalg</a:t>
                      </a: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Kan installeres ifm. potentialeanalyse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Tager ca. 15min at installere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Kan installeres af alle.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God til midlertidigt overblik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Begrænset validitet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Kan ikke løse alle opgaver.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53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Baseline etablering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Step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Dataloggere</a:t>
                      </a: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 indbygges i </a:t>
                      </a:r>
                      <a:r>
                        <a:rPr lang="da-DK" sz="1400" dirty="0" err="1">
                          <a:solidFill>
                            <a:schemeClr val="bg1"/>
                          </a:solidFill>
                          <a:latin typeface="+mj-lt"/>
                        </a:rPr>
                        <a:t>elskabe</a:t>
                      </a: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Danner datagrundlag for projektarbejde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OptiPeople håndtere alt ”bøvl” vedr. installation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OptiPeople skaber valid baseline.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Teknisk erfaring med måling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Teknisk erfaring med netværk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+ 200 maskiners erfaring i diverse brancher.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Installation tager 2-3 timer pr proces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Skal installeres af elektriker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a-DK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PowerBI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 konsulent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Step 1 og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Dataudtræk via OptiCloud.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Hjælp til etablering af relevante rapporter og indsigt.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Skaber dybere indsigt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Skabe unikke visualiseringer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a-DK" sz="1400" dirty="0">
                          <a:solidFill>
                            <a:schemeClr val="bg1"/>
                          </a:solidFill>
                          <a:latin typeface="+mj-lt"/>
                        </a:rPr>
                        <a:t>Autodistribution af rapporter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OptiCloud Help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desk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Step 1 og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a-DK" sz="14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a-DK" sz="14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04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6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FF3D870-9561-4ED7-A982-6716C84A0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b="11874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4E47DC5-72BE-4AF4-8C66-FA07457CAE20}"/>
              </a:ext>
            </a:extLst>
          </p:cNvPr>
          <p:cNvSpPr txBox="1">
            <a:spLocks/>
          </p:cNvSpPr>
          <p:nvPr/>
        </p:nvSpPr>
        <p:spPr>
          <a:xfrm>
            <a:off x="213364" y="1065862"/>
            <a:ext cx="439419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“What’s in it for me” 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Kunde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6CF16CC-944B-42CD-A320-B3B4FDD964B9}"/>
              </a:ext>
            </a:extLst>
          </p:cNvPr>
          <p:cNvSpPr txBox="1"/>
          <p:nvPr/>
        </p:nvSpPr>
        <p:spPr>
          <a:xfrm>
            <a:off x="5155379" y="1366520"/>
            <a:ext cx="5744685" cy="4425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Øget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effektivitet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–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Hurtigere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ROI -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Højere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indtjening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Øget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kontrol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med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produktionen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baseret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på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faktuelle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data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Øget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gennemsigtighed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ifht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problem/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indsatsområder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Øget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gennemsigtighed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ifht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værdistrømsanalyser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– Cost pr. Unit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Øget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empowerment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af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alle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ansatte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– dialog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baseret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på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fakta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og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ikke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følelser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Dokumentation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af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indsats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og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udfordringer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C060E745-E126-450B-A735-B9748C983461}"/>
              </a:ext>
            </a:extLst>
          </p:cNvPr>
          <p:cNvCxnSpPr/>
          <p:nvPr/>
        </p:nvCxnSpPr>
        <p:spPr>
          <a:xfrm>
            <a:off x="4758612" y="2118049"/>
            <a:ext cx="0" cy="27618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09EBA3B0-DA8F-47D5-A0E5-A529FFC9B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0"/>
            <a:ext cx="10287000" cy="685800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971BEAD1-74B5-4D54-AFA4-560C0F97DD1A}"/>
              </a:ext>
            </a:extLst>
          </p:cNvPr>
          <p:cNvSpPr txBox="1"/>
          <p:nvPr/>
        </p:nvSpPr>
        <p:spPr>
          <a:xfrm>
            <a:off x="7159625" y="1159056"/>
            <a:ext cx="753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Eksempel</a:t>
            </a:r>
            <a:r>
              <a:rPr lang="en-US" sz="4000" b="1" dirty="0"/>
              <a:t> –</a:t>
            </a:r>
          </a:p>
          <a:p>
            <a:r>
              <a:rPr lang="en-US" sz="4000" b="1" dirty="0" err="1"/>
              <a:t>Maskinoverblik</a:t>
            </a:r>
            <a:endParaRPr lang="da-DK" sz="4000" b="1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E56D345-385A-451B-B45F-87E454617D6F}"/>
              </a:ext>
            </a:extLst>
          </p:cNvPr>
          <p:cNvSpPr/>
          <p:nvPr/>
        </p:nvSpPr>
        <p:spPr>
          <a:xfrm>
            <a:off x="7270750" y="2609892"/>
            <a:ext cx="30353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31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EA072148-430E-483C-B607-C7CA88B101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C294D65-A345-4684-80A5-E2717A06D615}"/>
              </a:ext>
            </a:extLst>
          </p:cNvPr>
          <p:cNvSpPr txBox="1"/>
          <p:nvPr/>
        </p:nvSpPr>
        <p:spPr>
          <a:xfrm>
            <a:off x="6880225" y="1400356"/>
            <a:ext cx="753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Eksempel</a:t>
            </a:r>
            <a:r>
              <a:rPr lang="en-US" sz="4000" b="1" dirty="0"/>
              <a:t> –</a:t>
            </a:r>
          </a:p>
          <a:p>
            <a:r>
              <a:rPr lang="en-US" sz="4000" b="1" dirty="0" err="1"/>
              <a:t>Operatørskærm</a:t>
            </a:r>
            <a:r>
              <a:rPr lang="en-US" sz="4000" b="1" dirty="0"/>
              <a:t> (Drift)</a:t>
            </a:r>
            <a:endParaRPr lang="da-DK" sz="4000" b="1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82D5514-55A3-4D18-9863-BE20AF002F37}"/>
              </a:ext>
            </a:extLst>
          </p:cNvPr>
          <p:cNvSpPr/>
          <p:nvPr/>
        </p:nvSpPr>
        <p:spPr>
          <a:xfrm>
            <a:off x="6991350" y="2851192"/>
            <a:ext cx="30353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280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201A002-8FC8-4861-BA47-C721BFF6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9F5BE04A-DF25-4D80-9C4E-EB5E11D3F60C}"/>
              </a:ext>
            </a:extLst>
          </p:cNvPr>
          <p:cNvSpPr txBox="1"/>
          <p:nvPr/>
        </p:nvSpPr>
        <p:spPr>
          <a:xfrm>
            <a:off x="6880225" y="1400356"/>
            <a:ext cx="753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Eksempel</a:t>
            </a:r>
            <a:r>
              <a:rPr lang="en-US" sz="4000" b="1" dirty="0"/>
              <a:t> –</a:t>
            </a:r>
          </a:p>
          <a:p>
            <a:r>
              <a:rPr lang="en-US" sz="4000" b="1" dirty="0" err="1"/>
              <a:t>Operatørskærm</a:t>
            </a:r>
            <a:r>
              <a:rPr lang="en-US" sz="4000" b="1" dirty="0"/>
              <a:t> (Stop)</a:t>
            </a:r>
            <a:endParaRPr lang="da-DK" sz="4000" b="1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BD0CAEE-E218-486F-8E66-C77FADF5C00E}"/>
              </a:ext>
            </a:extLst>
          </p:cNvPr>
          <p:cNvSpPr/>
          <p:nvPr/>
        </p:nvSpPr>
        <p:spPr>
          <a:xfrm>
            <a:off x="6991350" y="2851192"/>
            <a:ext cx="30353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094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A282AF63-BDFC-4AAD-83DB-5BFE16ABE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7" y="0"/>
            <a:ext cx="12048953" cy="68580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C294D65-A345-4684-80A5-E2717A06D615}"/>
              </a:ext>
            </a:extLst>
          </p:cNvPr>
          <p:cNvSpPr txBox="1"/>
          <p:nvPr/>
        </p:nvSpPr>
        <p:spPr>
          <a:xfrm>
            <a:off x="1054100" y="2767280"/>
            <a:ext cx="3584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Eksempel</a:t>
            </a:r>
            <a:r>
              <a:rPr lang="en-US" sz="4000" b="1" dirty="0"/>
              <a:t> </a:t>
            </a:r>
            <a:r>
              <a:rPr lang="en-US" sz="4000" b="1" dirty="0" err="1"/>
              <a:t>fra</a:t>
            </a:r>
            <a:r>
              <a:rPr lang="en-US" sz="4000" b="1" dirty="0"/>
              <a:t> std. rapport</a:t>
            </a:r>
            <a:endParaRPr lang="da-DK" sz="4000" b="1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82D5514-55A3-4D18-9863-BE20AF002F37}"/>
              </a:ext>
            </a:extLst>
          </p:cNvPr>
          <p:cNvSpPr/>
          <p:nvPr/>
        </p:nvSpPr>
        <p:spPr>
          <a:xfrm>
            <a:off x="1181100" y="4090719"/>
            <a:ext cx="30353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60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283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Morten Pradsgaard</dc:creator>
  <cp:lastModifiedBy>Kenneth Bech Sørensen</cp:lastModifiedBy>
  <cp:revision>77</cp:revision>
  <cp:lastPrinted>2019-12-18T12:53:51Z</cp:lastPrinted>
  <dcterms:created xsi:type="dcterms:W3CDTF">2019-03-28T10:32:37Z</dcterms:created>
  <dcterms:modified xsi:type="dcterms:W3CDTF">2019-12-18T12:54:54Z</dcterms:modified>
</cp:coreProperties>
</file>