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1" Type="http://schemas.openxmlformats.org/officeDocument/2006/relationships/tags" Target="../tags/tag15.xml"/><Relationship Id="rId20" Type="http://schemas.openxmlformats.org/officeDocument/2006/relationships/tags" Target="../tags/tag14.xml"/><Relationship Id="rId2" Type="http://schemas.openxmlformats.org/officeDocument/2006/relationships/tags" Target="../tags/tag1.xml"/><Relationship Id="rId19" Type="http://schemas.openxmlformats.org/officeDocument/2006/relationships/tags" Target="../tags/tag13.xml"/><Relationship Id="rId18" Type="http://schemas.openxmlformats.org/officeDocument/2006/relationships/tags" Target="../tags/tag12.xml"/><Relationship Id="rId17" Type="http://schemas.openxmlformats.org/officeDocument/2006/relationships/tags" Target="../tags/tag11.xml"/><Relationship Id="rId16" Type="http://schemas.openxmlformats.org/officeDocument/2006/relationships/image" Target="../media/image5.png"/><Relationship Id="rId15" Type="http://schemas.openxmlformats.org/officeDocument/2006/relationships/tags" Target="../tags/tag10.xml"/><Relationship Id="rId14" Type="http://schemas.openxmlformats.org/officeDocument/2006/relationships/image" Target="../media/image4.png"/><Relationship Id="rId13" Type="http://schemas.openxmlformats.org/officeDocument/2006/relationships/tags" Target="../tags/tag9.xml"/><Relationship Id="rId12" Type="http://schemas.openxmlformats.org/officeDocument/2006/relationships/image" Target="../media/image3.png"/><Relationship Id="rId11" Type="http://schemas.openxmlformats.org/officeDocument/2006/relationships/tags" Target="../tags/tag8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image" Target="../media/image5.png"/><Relationship Id="rId4" Type="http://schemas.openxmlformats.org/officeDocument/2006/relationships/tags" Target="../tags/tag90.xml"/><Relationship Id="rId3" Type="http://schemas.openxmlformats.org/officeDocument/2006/relationships/image" Target="../media/image1.jpeg"/><Relationship Id="rId2" Type="http://schemas.openxmlformats.org/officeDocument/2006/relationships/tags" Target="../tags/tag89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image" Target="../media/image5.png"/><Relationship Id="rId6" Type="http://schemas.openxmlformats.org/officeDocument/2006/relationships/tags" Target="../tags/tag98.xml"/><Relationship Id="rId5" Type="http://schemas.openxmlformats.org/officeDocument/2006/relationships/image" Target="../media/image4.png"/><Relationship Id="rId4" Type="http://schemas.openxmlformats.org/officeDocument/2006/relationships/tags" Target="../tags/tag97.xml"/><Relationship Id="rId3" Type="http://schemas.openxmlformats.org/officeDocument/2006/relationships/image" Target="../media/image1.jpeg"/><Relationship Id="rId21" Type="http://schemas.openxmlformats.org/officeDocument/2006/relationships/tags" Target="../tags/tag110.xml"/><Relationship Id="rId20" Type="http://schemas.openxmlformats.org/officeDocument/2006/relationships/tags" Target="../tags/tag109.xml"/><Relationship Id="rId2" Type="http://schemas.openxmlformats.org/officeDocument/2006/relationships/tags" Target="../tags/tag96.xml"/><Relationship Id="rId19" Type="http://schemas.openxmlformats.org/officeDocument/2006/relationships/tags" Target="../tags/tag108.xml"/><Relationship Id="rId18" Type="http://schemas.openxmlformats.org/officeDocument/2006/relationships/tags" Target="../tags/tag107.xml"/><Relationship Id="rId17" Type="http://schemas.openxmlformats.org/officeDocument/2006/relationships/tags" Target="../tags/tag106.xml"/><Relationship Id="rId16" Type="http://schemas.openxmlformats.org/officeDocument/2006/relationships/image" Target="../media/image3.png"/><Relationship Id="rId15" Type="http://schemas.openxmlformats.org/officeDocument/2006/relationships/tags" Target="../tags/tag105.xml"/><Relationship Id="rId14" Type="http://schemas.openxmlformats.org/officeDocument/2006/relationships/image" Target="../media/image2.png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image" Target="../media/image5.png"/><Relationship Id="rId4" Type="http://schemas.openxmlformats.org/officeDocument/2006/relationships/tags" Target="../tags/tag17.xml"/><Relationship Id="rId3" Type="http://schemas.openxmlformats.org/officeDocument/2006/relationships/image" Target="../media/image1.jpeg"/><Relationship Id="rId2" Type="http://schemas.openxmlformats.org/officeDocument/2006/relationships/tags" Target="../tags/tag16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image" Target="../media/image5.png"/><Relationship Id="rId6" Type="http://schemas.openxmlformats.org/officeDocument/2006/relationships/tags" Target="../tags/tag26.xml"/><Relationship Id="rId5" Type="http://schemas.openxmlformats.org/officeDocument/2006/relationships/image" Target="../media/image4.png"/><Relationship Id="rId4" Type="http://schemas.openxmlformats.org/officeDocument/2006/relationships/tags" Target="../tags/tag25.xml"/><Relationship Id="rId3" Type="http://schemas.openxmlformats.org/officeDocument/2006/relationships/image" Target="../media/image1.jpeg"/><Relationship Id="rId22" Type="http://schemas.openxmlformats.org/officeDocument/2006/relationships/tags" Target="../tags/tag39.xml"/><Relationship Id="rId21" Type="http://schemas.openxmlformats.org/officeDocument/2006/relationships/tags" Target="../tags/tag38.xml"/><Relationship Id="rId20" Type="http://schemas.openxmlformats.org/officeDocument/2006/relationships/tags" Target="../tags/tag37.xml"/><Relationship Id="rId2" Type="http://schemas.openxmlformats.org/officeDocument/2006/relationships/tags" Target="../tags/tag24.xml"/><Relationship Id="rId19" Type="http://schemas.openxmlformats.org/officeDocument/2006/relationships/tags" Target="../tags/tag36.xml"/><Relationship Id="rId18" Type="http://schemas.openxmlformats.org/officeDocument/2006/relationships/tags" Target="../tags/tag35.xml"/><Relationship Id="rId17" Type="http://schemas.openxmlformats.org/officeDocument/2006/relationships/tags" Target="../tags/tag34.xml"/><Relationship Id="rId16" Type="http://schemas.openxmlformats.org/officeDocument/2006/relationships/image" Target="../media/image3.png"/><Relationship Id="rId15" Type="http://schemas.openxmlformats.org/officeDocument/2006/relationships/tags" Target="../tags/tag33.xml"/><Relationship Id="rId14" Type="http://schemas.openxmlformats.org/officeDocument/2006/relationships/image" Target="../media/image2.png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image" Target="../media/image5.png"/><Relationship Id="rId4" Type="http://schemas.openxmlformats.org/officeDocument/2006/relationships/tags" Target="../tags/tag41.xml"/><Relationship Id="rId3" Type="http://schemas.openxmlformats.org/officeDocument/2006/relationships/image" Target="../media/image1.jpeg"/><Relationship Id="rId2" Type="http://schemas.openxmlformats.org/officeDocument/2006/relationships/tags" Target="../tags/tag40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image" Target="../media/image5.png"/><Relationship Id="rId4" Type="http://schemas.openxmlformats.org/officeDocument/2006/relationships/tags" Target="../tags/tag50.xml"/><Relationship Id="rId3" Type="http://schemas.openxmlformats.org/officeDocument/2006/relationships/image" Target="../media/image1.jpeg"/><Relationship Id="rId2" Type="http://schemas.openxmlformats.org/officeDocument/2006/relationships/tags" Target="../tags/tag49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image" Target="../media/image1.jpeg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image" Target="../media/image1.jpeg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image" Target="../media/image5.png"/><Relationship Id="rId4" Type="http://schemas.openxmlformats.org/officeDocument/2006/relationships/tags" Target="../tags/tag73.xml"/><Relationship Id="rId3" Type="http://schemas.openxmlformats.org/officeDocument/2006/relationships/image" Target="../media/image1.jpeg"/><Relationship Id="rId2" Type="http://schemas.openxmlformats.org/officeDocument/2006/relationships/tags" Target="../tags/tag72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image" Target="../media/image5.png"/><Relationship Id="rId4" Type="http://schemas.openxmlformats.org/officeDocument/2006/relationships/tags" Target="../tags/tag82.xml"/><Relationship Id="rId3" Type="http://schemas.openxmlformats.org/officeDocument/2006/relationships/image" Target="../media/image1.jpeg"/><Relationship Id="rId2" Type="http://schemas.openxmlformats.org/officeDocument/2006/relationships/tags" Target="../tags/tag81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 rot="5400000">
            <a:off x="2667001" y="-2666998"/>
            <a:ext cx="6858000" cy="12192000"/>
          </a:xfrm>
          <a:prstGeom prst="rect">
            <a:avLst/>
          </a:prstGeom>
        </p:spPr>
      </p:pic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3976649" y="1335049"/>
            <a:ext cx="4238702" cy="42387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>
            <a:off x="3644900" y="1689100"/>
            <a:ext cx="1041400" cy="1041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3351251" y="1636582"/>
            <a:ext cx="1041400" cy="1041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7580433" y="5099909"/>
            <a:ext cx="1041400" cy="1041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7286784" y="5047391"/>
            <a:ext cx="1041400" cy="1041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 cstate="print"/>
          <a:srcRect/>
          <a:stretch>
            <a:fillRect/>
          </a:stretch>
        </p:blipFill>
        <p:spPr>
          <a:xfrm>
            <a:off x="8441872" y="1329297"/>
            <a:ext cx="1499514" cy="137455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12" cstate="print"/>
          <a:srcRect/>
          <a:stretch>
            <a:fillRect/>
          </a:stretch>
        </p:blipFill>
        <p:spPr>
          <a:xfrm>
            <a:off x="3812093" y="703384"/>
            <a:ext cx="1667560" cy="132548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1" y="-1"/>
            <a:ext cx="2508748" cy="685800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15"/>
            </p:custDataLst>
          </p:nvPr>
        </p:nvPicPr>
        <p:blipFill rotWithShape="1">
          <a:blip r:embed="rId16" cstate="print"/>
          <a:srcRect/>
          <a:stretch>
            <a:fillRect/>
          </a:stretch>
        </p:blipFill>
        <p:spPr>
          <a:xfrm>
            <a:off x="9618615" y="0"/>
            <a:ext cx="2573384" cy="68580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7"/>
            </p:custDataLst>
          </p:nvPr>
        </p:nvSpPr>
        <p:spPr>
          <a:xfrm>
            <a:off x="3973964" y="2693221"/>
            <a:ext cx="4241387" cy="849935"/>
          </a:xfrm>
        </p:spPr>
        <p:txBody>
          <a:bodyPr anchor="b">
            <a:normAutofit/>
          </a:bodyPr>
          <a:lstStyle>
            <a:lvl1pPr algn="ctr">
              <a:defRPr sz="4400" u="none" strike="noStrike" kern="1200" cap="none" spc="200" normalizeH="0" baseline="0">
                <a:solidFill>
                  <a:schemeClr val="accent1"/>
                </a:solidFill>
                <a:uFillTx/>
                <a:ea typeface="汉仪旗黑-85S" panose="0002060004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8"/>
            </p:custDataLst>
          </p:nvPr>
        </p:nvSpPr>
        <p:spPr>
          <a:xfrm>
            <a:off x="3973964" y="3628883"/>
            <a:ext cx="4241387" cy="597882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 rot="5400000">
            <a:off x="2667001" y="-2666998"/>
            <a:ext cx="6858000" cy="12192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print"/>
          <a:srcRect r="26525"/>
          <a:stretch>
            <a:fillRect/>
          </a:stretch>
        </p:blipFill>
        <p:spPr>
          <a:xfrm>
            <a:off x="10301196" y="0"/>
            <a:ext cx="1890805" cy="6858002"/>
          </a:xfrm>
          <a:custGeom>
            <a:avLst/>
            <a:gdLst>
              <a:gd name="connsiteX0" fmla="*/ 0 w 1890805"/>
              <a:gd name="connsiteY0" fmla="*/ 0 h 6858002"/>
              <a:gd name="connsiteX1" fmla="*/ 1890805 w 1890805"/>
              <a:gd name="connsiteY1" fmla="*/ 0 h 6858002"/>
              <a:gd name="connsiteX2" fmla="*/ 1890805 w 1890805"/>
              <a:gd name="connsiteY2" fmla="*/ 6858002 h 6858002"/>
              <a:gd name="connsiteX3" fmla="*/ 0 w 189080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805" h="6858002">
                <a:moveTo>
                  <a:pt x="0" y="0"/>
                </a:moveTo>
                <a:lnTo>
                  <a:pt x="1890805" y="0"/>
                </a:lnTo>
                <a:lnTo>
                  <a:pt x="1890805" y="6858002"/>
                </a:lnTo>
                <a:lnTo>
                  <a:pt x="0" y="6858002"/>
                </a:lnTo>
                <a:close/>
              </a:path>
            </a:pathLst>
          </a:cu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5" cstate="print"/>
          <a:srcRect r="26525"/>
          <a:stretch>
            <a:fillRect/>
          </a:stretch>
        </p:blipFill>
        <p:spPr>
          <a:xfrm flipH="1">
            <a:off x="0" y="0"/>
            <a:ext cx="1890805" cy="6858002"/>
          </a:xfrm>
          <a:custGeom>
            <a:avLst/>
            <a:gdLst>
              <a:gd name="connsiteX0" fmla="*/ 0 w 1890805"/>
              <a:gd name="connsiteY0" fmla="*/ 0 h 6858002"/>
              <a:gd name="connsiteX1" fmla="*/ 1890805 w 1890805"/>
              <a:gd name="connsiteY1" fmla="*/ 0 h 6858002"/>
              <a:gd name="connsiteX2" fmla="*/ 1890805 w 1890805"/>
              <a:gd name="connsiteY2" fmla="*/ 6858002 h 6858002"/>
              <a:gd name="connsiteX3" fmla="*/ 0 w 189080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805" h="6858002">
                <a:moveTo>
                  <a:pt x="0" y="0"/>
                </a:moveTo>
                <a:lnTo>
                  <a:pt x="1890805" y="0"/>
                </a:lnTo>
                <a:lnTo>
                  <a:pt x="1890805" y="6858002"/>
                </a:lnTo>
                <a:lnTo>
                  <a:pt x="0" y="6858002"/>
                </a:lnTo>
                <a:close/>
              </a:path>
            </a:pathLst>
          </a:cu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print"/>
          <a:srcRect/>
          <a:stretch>
            <a:fillRect/>
          </a:stretch>
        </p:blipFill>
        <p:spPr>
          <a:xfrm>
            <a:off x="1" y="-1"/>
            <a:ext cx="2508748" cy="68580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9618615" y="0"/>
            <a:ext cx="2573384" cy="6858002"/>
          </a:xfrm>
          <a:prstGeom prst="rect">
            <a:avLst/>
          </a:prstGeom>
        </p:spPr>
      </p:pic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>
            <a:off x="3826840" y="1185240"/>
            <a:ext cx="4538320" cy="4538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9"/>
            </p:custDataLst>
          </p:nvPr>
        </p:nvCxnSpPr>
        <p:spPr>
          <a:xfrm>
            <a:off x="3644900" y="1689100"/>
            <a:ext cx="1041400" cy="1041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0"/>
            </p:custDataLst>
          </p:nvPr>
        </p:nvCxnSpPr>
        <p:spPr>
          <a:xfrm>
            <a:off x="3351251" y="1636582"/>
            <a:ext cx="1041400" cy="1041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1"/>
            </p:custDataLst>
          </p:nvPr>
        </p:nvCxnSpPr>
        <p:spPr>
          <a:xfrm>
            <a:off x="7580433" y="5099909"/>
            <a:ext cx="1041400" cy="1041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2"/>
            </p:custDataLst>
          </p:nvPr>
        </p:nvCxnSpPr>
        <p:spPr>
          <a:xfrm>
            <a:off x="7286784" y="5047391"/>
            <a:ext cx="1041400" cy="1041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8441872" y="1329297"/>
            <a:ext cx="1499514" cy="137455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15"/>
            </p:custDataLst>
          </p:nvPr>
        </p:nvPicPr>
        <p:blipFill rotWithShape="1">
          <a:blip r:embed="rId16" cstate="print"/>
          <a:srcRect/>
          <a:stretch>
            <a:fillRect/>
          </a:stretch>
        </p:blipFill>
        <p:spPr>
          <a:xfrm>
            <a:off x="3812093" y="703384"/>
            <a:ext cx="1667560" cy="1325480"/>
          </a:xfrm>
          <a:prstGeom prst="rect">
            <a:avLst/>
          </a:prstGeom>
        </p:spPr>
      </p:pic>
      <p:sp>
        <p:nvSpPr>
          <p:cNvPr id="17" name="文本占位符 14"/>
          <p:cNvSpPr>
            <a:spLocks noGrp="1"/>
          </p:cNvSpPr>
          <p:nvPr>
            <p:ph type="body" sz="quarter" idx="13"/>
            <p:custDataLst>
              <p:tags r:id="rId17"/>
            </p:custDataLst>
          </p:nvPr>
        </p:nvSpPr>
        <p:spPr>
          <a:xfrm>
            <a:off x="3584439" y="3941166"/>
            <a:ext cx="5008375" cy="962255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3584439" y="2739407"/>
            <a:ext cx="5008375" cy="1199882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90000"/>
              </a:lnSpc>
              <a:buNone/>
              <a:defRPr kumimoji="0" lang="zh-CN" altLang="en-US" sz="6000" b="0" i="0" u="none" strike="noStrike" kern="1200" cap="none" spc="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 rot="5400000">
            <a:off x="2667001" y="-2666998"/>
            <a:ext cx="6858000" cy="12192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print"/>
          <a:srcRect r="26525"/>
          <a:stretch>
            <a:fillRect/>
          </a:stretch>
        </p:blipFill>
        <p:spPr>
          <a:xfrm>
            <a:off x="10301196" y="0"/>
            <a:ext cx="1890805" cy="6858002"/>
          </a:xfrm>
          <a:custGeom>
            <a:avLst/>
            <a:gdLst>
              <a:gd name="connsiteX0" fmla="*/ 0 w 1890805"/>
              <a:gd name="connsiteY0" fmla="*/ 0 h 6858002"/>
              <a:gd name="connsiteX1" fmla="*/ 1890805 w 1890805"/>
              <a:gd name="connsiteY1" fmla="*/ 0 h 6858002"/>
              <a:gd name="connsiteX2" fmla="*/ 1890805 w 1890805"/>
              <a:gd name="connsiteY2" fmla="*/ 6858002 h 6858002"/>
              <a:gd name="connsiteX3" fmla="*/ 0 w 189080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805" h="6858002">
                <a:moveTo>
                  <a:pt x="0" y="0"/>
                </a:moveTo>
                <a:lnTo>
                  <a:pt x="1890805" y="0"/>
                </a:lnTo>
                <a:lnTo>
                  <a:pt x="1890805" y="6858002"/>
                </a:lnTo>
                <a:lnTo>
                  <a:pt x="0" y="6858002"/>
                </a:lnTo>
                <a:close/>
              </a:path>
            </a:pathLst>
          </a:cu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5" cstate="print"/>
          <a:srcRect r="26525"/>
          <a:stretch>
            <a:fillRect/>
          </a:stretch>
        </p:blipFill>
        <p:spPr>
          <a:xfrm flipH="1">
            <a:off x="0" y="0"/>
            <a:ext cx="1890805" cy="6858002"/>
          </a:xfrm>
          <a:custGeom>
            <a:avLst/>
            <a:gdLst>
              <a:gd name="connsiteX0" fmla="*/ 0 w 1890805"/>
              <a:gd name="connsiteY0" fmla="*/ 0 h 6858002"/>
              <a:gd name="connsiteX1" fmla="*/ 1890805 w 1890805"/>
              <a:gd name="connsiteY1" fmla="*/ 0 h 6858002"/>
              <a:gd name="connsiteX2" fmla="*/ 1890805 w 1890805"/>
              <a:gd name="connsiteY2" fmla="*/ 6858002 h 6858002"/>
              <a:gd name="connsiteX3" fmla="*/ 0 w 189080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805" h="6858002">
                <a:moveTo>
                  <a:pt x="0" y="0"/>
                </a:moveTo>
                <a:lnTo>
                  <a:pt x="1890805" y="0"/>
                </a:lnTo>
                <a:lnTo>
                  <a:pt x="1890805" y="6858002"/>
                </a:lnTo>
                <a:lnTo>
                  <a:pt x="0" y="6858002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 rot="5400000">
            <a:off x="2667001" y="-2666998"/>
            <a:ext cx="6858000" cy="12192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print"/>
          <a:srcRect/>
          <a:stretch>
            <a:fillRect/>
          </a:stretch>
        </p:blipFill>
        <p:spPr>
          <a:xfrm>
            <a:off x="1" y="-1"/>
            <a:ext cx="2508748" cy="685800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9618615" y="0"/>
            <a:ext cx="2573384" cy="6858002"/>
          </a:xfrm>
          <a:prstGeom prst="rect">
            <a:avLst/>
          </a:prstGeom>
        </p:spPr>
      </p:pic>
      <p:sp>
        <p:nvSpPr>
          <p:cNvPr id="8" name="椭圆 7"/>
          <p:cNvSpPr/>
          <p:nvPr>
            <p:custDataLst>
              <p:tags r:id="rId8"/>
            </p:custDataLst>
          </p:nvPr>
        </p:nvSpPr>
        <p:spPr>
          <a:xfrm>
            <a:off x="3976649" y="1335049"/>
            <a:ext cx="4238702" cy="42387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cxnSp>
        <p:nvCxnSpPr>
          <p:cNvPr id="9" name="直接连接符 8"/>
          <p:cNvCxnSpPr/>
          <p:nvPr>
            <p:custDataLst>
              <p:tags r:id="rId9"/>
            </p:custDataLst>
          </p:nvPr>
        </p:nvCxnSpPr>
        <p:spPr>
          <a:xfrm>
            <a:off x="3644900" y="1689100"/>
            <a:ext cx="1041400" cy="1041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3351251" y="1636582"/>
            <a:ext cx="1041400" cy="1041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1"/>
            </p:custDataLst>
          </p:nvPr>
        </p:nvCxnSpPr>
        <p:spPr>
          <a:xfrm>
            <a:off x="7580433" y="5099909"/>
            <a:ext cx="1041400" cy="1041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2"/>
            </p:custDataLst>
          </p:nvPr>
        </p:nvCxnSpPr>
        <p:spPr>
          <a:xfrm>
            <a:off x="7286784" y="5047391"/>
            <a:ext cx="1041400" cy="1041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8441872" y="1329297"/>
            <a:ext cx="1499514" cy="137455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5"/>
            </p:custDataLst>
          </p:nvPr>
        </p:nvPicPr>
        <p:blipFill rotWithShape="1">
          <a:blip r:embed="rId16" cstate="print"/>
          <a:srcRect/>
          <a:stretch>
            <a:fillRect/>
          </a:stretch>
        </p:blipFill>
        <p:spPr>
          <a:xfrm>
            <a:off x="3812093" y="703384"/>
            <a:ext cx="1667560" cy="13254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3976648" y="3001998"/>
            <a:ext cx="4238703" cy="865905"/>
          </a:xfrm>
        </p:spPr>
        <p:txBody>
          <a:bodyPr anchor="ctr">
            <a:noAutofit/>
          </a:bodyPr>
          <a:lstStyle>
            <a:lvl1pPr algn="ctr">
              <a:defRPr sz="3200" u="none" strike="noStrike" kern="1200" cap="none" spc="200" normalizeH="0" baseline="0">
                <a:solidFill>
                  <a:schemeClr val="accent1"/>
                </a:solidFill>
                <a:uFillTx/>
                <a:ea typeface="汉仪旗黑-85S" panose="0002060004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3976648" y="3920422"/>
            <a:ext cx="4238703" cy="1044148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5" name="椭圆 14"/>
          <p:cNvSpPr/>
          <p:nvPr>
            <p:custDataLst>
              <p:tags r:id="rId22"/>
            </p:custDataLst>
          </p:nvPr>
        </p:nvSpPr>
        <p:spPr>
          <a:xfrm>
            <a:off x="5575300" y="1908079"/>
            <a:ext cx="1041400" cy="10414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C4258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 rot="5400000">
            <a:off x="2667001" y="-2666998"/>
            <a:ext cx="6858000" cy="12192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print"/>
          <a:srcRect r="26525"/>
          <a:stretch>
            <a:fillRect/>
          </a:stretch>
        </p:blipFill>
        <p:spPr>
          <a:xfrm>
            <a:off x="10301196" y="0"/>
            <a:ext cx="1890805" cy="6858002"/>
          </a:xfrm>
          <a:custGeom>
            <a:avLst/>
            <a:gdLst>
              <a:gd name="connsiteX0" fmla="*/ 0 w 1890805"/>
              <a:gd name="connsiteY0" fmla="*/ 0 h 6858002"/>
              <a:gd name="connsiteX1" fmla="*/ 1890805 w 1890805"/>
              <a:gd name="connsiteY1" fmla="*/ 0 h 6858002"/>
              <a:gd name="connsiteX2" fmla="*/ 1890805 w 1890805"/>
              <a:gd name="connsiteY2" fmla="*/ 6858002 h 6858002"/>
              <a:gd name="connsiteX3" fmla="*/ 0 w 189080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805" h="6858002">
                <a:moveTo>
                  <a:pt x="0" y="0"/>
                </a:moveTo>
                <a:lnTo>
                  <a:pt x="1890805" y="0"/>
                </a:lnTo>
                <a:lnTo>
                  <a:pt x="1890805" y="6858002"/>
                </a:lnTo>
                <a:lnTo>
                  <a:pt x="0" y="6858002"/>
                </a:lnTo>
                <a:close/>
              </a:path>
            </a:pathLst>
          </a:cu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5" cstate="print"/>
          <a:srcRect r="26525"/>
          <a:stretch>
            <a:fillRect/>
          </a:stretch>
        </p:blipFill>
        <p:spPr>
          <a:xfrm flipH="1">
            <a:off x="0" y="0"/>
            <a:ext cx="1890805" cy="6858002"/>
          </a:xfrm>
          <a:custGeom>
            <a:avLst/>
            <a:gdLst>
              <a:gd name="connsiteX0" fmla="*/ 0 w 1890805"/>
              <a:gd name="connsiteY0" fmla="*/ 0 h 6858002"/>
              <a:gd name="connsiteX1" fmla="*/ 1890805 w 1890805"/>
              <a:gd name="connsiteY1" fmla="*/ 0 h 6858002"/>
              <a:gd name="connsiteX2" fmla="*/ 1890805 w 1890805"/>
              <a:gd name="connsiteY2" fmla="*/ 6858002 h 6858002"/>
              <a:gd name="connsiteX3" fmla="*/ 0 w 189080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805" h="6858002">
                <a:moveTo>
                  <a:pt x="0" y="0"/>
                </a:moveTo>
                <a:lnTo>
                  <a:pt x="1890805" y="0"/>
                </a:lnTo>
                <a:lnTo>
                  <a:pt x="1890805" y="6858002"/>
                </a:lnTo>
                <a:lnTo>
                  <a:pt x="0" y="6858002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 rot="5400000">
            <a:off x="2667001" y="-2666998"/>
            <a:ext cx="6858000" cy="12192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print"/>
          <a:srcRect r="26525"/>
          <a:stretch>
            <a:fillRect/>
          </a:stretch>
        </p:blipFill>
        <p:spPr>
          <a:xfrm>
            <a:off x="10301196" y="0"/>
            <a:ext cx="1890805" cy="6858002"/>
          </a:xfrm>
          <a:custGeom>
            <a:avLst/>
            <a:gdLst>
              <a:gd name="connsiteX0" fmla="*/ 0 w 1890805"/>
              <a:gd name="connsiteY0" fmla="*/ 0 h 6858002"/>
              <a:gd name="connsiteX1" fmla="*/ 1890805 w 1890805"/>
              <a:gd name="connsiteY1" fmla="*/ 0 h 6858002"/>
              <a:gd name="connsiteX2" fmla="*/ 1890805 w 1890805"/>
              <a:gd name="connsiteY2" fmla="*/ 6858002 h 6858002"/>
              <a:gd name="connsiteX3" fmla="*/ 0 w 189080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805" h="6858002">
                <a:moveTo>
                  <a:pt x="0" y="0"/>
                </a:moveTo>
                <a:lnTo>
                  <a:pt x="1890805" y="0"/>
                </a:lnTo>
                <a:lnTo>
                  <a:pt x="1890805" y="6858002"/>
                </a:lnTo>
                <a:lnTo>
                  <a:pt x="0" y="6858002"/>
                </a:lnTo>
                <a:close/>
              </a:path>
            </a:pathLst>
          </a:cu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5" cstate="print"/>
          <a:srcRect r="26525"/>
          <a:stretch>
            <a:fillRect/>
          </a:stretch>
        </p:blipFill>
        <p:spPr>
          <a:xfrm flipH="1">
            <a:off x="0" y="0"/>
            <a:ext cx="1890805" cy="6858002"/>
          </a:xfrm>
          <a:custGeom>
            <a:avLst/>
            <a:gdLst>
              <a:gd name="connsiteX0" fmla="*/ 0 w 1890805"/>
              <a:gd name="connsiteY0" fmla="*/ 0 h 6858002"/>
              <a:gd name="connsiteX1" fmla="*/ 1890805 w 1890805"/>
              <a:gd name="connsiteY1" fmla="*/ 0 h 6858002"/>
              <a:gd name="connsiteX2" fmla="*/ 1890805 w 1890805"/>
              <a:gd name="connsiteY2" fmla="*/ 6858002 h 6858002"/>
              <a:gd name="connsiteX3" fmla="*/ 0 w 189080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805" h="6858002">
                <a:moveTo>
                  <a:pt x="0" y="0"/>
                </a:moveTo>
                <a:lnTo>
                  <a:pt x="1890805" y="0"/>
                </a:lnTo>
                <a:lnTo>
                  <a:pt x="1890805" y="6858002"/>
                </a:lnTo>
                <a:lnTo>
                  <a:pt x="0" y="6858002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 rot="5400000">
            <a:off x="2667001" y="-2666998"/>
            <a:ext cx="6858000" cy="12192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flipV="1">
            <a:off x="128" y="6762496"/>
            <a:ext cx="12191744" cy="95504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89EA6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89EA6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 rot="5400000">
            <a:off x="2667001" y="-2666998"/>
            <a:ext cx="6858000" cy="1219200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 flipV="1">
            <a:off x="128" y="6762496"/>
            <a:ext cx="12191744" cy="95504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389EA6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 rot="5400000">
            <a:off x="2667001" y="-2666998"/>
            <a:ext cx="6858000" cy="12192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print"/>
          <a:srcRect r="26525"/>
          <a:stretch>
            <a:fillRect/>
          </a:stretch>
        </p:blipFill>
        <p:spPr>
          <a:xfrm>
            <a:off x="10301196" y="0"/>
            <a:ext cx="1890805" cy="6858002"/>
          </a:xfrm>
          <a:custGeom>
            <a:avLst/>
            <a:gdLst>
              <a:gd name="connsiteX0" fmla="*/ 0 w 1890805"/>
              <a:gd name="connsiteY0" fmla="*/ 0 h 6858002"/>
              <a:gd name="connsiteX1" fmla="*/ 1890805 w 1890805"/>
              <a:gd name="connsiteY1" fmla="*/ 0 h 6858002"/>
              <a:gd name="connsiteX2" fmla="*/ 1890805 w 1890805"/>
              <a:gd name="connsiteY2" fmla="*/ 6858002 h 6858002"/>
              <a:gd name="connsiteX3" fmla="*/ 0 w 189080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805" h="6858002">
                <a:moveTo>
                  <a:pt x="0" y="0"/>
                </a:moveTo>
                <a:lnTo>
                  <a:pt x="1890805" y="0"/>
                </a:lnTo>
                <a:lnTo>
                  <a:pt x="1890805" y="6858002"/>
                </a:lnTo>
                <a:lnTo>
                  <a:pt x="0" y="6858002"/>
                </a:lnTo>
                <a:close/>
              </a:path>
            </a:pathLst>
          </a:cu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5" cstate="print"/>
          <a:srcRect r="26525"/>
          <a:stretch>
            <a:fillRect/>
          </a:stretch>
        </p:blipFill>
        <p:spPr>
          <a:xfrm flipH="1">
            <a:off x="0" y="0"/>
            <a:ext cx="1890805" cy="6858002"/>
          </a:xfrm>
          <a:custGeom>
            <a:avLst/>
            <a:gdLst>
              <a:gd name="connsiteX0" fmla="*/ 0 w 1890805"/>
              <a:gd name="connsiteY0" fmla="*/ 0 h 6858002"/>
              <a:gd name="connsiteX1" fmla="*/ 1890805 w 1890805"/>
              <a:gd name="connsiteY1" fmla="*/ 0 h 6858002"/>
              <a:gd name="connsiteX2" fmla="*/ 1890805 w 1890805"/>
              <a:gd name="connsiteY2" fmla="*/ 6858002 h 6858002"/>
              <a:gd name="connsiteX3" fmla="*/ 0 w 189080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805" h="6858002">
                <a:moveTo>
                  <a:pt x="0" y="0"/>
                </a:moveTo>
                <a:lnTo>
                  <a:pt x="1890805" y="0"/>
                </a:lnTo>
                <a:lnTo>
                  <a:pt x="1890805" y="6858002"/>
                </a:lnTo>
                <a:lnTo>
                  <a:pt x="0" y="6858002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 rot="5400000">
            <a:off x="2667001" y="-2666998"/>
            <a:ext cx="6858000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print"/>
          <a:srcRect r="26525"/>
          <a:stretch>
            <a:fillRect/>
          </a:stretch>
        </p:blipFill>
        <p:spPr>
          <a:xfrm>
            <a:off x="10301196" y="0"/>
            <a:ext cx="1890805" cy="6858002"/>
          </a:xfrm>
          <a:custGeom>
            <a:avLst/>
            <a:gdLst>
              <a:gd name="connsiteX0" fmla="*/ 0 w 1890805"/>
              <a:gd name="connsiteY0" fmla="*/ 0 h 6858002"/>
              <a:gd name="connsiteX1" fmla="*/ 1890805 w 1890805"/>
              <a:gd name="connsiteY1" fmla="*/ 0 h 6858002"/>
              <a:gd name="connsiteX2" fmla="*/ 1890805 w 1890805"/>
              <a:gd name="connsiteY2" fmla="*/ 6858002 h 6858002"/>
              <a:gd name="connsiteX3" fmla="*/ 0 w 189080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805" h="6858002">
                <a:moveTo>
                  <a:pt x="0" y="0"/>
                </a:moveTo>
                <a:lnTo>
                  <a:pt x="1890805" y="0"/>
                </a:lnTo>
                <a:lnTo>
                  <a:pt x="1890805" y="6858002"/>
                </a:lnTo>
                <a:lnTo>
                  <a:pt x="0" y="6858002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5" cstate="print"/>
          <a:srcRect r="26525"/>
          <a:stretch>
            <a:fillRect/>
          </a:stretch>
        </p:blipFill>
        <p:spPr>
          <a:xfrm flipH="1">
            <a:off x="0" y="0"/>
            <a:ext cx="1890805" cy="6858002"/>
          </a:xfrm>
          <a:custGeom>
            <a:avLst/>
            <a:gdLst>
              <a:gd name="connsiteX0" fmla="*/ 0 w 1890805"/>
              <a:gd name="connsiteY0" fmla="*/ 0 h 6858002"/>
              <a:gd name="connsiteX1" fmla="*/ 1890805 w 1890805"/>
              <a:gd name="connsiteY1" fmla="*/ 0 h 6858002"/>
              <a:gd name="connsiteX2" fmla="*/ 1890805 w 1890805"/>
              <a:gd name="connsiteY2" fmla="*/ 6858002 h 6858002"/>
              <a:gd name="connsiteX3" fmla="*/ 0 w 189080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805" h="6858002">
                <a:moveTo>
                  <a:pt x="0" y="0"/>
                </a:moveTo>
                <a:lnTo>
                  <a:pt x="1890805" y="0"/>
                </a:lnTo>
                <a:lnTo>
                  <a:pt x="1890805" y="6858002"/>
                </a:lnTo>
                <a:lnTo>
                  <a:pt x="0" y="6858002"/>
                </a:lnTo>
                <a:close/>
              </a:path>
            </a:pathLst>
          </a:cu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16.xml"/><Relationship Id="rId16" Type="http://schemas.openxmlformats.org/officeDocument/2006/relationships/tags" Target="../tags/tag115.xml"/><Relationship Id="rId15" Type="http://schemas.openxmlformats.org/officeDocument/2006/relationships/tags" Target="../tags/tag114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400"/>
              <a:t>毕业设计</a:t>
            </a:r>
            <a:endParaRPr lang="zh-CN" altLang="en-US" sz="440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zh-CN" altLang="en-US" sz="2400" dirty="0"/>
              <a:t>客户查询管理系统</a:t>
            </a:r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客户查询管理系统简介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algn="l">
              <a:buNone/>
            </a:pPr>
            <a:endParaRPr lang="zh-CN" altLang="en-US" sz="1800"/>
          </a:p>
          <a:p>
            <a:pPr marL="0" indent="0" algn="l">
              <a:buNone/>
            </a:pPr>
            <a:endParaRPr lang="zh-CN" altLang="en-US" sz="1800"/>
          </a:p>
          <a:p>
            <a:pPr marL="457200" lvl="1" indent="0" algn="l">
              <a:buNone/>
            </a:pPr>
            <a:r>
              <a:rPr lang="zh-CN" altLang="en-US" sz="1800"/>
              <a:t>为</a:t>
            </a:r>
            <a:r>
              <a:rPr lang="zh-CN" altLang="en-US"/>
              <a:t>了更便捷的对公司客户进行操作</a:t>
            </a:r>
            <a:r>
              <a:rPr lang="en-US" altLang="zh-CN"/>
              <a:t>,</a:t>
            </a:r>
            <a:r>
              <a:t>由此开发</a:t>
            </a:r>
            <a:r>
              <a:rPr lang="zh-CN" altLang="en-US"/>
              <a:t>一个简单的后台客户查询管理系统</a:t>
            </a:r>
            <a:endParaRPr lang="zh-CN" altLang="en-US"/>
          </a:p>
          <a:p>
            <a:pPr marL="457200" lvl="1" indent="0" algn="l">
              <a:buNone/>
            </a:pPr>
            <a:r>
              <a:rPr lang="zh-CN" altLang="en-US"/>
              <a:t>实现功能有</a:t>
            </a:r>
            <a:r>
              <a:rPr lang="en-US" altLang="zh-CN"/>
              <a:t>:</a:t>
            </a:r>
            <a:endParaRPr lang="zh-CN" altLang="en-US"/>
          </a:p>
          <a:p>
            <a:pPr marL="457200" lvl="1" indent="0" algn="l">
              <a:buNone/>
            </a:pPr>
            <a:r>
              <a:t>1. 实现用户登录功能</a:t>
            </a:r>
          </a:p>
          <a:p>
            <a:pPr marL="457200" lvl="1" indent="0" algn="l">
              <a:buNone/>
            </a:pPr>
            <a:r>
              <a:t>2. 实现客户信息的增删改查功能</a:t>
            </a:r>
          </a:p>
          <a:p>
            <a:pPr marL="457200" lvl="1" indent="0" algn="l">
              <a:buNone/>
            </a:pPr>
            <a:r>
              <a:t>3. 实现分页查询功能（使用PageHelper分页插件实现）</a:t>
            </a:r>
          </a:p>
          <a:p>
            <a:pPr marL="0" indent="0" algn="l">
              <a:buNone/>
            </a:pPr>
            <a:endParaRPr lang="en-US" altLang="zh-CN">
              <a:sym typeface="+mn-ea"/>
            </a:endParaRPr>
          </a:p>
          <a:p>
            <a:pPr marL="0" indent="0" algn="l">
              <a:buNone/>
            </a:pPr>
            <a:endParaRPr lang="en-US" altLang="zh-CN"/>
          </a:p>
          <a:p>
            <a:pPr marL="0" indent="0" algn="l">
              <a:buNone/>
            </a:pPr>
            <a:endParaRPr lang="zh-CN" altLang="en-US"/>
          </a:p>
          <a:p>
            <a:pPr marL="0" indent="0" algn="ctr">
              <a:buNone/>
            </a:p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系统开发环境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zh-CN" altLang="en-US" b="1"/>
              <a:t>Windows</a:t>
            </a:r>
            <a:r>
              <a:rPr lang="en-US" altLang="zh-CN"/>
              <a:t>:Microsoft Windows操作系统是美国微软公司研发的一套操作系统</a:t>
            </a:r>
            <a:r>
              <a:rPr lang="en-US" altLang="zh-CN">
                <a:sym typeface="+mn-ea"/>
              </a:rPr>
              <a:t>。</a:t>
            </a:r>
            <a:endParaRPr lang="en-US" altLang="zh-CN"/>
          </a:p>
          <a:p>
            <a:r>
              <a:rPr lang="zh-CN" altLang="en-US" b="1"/>
              <a:t>Jdk1.8</a:t>
            </a:r>
            <a:r>
              <a:rPr lang="en-US" altLang="zh-CN"/>
              <a:t>:Java Development Kit（JDK）是太阳微系统针对Java开发人员发布的免费软件开发工具包</a:t>
            </a:r>
            <a:r>
              <a:rPr lang="en-US" altLang="zh-CN">
                <a:sym typeface="+mn-ea"/>
              </a:rPr>
              <a:t>。</a:t>
            </a:r>
            <a:endParaRPr lang="en-US" altLang="zh-CN"/>
          </a:p>
          <a:p>
            <a:r>
              <a:rPr lang="zh-CN" altLang="en-US" b="1"/>
              <a:t>git</a:t>
            </a:r>
            <a:r>
              <a:rPr lang="en-US" altLang="zh-CN"/>
              <a:t>:是一个分布式的源代码管理工具。</a:t>
            </a:r>
            <a:endParaRPr lang="en-US" altLang="zh-CN"/>
          </a:p>
          <a:p>
            <a:r>
              <a:rPr lang="zh-CN" altLang="en-US" b="1"/>
              <a:t>Tomcat8.</a:t>
            </a:r>
            <a:r>
              <a:rPr lang="en-US" altLang="zh-CN" b="1"/>
              <a:t>5</a:t>
            </a:r>
            <a:r>
              <a:rPr lang="en-US" altLang="zh-CN"/>
              <a:t>:是一个免费的开放源代码的Web 应用服务器,</a:t>
            </a:r>
            <a:r>
              <a:t>版本</a:t>
            </a:r>
            <a:r>
              <a:rPr lang="en-US" altLang="zh-CN"/>
              <a:t>8.5</a:t>
            </a:r>
            <a:r>
              <a:rPr lang="en-US" altLang="zh-CN">
                <a:sym typeface="+mn-ea"/>
              </a:rPr>
              <a:t>。</a:t>
            </a:r>
            <a:endParaRPr lang="en-US" altLang="zh-CN"/>
          </a:p>
          <a:p>
            <a:r>
              <a:rPr lang="zh-CN" altLang="en-US" b="1"/>
              <a:t>idea</a:t>
            </a:r>
            <a:r>
              <a:rPr lang="en-US" altLang="zh-CN"/>
              <a:t>:java编程语言开发的集成环境。</a:t>
            </a:r>
            <a:endParaRPr lang="en-US" altLang="zh-CN"/>
          </a:p>
          <a:p>
            <a:r>
              <a:rPr lang="zh-CN" altLang="en-US" b="1"/>
              <a:t>MySQL</a:t>
            </a:r>
            <a:r>
              <a:rPr lang="en-US" altLang="zh-CN"/>
              <a:t>:是一个关系型数据库管理系统</a:t>
            </a:r>
            <a:r>
              <a:rPr lang="en-US" altLang="zh-CN">
                <a:sym typeface="+mn-ea"/>
              </a:rPr>
              <a:t>。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zh-CN" altLang="en-US" b="1"/>
              <a:t>Spring</a:t>
            </a:r>
            <a:r>
              <a:rPr lang="en-US" altLang="zh-CN"/>
              <a:t>:是一个开放源代码的设计层面框架</a:t>
            </a:r>
            <a:endParaRPr lang="en-US" altLang="zh-CN"/>
          </a:p>
          <a:p>
            <a:r>
              <a:rPr b="1"/>
              <a:t>SpringMVC</a:t>
            </a:r>
            <a:r>
              <a:rPr lang="en-US" altLang="zh-CN"/>
              <a:t>:提供了构建 Web 应用程序的全功能 MVC 模块。使用 Spring 可插入 MVC 架构</a:t>
            </a:r>
            <a:endParaRPr lang="en-US" altLang="zh-CN"/>
          </a:p>
          <a:p>
            <a:r>
              <a:rPr lang="zh-CN" altLang="en-US" b="1"/>
              <a:t>MyBtatis</a:t>
            </a:r>
            <a:r>
              <a:rPr lang="en-US" altLang="zh-CN"/>
              <a:t>:</a:t>
            </a:r>
            <a:r>
              <a:t>一个和数据库交互的</a:t>
            </a:r>
            <a:r>
              <a:rPr lang="en-US" altLang="zh-CN"/>
              <a:t>sql</a:t>
            </a:r>
            <a:r>
              <a:t>映射关系型框架</a:t>
            </a:r>
            <a:r>
              <a:rPr lang="en-US" altLang="zh-CN"/>
              <a:t>,</a:t>
            </a:r>
            <a:r>
              <a:t>底层集成了</a:t>
            </a:r>
            <a:r>
              <a:rPr lang="en-US" altLang="zh-CN"/>
              <a:t>JDBC</a:t>
            </a:r>
            <a:r>
              <a:t>驱动</a:t>
            </a:r>
            <a:endParaRPr lang="zh-CN" altLang="en-US"/>
          </a:p>
          <a:p>
            <a:r>
              <a:rPr lang="zh-CN" altLang="en-US" b="1"/>
              <a:t>JSP</a:t>
            </a:r>
            <a:r>
              <a:rPr lang="en-US" altLang="zh-CN"/>
              <a:t>:java服务器页面，其本</a:t>
            </a:r>
            <a:r>
              <a:t>质</a:t>
            </a:r>
            <a:r>
              <a:rPr lang="en-US" altLang="zh-CN"/>
              <a:t>是一个简化的Servlet设计</a:t>
            </a:r>
            <a:endParaRPr lang="en-US" altLang="zh-CN"/>
          </a:p>
          <a:p>
            <a:r>
              <a:rPr lang="zh-CN" altLang="en-US"/>
              <a:t> </a:t>
            </a:r>
            <a:r>
              <a:rPr lang="zh-CN" altLang="en-US" b="1"/>
              <a:t>jQuery</a:t>
            </a:r>
            <a:r>
              <a:rPr lang="en-US" altLang="zh-CN"/>
              <a:t>:一个快速、简洁的JavaScript框架,封装JavaScript常用的功能代码</a:t>
            </a:r>
            <a:endParaRPr lang="en-US" altLang="zh-CN"/>
          </a:p>
          <a:p>
            <a:r>
              <a:rPr lang="zh-CN" altLang="en-US" b="1"/>
              <a:t>Bootstrap</a:t>
            </a:r>
            <a:r>
              <a:rPr lang="en-US" altLang="zh-CN"/>
              <a:t>:基于HTML、CSS、JavaScript 开发的前端开发框架,</a:t>
            </a:r>
            <a:r>
              <a:t>使得 Web 开发更加快捷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MVC</a:t>
            </a:r>
            <a:r>
              <a:t>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 b="1"/>
              <a:t>      MVC</a:t>
            </a:r>
            <a:r>
              <a:rPr lang="zh-CN" altLang="en-US"/>
              <a:t>全名是</a:t>
            </a:r>
            <a:r>
              <a:rPr lang="zh-CN" altLang="en-US" b="1"/>
              <a:t>Model View Controller</a:t>
            </a:r>
            <a:r>
              <a:rPr lang="zh-CN" altLang="en-US"/>
              <a:t>，是</a:t>
            </a:r>
            <a:r>
              <a:rPr lang="zh-CN" altLang="en-US" b="1"/>
              <a:t>模型</a:t>
            </a:r>
            <a:r>
              <a:rPr lang="zh-CN" altLang="en-US"/>
              <a:t>(model)－</a:t>
            </a:r>
            <a:r>
              <a:rPr lang="zh-CN" altLang="en-US" b="1"/>
              <a:t>视图</a:t>
            </a:r>
            <a:r>
              <a:rPr lang="zh-CN" altLang="en-US"/>
              <a:t>(view)－</a:t>
            </a:r>
            <a:r>
              <a:rPr lang="zh-CN" altLang="en-US" b="1"/>
              <a:t>控制器</a:t>
            </a:r>
            <a:r>
              <a:rPr lang="zh-CN" altLang="en-US"/>
              <a:t>(controller)的缩写，一种软件设计典范，用一种业务逻辑、数据、界面显示分离的方法组织代码，将业务逻辑聚集到一个部件里面，在改进和个性化定制界面及用户交互的同时，不需要重新编写业务逻辑。</a:t>
            </a:r>
            <a:r>
              <a:rPr lang="zh-CN" altLang="en-US" b="1"/>
              <a:t>MVC</a:t>
            </a:r>
            <a:r>
              <a:rPr lang="zh-CN" altLang="en-US"/>
              <a:t>被独特的发展起来用于映射传统的输入、处理和输出功能在一个逻辑的图形化用户界面的结构中。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数据库表结构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2"/>
            <a:r>
              <a:rPr b="1"/>
              <a:t>用户表</a:t>
            </a:r>
            <a:r>
              <a:rPr lang="en-US" altLang="zh-CN" b="1"/>
              <a:t>(tb_user)</a:t>
            </a:r>
            <a:r>
              <a:rPr b="1"/>
              <a:t>字段</a:t>
            </a:r>
            <a:r>
              <a:rPr lang="en-US" altLang="zh-CN" b="1"/>
              <a:t>:</a:t>
            </a:r>
            <a:endParaRPr lang="en-US" altLang="zh-CN" b="1"/>
          </a:p>
          <a:p>
            <a:pPr marL="914400" lvl="2" indent="0">
              <a:buNone/>
            </a:pPr>
            <a:r>
              <a:rPr lang="en-US" altLang="zh-CN"/>
              <a:t>id:</a:t>
            </a:r>
            <a:r>
              <a:t>主键</a:t>
            </a:r>
            <a:r>
              <a:rPr lang="en-US" altLang="zh-CN"/>
              <a:t>,</a:t>
            </a:r>
            <a:r>
              <a:t>用户</a:t>
            </a:r>
            <a:r>
              <a:rPr lang="en-US" altLang="zh-CN"/>
              <a:t>ID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username:</a:t>
            </a:r>
            <a:r>
              <a:t>用户名</a:t>
            </a:r>
          </a:p>
          <a:p>
            <a:pPr marL="914400" lvl="2" indent="0">
              <a:buNone/>
            </a:pPr>
            <a:r>
              <a:rPr lang="en-US" altLang="zh-CN"/>
              <a:t>password:</a:t>
            </a:r>
            <a:r>
              <a:t>密码</a:t>
            </a:r>
          </a:p>
          <a:p>
            <a:pPr lvl="2"/>
            <a:r>
              <a:rPr b="1"/>
              <a:t>客户表</a:t>
            </a:r>
            <a:r>
              <a:rPr lang="en-US" altLang="zh-CN" b="1"/>
              <a:t>(tb_customer)</a:t>
            </a:r>
            <a:r>
              <a:rPr b="1">
                <a:sym typeface="+mn-ea"/>
              </a:rPr>
              <a:t>字段</a:t>
            </a:r>
            <a:r>
              <a:rPr lang="en-US" altLang="zh-CN" b="1">
                <a:sym typeface="+mn-ea"/>
              </a:rPr>
              <a:t>:</a:t>
            </a:r>
            <a:endParaRPr lang="en-US" altLang="zh-CN" b="1">
              <a:sym typeface="+mn-ea"/>
            </a:endParaRPr>
          </a:p>
          <a:p>
            <a:pPr marL="914400" lvl="2" indent="0">
              <a:buNone/>
            </a:pPr>
            <a:r>
              <a:rPr lang="en-US" altLang="zh-CN">
                <a:sym typeface="+mn-ea"/>
              </a:rPr>
              <a:t>id:</a:t>
            </a:r>
            <a:r>
              <a:rPr>
                <a:sym typeface="+mn-ea"/>
              </a:rPr>
              <a:t>主键</a:t>
            </a:r>
            <a:r>
              <a:rPr lang="en-US" altLang="zh-CN">
                <a:sym typeface="+mn-ea"/>
              </a:rPr>
              <a:t>,</a:t>
            </a:r>
            <a:r>
              <a:rPr>
                <a:sym typeface="+mn-ea"/>
              </a:rPr>
              <a:t>客户</a:t>
            </a:r>
            <a:r>
              <a:rPr lang="en-US" altLang="zh-CN">
                <a:sym typeface="+mn-ea"/>
              </a:rPr>
              <a:t>ID</a:t>
            </a:r>
            <a:endParaRPr lang="en-US" altLang="zh-CN">
              <a:sym typeface="+mn-ea"/>
            </a:endParaRPr>
          </a:p>
          <a:p>
            <a:pPr marL="914400" lvl="2" indent="0">
              <a:buNone/>
            </a:pPr>
            <a:r>
              <a:rPr lang="en-US" altLang="zh-CN">
                <a:sym typeface="+mn-ea"/>
              </a:rPr>
              <a:t>name:</a:t>
            </a:r>
            <a:r>
              <a:rPr>
                <a:sym typeface="+mn-ea"/>
              </a:rPr>
              <a:t>客户名</a:t>
            </a:r>
            <a:endParaRPr>
              <a:sym typeface="+mn-ea"/>
            </a:endParaRPr>
          </a:p>
          <a:p>
            <a:pPr marL="914400" lvl="2" indent="0">
              <a:buNone/>
            </a:pPr>
            <a:r>
              <a:rPr lang="en-US" altLang="zh-CN">
                <a:sym typeface="+mn-ea"/>
              </a:rPr>
              <a:t>telephone:</a:t>
            </a:r>
            <a:r>
              <a:rPr>
                <a:sym typeface="+mn-ea"/>
              </a:rPr>
              <a:t>客户电话</a:t>
            </a:r>
            <a:endParaRPr>
              <a:sym typeface="+mn-ea"/>
            </a:endParaRPr>
          </a:p>
          <a:p>
            <a:pPr marL="914400" lvl="2" indent="0">
              <a:buNone/>
            </a:pPr>
            <a:r>
              <a:rPr lang="en-US" altLang="zh-CN">
                <a:sym typeface="+mn-ea"/>
              </a:rPr>
              <a:t>address:</a:t>
            </a:r>
            <a:r>
              <a:rPr>
                <a:sym typeface="+mn-ea"/>
              </a:rPr>
              <a:t>客户地址</a:t>
            </a:r>
            <a:endParaRPr>
              <a:sym typeface="+mn-ea"/>
            </a:endParaRPr>
          </a:p>
          <a:p>
            <a:pPr marL="914400" lvl="2" indent="0">
              <a:buNone/>
            </a:pPr>
            <a:r>
              <a:rPr lang="en-US" altLang="zh-CN">
                <a:sym typeface="+mn-ea"/>
              </a:rPr>
              <a:t>remark:</a:t>
            </a:r>
            <a:r>
              <a:rPr>
                <a:sym typeface="+mn-ea"/>
              </a:rPr>
              <a:t>客户</a:t>
            </a:r>
            <a:r>
              <a:rPr>
                <a:sym typeface="+mn-ea"/>
              </a:rPr>
              <a:t>备注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 b="1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用户登录模块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mapper.xml</a:t>
            </a:r>
            <a:r>
              <a:t>中</a:t>
            </a:r>
            <a:r>
              <a:rPr lang="zh-CN" altLang="en-US"/>
              <a:t>写查询语句 select </a:t>
            </a:r>
            <a:r>
              <a:rPr lang="en-US" altLang="zh-CN"/>
              <a:t>username,password</a:t>
            </a:r>
            <a:r>
              <a:rPr lang="zh-CN" altLang="en-US"/>
              <a:t> from user where username = {username}</a:t>
            </a:r>
            <a:endParaRPr lang="zh-CN" altLang="en-US"/>
          </a:p>
          <a:p>
            <a:r>
              <a:t>创建实体类写</a:t>
            </a:r>
            <a:r>
              <a:rPr lang="en-US" altLang="zh-CN"/>
              <a:t>get</a:t>
            </a:r>
            <a:r>
              <a:t>、</a:t>
            </a:r>
            <a:r>
              <a:rPr lang="en-US" altLang="zh-CN"/>
              <a:t>set</a:t>
            </a:r>
            <a:r>
              <a:t>方法添加</a:t>
            </a:r>
          </a:p>
          <a:p>
            <a:r>
              <a:t>创建</a:t>
            </a:r>
            <a:r>
              <a:rPr lang="en-US" altLang="zh-CN"/>
              <a:t>service</a:t>
            </a:r>
            <a:r>
              <a:t>层接口添加抽象方法</a:t>
            </a:r>
          </a:p>
          <a:p>
            <a:r>
              <a:t>创建异常的父类并继承RuntimeException</a:t>
            </a:r>
          </a:p>
          <a:p>
            <a:r>
              <a:t>创建接口实现类</a:t>
            </a:r>
            <a:r>
              <a:rPr lang="en-US" altLang="zh-CN"/>
              <a:t>impl</a:t>
            </a:r>
            <a:r>
              <a:t>实现</a:t>
            </a:r>
            <a:r>
              <a:rPr lang="en-US" altLang="zh-CN"/>
              <a:t>service</a:t>
            </a:r>
            <a:r>
              <a:t>接口并重写抽象方法</a:t>
            </a:r>
          </a:p>
          <a:p>
            <a:r>
              <a:t>添加注解并通过注解依赖注入</a:t>
            </a:r>
          </a:p>
          <a:p>
            <a:r>
              <a:t>如果查询的结果为</a:t>
            </a:r>
            <a:r>
              <a:rPr lang="en-US" altLang="zh-CN"/>
              <a:t>null</a:t>
            </a:r>
            <a:r>
              <a:t>则抛出异常，返回行数为一行则对比取出密码是否与用户输入的密码相同</a:t>
            </a:r>
          </a:p>
          <a:p>
            <a:r>
              <a:t>如果相同则登录成功，不相同则抛出异常登录失败</a:t>
            </a:r>
          </a:p>
          <a:p>
            <a:r>
              <a:t>成功后重定向到主页面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客户信息增删改功能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lang="en-US" altLang="zh-CN">
              <a:sym typeface="+mn-ea"/>
            </a:endParaRPr>
          </a:p>
          <a:p>
            <a:r>
              <a:rPr>
                <a:sym typeface="+mn-ea"/>
              </a:rPr>
              <a:t>添加客户</a:t>
            </a:r>
            <a:r>
              <a:rPr lang="en-US" altLang="zh-CN">
                <a:sym typeface="+mn-ea"/>
              </a:rPr>
              <a:t>mapper.xml</a:t>
            </a:r>
            <a:r>
              <a:rPr>
                <a:sym typeface="+mn-ea"/>
              </a:rPr>
              <a:t>文件</a:t>
            </a:r>
            <a:r>
              <a:rPr lang="en-US" altLang="zh-CN">
                <a:sym typeface="+mn-ea"/>
              </a:rPr>
              <a:t>sql</a:t>
            </a:r>
            <a:r>
              <a:rPr>
                <a:sym typeface="+mn-ea"/>
              </a:rPr>
              <a:t>语句：</a:t>
            </a:r>
            <a:r>
              <a:rPr>
                <a:sym typeface="+mn-ea"/>
              </a:rPr>
              <a:t>insert into customer(name,telephone,address,remark) values(#{name},#{telephone},#{address},#{remark})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删除客户</a:t>
            </a:r>
            <a:r>
              <a:rPr lang="en-US" altLang="zh-CN">
                <a:sym typeface="+mn-ea"/>
              </a:rPr>
              <a:t>mapper.xml</a:t>
            </a:r>
            <a:r>
              <a:rPr>
                <a:sym typeface="+mn-ea"/>
              </a:rPr>
              <a:t>文件</a:t>
            </a:r>
            <a:r>
              <a:rPr lang="en-US" altLang="zh-CN">
                <a:sym typeface="+mn-ea"/>
              </a:rPr>
              <a:t>sql</a:t>
            </a:r>
            <a:r>
              <a:rPr>
                <a:sym typeface="+mn-ea"/>
              </a:rPr>
              <a:t>语句：delete from tb_customer where id = #{id}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修改客户</a:t>
            </a:r>
            <a:r>
              <a:rPr lang="en-US" altLang="zh-CN">
                <a:sym typeface="+mn-ea"/>
              </a:rPr>
              <a:t>mapper.xml</a:t>
            </a:r>
            <a:r>
              <a:rPr>
                <a:sym typeface="+mn-ea"/>
              </a:rPr>
              <a:t>文件</a:t>
            </a:r>
            <a:r>
              <a:rPr lang="en-US" altLang="zh-CN">
                <a:sym typeface="+mn-ea"/>
              </a:rPr>
              <a:t>sql</a:t>
            </a:r>
            <a:r>
              <a:rPr>
                <a:sym typeface="+mn-ea"/>
              </a:rPr>
              <a:t>语句：update tb_customer set id = #{id},name = #{name},telephone = #{telephone},address = #{address},remark = #{remark} where id = #{id}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业务层实现：从</a:t>
            </a:r>
            <a:r>
              <a:rPr lang="en-US" altLang="zh-CN">
                <a:sym typeface="+mn-ea"/>
              </a:rPr>
              <a:t>jsp</a:t>
            </a:r>
            <a:r>
              <a:rPr>
                <a:sym typeface="+mn-ea"/>
              </a:rPr>
              <a:t>页面点击发送请求，由控制层接收请求传入也业务层，业务层调用持久层方法执行其映射的</a:t>
            </a:r>
            <a:r>
              <a:rPr lang="en-US" altLang="zh-CN">
                <a:sym typeface="+mn-ea"/>
              </a:rPr>
              <a:t>sql</a:t>
            </a:r>
            <a:r>
              <a:rPr>
                <a:sym typeface="+mn-ea"/>
              </a:rPr>
              <a:t>语句</a:t>
            </a:r>
            <a:endParaRPr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客户信息查询功能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根据客户</a:t>
            </a:r>
            <a:r>
              <a:rPr lang="en-US" altLang="zh-CN"/>
              <a:t>id</a:t>
            </a:r>
            <a:r>
              <a:t>查询：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t>select * from tb_customer where id = #{id}</a:t>
            </a:r>
          </a:p>
          <a:p>
            <a:r>
              <a:t>分页查询：</a:t>
            </a:r>
          </a:p>
          <a:p>
            <a:pPr marL="0" indent="0">
              <a:buNone/>
            </a:pPr>
            <a:r>
              <a:rPr lang="en-US" altLang="zh-CN"/>
              <a:t>	select  from customer</a:t>
            </a:r>
            <a:endParaRPr lang="en-US" altLang="zh-CN"/>
          </a:p>
          <a:p>
            <a:pPr marL="0" indent="0">
              <a:buNone/>
            </a:pPr>
            <a:r>
              <a:t>    &lt;if test="start != null and size != null"&gt;</a:t>
            </a:r>
          </a:p>
          <a:p>
            <a:pPr marL="0" indent="0">
              <a:buNone/>
            </a:pPr>
            <a:r>
              <a:t>        limit #{start},#{size}</a:t>
            </a:r>
          </a:p>
          <a:p>
            <a:pPr marL="0" indent="0">
              <a:buNone/>
            </a:pPr>
            <a:r>
              <a:t>    &lt;/if&gt;</a:t>
            </a:r>
          </a:p>
          <a:p>
            <a:r>
              <a:t>多条件查询：</a:t>
            </a:r>
            <a:r>
              <a:rPr>
                <a:sym typeface="+mn-ea"/>
              </a:rPr>
              <a:t>SELECT * FROM tb_customer WHERE 1=1</a:t>
            </a:r>
            <a:endParaRPr>
              <a:sym typeface="+mn-ea"/>
            </a:endParaRPr>
          </a:p>
          <a:p>
            <a:pPr marL="914400" lvl="2" indent="0">
              <a:buNone/>
            </a:pPr>
            <a:r>
              <a:rPr>
                <a:sym typeface="+mn-ea"/>
              </a:rPr>
              <a:t>        &lt;if test="name != null"&gt;</a:t>
            </a:r>
            <a:endParaRPr>
              <a:sym typeface="+mn-ea"/>
            </a:endParaRPr>
          </a:p>
          <a:p>
            <a:pPr marL="914400" lvl="2" indent="0">
              <a:buNone/>
            </a:pPr>
            <a:r>
              <a:rPr>
                <a:sym typeface="+mn-ea"/>
              </a:rPr>
              <a:t>            AND name LIKE CONCAT('%', #{name}, '%')</a:t>
            </a:r>
            <a:endParaRPr>
              <a:sym typeface="+mn-ea"/>
            </a:endParaRPr>
          </a:p>
          <a:p>
            <a:pPr marL="914400" lvl="2" indent="0">
              <a:buNone/>
            </a:pPr>
            <a:r>
              <a:rPr>
                <a:sym typeface="+mn-ea"/>
              </a:rPr>
              <a:t>         &lt;/if&gt;</a:t>
            </a:r>
            <a:endParaRPr>
              <a:sym typeface="+mn-ea"/>
            </a:endParaRPr>
          </a:p>
          <a:p>
            <a:pPr marL="914400" lvl="2" indent="0">
              <a:buNone/>
            </a:pPr>
            <a:r>
              <a:rPr>
                <a:sym typeface="+mn-ea"/>
              </a:rPr>
              <a:t>        &lt;if test="telephone != null"&gt;</a:t>
            </a:r>
            <a:endParaRPr>
              <a:sym typeface="+mn-ea"/>
            </a:endParaRPr>
          </a:p>
          <a:p>
            <a:pPr marL="914400" lvl="2" indent="0">
              <a:buNone/>
            </a:pPr>
            <a:r>
              <a:rPr>
                <a:sym typeface="+mn-ea"/>
              </a:rPr>
              <a:t>            AND telephone LIKE CONCAT('%', #{telephone}, '%')</a:t>
            </a:r>
            <a:endParaRPr>
              <a:sym typeface="+mn-ea"/>
            </a:endParaRPr>
          </a:p>
          <a:p>
            <a:pPr marL="914400" lvl="2" indent="0">
              <a:buNone/>
            </a:pPr>
            <a:r>
              <a:rPr>
                <a:sym typeface="+mn-ea"/>
              </a:rPr>
              <a:t>        &lt;/if&gt;</a:t>
            </a:r>
            <a:endParaRPr>
              <a:sym typeface="+mn-ea"/>
            </a:endParaRPr>
          </a:p>
          <a:p>
            <a:pPr marL="0" indent="0">
              <a:buNone/>
            </a:p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0793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0793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7633_1"/>
  <p:tag name="KSO_WM_TEMPLATE_CATEGORY" val="custom"/>
  <p:tag name="KSO_WM_TEMPLATE_INDEX" val="20180793"/>
  <p:tag name="KSO_WM_TEMPLATE_SUBCATEGORY" val="0"/>
  <p:tag name="KSO_WM_TEMPLATE_THUMBS_INDEX" val="1、27"/>
</p:tagLst>
</file>

<file path=ppt/tags/tag117.xml><?xml version="1.0" encoding="utf-8"?>
<p:tagLst xmlns:p="http://schemas.openxmlformats.org/presentationml/2006/main">
  <p:tag name="KSO_WM_TEMPLATE_CATEGORY" val="custom"/>
  <p:tag name="KSO_WM_TEMPLATE_INDEX" val="20180793"/>
  <p:tag name="KSO_WM_TAG_VERSION" val="1.0"/>
  <p:tag name="KSO_WM_BEAUTIFY_FLAG" val="#wm#"/>
  <p:tag name="KSO_WM_UNIT_TYPE" val="a"/>
  <p:tag name="KSO_WM_UNIT_INDEX" val="1"/>
  <p:tag name="KSO_WM_UNIT_ID" val="custom20180793_1*a*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毕业答辩通用"/>
  <p:tag name="KSO_WM_UNIT_NOCLEAR" val="0"/>
  <p:tag name="KSO_WM_UNIT_DIAGRAM_ISNUMVISUAL" val="0"/>
  <p:tag name="KSO_WM_UNIT_DIAGRAM_ISREFERUNIT" val="0"/>
</p:tagLst>
</file>

<file path=ppt/tags/tag118.xml><?xml version="1.0" encoding="utf-8"?>
<p:tagLst xmlns:p="http://schemas.openxmlformats.org/presentationml/2006/main">
  <p:tag name="KSO_WM_TEMPLATE_CATEGORY" val="custom"/>
  <p:tag name="KSO_WM_TEMPLATE_INDEX" val="20180793"/>
  <p:tag name="KSO_WM_TAG_VERSION" val="1.0"/>
  <p:tag name="KSO_WM_BEAUTIFY_FLAG" val="#wm#"/>
  <p:tag name="KSO_WM_UNIT_TYPE" val="b"/>
  <p:tag name="KSO_WM_UNIT_INDEX" val="1"/>
  <p:tag name="KSO_WM_UNIT_ID" val="custom20180793_1*b*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" val="点击此处可添加副标题"/>
  <p:tag name="KSO_WM_UNIT_NOCLEAR" val="0"/>
  <p:tag name="KSO_WM_UNIT_DIAGRAM_ISNUMVISUAL" val="0"/>
  <p:tag name="KSO_WM_UNIT_DIAGRAM_ISREFERUNIT" val="0"/>
</p:tagLst>
</file>

<file path=ppt/tags/tag119.xml><?xml version="1.0" encoding="utf-8"?>
<p:tagLst xmlns:p="http://schemas.openxmlformats.org/presentationml/2006/main">
  <p:tag name="KSO_WM_TEMPLATE_THUMBS_INDEX" val="1、27"/>
  <p:tag name="KSO_WM_SLIDE_ID" val="custom20180793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0793"/>
  <p:tag name="KSO_WM_SLIDE_LAYOUT" val="a_b"/>
  <p:tag name="KSO_WM_SLIDE_LAYOUT_CNT" val="1_1"/>
  <p:tag name="KSO_WM_COMBINE_RELATE_SLIDE_ID" val="background20177633_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180793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180793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180793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180793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180793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180793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180793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180793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9">
      <a:dk1>
        <a:srgbClr val="000000"/>
      </a:dk1>
      <a:lt1>
        <a:sysClr val="window" lastClr="FFFFFF"/>
      </a:lt1>
      <a:dk2>
        <a:srgbClr val="FDFDFA"/>
      </a:dk2>
      <a:lt2>
        <a:srgbClr val="FFFFFF"/>
      </a:lt2>
      <a:accent1>
        <a:srgbClr val="389EA6"/>
      </a:accent1>
      <a:accent2>
        <a:srgbClr val="D7EFF1"/>
      </a:accent2>
      <a:accent3>
        <a:srgbClr val="B4D8FF"/>
      </a:accent3>
      <a:accent4>
        <a:srgbClr val="C6C6FF"/>
      </a:accent4>
      <a:accent5>
        <a:srgbClr val="EDDEEE"/>
      </a:accent5>
      <a:accent6>
        <a:srgbClr val="FFC6C3"/>
      </a:accent6>
      <a:hlink>
        <a:srgbClr val="5FCBFB"/>
      </a:hlink>
      <a:folHlink>
        <a:srgbClr val="B759BC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2014</Words>
  <Application>WPS 演示</Application>
  <PresentationFormat>宽屏</PresentationFormat>
  <Paragraphs>95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汉仪旗黑-85S</vt:lpstr>
      <vt:lpstr>Calibri</vt:lpstr>
      <vt:lpstr>黑体</vt:lpstr>
      <vt:lpstr>Arial Unicode MS</vt:lpstr>
      <vt:lpstr>等线</vt:lpstr>
      <vt:lpstr>1_Office 主题​​</vt:lpstr>
      <vt:lpstr>毕业设计</vt:lpstr>
      <vt:lpstr>客户查询管理系统简介</vt:lpstr>
      <vt:lpstr>系统开发环境</vt:lpstr>
      <vt:lpstr>技术环境</vt:lpstr>
      <vt:lpstr>MVC思想</vt:lpstr>
      <vt:lpstr>数据库表结构</vt:lpstr>
      <vt:lpstr>用户登录模块</vt:lpstr>
      <vt:lpstr>客户信息增删改功能</vt:lpstr>
      <vt:lpstr>客户信息查询功能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长街</cp:lastModifiedBy>
  <cp:revision>12</cp:revision>
  <dcterms:created xsi:type="dcterms:W3CDTF">2019-06-11T02:46:00Z</dcterms:created>
  <dcterms:modified xsi:type="dcterms:W3CDTF">2019-06-13T13:49:37Z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