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6" autoAdjust="0"/>
    <p:restoredTop sz="94660"/>
  </p:normalViewPr>
  <p:slideViewPr>
    <p:cSldViewPr snapToGrid="0">
      <p:cViewPr>
        <p:scale>
          <a:sx n="75" d="100"/>
          <a:sy n="75" d="100"/>
        </p:scale>
        <p:origin x="1003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3FAF-3C58-1A8C-0A61-A035B697F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B2C48-C9E8-1131-40EE-3B915CE27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3237F-D20C-7CB9-DA87-9E36185BD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8284-D7EB-5531-13C0-9A4FDE8F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21A09-39D1-7CD6-910D-D51621A1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86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81047-FEA5-25CE-6BED-91A6B9CF9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98A0AD-71E8-830D-3F7D-F8006A24C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1855C-B2E4-F7A7-F7A8-0998533BA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F1583-4AED-E86E-4B62-E51E12B7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F875E-5DD6-F492-E649-201120346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120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0004CD-417C-2EE1-203F-39E83548C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133F7-854A-9027-3484-C8675F33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377C9-C8BA-AB98-E684-C298A7B28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07D6-C10E-1F68-A0A6-F5B561E2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466E7-ECDD-0D92-5A81-430E2733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84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7416D-D86C-5F24-607A-2B26EFA75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E9688-C20A-611F-ED7A-2789FB0BA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D248E-CDA8-C023-B0C2-77B5D59C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C29062-C456-26F7-2D5C-1B34E13F5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24F5-5B17-402F-2EBF-282E95C3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83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84D9-253A-D983-095E-CEF3EAF7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4AAB6-AF9B-DF38-DC00-220B83F9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9FBC-8BAB-D0F9-1159-3B81105E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344A-7784-F832-82E5-ADAEBD9B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B7D70-402B-D505-8106-75E214B1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36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4CBA1-5DD3-189F-D899-4858A001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074E8-6DB3-73BB-D5B8-458C0AA2C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41E6B-5C80-88A7-281E-EEC760B8F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22E7A-721C-6633-1F63-F04EBEDD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53449-EE19-0FA5-06D1-A3020A3F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1B938-C6E4-0A76-80CC-785D8320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C7F1C-9F79-A2EE-618D-EA2B5DAE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FF3A5-EC8F-6141-A49C-25AA522DE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25F84-F597-A29F-E004-2F757D5C9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FD262-EFC0-9883-A643-FCB691796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7C585D-24AD-0FF9-9A5D-3B85FCDC8D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7D21C3-D0E3-750B-FA08-F216AC496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6359A-486C-DBDD-0B5C-3797C2A1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3063E-E20D-1325-F8A4-4B529972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2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ED16-530E-7348-5B23-032882ACF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2538D-36CC-7921-9CD0-450A981D9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D21B-D1AA-C59E-0857-43634B26B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9C58C-2BEA-F9F7-F5D7-406DAECE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328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CE806D-29E1-A767-6684-DB8D97B7A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FD010-FE48-6153-DBDB-9BB3E07D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8571BE-8C88-B5D9-81AC-74AB42BB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2567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374F8-6EA5-B9F9-95E8-A9809F29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E775A-0E6F-1571-6821-55A01A011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B2AEEC-B80A-0A4C-E9A1-01054624F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39608-CBFE-02F2-0176-BDAF3D504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A1B3B-752F-F192-532C-722052F4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3397F-59A0-E67B-3EA9-940E036F6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843F-D5DF-9680-0F4C-E5611677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1A93C-E082-06F8-6F59-926F493E6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63045-47E2-3C2C-2ACC-4732BB94E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EC15A-28B2-D79C-82FB-2A915DEA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E6F7F-091D-29AB-18C3-4CC74AE4F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CEC18-AE6A-2F20-F473-AC32F772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3815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76A34-0172-7B7E-7315-0866A7A7B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50030-F8BF-36DA-802C-CD1CEBE0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400C8-B795-C104-A030-A143DABE6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53597-035B-4200-938C-09875BE2F3E1}" type="datetimeFigureOut">
              <a:rPr lang="en-GB" smtClean="0"/>
              <a:t>24/07/2025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F368-CA19-1040-A497-39370C0C2E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AE2FC-D8B7-72C8-4AA8-3F38B9E88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ED1A6-C226-4CFB-8FB7-047F4206DC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600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B6D1D6FB-FEDC-3792-698F-53EF12815D7F}"/>
              </a:ext>
            </a:extLst>
          </p:cNvPr>
          <p:cNvSpPr/>
          <p:nvPr/>
        </p:nvSpPr>
        <p:spPr>
          <a:xfrm>
            <a:off x="9373950" y="1076960"/>
            <a:ext cx="2727410" cy="4104640"/>
          </a:xfrm>
          <a:prstGeom prst="roundRect">
            <a:avLst/>
          </a:prstGeom>
          <a:solidFill>
            <a:srgbClr val="002060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7BD663E9-F3FB-3003-3A7F-38B599BC0C7C}"/>
              </a:ext>
            </a:extLst>
          </p:cNvPr>
          <p:cNvSpPr/>
          <p:nvPr/>
        </p:nvSpPr>
        <p:spPr>
          <a:xfrm>
            <a:off x="101066" y="1076960"/>
            <a:ext cx="8778773" cy="410464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tx1"/>
              </a:solidFill>
              <a:latin typeface="Latin Modern Math" panose="02000503000000000000" pitchFamily="50" charset="0"/>
              <a:ea typeface="Latin Modern Math" panose="02000503000000000000" pitchFamily="50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1B99DE-B14D-3DFE-41EC-7D4ED4901F41}"/>
              </a:ext>
            </a:extLst>
          </p:cNvPr>
          <p:cNvSpPr/>
          <p:nvPr/>
        </p:nvSpPr>
        <p:spPr>
          <a:xfrm>
            <a:off x="192507" y="1728537"/>
            <a:ext cx="2225574" cy="5056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Historical track database: IBTrACS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F5050-0124-4F46-770D-4B6F51454EFD}"/>
              </a:ext>
            </a:extLst>
          </p:cNvPr>
          <p:cNvSpPr/>
          <p:nvPr/>
        </p:nvSpPr>
        <p:spPr>
          <a:xfrm>
            <a:off x="192505" y="2906477"/>
            <a:ext cx="2225574" cy="5056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Historical atmospheric database: ERA5 Reanalysis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AD61BB2-DC3C-43A0-B971-9F028BC4237D}"/>
              </a:ext>
            </a:extLst>
          </p:cNvPr>
          <p:cNvSpPr/>
          <p:nvPr/>
        </p:nvSpPr>
        <p:spPr>
          <a:xfrm>
            <a:off x="2763520" y="2179106"/>
            <a:ext cx="2322095" cy="782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in Modern Math" panose="02000503000000000000" pitchFamily="50" charset="0"/>
                <a:ea typeface="Latin Modern Math" panose="02000503000000000000" pitchFamily="50" charset="0"/>
                <a:cs typeface="+mn-cs"/>
              </a:rPr>
              <a:t>Synthetic database: STORM database (1000 years)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233CDFD-46CB-E840-EFEA-F8C46F5E5C1C}"/>
              </a:ext>
            </a:extLst>
          </p:cNvPr>
          <p:cNvSpPr/>
          <p:nvPr/>
        </p:nvSpPr>
        <p:spPr>
          <a:xfrm>
            <a:off x="192505" y="4011842"/>
            <a:ext cx="2225574" cy="505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in Modern Math" panose="02000503000000000000" pitchFamily="50" charset="0"/>
                <a:ea typeface="Latin Modern Math" panose="02000503000000000000" pitchFamily="50" charset="0"/>
                <a:cs typeface="+mn-cs"/>
              </a:rPr>
              <a:t>Historical damage data: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EM-DAT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in Modern Math" panose="02000503000000000000" pitchFamily="50" charset="0"/>
              <a:ea typeface="Latin Modern Math" panose="02000503000000000000" pitchFamily="50" charset="0"/>
              <a:cs typeface="+mn-cs"/>
            </a:endParaRP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C4F3174-51D7-A1CD-A75E-6EB8DC6A5221}"/>
              </a:ext>
            </a:extLst>
          </p:cNvPr>
          <p:cNvSpPr/>
          <p:nvPr/>
        </p:nvSpPr>
        <p:spPr>
          <a:xfrm>
            <a:off x="2418079" y="1980944"/>
            <a:ext cx="345441" cy="1178379"/>
          </a:xfrm>
          <a:prstGeom prst="rightBrace">
            <a:avLst>
              <a:gd name="adj1" fmla="val 8333"/>
              <a:gd name="adj2" fmla="val 474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2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0ACF25D-7B3F-1CDA-9C8C-F281E8C7993B}"/>
              </a:ext>
            </a:extLst>
          </p:cNvPr>
          <p:cNvSpPr/>
          <p:nvPr/>
        </p:nvSpPr>
        <p:spPr>
          <a:xfrm>
            <a:off x="768892" y="2326153"/>
            <a:ext cx="1821908" cy="488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Monte-Carlo simulation &amp; empirical modelling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04E51B7-C062-F0A4-94F5-24F24C7AA72C}"/>
              </a:ext>
            </a:extLst>
          </p:cNvPr>
          <p:cNvSpPr/>
          <p:nvPr/>
        </p:nvSpPr>
        <p:spPr>
          <a:xfrm>
            <a:off x="5506720" y="4011842"/>
            <a:ext cx="2322095" cy="50569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in Modern Math" panose="02000503000000000000" pitchFamily="50" charset="0"/>
                <a:ea typeface="Latin Modern Math" panose="02000503000000000000" pitchFamily="50" charset="0"/>
                <a:cs typeface="+mn-cs"/>
              </a:rPr>
              <a:t>A sigmoid parameterized damage curve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FFF8DC-E3AA-AD07-8F17-7387ED7ED191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2418079" y="4264689"/>
            <a:ext cx="30886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AA73358-F961-E529-DDE9-931368220627}"/>
              </a:ext>
            </a:extLst>
          </p:cNvPr>
          <p:cNvSpPr/>
          <p:nvPr/>
        </p:nvSpPr>
        <p:spPr>
          <a:xfrm>
            <a:off x="3060507" y="3896842"/>
            <a:ext cx="1821908" cy="488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Local calibration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7CFC92-E181-B69D-6F29-CD1A1EEC4EDC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 flipV="1">
            <a:off x="5085615" y="2570132"/>
            <a:ext cx="222631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677B684-8C16-D7F7-2FC6-D3719F2F5EE4}"/>
              </a:ext>
            </a:extLst>
          </p:cNvPr>
          <p:cNvSpPr/>
          <p:nvPr/>
        </p:nvSpPr>
        <p:spPr>
          <a:xfrm>
            <a:off x="7311931" y="2179105"/>
            <a:ext cx="1438175" cy="7820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atin Modern Math" panose="02000503000000000000" pitchFamily="50" charset="0"/>
                <a:ea typeface="Latin Modern Math" panose="02000503000000000000" pitchFamily="50" charset="0"/>
                <a:cs typeface="+mn-cs"/>
              </a:rPr>
              <a:t>Damage ratio </a:t>
            </a:r>
            <a:r>
              <a:rPr lang="en-GB" sz="1200" dirty="0">
                <a:solidFill>
                  <a:prstClr val="black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on an asset level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in Modern Math" panose="02000503000000000000" pitchFamily="50" charset="0"/>
              <a:ea typeface="Latin Modern Math" panose="02000503000000000000" pitchFamily="50" charset="0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9B86CEE-3A25-C582-4F48-1E7AC467C25F}"/>
              </a:ext>
            </a:extLst>
          </p:cNvPr>
          <p:cNvSpPr/>
          <p:nvPr/>
        </p:nvSpPr>
        <p:spPr>
          <a:xfrm>
            <a:off x="5411374" y="2199510"/>
            <a:ext cx="1821908" cy="488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Exceedance intensities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F63BC98-52EC-4019-829F-6FFCFB39A97A}"/>
              </a:ext>
            </a:extLst>
          </p:cNvPr>
          <p:cNvCxnSpPr>
            <a:cxnSpLocks/>
            <a:stCxn id="16" idx="0"/>
            <a:endCxn id="28" idx="1"/>
          </p:cNvCxnSpPr>
          <p:nvPr/>
        </p:nvCxnSpPr>
        <p:spPr>
          <a:xfrm rot="5400000" flipH="1" flipV="1">
            <a:off x="6268994" y="2968906"/>
            <a:ext cx="1441710" cy="64416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1967CC4-35C3-0B6E-9239-7015F416BD14}"/>
              </a:ext>
            </a:extLst>
          </p:cNvPr>
          <p:cNvSpPr/>
          <p:nvPr/>
        </p:nvSpPr>
        <p:spPr>
          <a:xfrm>
            <a:off x="9505391" y="2074560"/>
            <a:ext cx="2493108" cy="991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PRISK: three channels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(direct physical damage, operation corruption, insurance premium fluctuation)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5324626-A476-CABE-5009-D574BE847FC7}"/>
              </a:ext>
            </a:extLst>
          </p:cNvPr>
          <p:cNvCxnSpPr>
            <a:cxnSpLocks/>
            <a:stCxn id="28" idx="3"/>
            <a:endCxn id="35" idx="1"/>
          </p:cNvCxnSpPr>
          <p:nvPr/>
        </p:nvCxnSpPr>
        <p:spPr>
          <a:xfrm>
            <a:off x="8750106" y="2570132"/>
            <a:ext cx="7552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AF39075-2CBC-F4D2-D3EA-A6763C9F4811}"/>
              </a:ext>
            </a:extLst>
          </p:cNvPr>
          <p:cNvSpPr/>
          <p:nvPr/>
        </p:nvSpPr>
        <p:spPr>
          <a:xfrm>
            <a:off x="8472978" y="2199510"/>
            <a:ext cx="1342652" cy="4883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Input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91432F1-E478-4C8F-D8E3-588C723A20D7}"/>
              </a:ext>
            </a:extLst>
          </p:cNvPr>
          <p:cNvSpPr/>
          <p:nvPr/>
        </p:nvSpPr>
        <p:spPr>
          <a:xfrm>
            <a:off x="9505391" y="3546297"/>
            <a:ext cx="2493108" cy="9911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prstClr val="black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PRISK: copula fitting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7BF83C2-28E4-C082-3B39-6DC66528CCDB}"/>
              </a:ext>
            </a:extLst>
          </p:cNvPr>
          <p:cNvSpPr/>
          <p:nvPr/>
        </p:nvSpPr>
        <p:spPr>
          <a:xfrm>
            <a:off x="3702101" y="5181600"/>
            <a:ext cx="1576701" cy="5056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 CLIMADA flow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E3F92662-0B8B-C053-4BE9-C91EF811477F}"/>
              </a:ext>
            </a:extLst>
          </p:cNvPr>
          <p:cNvSpPr/>
          <p:nvPr/>
        </p:nvSpPr>
        <p:spPr>
          <a:xfrm>
            <a:off x="9963594" y="5181600"/>
            <a:ext cx="1576701" cy="50569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A PRISK </a:t>
            </a:r>
            <a:r>
              <a:rPr lang="en-GB" sz="1200" dirty="0">
                <a:solidFill>
                  <a:schemeClr val="tx1"/>
                </a:solidFill>
                <a:latin typeface="Latin Modern Math" panose="02000503000000000000" pitchFamily="50" charset="0"/>
                <a:ea typeface="Latin Modern Math" panose="02000503000000000000" pitchFamily="50" charset="0"/>
              </a:rPr>
              <a:t>flow</a:t>
            </a:r>
          </a:p>
        </p:txBody>
      </p:sp>
    </p:spTree>
    <p:extLst>
      <p:ext uri="{BB962C8B-B14F-4D97-AF65-F5344CB8AC3E}">
        <p14:creationId xmlns:p14="http://schemas.microsoft.com/office/powerpoint/2010/main" val="1714460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Latin Modern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Moqian Chen</dc:creator>
  <cp:lastModifiedBy>Moqian Chen</cp:lastModifiedBy>
  <cp:revision>9</cp:revision>
  <dcterms:created xsi:type="dcterms:W3CDTF">2025-07-23T21:55:19Z</dcterms:created>
  <dcterms:modified xsi:type="dcterms:W3CDTF">2025-07-23T22:27:22Z</dcterms:modified>
</cp:coreProperties>
</file>