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256" r:id="rId2"/>
    <p:sldId id="257" r:id="rId3"/>
    <p:sldId id="258" r:id="rId4"/>
    <p:sldId id="259"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739BEC94-F10F-4FF6-9F95-06CDD90569DC}" type="datetimeFigureOut">
              <a:rPr lang="he-IL" smtClean="0"/>
              <a:t>ל'/תשרי/תשפ"ב</a:t>
            </a:fld>
            <a:endParaRPr lang="he-IL"/>
          </a:p>
        </p:txBody>
      </p:sp>
      <p:sp>
        <p:nvSpPr>
          <p:cNvPr id="5" name="Footer Placeholder 4"/>
          <p:cNvSpPr>
            <a:spLocks noGrp="1"/>
          </p:cNvSpPr>
          <p:nvPr>
            <p:ph type="ftr" sz="quarter" idx="11"/>
          </p:nvPr>
        </p:nvSpPr>
        <p:spPr>
          <a:xfrm>
            <a:off x="1876424" y="5410201"/>
            <a:ext cx="5124886" cy="365125"/>
          </a:xfrm>
        </p:spPr>
        <p:txBody>
          <a:bodyPr/>
          <a:lstStyle/>
          <a:p>
            <a:endParaRPr lang="he-IL"/>
          </a:p>
        </p:txBody>
      </p:sp>
      <p:sp>
        <p:nvSpPr>
          <p:cNvPr id="6" name="Slide Number Placeholder 5"/>
          <p:cNvSpPr>
            <a:spLocks noGrp="1"/>
          </p:cNvSpPr>
          <p:nvPr>
            <p:ph type="sldNum" sz="quarter" idx="12"/>
          </p:nvPr>
        </p:nvSpPr>
        <p:spPr>
          <a:xfrm>
            <a:off x="9896911" y="5410199"/>
            <a:ext cx="771089" cy="365125"/>
          </a:xfrm>
        </p:spPr>
        <p:txBody>
          <a:bodyPr/>
          <a:lstStyle/>
          <a:p>
            <a:fld id="{825181A6-FBEC-4959-BC82-2C833B0BC77D}" type="slidenum">
              <a:rPr lang="he-IL" smtClean="0"/>
              <a:t>‹#›</a:t>
            </a:fld>
            <a:endParaRPr lang="he-IL"/>
          </a:p>
        </p:txBody>
      </p:sp>
    </p:spTree>
    <p:extLst>
      <p:ext uri="{BB962C8B-B14F-4D97-AF65-F5344CB8AC3E}">
        <p14:creationId xmlns:p14="http://schemas.microsoft.com/office/powerpoint/2010/main" val="2222395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he-IL"/>
              <a:t>לחץ על הסמל כדי להוסיף תמונה</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739BEC94-F10F-4FF6-9F95-06CDD90569DC}" type="datetimeFigureOut">
              <a:rPr lang="he-IL" smtClean="0"/>
              <a:t>ל'/תשרי/תשפ"ב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825181A6-FBEC-4959-BC82-2C833B0BC77D}" type="slidenum">
              <a:rPr lang="he-IL" smtClean="0"/>
              <a:t>‹#›</a:t>
            </a:fld>
            <a:endParaRPr lang="he-IL"/>
          </a:p>
        </p:txBody>
      </p:sp>
    </p:spTree>
    <p:extLst>
      <p:ext uri="{BB962C8B-B14F-4D97-AF65-F5344CB8AC3E}">
        <p14:creationId xmlns:p14="http://schemas.microsoft.com/office/powerpoint/2010/main" val="2953223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739BEC94-F10F-4FF6-9F95-06CDD90569DC}" type="datetimeFigureOut">
              <a:rPr lang="he-IL" smtClean="0"/>
              <a:t>ל'/תשרי/תשפ"ב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825181A6-FBEC-4959-BC82-2C833B0BC77D}" type="slidenum">
              <a:rPr lang="he-IL" smtClean="0"/>
              <a:t>‹#›</a:t>
            </a:fld>
            <a:endParaRPr lang="he-IL"/>
          </a:p>
        </p:txBody>
      </p:sp>
    </p:spTree>
    <p:extLst>
      <p:ext uri="{BB962C8B-B14F-4D97-AF65-F5344CB8AC3E}">
        <p14:creationId xmlns:p14="http://schemas.microsoft.com/office/powerpoint/2010/main" val="4043023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he-IL"/>
              <a:t>לחץ כדי לערוך סגנון כותרת של תבנית בסיס</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739BEC94-F10F-4FF6-9F95-06CDD90569DC}" type="datetimeFigureOut">
              <a:rPr lang="he-IL" smtClean="0"/>
              <a:t>ל'/תשרי/תשפ"ב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825181A6-FBEC-4959-BC82-2C833B0BC77D}" type="slidenum">
              <a:rPr lang="he-IL" smtClean="0"/>
              <a:t>‹#›</a:t>
            </a:fld>
            <a:endParaRPr lang="he-IL"/>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807107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739BEC94-F10F-4FF6-9F95-06CDD90569DC}" type="datetimeFigureOut">
              <a:rPr lang="he-IL" smtClean="0"/>
              <a:t>ל'/תשרי/תשפ"ב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825181A6-FBEC-4959-BC82-2C833B0BC77D}" type="slidenum">
              <a:rPr lang="he-IL" smtClean="0"/>
              <a:t>‹#›</a:t>
            </a:fld>
            <a:endParaRPr lang="he-IL"/>
          </a:p>
        </p:txBody>
      </p:sp>
    </p:spTree>
    <p:extLst>
      <p:ext uri="{BB962C8B-B14F-4D97-AF65-F5344CB8AC3E}">
        <p14:creationId xmlns:p14="http://schemas.microsoft.com/office/powerpoint/2010/main" val="22195429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he-IL"/>
              <a:t>לחץ כדי לערוך סגנון כותרת של תבנית בסיס</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739BEC94-F10F-4FF6-9F95-06CDD90569DC}" type="datetimeFigureOut">
              <a:rPr lang="he-IL" smtClean="0"/>
              <a:t>ל'/תשרי/תשפ"ב</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825181A6-FBEC-4959-BC82-2C833B0BC77D}" type="slidenum">
              <a:rPr lang="he-IL" smtClean="0"/>
              <a:t>‹#›</a:t>
            </a:fld>
            <a:endParaRPr lang="he-IL"/>
          </a:p>
        </p:txBody>
      </p:sp>
    </p:spTree>
    <p:extLst>
      <p:ext uri="{BB962C8B-B14F-4D97-AF65-F5344CB8AC3E}">
        <p14:creationId xmlns:p14="http://schemas.microsoft.com/office/powerpoint/2010/main" val="3847651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he-IL"/>
              <a:t>לחץ כדי לערוך סגנון כותרת של תבנית בסיס</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he-IL"/>
              <a:t>לחץ על הסמל כדי להוסיף תמונה</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he-IL"/>
              <a:t>לחץ על הסמל כדי להוסיף תמונה</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he-IL"/>
              <a:t>לחץ על הסמל כדי להוסיף תמונה</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739BEC94-F10F-4FF6-9F95-06CDD90569DC}" type="datetimeFigureOut">
              <a:rPr lang="he-IL" smtClean="0"/>
              <a:t>ל'/תשרי/תשפ"ב</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825181A6-FBEC-4959-BC82-2C833B0BC77D}" type="slidenum">
              <a:rPr lang="he-IL" smtClean="0"/>
              <a:t>‹#›</a:t>
            </a:fld>
            <a:endParaRPr lang="he-IL"/>
          </a:p>
        </p:txBody>
      </p:sp>
    </p:spTree>
    <p:extLst>
      <p:ext uri="{BB962C8B-B14F-4D97-AF65-F5344CB8AC3E}">
        <p14:creationId xmlns:p14="http://schemas.microsoft.com/office/powerpoint/2010/main" val="12805864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739BEC94-F10F-4FF6-9F95-06CDD90569DC}" type="datetimeFigureOut">
              <a:rPr lang="he-IL" smtClean="0"/>
              <a:t>ל'/תשרי/תשפ"ב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825181A6-FBEC-4959-BC82-2C833B0BC77D}" type="slidenum">
              <a:rPr lang="he-IL" smtClean="0"/>
              <a:t>‹#›</a:t>
            </a:fld>
            <a:endParaRPr lang="he-IL"/>
          </a:p>
        </p:txBody>
      </p:sp>
    </p:spTree>
    <p:extLst>
      <p:ext uri="{BB962C8B-B14F-4D97-AF65-F5344CB8AC3E}">
        <p14:creationId xmlns:p14="http://schemas.microsoft.com/office/powerpoint/2010/main" val="42352545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739BEC94-F10F-4FF6-9F95-06CDD90569DC}" type="datetimeFigureOut">
              <a:rPr lang="he-IL" smtClean="0"/>
              <a:t>ל'/תשרי/תשפ"ב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825181A6-FBEC-4959-BC82-2C833B0BC77D}" type="slidenum">
              <a:rPr lang="he-IL" smtClean="0"/>
              <a:t>‹#›</a:t>
            </a:fld>
            <a:endParaRPr lang="he-IL"/>
          </a:p>
        </p:txBody>
      </p:sp>
    </p:spTree>
    <p:extLst>
      <p:ext uri="{BB962C8B-B14F-4D97-AF65-F5344CB8AC3E}">
        <p14:creationId xmlns:p14="http://schemas.microsoft.com/office/powerpoint/2010/main" val="3337492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739BEC94-F10F-4FF6-9F95-06CDD90569DC}" type="datetimeFigureOut">
              <a:rPr lang="he-IL" smtClean="0"/>
              <a:t>ל'/תשרי/תשפ"ב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825181A6-FBEC-4959-BC82-2C833B0BC77D}" type="slidenum">
              <a:rPr lang="he-IL" smtClean="0"/>
              <a:t>‹#›</a:t>
            </a:fld>
            <a:endParaRPr lang="he-IL"/>
          </a:p>
        </p:txBody>
      </p:sp>
    </p:spTree>
    <p:extLst>
      <p:ext uri="{BB962C8B-B14F-4D97-AF65-F5344CB8AC3E}">
        <p14:creationId xmlns:p14="http://schemas.microsoft.com/office/powerpoint/2010/main" val="334112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739BEC94-F10F-4FF6-9F95-06CDD90569DC}" type="datetimeFigureOut">
              <a:rPr lang="he-IL" smtClean="0"/>
              <a:t>ל'/תשרי/תשפ"ב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825181A6-FBEC-4959-BC82-2C833B0BC77D}" type="slidenum">
              <a:rPr lang="he-IL" smtClean="0"/>
              <a:t>‹#›</a:t>
            </a:fld>
            <a:endParaRPr lang="he-IL"/>
          </a:p>
        </p:txBody>
      </p:sp>
    </p:spTree>
    <p:extLst>
      <p:ext uri="{BB962C8B-B14F-4D97-AF65-F5344CB8AC3E}">
        <p14:creationId xmlns:p14="http://schemas.microsoft.com/office/powerpoint/2010/main" val="4035034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739BEC94-F10F-4FF6-9F95-06CDD90569DC}" type="datetimeFigureOut">
              <a:rPr lang="he-IL" smtClean="0"/>
              <a:t>ל'/תשרי/תשפ"ב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825181A6-FBEC-4959-BC82-2C833B0BC77D}" type="slidenum">
              <a:rPr lang="he-IL" smtClean="0"/>
              <a:t>‹#›</a:t>
            </a:fld>
            <a:endParaRPr lang="he-IL"/>
          </a:p>
        </p:txBody>
      </p:sp>
    </p:spTree>
    <p:extLst>
      <p:ext uri="{BB962C8B-B14F-4D97-AF65-F5344CB8AC3E}">
        <p14:creationId xmlns:p14="http://schemas.microsoft.com/office/powerpoint/2010/main" val="2354301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141410" y="3073397"/>
            <a:ext cx="4878391" cy="271780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172200" y="3073397"/>
            <a:ext cx="4875210" cy="271780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739BEC94-F10F-4FF6-9F95-06CDD90569DC}" type="datetimeFigureOut">
              <a:rPr lang="he-IL" smtClean="0"/>
              <a:t>ל'/תשרי/תשפ"ב</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825181A6-FBEC-4959-BC82-2C833B0BC77D}" type="slidenum">
              <a:rPr lang="he-IL" smtClean="0"/>
              <a:t>‹#›</a:t>
            </a:fld>
            <a:endParaRPr lang="he-IL"/>
          </a:p>
        </p:txBody>
      </p:sp>
    </p:spTree>
    <p:extLst>
      <p:ext uri="{BB962C8B-B14F-4D97-AF65-F5344CB8AC3E}">
        <p14:creationId xmlns:p14="http://schemas.microsoft.com/office/powerpoint/2010/main" val="4113877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739BEC94-F10F-4FF6-9F95-06CDD90569DC}" type="datetimeFigureOut">
              <a:rPr lang="he-IL" smtClean="0"/>
              <a:t>ל'/תשרי/תשפ"ב</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825181A6-FBEC-4959-BC82-2C833B0BC77D}" type="slidenum">
              <a:rPr lang="he-IL" smtClean="0"/>
              <a:t>‹#›</a:t>
            </a:fld>
            <a:endParaRPr lang="he-IL"/>
          </a:p>
        </p:txBody>
      </p:sp>
    </p:spTree>
    <p:extLst>
      <p:ext uri="{BB962C8B-B14F-4D97-AF65-F5344CB8AC3E}">
        <p14:creationId xmlns:p14="http://schemas.microsoft.com/office/powerpoint/2010/main" val="3890034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9BEC94-F10F-4FF6-9F95-06CDD90569DC}" type="datetimeFigureOut">
              <a:rPr lang="he-IL" smtClean="0"/>
              <a:t>ל'/תשרי/תשפ"ב</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825181A6-FBEC-4959-BC82-2C833B0BC77D}" type="slidenum">
              <a:rPr lang="he-IL" smtClean="0"/>
              <a:t>‹#›</a:t>
            </a:fld>
            <a:endParaRPr lang="he-IL"/>
          </a:p>
        </p:txBody>
      </p:sp>
    </p:spTree>
    <p:extLst>
      <p:ext uri="{BB962C8B-B14F-4D97-AF65-F5344CB8AC3E}">
        <p14:creationId xmlns:p14="http://schemas.microsoft.com/office/powerpoint/2010/main" val="242212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739BEC94-F10F-4FF6-9F95-06CDD90569DC}" type="datetimeFigureOut">
              <a:rPr lang="he-IL" smtClean="0"/>
              <a:t>ל'/תשרי/תשפ"ב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825181A6-FBEC-4959-BC82-2C833B0BC77D}" type="slidenum">
              <a:rPr lang="he-IL" smtClean="0"/>
              <a:t>‹#›</a:t>
            </a:fld>
            <a:endParaRPr lang="he-IL"/>
          </a:p>
        </p:txBody>
      </p:sp>
    </p:spTree>
    <p:extLst>
      <p:ext uri="{BB962C8B-B14F-4D97-AF65-F5344CB8AC3E}">
        <p14:creationId xmlns:p14="http://schemas.microsoft.com/office/powerpoint/2010/main" val="2625404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739BEC94-F10F-4FF6-9F95-06CDD90569DC}" type="datetimeFigureOut">
              <a:rPr lang="he-IL" smtClean="0"/>
              <a:t>ל'/תשרי/תשפ"ב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825181A6-FBEC-4959-BC82-2C833B0BC77D}" type="slidenum">
              <a:rPr lang="he-IL" smtClean="0"/>
              <a:t>‹#›</a:t>
            </a:fld>
            <a:endParaRPr lang="he-IL"/>
          </a:p>
        </p:txBody>
      </p:sp>
    </p:spTree>
    <p:extLst>
      <p:ext uri="{BB962C8B-B14F-4D97-AF65-F5344CB8AC3E}">
        <p14:creationId xmlns:p14="http://schemas.microsoft.com/office/powerpoint/2010/main" val="1808306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39BEC94-F10F-4FF6-9F95-06CDD90569DC}" type="datetimeFigureOut">
              <a:rPr lang="he-IL" smtClean="0"/>
              <a:t>ל'/תשרי/תשפ"ב</a:t>
            </a:fld>
            <a:endParaRPr lang="he-IL"/>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25181A6-FBEC-4959-BC82-2C833B0BC77D}" type="slidenum">
              <a:rPr lang="he-IL" smtClean="0"/>
              <a:t>‹#›</a:t>
            </a:fld>
            <a:endParaRPr lang="he-IL"/>
          </a:p>
        </p:txBody>
      </p:sp>
    </p:spTree>
    <p:extLst>
      <p:ext uri="{BB962C8B-B14F-4D97-AF65-F5344CB8AC3E}">
        <p14:creationId xmlns:p14="http://schemas.microsoft.com/office/powerpoint/2010/main" val="289875175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1"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r" defTabSz="914400" rtl="1"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r" defTabSz="914400" rtl="1"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r" defTabSz="914400" rtl="1"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r" defTabSz="914400" rtl="1"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r" defTabSz="914400" rtl="1"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4F7B90D4-7B91-44E5-A3C2-B2630D7E31C7}"/>
              </a:ext>
            </a:extLst>
          </p:cNvPr>
          <p:cNvSpPr txBox="1"/>
          <p:nvPr/>
        </p:nvSpPr>
        <p:spPr>
          <a:xfrm>
            <a:off x="2070847" y="685800"/>
            <a:ext cx="8296835" cy="1384995"/>
          </a:xfrm>
          <a:prstGeom prst="rect">
            <a:avLst/>
          </a:prstGeom>
          <a:noFill/>
        </p:spPr>
        <p:txBody>
          <a:bodyPr wrap="square" rtlCol="1">
            <a:spAutoFit/>
          </a:bodyPr>
          <a:lstStyle/>
          <a:p>
            <a:r>
              <a:rPr lang="en-US" sz="3600" b="1" spc="50" dirty="0" err="1">
                <a:ln w="0"/>
                <a:solidFill>
                  <a:schemeClr val="bg2"/>
                </a:solidFill>
                <a:effectLst>
                  <a:innerShdw blurRad="63500" dist="50800" dir="13500000">
                    <a:srgbClr val="000000">
                      <a:alpha val="50000"/>
                    </a:srgbClr>
                  </a:innerShdw>
                </a:effectLst>
                <a:latin typeface="+mj-lt"/>
              </a:rPr>
              <a:t>AlgoCart</a:t>
            </a:r>
            <a:r>
              <a:rPr lang="en-US" sz="3600" b="1" spc="50" dirty="0">
                <a:ln w="0"/>
                <a:solidFill>
                  <a:schemeClr val="bg2"/>
                </a:solidFill>
                <a:effectLst>
                  <a:innerShdw blurRad="63500" dist="50800" dir="13500000">
                    <a:srgbClr val="000000">
                      <a:alpha val="50000"/>
                    </a:srgbClr>
                  </a:innerShdw>
                </a:effectLst>
                <a:latin typeface="+mj-lt"/>
              </a:rPr>
              <a:t> CTO home </a:t>
            </a:r>
            <a:r>
              <a:rPr lang="en-US" sz="4800" b="1" spc="50" dirty="0">
                <a:ln w="0"/>
                <a:solidFill>
                  <a:schemeClr val="bg2"/>
                </a:solidFill>
                <a:effectLst>
                  <a:innerShdw blurRad="63500" dist="50800" dir="13500000">
                    <a:srgbClr val="000000">
                      <a:alpha val="50000"/>
                    </a:srgbClr>
                  </a:innerShdw>
                </a:effectLst>
                <a:latin typeface="+mj-lt"/>
              </a:rPr>
              <a:t>assignment</a:t>
            </a:r>
            <a:r>
              <a:rPr lang="en-US" sz="3600" b="1" spc="50" dirty="0">
                <a:ln w="0"/>
                <a:solidFill>
                  <a:schemeClr val="bg2"/>
                </a:solidFill>
                <a:effectLst>
                  <a:innerShdw blurRad="63500" dist="50800" dir="13500000">
                    <a:srgbClr val="000000">
                      <a:alpha val="50000"/>
                    </a:srgbClr>
                  </a:innerShdw>
                </a:effectLst>
                <a:latin typeface="+mj-lt"/>
              </a:rPr>
              <a:t> – </a:t>
            </a:r>
            <a:r>
              <a:rPr lang="en-US" sz="3600" b="1" spc="50" dirty="0" err="1">
                <a:ln w="0"/>
                <a:solidFill>
                  <a:schemeClr val="bg2"/>
                </a:solidFill>
                <a:effectLst>
                  <a:innerShdw blurRad="63500" dist="50800" dir="13500000">
                    <a:srgbClr val="000000">
                      <a:alpha val="50000"/>
                    </a:srgbClr>
                  </a:innerShdw>
                </a:effectLst>
                <a:latin typeface="+mj-lt"/>
              </a:rPr>
              <a:t>Mordechi</a:t>
            </a:r>
            <a:r>
              <a:rPr lang="en-US" sz="3600" b="1" spc="50" dirty="0">
                <a:ln w="0"/>
                <a:solidFill>
                  <a:schemeClr val="bg2"/>
                </a:solidFill>
                <a:effectLst>
                  <a:innerShdw blurRad="63500" dist="50800" dir="13500000">
                    <a:srgbClr val="000000">
                      <a:alpha val="50000"/>
                    </a:srgbClr>
                  </a:innerShdw>
                </a:effectLst>
                <a:latin typeface="+mj-lt"/>
              </a:rPr>
              <a:t> Mor sofer</a:t>
            </a:r>
            <a:endParaRPr lang="he-IL" sz="3600" b="1" spc="50" dirty="0">
              <a:ln w="0"/>
              <a:solidFill>
                <a:schemeClr val="bg2"/>
              </a:solidFill>
              <a:effectLst>
                <a:innerShdw blurRad="63500" dist="50800" dir="13500000">
                  <a:srgbClr val="000000">
                    <a:alpha val="50000"/>
                  </a:srgbClr>
                </a:innerShdw>
              </a:effectLst>
              <a:latin typeface="+mj-lt"/>
            </a:endParaRPr>
          </a:p>
        </p:txBody>
      </p:sp>
      <p:sp>
        <p:nvSpPr>
          <p:cNvPr id="5" name="תיבת טקסט 4">
            <a:extLst>
              <a:ext uri="{FF2B5EF4-FFF2-40B4-BE49-F238E27FC236}">
                <a16:creationId xmlns:a16="http://schemas.microsoft.com/office/drawing/2014/main" id="{A828F1AB-4B08-4857-93AC-894B95698DA5}"/>
              </a:ext>
            </a:extLst>
          </p:cNvPr>
          <p:cNvSpPr txBox="1"/>
          <p:nvPr/>
        </p:nvSpPr>
        <p:spPr>
          <a:xfrm>
            <a:off x="1949824" y="2420471"/>
            <a:ext cx="8417858" cy="2308324"/>
          </a:xfrm>
          <a:prstGeom prst="rect">
            <a:avLst/>
          </a:prstGeom>
          <a:noFill/>
        </p:spPr>
        <p:txBody>
          <a:bodyPr wrap="square" rtlCol="1">
            <a:spAutoFit/>
          </a:bodyPr>
          <a:lstStyle/>
          <a:p>
            <a:pPr algn="just">
              <a:spcBef>
                <a:spcPts val="0"/>
              </a:spcBef>
              <a:spcAft>
                <a:spcPts val="0"/>
              </a:spcAft>
            </a:pPr>
            <a:r>
              <a:rPr lang="en-US" b="1" dirty="0">
                <a:effectLst/>
              </a:rPr>
              <a:t>The problem</a:t>
            </a:r>
            <a:r>
              <a:rPr lang="en-US" dirty="0">
                <a:effectLst/>
              </a:rPr>
              <a:t>: Titanic - Machine Learning from Disaster, the goal is to predict if someone would survive the titanic crash disaster by using the Kaggle database of the titanic.</a:t>
            </a:r>
          </a:p>
          <a:p>
            <a:pPr algn="just">
              <a:spcBef>
                <a:spcPts val="0"/>
              </a:spcBef>
              <a:spcAft>
                <a:spcPts val="0"/>
              </a:spcAft>
            </a:pPr>
            <a:r>
              <a:rPr lang="en-US" dirty="0">
                <a:effectLst/>
              </a:rPr>
              <a:t>My approach: after looking and analyze the database I decided to make two solutions:</a:t>
            </a:r>
          </a:p>
          <a:p>
            <a:pPr marL="342900" indent="-342900" algn="just">
              <a:spcBef>
                <a:spcPts val="0"/>
              </a:spcBef>
              <a:spcAft>
                <a:spcPts val="0"/>
              </a:spcAft>
              <a:buFont typeface="+mj-lt"/>
              <a:buAutoNum type="arabicPeriod"/>
            </a:pPr>
            <a:r>
              <a:rPr lang="en-US" dirty="0"/>
              <a:t>T</a:t>
            </a:r>
            <a:r>
              <a:rPr lang="en-US" dirty="0">
                <a:effectLst/>
              </a:rPr>
              <a:t>he first one is based on different classifiers from </a:t>
            </a:r>
            <a:r>
              <a:rPr lang="en-US" dirty="0" err="1">
                <a:effectLst/>
              </a:rPr>
              <a:t>sklearn</a:t>
            </a:r>
            <a:r>
              <a:rPr lang="en-US" dirty="0">
                <a:effectLst/>
              </a:rPr>
              <a:t> library such as </a:t>
            </a:r>
            <a:r>
              <a:rPr lang="en-US" dirty="0" err="1">
                <a:effectLst/>
              </a:rPr>
              <a:t>knn</a:t>
            </a:r>
            <a:r>
              <a:rPr lang="en-US" dirty="0">
                <a:effectLst/>
              </a:rPr>
              <a:t>, linear regression, decision trees, etc.</a:t>
            </a:r>
          </a:p>
          <a:p>
            <a:pPr marL="342900" indent="-342900" algn="just">
              <a:spcBef>
                <a:spcPts val="0"/>
              </a:spcBef>
              <a:spcAft>
                <a:spcPts val="0"/>
              </a:spcAft>
              <a:buFont typeface="+mj-lt"/>
              <a:buAutoNum type="arabicPeriod"/>
            </a:pPr>
            <a:r>
              <a:rPr lang="en-US" dirty="0">
                <a:effectLst/>
              </a:rPr>
              <a:t>The second one is using a neural network with </a:t>
            </a:r>
            <a:r>
              <a:rPr lang="en-US" dirty="0" err="1"/>
              <a:t>K</a:t>
            </a:r>
            <a:r>
              <a:rPr lang="en-US" dirty="0" err="1">
                <a:effectLst/>
              </a:rPr>
              <a:t>eras</a:t>
            </a:r>
            <a:r>
              <a:rPr lang="en-US" dirty="0">
                <a:effectLst/>
              </a:rPr>
              <a:t> and TensorFlow. In my personal opinion, it’s not good always to run for NN. Because it’s may take a lot of resources, but in this case, we work with simple data therefore, it’s didn’t took too much.</a:t>
            </a:r>
          </a:p>
        </p:txBody>
      </p:sp>
    </p:spTree>
    <p:extLst>
      <p:ext uri="{BB962C8B-B14F-4D97-AF65-F5344CB8AC3E}">
        <p14:creationId xmlns:p14="http://schemas.microsoft.com/office/powerpoint/2010/main" val="2357514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A926318F-628B-4BB8-9061-BB14A34968EA}"/>
              </a:ext>
            </a:extLst>
          </p:cNvPr>
          <p:cNvSpPr txBox="1"/>
          <p:nvPr/>
        </p:nvSpPr>
        <p:spPr>
          <a:xfrm>
            <a:off x="1308100" y="1289756"/>
            <a:ext cx="7404100" cy="2197525"/>
          </a:xfrm>
          <a:prstGeom prst="rect">
            <a:avLst/>
          </a:prstGeom>
          <a:noFill/>
        </p:spPr>
        <p:txBody>
          <a:bodyPr wrap="square" rtlCol="1">
            <a:spAutoFit/>
          </a:bodyPr>
          <a:lstStyle/>
          <a:p>
            <a:pPr algn="just" rtl="0">
              <a:lnSpc>
                <a:spcPct val="130000"/>
              </a:lnSpc>
              <a:tabLst>
                <a:tab pos="1011555" algn="l"/>
              </a:tabLst>
            </a:pPr>
            <a:r>
              <a:rPr lang="en-US" sz="1800" dirty="0">
                <a:effectLst/>
                <a:ea typeface="Times New Roman" panose="02020603050405020304" pitchFamily="18" charset="0"/>
              </a:rPr>
              <a:t>Work hard, Question everything, and come up with creative solutions.</a:t>
            </a:r>
          </a:p>
          <a:p>
            <a:pPr algn="just" rtl="0">
              <a:lnSpc>
                <a:spcPct val="130000"/>
              </a:lnSpc>
              <a:tabLst>
                <a:tab pos="1011555" algn="l"/>
              </a:tabLst>
            </a:pPr>
            <a:endParaRPr lang="en-US" sz="1800" dirty="0">
              <a:effectLst/>
              <a:ea typeface="Times New Roman" panose="02020603050405020304" pitchFamily="18" charset="0"/>
            </a:endParaRPr>
          </a:p>
          <a:p>
            <a:pPr algn="just"/>
            <a:r>
              <a:rPr lang="en-US" sz="1800" dirty="0">
                <a:effectLst/>
                <a:ea typeface="Times New Roman" panose="02020603050405020304" pitchFamily="18" charset="0"/>
              </a:rPr>
              <a:t>I am Mor an Algorithms R&amp;D Software Engineer experienced with Computer Vision, ML and Algorithm development. The paper that I published worldwide helps companies to save billions of dollars and massive amount of time. Motivated for my next challenge in a company that is looking for a team player and quick learner to develop efficient solution to complex problem. </a:t>
            </a:r>
            <a:endParaRPr lang="he-IL" dirty="0"/>
          </a:p>
        </p:txBody>
      </p:sp>
      <p:sp>
        <p:nvSpPr>
          <p:cNvPr id="5" name="תיבת טקסט 4">
            <a:extLst>
              <a:ext uri="{FF2B5EF4-FFF2-40B4-BE49-F238E27FC236}">
                <a16:creationId xmlns:a16="http://schemas.microsoft.com/office/drawing/2014/main" id="{15671935-3356-412A-839D-2055CF27214D}"/>
              </a:ext>
            </a:extLst>
          </p:cNvPr>
          <p:cNvSpPr txBox="1"/>
          <p:nvPr/>
        </p:nvSpPr>
        <p:spPr>
          <a:xfrm>
            <a:off x="1308100" y="4198620"/>
            <a:ext cx="10761980" cy="1092764"/>
          </a:xfrm>
          <a:prstGeom prst="rect">
            <a:avLst/>
          </a:prstGeom>
          <a:noFill/>
        </p:spPr>
        <p:txBody>
          <a:bodyPr wrap="none" rtlCol="1" anchor="ctr">
            <a:noAutofit/>
          </a:bodyPr>
          <a:lstStyle/>
          <a:p>
            <a:pPr marL="285750" indent="-285750">
              <a:buFont typeface="Wingdings" panose="05000000000000000000" pitchFamily="2" charset="2"/>
              <a:buChar char="Ø"/>
            </a:pPr>
            <a:r>
              <a:rPr lang="en-US" dirty="0" err="1"/>
              <a:t>MS.c</a:t>
            </a:r>
            <a:r>
              <a:rPr lang="en-US" dirty="0"/>
              <a:t> Computer Science in the Open University of Israel, close to end my degree with research in VR, NN and ML. </a:t>
            </a:r>
          </a:p>
          <a:p>
            <a:pPr marL="285750" indent="-285750">
              <a:buFont typeface="Wingdings" panose="05000000000000000000" pitchFamily="2" charset="2"/>
              <a:buChar char="Ø"/>
            </a:pPr>
            <a:r>
              <a:rPr lang="en-US" dirty="0"/>
              <a:t>I developed a Font Recognition engine based on NN with </a:t>
            </a:r>
            <a:r>
              <a:rPr lang="en-US" dirty="0" err="1"/>
              <a:t>Keras</a:t>
            </a:r>
            <a:r>
              <a:rPr lang="en-US" dirty="0"/>
              <a:t>, </a:t>
            </a:r>
            <a:r>
              <a:rPr lang="en-US" dirty="0" err="1"/>
              <a:t>Tensorflow</a:t>
            </a:r>
            <a:r>
              <a:rPr lang="en-US" dirty="0"/>
              <a:t> and CV2 got to 94% accuracy</a:t>
            </a:r>
          </a:p>
          <a:p>
            <a:pPr marL="285750" indent="-285750" algn="just">
              <a:buFont typeface="Wingdings" panose="05000000000000000000" pitchFamily="2" charset="2"/>
              <a:buChar char="Ø"/>
            </a:pPr>
            <a:r>
              <a:rPr lang="en-US" dirty="0"/>
              <a:t>Done research, which was published worldwide at the FEDSM, Florida conference.</a:t>
            </a:r>
          </a:p>
          <a:p>
            <a:pPr marL="285750" indent="-285750">
              <a:buFont typeface="Wingdings" panose="05000000000000000000" pitchFamily="2" charset="2"/>
              <a:buChar char="Ø"/>
            </a:pPr>
            <a:r>
              <a:rPr lang="en-US" dirty="0" err="1"/>
              <a:t>BS.c</a:t>
            </a:r>
            <a:r>
              <a:rPr lang="en-US" dirty="0"/>
              <a:t> Software Engineer gradate from Jerusalem College of Technology Lev</a:t>
            </a:r>
          </a:p>
          <a:p>
            <a:pPr marL="285750" indent="-285750">
              <a:buFont typeface="Wingdings" panose="05000000000000000000" pitchFamily="2" charset="2"/>
              <a:buChar char="Ø"/>
            </a:pPr>
            <a:r>
              <a:rPr lang="en-US" dirty="0"/>
              <a:t>I was Team Leader in IDF at unit 0871 </a:t>
            </a:r>
          </a:p>
        </p:txBody>
      </p:sp>
      <p:pic>
        <p:nvPicPr>
          <p:cNvPr id="7" name="תמונה 6">
            <a:extLst>
              <a:ext uri="{FF2B5EF4-FFF2-40B4-BE49-F238E27FC236}">
                <a16:creationId xmlns:a16="http://schemas.microsoft.com/office/drawing/2014/main" id="{A02EB970-9324-4422-AF1F-E40531E4F4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0180" y="1289756"/>
            <a:ext cx="2589411" cy="2303665"/>
          </a:xfrm>
          <a:prstGeom prst="rect">
            <a:avLst/>
          </a:prstGeom>
        </p:spPr>
      </p:pic>
      <p:sp>
        <p:nvSpPr>
          <p:cNvPr id="8" name="מלבן 7">
            <a:extLst>
              <a:ext uri="{FF2B5EF4-FFF2-40B4-BE49-F238E27FC236}">
                <a16:creationId xmlns:a16="http://schemas.microsoft.com/office/drawing/2014/main" id="{A3D7F3E6-A3A5-4086-9431-EE87DD1C2DC0}"/>
              </a:ext>
            </a:extLst>
          </p:cNvPr>
          <p:cNvSpPr/>
          <p:nvPr/>
        </p:nvSpPr>
        <p:spPr>
          <a:xfrm>
            <a:off x="1308100" y="643425"/>
            <a:ext cx="1463862" cy="646331"/>
          </a:xfrm>
          <a:prstGeom prst="rect">
            <a:avLst/>
          </a:prstGeom>
          <a:noFill/>
        </p:spPr>
        <p:txBody>
          <a:bodyPr wrap="none" lIns="91440" tIns="45720" rIns="91440" bIns="45720">
            <a:spAutoFit/>
          </a:bodyPr>
          <a:lstStyle/>
          <a:p>
            <a:pPr algn="ctr"/>
            <a:r>
              <a:rPr lang="en-US" sz="3600" b="1" cap="none" spc="50" dirty="0">
                <a:ln w="0"/>
                <a:solidFill>
                  <a:schemeClr val="bg2"/>
                </a:solidFill>
                <a:effectLst>
                  <a:innerShdw blurRad="63500" dist="50800" dir="13500000">
                    <a:srgbClr val="000000">
                      <a:alpha val="50000"/>
                    </a:srgbClr>
                  </a:innerShdw>
                </a:effectLst>
                <a:latin typeface="+mj-lt"/>
              </a:rPr>
              <a:t>About</a:t>
            </a:r>
            <a:endParaRPr lang="he-IL" sz="3600" b="1" cap="none" spc="50" dirty="0">
              <a:ln w="0"/>
              <a:solidFill>
                <a:schemeClr val="bg2"/>
              </a:solidFill>
              <a:effectLst>
                <a:innerShdw blurRad="63500" dist="50800" dir="13500000">
                  <a:srgbClr val="000000">
                    <a:alpha val="50000"/>
                  </a:srgbClr>
                </a:innerShdw>
              </a:effectLst>
              <a:latin typeface="+mj-lt"/>
            </a:endParaRPr>
          </a:p>
        </p:txBody>
      </p:sp>
    </p:spTree>
    <p:extLst>
      <p:ext uri="{BB962C8B-B14F-4D97-AF65-F5344CB8AC3E}">
        <p14:creationId xmlns:p14="http://schemas.microsoft.com/office/powerpoint/2010/main" val="812046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5826399A-4726-4B8A-A0E9-BB5C7B17B622}"/>
              </a:ext>
            </a:extLst>
          </p:cNvPr>
          <p:cNvSpPr txBox="1"/>
          <p:nvPr/>
        </p:nvSpPr>
        <p:spPr>
          <a:xfrm>
            <a:off x="2191871" y="1331259"/>
            <a:ext cx="8108576" cy="1754326"/>
          </a:xfrm>
          <a:prstGeom prst="rect">
            <a:avLst/>
          </a:prstGeom>
          <a:noFill/>
        </p:spPr>
        <p:txBody>
          <a:bodyPr wrap="square" rtlCol="1">
            <a:spAutoFit/>
          </a:bodyPr>
          <a:lstStyle/>
          <a:p>
            <a:pPr algn="just"/>
            <a:r>
              <a:rPr lang="en-US" dirty="0"/>
              <a:t>I started by analyze the database and check for problematic values. for example, missing values, duplicates or unnecessary (like cabin numbers). In a disaster like the Titanic, the cabin's location can tell us a lot, unlike the cabin's number. After I finished all the analysis and feature-selecting I used the </a:t>
            </a:r>
            <a:r>
              <a:rPr lang="en-US" dirty="0" err="1"/>
              <a:t>sklearn</a:t>
            </a:r>
            <a:r>
              <a:rPr lang="en-US" dirty="0"/>
              <a:t> library to import several different classifiers for this dataset. I decided to use the most commons, and choose the best result from them</a:t>
            </a:r>
            <a:endParaRPr lang="he-IL" dirty="0"/>
          </a:p>
        </p:txBody>
      </p:sp>
      <p:pic>
        <p:nvPicPr>
          <p:cNvPr id="6" name="תמונה 5">
            <a:extLst>
              <a:ext uri="{FF2B5EF4-FFF2-40B4-BE49-F238E27FC236}">
                <a16:creationId xmlns:a16="http://schemas.microsoft.com/office/drawing/2014/main" id="{F228F1C3-C59F-4588-A1F8-6FBD8D13DADF}"/>
              </a:ext>
            </a:extLst>
          </p:cNvPr>
          <p:cNvPicPr>
            <a:picLocks noChangeAspect="1"/>
          </p:cNvPicPr>
          <p:nvPr/>
        </p:nvPicPr>
        <p:blipFill>
          <a:blip r:embed="rId2"/>
          <a:stretch>
            <a:fillRect/>
          </a:stretch>
        </p:blipFill>
        <p:spPr>
          <a:xfrm>
            <a:off x="7765677" y="3032721"/>
            <a:ext cx="4019550" cy="1409700"/>
          </a:xfrm>
          <a:prstGeom prst="rect">
            <a:avLst/>
          </a:prstGeom>
        </p:spPr>
      </p:pic>
      <p:sp>
        <p:nvSpPr>
          <p:cNvPr id="7" name="תיבת טקסט 6">
            <a:extLst>
              <a:ext uri="{FF2B5EF4-FFF2-40B4-BE49-F238E27FC236}">
                <a16:creationId xmlns:a16="http://schemas.microsoft.com/office/drawing/2014/main" id="{95C375FF-AEE9-4A61-8EA0-4B1C7E9FEE58}"/>
              </a:ext>
            </a:extLst>
          </p:cNvPr>
          <p:cNvSpPr txBox="1"/>
          <p:nvPr/>
        </p:nvSpPr>
        <p:spPr>
          <a:xfrm>
            <a:off x="2353235" y="3429000"/>
            <a:ext cx="4303059" cy="923330"/>
          </a:xfrm>
          <a:prstGeom prst="rect">
            <a:avLst/>
          </a:prstGeom>
          <a:noFill/>
        </p:spPr>
        <p:txBody>
          <a:bodyPr wrap="square" rtlCol="1">
            <a:spAutoFit/>
          </a:bodyPr>
          <a:lstStyle/>
          <a:p>
            <a:pPr algn="just"/>
            <a:r>
              <a:rPr lang="en-US" dirty="0"/>
              <a:t>From the Confusion matrix of the result, it’s was simple to extract the score of each one of those classifiers:</a:t>
            </a:r>
            <a:endParaRPr lang="he-IL" dirty="0"/>
          </a:p>
        </p:txBody>
      </p:sp>
      <p:pic>
        <p:nvPicPr>
          <p:cNvPr id="9" name="תמונה 8">
            <a:extLst>
              <a:ext uri="{FF2B5EF4-FFF2-40B4-BE49-F238E27FC236}">
                <a16:creationId xmlns:a16="http://schemas.microsoft.com/office/drawing/2014/main" id="{AD62A073-8E32-4018-87E3-0551DD8C9132}"/>
              </a:ext>
            </a:extLst>
          </p:cNvPr>
          <p:cNvPicPr>
            <a:picLocks noChangeAspect="1"/>
          </p:cNvPicPr>
          <p:nvPr/>
        </p:nvPicPr>
        <p:blipFill>
          <a:blip r:embed="rId3"/>
          <a:stretch>
            <a:fillRect/>
          </a:stretch>
        </p:blipFill>
        <p:spPr>
          <a:xfrm>
            <a:off x="7665664" y="4591308"/>
            <a:ext cx="4219575" cy="1200150"/>
          </a:xfrm>
          <a:prstGeom prst="rect">
            <a:avLst/>
          </a:prstGeom>
        </p:spPr>
      </p:pic>
      <p:pic>
        <p:nvPicPr>
          <p:cNvPr id="11" name="תמונה 10">
            <a:extLst>
              <a:ext uri="{FF2B5EF4-FFF2-40B4-BE49-F238E27FC236}">
                <a16:creationId xmlns:a16="http://schemas.microsoft.com/office/drawing/2014/main" id="{F9871F44-EDB9-4C14-A4A1-3FB94DF8C3BF}"/>
              </a:ext>
            </a:extLst>
          </p:cNvPr>
          <p:cNvPicPr>
            <a:picLocks noChangeAspect="1"/>
          </p:cNvPicPr>
          <p:nvPr/>
        </p:nvPicPr>
        <p:blipFill>
          <a:blip r:embed="rId4"/>
          <a:stretch>
            <a:fillRect/>
          </a:stretch>
        </p:blipFill>
        <p:spPr>
          <a:xfrm>
            <a:off x="2353235" y="4442421"/>
            <a:ext cx="3343275" cy="628650"/>
          </a:xfrm>
          <a:prstGeom prst="rect">
            <a:avLst/>
          </a:prstGeom>
        </p:spPr>
      </p:pic>
      <p:pic>
        <p:nvPicPr>
          <p:cNvPr id="13" name="תמונה 12">
            <a:extLst>
              <a:ext uri="{FF2B5EF4-FFF2-40B4-BE49-F238E27FC236}">
                <a16:creationId xmlns:a16="http://schemas.microsoft.com/office/drawing/2014/main" id="{7024AA20-9FD3-4E43-A7E1-BCB14B5F3886}"/>
              </a:ext>
            </a:extLst>
          </p:cNvPr>
          <p:cNvPicPr>
            <a:picLocks noChangeAspect="1"/>
          </p:cNvPicPr>
          <p:nvPr/>
        </p:nvPicPr>
        <p:blipFill>
          <a:blip r:embed="rId5"/>
          <a:stretch>
            <a:fillRect/>
          </a:stretch>
        </p:blipFill>
        <p:spPr>
          <a:xfrm>
            <a:off x="2353235" y="5331758"/>
            <a:ext cx="3248025" cy="685800"/>
          </a:xfrm>
          <a:prstGeom prst="rect">
            <a:avLst/>
          </a:prstGeom>
        </p:spPr>
      </p:pic>
      <p:sp>
        <p:nvSpPr>
          <p:cNvPr id="14" name="מלבן 13">
            <a:extLst>
              <a:ext uri="{FF2B5EF4-FFF2-40B4-BE49-F238E27FC236}">
                <a16:creationId xmlns:a16="http://schemas.microsoft.com/office/drawing/2014/main" id="{2C4047FC-1B21-4516-86B6-8600B8922937}"/>
              </a:ext>
            </a:extLst>
          </p:cNvPr>
          <p:cNvSpPr/>
          <p:nvPr/>
        </p:nvSpPr>
        <p:spPr>
          <a:xfrm>
            <a:off x="2444856" y="411492"/>
            <a:ext cx="7555273" cy="923330"/>
          </a:xfrm>
          <a:prstGeom prst="rect">
            <a:avLst/>
          </a:prstGeom>
          <a:noFill/>
        </p:spPr>
        <p:txBody>
          <a:bodyPr wrap="none" lIns="91440" tIns="45720" rIns="91440" bIns="45720">
            <a:spAutoFit/>
          </a:bodyPr>
          <a:lstStyle/>
          <a:p>
            <a:pPr algn="ctr"/>
            <a:r>
              <a:rPr lang="en-US" sz="5400" b="1" cap="none" spc="50" dirty="0">
                <a:ln w="0"/>
                <a:solidFill>
                  <a:schemeClr val="bg2"/>
                </a:solidFill>
                <a:effectLst>
                  <a:innerShdw blurRad="63500" dist="50800" dir="13500000">
                    <a:srgbClr val="000000">
                      <a:alpha val="50000"/>
                    </a:srgbClr>
                  </a:innerShdw>
                </a:effectLst>
              </a:rPr>
              <a:t>First </a:t>
            </a:r>
            <a:r>
              <a:rPr lang="en-US" sz="4800" b="1" cap="none" spc="50" dirty="0">
                <a:ln w="0"/>
                <a:solidFill>
                  <a:schemeClr val="bg2"/>
                </a:solidFill>
                <a:effectLst>
                  <a:innerShdw blurRad="63500" dist="50800" dir="13500000">
                    <a:srgbClr val="000000">
                      <a:alpha val="50000"/>
                    </a:srgbClr>
                  </a:innerShdw>
                </a:effectLst>
              </a:rPr>
              <a:t>solution</a:t>
            </a:r>
            <a:r>
              <a:rPr lang="en-US" sz="5400" b="1" cap="none" spc="50" dirty="0">
                <a:ln w="0"/>
                <a:solidFill>
                  <a:schemeClr val="bg2"/>
                </a:solidFill>
                <a:effectLst>
                  <a:innerShdw blurRad="63500" dist="50800" dir="13500000">
                    <a:srgbClr val="000000">
                      <a:alpha val="50000"/>
                    </a:srgbClr>
                  </a:innerShdw>
                </a:effectLst>
              </a:rPr>
              <a:t>, classifiers</a:t>
            </a:r>
            <a:endParaRPr lang="he-IL" sz="5400" b="1" cap="none"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1442054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5826399A-4726-4B8A-A0E9-BB5C7B17B622}"/>
              </a:ext>
            </a:extLst>
          </p:cNvPr>
          <p:cNvSpPr txBox="1"/>
          <p:nvPr/>
        </p:nvSpPr>
        <p:spPr>
          <a:xfrm>
            <a:off x="2191871" y="1331259"/>
            <a:ext cx="8108576" cy="2031325"/>
          </a:xfrm>
          <a:prstGeom prst="rect">
            <a:avLst/>
          </a:prstGeom>
          <a:noFill/>
        </p:spPr>
        <p:txBody>
          <a:bodyPr wrap="square" rtlCol="1">
            <a:spAutoFit/>
          </a:bodyPr>
          <a:lstStyle/>
          <a:p>
            <a:pPr algn="just"/>
            <a:r>
              <a:rPr lang="en-US" dirty="0"/>
              <a:t>The downside of using NN:</a:t>
            </a:r>
          </a:p>
          <a:p>
            <a:pPr marL="400050" indent="-400050" algn="just">
              <a:buFont typeface="Wingdings" panose="05000000000000000000" pitchFamily="2" charset="2"/>
              <a:buChar char="Ø"/>
            </a:pPr>
            <a:r>
              <a:rPr lang="en-US" dirty="0"/>
              <a:t>There is not enough data, and even when I checked the option of data generating I saw it’s didn’t have any significant effect.</a:t>
            </a:r>
          </a:p>
          <a:p>
            <a:pPr marL="400050" indent="-400050" algn="just">
              <a:buFont typeface="Wingdings" panose="05000000000000000000" pitchFamily="2" charset="2"/>
              <a:buChar char="Ø"/>
            </a:pPr>
            <a:r>
              <a:rPr lang="en-US" dirty="0"/>
              <a:t>Easy to get </a:t>
            </a:r>
            <a:r>
              <a:rPr lang="en-US" dirty="0" err="1"/>
              <a:t>overfiting</a:t>
            </a:r>
            <a:endParaRPr lang="en-US" dirty="0"/>
          </a:p>
          <a:p>
            <a:pPr marL="400050" indent="-400050" algn="just">
              <a:buFont typeface="Wingdings" panose="05000000000000000000" pitchFamily="2" charset="2"/>
              <a:buChar char="Ø"/>
            </a:pPr>
            <a:r>
              <a:rPr lang="en-US" dirty="0"/>
              <a:t>Taking more time than the classifier and got a similar result. </a:t>
            </a:r>
          </a:p>
          <a:p>
            <a:pPr algn="just"/>
            <a:r>
              <a:rPr lang="en-US" dirty="0" err="1"/>
              <a:t>Bzut</a:t>
            </a:r>
            <a:r>
              <a:rPr lang="en-US" dirty="0"/>
              <a:t> still even when the result was similar the difference between the testing and the training accuracy wasn’t very big as we can see both of them tends towards 80%. </a:t>
            </a:r>
          </a:p>
        </p:txBody>
      </p:sp>
      <p:sp>
        <p:nvSpPr>
          <p:cNvPr id="14" name="מלבן 13">
            <a:extLst>
              <a:ext uri="{FF2B5EF4-FFF2-40B4-BE49-F238E27FC236}">
                <a16:creationId xmlns:a16="http://schemas.microsoft.com/office/drawing/2014/main" id="{2C4047FC-1B21-4516-86B6-8600B8922937}"/>
              </a:ext>
            </a:extLst>
          </p:cNvPr>
          <p:cNvSpPr/>
          <p:nvPr/>
        </p:nvSpPr>
        <p:spPr>
          <a:xfrm>
            <a:off x="2469705" y="411492"/>
            <a:ext cx="7505581" cy="830997"/>
          </a:xfrm>
          <a:prstGeom prst="rect">
            <a:avLst/>
          </a:prstGeom>
          <a:noFill/>
        </p:spPr>
        <p:txBody>
          <a:bodyPr wrap="none" lIns="91440" tIns="45720" rIns="91440" bIns="45720">
            <a:spAutoFit/>
          </a:bodyPr>
          <a:lstStyle/>
          <a:p>
            <a:pPr algn="ctr"/>
            <a:r>
              <a:rPr lang="en-US" sz="4800" b="1" cap="none" spc="50" dirty="0">
                <a:ln w="0"/>
                <a:solidFill>
                  <a:schemeClr val="bg2"/>
                </a:solidFill>
                <a:effectLst>
                  <a:innerShdw blurRad="63500" dist="50800" dir="13500000">
                    <a:srgbClr val="000000">
                      <a:alpha val="50000"/>
                    </a:srgbClr>
                  </a:innerShdw>
                </a:effectLst>
              </a:rPr>
              <a:t>Second solution, </a:t>
            </a:r>
            <a:r>
              <a:rPr lang="en-US" sz="4800" b="1" cap="none" spc="50" dirty="0" err="1">
                <a:ln w="0"/>
                <a:solidFill>
                  <a:schemeClr val="bg2"/>
                </a:solidFill>
                <a:effectLst>
                  <a:innerShdw blurRad="63500" dist="50800" dir="13500000">
                    <a:srgbClr val="000000">
                      <a:alpha val="50000"/>
                    </a:srgbClr>
                  </a:innerShdw>
                </a:effectLst>
              </a:rPr>
              <a:t>Keras</a:t>
            </a:r>
            <a:r>
              <a:rPr lang="en-US" sz="4800" b="1" cap="none" spc="50" dirty="0">
                <a:ln w="0"/>
                <a:solidFill>
                  <a:schemeClr val="bg2"/>
                </a:solidFill>
                <a:effectLst>
                  <a:innerShdw blurRad="63500" dist="50800" dir="13500000">
                    <a:srgbClr val="000000">
                      <a:alpha val="50000"/>
                    </a:srgbClr>
                  </a:innerShdw>
                </a:effectLst>
              </a:rPr>
              <a:t> NN</a:t>
            </a:r>
            <a:endParaRPr lang="he-IL" sz="4800" b="1" cap="none" spc="50" dirty="0">
              <a:ln w="0"/>
              <a:solidFill>
                <a:schemeClr val="bg2"/>
              </a:solidFill>
              <a:effectLst>
                <a:innerShdw blurRad="63500" dist="50800" dir="13500000">
                  <a:srgbClr val="000000">
                    <a:alpha val="50000"/>
                  </a:srgbClr>
                </a:innerShdw>
              </a:effectLst>
            </a:endParaRPr>
          </a:p>
        </p:txBody>
      </p:sp>
      <p:pic>
        <p:nvPicPr>
          <p:cNvPr id="3" name="תמונה 2">
            <a:extLst>
              <a:ext uri="{FF2B5EF4-FFF2-40B4-BE49-F238E27FC236}">
                <a16:creationId xmlns:a16="http://schemas.microsoft.com/office/drawing/2014/main" id="{4B1253A1-8165-420E-85B2-BAFDF4553CB7}"/>
              </a:ext>
            </a:extLst>
          </p:cNvPr>
          <p:cNvPicPr>
            <a:picLocks noChangeAspect="1"/>
          </p:cNvPicPr>
          <p:nvPr/>
        </p:nvPicPr>
        <p:blipFill>
          <a:blip r:embed="rId2"/>
          <a:stretch>
            <a:fillRect/>
          </a:stretch>
        </p:blipFill>
        <p:spPr>
          <a:xfrm>
            <a:off x="8116887" y="3305175"/>
            <a:ext cx="2943225" cy="361950"/>
          </a:xfrm>
          <a:prstGeom prst="rect">
            <a:avLst/>
          </a:prstGeom>
        </p:spPr>
      </p:pic>
      <p:pic>
        <p:nvPicPr>
          <p:cNvPr id="8" name="תמונה 7">
            <a:extLst>
              <a:ext uri="{FF2B5EF4-FFF2-40B4-BE49-F238E27FC236}">
                <a16:creationId xmlns:a16="http://schemas.microsoft.com/office/drawing/2014/main" id="{83291970-8D41-4CEC-B6D6-BB641DD6632D}"/>
              </a:ext>
            </a:extLst>
          </p:cNvPr>
          <p:cNvPicPr>
            <a:picLocks noChangeAspect="1"/>
          </p:cNvPicPr>
          <p:nvPr/>
        </p:nvPicPr>
        <p:blipFill>
          <a:blip r:embed="rId3"/>
          <a:stretch>
            <a:fillRect/>
          </a:stretch>
        </p:blipFill>
        <p:spPr>
          <a:xfrm>
            <a:off x="9645650" y="4064586"/>
            <a:ext cx="2228850" cy="1543525"/>
          </a:xfrm>
          <a:prstGeom prst="rect">
            <a:avLst/>
          </a:prstGeom>
        </p:spPr>
      </p:pic>
      <p:pic>
        <p:nvPicPr>
          <p:cNvPr id="12" name="תמונה 11">
            <a:extLst>
              <a:ext uri="{FF2B5EF4-FFF2-40B4-BE49-F238E27FC236}">
                <a16:creationId xmlns:a16="http://schemas.microsoft.com/office/drawing/2014/main" id="{B4C3547C-54BD-4F60-8EBE-D200DCA5F17D}"/>
              </a:ext>
            </a:extLst>
          </p:cNvPr>
          <p:cNvPicPr>
            <a:picLocks noChangeAspect="1"/>
          </p:cNvPicPr>
          <p:nvPr/>
        </p:nvPicPr>
        <p:blipFill>
          <a:blip r:embed="rId4"/>
          <a:stretch>
            <a:fillRect/>
          </a:stretch>
        </p:blipFill>
        <p:spPr>
          <a:xfrm>
            <a:off x="7064375" y="4064586"/>
            <a:ext cx="2105024" cy="1539675"/>
          </a:xfrm>
          <a:prstGeom prst="rect">
            <a:avLst/>
          </a:prstGeom>
        </p:spPr>
      </p:pic>
      <p:sp>
        <p:nvSpPr>
          <p:cNvPr id="15" name="תיבת טקסט 14">
            <a:extLst>
              <a:ext uri="{FF2B5EF4-FFF2-40B4-BE49-F238E27FC236}">
                <a16:creationId xmlns:a16="http://schemas.microsoft.com/office/drawing/2014/main" id="{9A9AA0AC-8115-44E3-97EE-F2CA12B8D49B}"/>
              </a:ext>
            </a:extLst>
          </p:cNvPr>
          <p:cNvSpPr txBox="1"/>
          <p:nvPr/>
        </p:nvSpPr>
        <p:spPr>
          <a:xfrm>
            <a:off x="2191871" y="3741420"/>
            <a:ext cx="3848100" cy="646331"/>
          </a:xfrm>
          <a:prstGeom prst="rect">
            <a:avLst/>
          </a:prstGeom>
          <a:noFill/>
        </p:spPr>
        <p:txBody>
          <a:bodyPr wrap="square" rtlCol="1">
            <a:spAutoFit/>
          </a:bodyPr>
          <a:lstStyle/>
          <a:p>
            <a:r>
              <a:rPr lang="en-US" dirty="0"/>
              <a:t>The model is simple model of 3 layers:</a:t>
            </a:r>
          </a:p>
          <a:p>
            <a:pPr marL="285750" indent="-285750">
              <a:buFont typeface="Courier New" panose="02070309020205020404" pitchFamily="49" charset="0"/>
              <a:buChar char="o"/>
            </a:pPr>
            <a:endParaRPr lang="he-IL" dirty="0"/>
          </a:p>
        </p:txBody>
      </p:sp>
      <p:sp>
        <p:nvSpPr>
          <p:cNvPr id="16" name="תיבת טקסט 15">
            <a:extLst>
              <a:ext uri="{FF2B5EF4-FFF2-40B4-BE49-F238E27FC236}">
                <a16:creationId xmlns:a16="http://schemas.microsoft.com/office/drawing/2014/main" id="{39FC8090-5632-4875-93B2-21700F5C72CA}"/>
              </a:ext>
            </a:extLst>
          </p:cNvPr>
          <p:cNvSpPr txBox="1"/>
          <p:nvPr/>
        </p:nvSpPr>
        <p:spPr>
          <a:xfrm>
            <a:off x="2191871" y="4184650"/>
            <a:ext cx="5118709" cy="2092881"/>
          </a:xfrm>
          <a:prstGeom prst="rect">
            <a:avLst/>
          </a:prstGeom>
          <a:noFill/>
        </p:spPr>
        <p:txBody>
          <a:bodyPr wrap="none" rtlCol="1">
            <a:spAutoFit/>
          </a:bodyPr>
          <a:lstStyle/>
          <a:p>
            <a:r>
              <a:rPr lang="en-US" sz="800" b="0" dirty="0">
                <a:solidFill>
                  <a:srgbClr val="D4D4D4"/>
                </a:solidFill>
                <a:effectLst/>
                <a:latin typeface="Courier New" panose="02070309020205020404" pitchFamily="49" charset="0"/>
              </a:rPr>
              <a:t>model = Sequential</a:t>
            </a:r>
            <a:r>
              <a:rPr lang="en-US" sz="800" b="0" dirty="0">
                <a:solidFill>
                  <a:srgbClr val="DCDCDC"/>
                </a:solidFill>
                <a:effectLst/>
                <a:latin typeface="Courier New" panose="02070309020205020404" pitchFamily="49" charset="0"/>
              </a:rPr>
              <a:t>()</a:t>
            </a:r>
            <a:endParaRPr lang="en-US" sz="800" b="0" dirty="0">
              <a:solidFill>
                <a:srgbClr val="D4D4D4"/>
              </a:solidFill>
              <a:effectLst/>
              <a:latin typeface="Courier New" panose="02070309020205020404" pitchFamily="49" charset="0"/>
            </a:endParaRPr>
          </a:p>
          <a:p>
            <a:r>
              <a:rPr lang="en-US" sz="800" b="0" dirty="0" err="1">
                <a:solidFill>
                  <a:srgbClr val="D4D4D4"/>
                </a:solidFill>
                <a:effectLst/>
                <a:latin typeface="Courier New" panose="02070309020205020404" pitchFamily="49" charset="0"/>
              </a:rPr>
              <a:t>model.add</a:t>
            </a:r>
            <a:r>
              <a:rPr lang="en-US" sz="800" b="0" dirty="0">
                <a:solidFill>
                  <a:srgbClr val="DCDCDC"/>
                </a:solidFill>
                <a:effectLst/>
                <a:latin typeface="Courier New" panose="02070309020205020404" pitchFamily="49" charset="0"/>
              </a:rPr>
              <a:t>(</a:t>
            </a:r>
            <a:r>
              <a:rPr lang="en-US" sz="800" b="0" dirty="0">
                <a:solidFill>
                  <a:srgbClr val="D4D4D4"/>
                </a:solidFill>
                <a:effectLst/>
                <a:latin typeface="Courier New" panose="02070309020205020404" pitchFamily="49" charset="0"/>
              </a:rPr>
              <a:t>Dense</a:t>
            </a:r>
            <a:r>
              <a:rPr lang="en-US" sz="800" b="0" dirty="0">
                <a:solidFill>
                  <a:srgbClr val="DCDCDC"/>
                </a:solidFill>
                <a:effectLst/>
                <a:latin typeface="Courier New" panose="02070309020205020404" pitchFamily="49" charset="0"/>
              </a:rPr>
              <a:t>(</a:t>
            </a:r>
            <a:r>
              <a:rPr lang="en-US" sz="800" b="0" dirty="0">
                <a:solidFill>
                  <a:srgbClr val="B5CEA8"/>
                </a:solidFill>
                <a:effectLst/>
                <a:latin typeface="Courier New" panose="02070309020205020404" pitchFamily="49" charset="0"/>
              </a:rPr>
              <a:t>32</a:t>
            </a:r>
            <a:r>
              <a:rPr lang="en-US" sz="800" b="0" dirty="0">
                <a:solidFill>
                  <a:srgbClr val="DCDCDC"/>
                </a:solidFill>
                <a:effectLst/>
                <a:latin typeface="Courier New" panose="02070309020205020404" pitchFamily="49" charset="0"/>
              </a:rPr>
              <a:t>,</a:t>
            </a:r>
            <a:r>
              <a:rPr lang="en-US" sz="800" b="0" dirty="0">
                <a:solidFill>
                  <a:srgbClr val="D4D4D4"/>
                </a:solidFill>
                <a:effectLst/>
                <a:latin typeface="Courier New" panose="02070309020205020404" pitchFamily="49" charset="0"/>
              </a:rPr>
              <a:t>input_shape=</a:t>
            </a:r>
            <a:r>
              <a:rPr lang="en-US" sz="800" b="0" dirty="0">
                <a:solidFill>
                  <a:srgbClr val="DCDCDC"/>
                </a:solidFill>
                <a:effectLst/>
                <a:latin typeface="Courier New" panose="02070309020205020404" pitchFamily="49" charset="0"/>
              </a:rPr>
              <a:t>(</a:t>
            </a:r>
            <a:r>
              <a:rPr lang="en-US" sz="800" b="0" dirty="0" err="1">
                <a:solidFill>
                  <a:srgbClr val="D4D4D4"/>
                </a:solidFill>
                <a:effectLst/>
                <a:latin typeface="Courier New" panose="02070309020205020404" pitchFamily="49" charset="0"/>
              </a:rPr>
              <a:t>X_train.shape</a:t>
            </a:r>
            <a:r>
              <a:rPr lang="en-US" sz="800" b="0" dirty="0">
                <a:solidFill>
                  <a:srgbClr val="DCDCDC"/>
                </a:solidFill>
                <a:effectLst/>
                <a:latin typeface="Courier New" panose="02070309020205020404" pitchFamily="49" charset="0"/>
              </a:rPr>
              <a:t>[</a:t>
            </a:r>
            <a:r>
              <a:rPr lang="en-US" sz="800" b="0" dirty="0">
                <a:solidFill>
                  <a:srgbClr val="B5CEA8"/>
                </a:solidFill>
                <a:effectLst/>
                <a:latin typeface="Courier New" panose="02070309020205020404" pitchFamily="49" charset="0"/>
              </a:rPr>
              <a:t>1</a:t>
            </a:r>
            <a:r>
              <a:rPr lang="en-US" sz="800" b="0" dirty="0">
                <a:solidFill>
                  <a:srgbClr val="DCDCDC"/>
                </a:solidFill>
                <a:effectLst/>
                <a:latin typeface="Courier New" panose="02070309020205020404" pitchFamily="49" charset="0"/>
              </a:rPr>
              <a:t>],),</a:t>
            </a:r>
            <a:r>
              <a:rPr lang="en-US" sz="800" b="0" dirty="0" err="1">
                <a:solidFill>
                  <a:srgbClr val="D4D4D4"/>
                </a:solidFill>
                <a:effectLst/>
                <a:latin typeface="Courier New" panose="02070309020205020404" pitchFamily="49" charset="0"/>
              </a:rPr>
              <a:t>kernel_regularizer</a:t>
            </a:r>
            <a:r>
              <a:rPr lang="en-US" sz="800" b="0" dirty="0">
                <a:solidFill>
                  <a:srgbClr val="D4D4D4"/>
                </a:solidFill>
                <a:effectLst/>
                <a:latin typeface="Courier New" panose="02070309020205020404" pitchFamily="49" charset="0"/>
              </a:rPr>
              <a:t>=</a:t>
            </a:r>
            <a:r>
              <a:rPr lang="en-US" sz="800" b="0" dirty="0">
                <a:solidFill>
                  <a:srgbClr val="CE9178"/>
                </a:solidFill>
                <a:effectLst/>
                <a:latin typeface="Courier New" panose="02070309020205020404" pitchFamily="49" charset="0"/>
              </a:rPr>
              <a:t>'l2'</a:t>
            </a:r>
            <a:r>
              <a:rPr lang="en-US" sz="800" b="0" dirty="0">
                <a:solidFill>
                  <a:srgbClr val="DCDCDC"/>
                </a:solidFill>
                <a:effectLst/>
                <a:latin typeface="Courier New" panose="02070309020205020404" pitchFamily="49" charset="0"/>
              </a:rPr>
              <a:t>))</a:t>
            </a:r>
            <a:endParaRPr lang="en-US" sz="800" b="0" dirty="0">
              <a:solidFill>
                <a:srgbClr val="D4D4D4"/>
              </a:solidFill>
              <a:effectLst/>
              <a:latin typeface="Courier New" panose="02070309020205020404" pitchFamily="49" charset="0"/>
            </a:endParaRPr>
          </a:p>
          <a:p>
            <a:r>
              <a:rPr lang="en-US" sz="800" b="0" dirty="0" err="1">
                <a:solidFill>
                  <a:srgbClr val="D4D4D4"/>
                </a:solidFill>
                <a:effectLst/>
                <a:latin typeface="Courier New" panose="02070309020205020404" pitchFamily="49" charset="0"/>
              </a:rPr>
              <a:t>model.add</a:t>
            </a:r>
            <a:r>
              <a:rPr lang="en-US" sz="800" b="0" dirty="0">
                <a:solidFill>
                  <a:srgbClr val="DCDCDC"/>
                </a:solidFill>
                <a:effectLst/>
                <a:latin typeface="Courier New" panose="02070309020205020404" pitchFamily="49" charset="0"/>
              </a:rPr>
              <a:t>(</a:t>
            </a:r>
            <a:r>
              <a:rPr lang="en-US" sz="800" b="0" dirty="0">
                <a:solidFill>
                  <a:srgbClr val="D4D4D4"/>
                </a:solidFill>
                <a:effectLst/>
                <a:latin typeface="Courier New" panose="02070309020205020404" pitchFamily="49" charset="0"/>
              </a:rPr>
              <a:t>Activation</a:t>
            </a:r>
            <a:r>
              <a:rPr lang="en-US" sz="800" b="0" dirty="0">
                <a:solidFill>
                  <a:srgbClr val="DCDCDC"/>
                </a:solidFill>
                <a:effectLst/>
                <a:latin typeface="Courier New" panose="02070309020205020404" pitchFamily="49" charset="0"/>
              </a:rPr>
              <a:t>(</a:t>
            </a:r>
            <a:r>
              <a:rPr lang="en-US" sz="800" b="0" dirty="0">
                <a:solidFill>
                  <a:srgbClr val="CE9178"/>
                </a:solidFill>
                <a:effectLst/>
                <a:latin typeface="Courier New" panose="02070309020205020404" pitchFamily="49" charset="0"/>
              </a:rPr>
              <a:t>"</a:t>
            </a:r>
            <a:r>
              <a:rPr lang="en-US" sz="800" b="0" dirty="0" err="1">
                <a:solidFill>
                  <a:srgbClr val="CE9178"/>
                </a:solidFill>
                <a:effectLst/>
                <a:latin typeface="Courier New" panose="02070309020205020404" pitchFamily="49" charset="0"/>
              </a:rPr>
              <a:t>relu</a:t>
            </a:r>
            <a:r>
              <a:rPr lang="en-US" sz="800" b="0" dirty="0">
                <a:solidFill>
                  <a:srgbClr val="CE9178"/>
                </a:solidFill>
                <a:effectLst/>
                <a:latin typeface="Courier New" panose="02070309020205020404" pitchFamily="49" charset="0"/>
              </a:rPr>
              <a:t>"</a:t>
            </a:r>
            <a:r>
              <a:rPr lang="en-US" sz="800" b="0" dirty="0">
                <a:solidFill>
                  <a:srgbClr val="DCDCDC"/>
                </a:solidFill>
                <a:effectLst/>
                <a:latin typeface="Courier New" panose="02070309020205020404" pitchFamily="49" charset="0"/>
              </a:rPr>
              <a:t>))</a:t>
            </a:r>
            <a:endParaRPr lang="en-US" sz="800" b="0" dirty="0">
              <a:solidFill>
                <a:srgbClr val="D4D4D4"/>
              </a:solidFill>
              <a:effectLst/>
              <a:latin typeface="Courier New" panose="02070309020205020404" pitchFamily="49" charset="0"/>
            </a:endParaRPr>
          </a:p>
          <a:p>
            <a:br>
              <a:rPr lang="en-US" sz="800" b="0" dirty="0">
                <a:solidFill>
                  <a:srgbClr val="D4D4D4"/>
                </a:solidFill>
                <a:effectLst/>
                <a:latin typeface="Courier New" panose="02070309020205020404" pitchFamily="49" charset="0"/>
              </a:rPr>
            </a:br>
            <a:r>
              <a:rPr lang="en-US" sz="800" b="0" dirty="0" err="1">
                <a:solidFill>
                  <a:srgbClr val="D4D4D4"/>
                </a:solidFill>
                <a:effectLst/>
                <a:latin typeface="Courier New" panose="02070309020205020404" pitchFamily="49" charset="0"/>
              </a:rPr>
              <a:t>model.add</a:t>
            </a:r>
            <a:r>
              <a:rPr lang="en-US" sz="800" b="0" dirty="0">
                <a:solidFill>
                  <a:srgbClr val="DCDCDC"/>
                </a:solidFill>
                <a:effectLst/>
                <a:latin typeface="Courier New" panose="02070309020205020404" pitchFamily="49" charset="0"/>
              </a:rPr>
              <a:t>(</a:t>
            </a:r>
            <a:r>
              <a:rPr lang="en-US" sz="800" b="0" dirty="0">
                <a:solidFill>
                  <a:srgbClr val="D4D4D4"/>
                </a:solidFill>
                <a:effectLst/>
                <a:latin typeface="Courier New" panose="02070309020205020404" pitchFamily="49" charset="0"/>
              </a:rPr>
              <a:t>Dense</a:t>
            </a:r>
            <a:r>
              <a:rPr lang="en-US" sz="800" b="0" dirty="0">
                <a:solidFill>
                  <a:srgbClr val="DCDCDC"/>
                </a:solidFill>
                <a:effectLst/>
                <a:latin typeface="Courier New" panose="02070309020205020404" pitchFamily="49" charset="0"/>
              </a:rPr>
              <a:t>(</a:t>
            </a:r>
            <a:r>
              <a:rPr lang="en-US" sz="800" b="0" dirty="0">
                <a:solidFill>
                  <a:srgbClr val="B5CEA8"/>
                </a:solidFill>
                <a:effectLst/>
                <a:latin typeface="Courier New" panose="02070309020205020404" pitchFamily="49" charset="0"/>
              </a:rPr>
              <a:t>32</a:t>
            </a:r>
            <a:r>
              <a:rPr lang="en-US" sz="800" b="0" dirty="0">
                <a:solidFill>
                  <a:srgbClr val="DCDCDC"/>
                </a:solidFill>
                <a:effectLst/>
                <a:latin typeface="Courier New" panose="02070309020205020404" pitchFamily="49" charset="0"/>
              </a:rPr>
              <a:t>,</a:t>
            </a:r>
            <a:r>
              <a:rPr lang="en-US" sz="800" b="0" dirty="0">
                <a:solidFill>
                  <a:srgbClr val="D4D4D4"/>
                </a:solidFill>
                <a:effectLst/>
                <a:latin typeface="Courier New" panose="02070309020205020404" pitchFamily="49" charset="0"/>
              </a:rPr>
              <a:t> </a:t>
            </a:r>
            <a:r>
              <a:rPr lang="en-US" sz="800" b="0" dirty="0" err="1">
                <a:solidFill>
                  <a:srgbClr val="D4D4D4"/>
                </a:solidFill>
                <a:effectLst/>
                <a:latin typeface="Courier New" panose="02070309020205020404" pitchFamily="49" charset="0"/>
              </a:rPr>
              <a:t>kernel_regularizer</a:t>
            </a:r>
            <a:r>
              <a:rPr lang="en-US" sz="800" b="0" dirty="0">
                <a:solidFill>
                  <a:srgbClr val="D4D4D4"/>
                </a:solidFill>
                <a:effectLst/>
                <a:latin typeface="Courier New" panose="02070309020205020404" pitchFamily="49" charset="0"/>
              </a:rPr>
              <a:t>=</a:t>
            </a:r>
            <a:r>
              <a:rPr lang="en-US" sz="800" b="0" dirty="0">
                <a:solidFill>
                  <a:srgbClr val="CE9178"/>
                </a:solidFill>
                <a:effectLst/>
                <a:latin typeface="Courier New" panose="02070309020205020404" pitchFamily="49" charset="0"/>
              </a:rPr>
              <a:t>'l2'</a:t>
            </a:r>
            <a:r>
              <a:rPr lang="en-US" sz="800" b="0" dirty="0">
                <a:solidFill>
                  <a:srgbClr val="DCDCDC"/>
                </a:solidFill>
                <a:effectLst/>
                <a:latin typeface="Courier New" panose="02070309020205020404" pitchFamily="49" charset="0"/>
              </a:rPr>
              <a:t>))</a:t>
            </a:r>
            <a:endParaRPr lang="en-US" sz="800" b="0" dirty="0">
              <a:solidFill>
                <a:srgbClr val="D4D4D4"/>
              </a:solidFill>
              <a:effectLst/>
              <a:latin typeface="Courier New" panose="02070309020205020404" pitchFamily="49" charset="0"/>
            </a:endParaRPr>
          </a:p>
          <a:p>
            <a:r>
              <a:rPr lang="en-US" sz="800" b="0" dirty="0" err="1">
                <a:solidFill>
                  <a:srgbClr val="D4D4D4"/>
                </a:solidFill>
                <a:effectLst/>
                <a:latin typeface="Courier New" panose="02070309020205020404" pitchFamily="49" charset="0"/>
              </a:rPr>
              <a:t>model.add</a:t>
            </a:r>
            <a:r>
              <a:rPr lang="en-US" sz="800" b="0" dirty="0">
                <a:solidFill>
                  <a:srgbClr val="DCDCDC"/>
                </a:solidFill>
                <a:effectLst/>
                <a:latin typeface="Courier New" panose="02070309020205020404" pitchFamily="49" charset="0"/>
              </a:rPr>
              <a:t>(</a:t>
            </a:r>
            <a:r>
              <a:rPr lang="en-US" sz="800" b="0" dirty="0">
                <a:solidFill>
                  <a:srgbClr val="D4D4D4"/>
                </a:solidFill>
                <a:effectLst/>
                <a:latin typeface="Courier New" panose="02070309020205020404" pitchFamily="49" charset="0"/>
              </a:rPr>
              <a:t>Activation</a:t>
            </a:r>
            <a:r>
              <a:rPr lang="en-US" sz="800" b="0" dirty="0">
                <a:solidFill>
                  <a:srgbClr val="DCDCDC"/>
                </a:solidFill>
                <a:effectLst/>
                <a:latin typeface="Courier New" panose="02070309020205020404" pitchFamily="49" charset="0"/>
              </a:rPr>
              <a:t>(</a:t>
            </a:r>
            <a:r>
              <a:rPr lang="en-US" sz="800" b="0" dirty="0">
                <a:solidFill>
                  <a:srgbClr val="CE9178"/>
                </a:solidFill>
                <a:effectLst/>
                <a:latin typeface="Courier New" panose="02070309020205020404" pitchFamily="49" charset="0"/>
              </a:rPr>
              <a:t>"</a:t>
            </a:r>
            <a:r>
              <a:rPr lang="en-US" sz="800" b="0" dirty="0" err="1">
                <a:solidFill>
                  <a:srgbClr val="CE9178"/>
                </a:solidFill>
                <a:effectLst/>
                <a:latin typeface="Courier New" panose="02070309020205020404" pitchFamily="49" charset="0"/>
              </a:rPr>
              <a:t>relu</a:t>
            </a:r>
            <a:r>
              <a:rPr lang="en-US" sz="800" b="0" dirty="0">
                <a:solidFill>
                  <a:srgbClr val="CE9178"/>
                </a:solidFill>
                <a:effectLst/>
                <a:latin typeface="Courier New" panose="02070309020205020404" pitchFamily="49" charset="0"/>
              </a:rPr>
              <a:t>"</a:t>
            </a:r>
            <a:r>
              <a:rPr lang="en-US" sz="800" b="0" dirty="0">
                <a:solidFill>
                  <a:srgbClr val="DCDCDC"/>
                </a:solidFill>
                <a:effectLst/>
                <a:latin typeface="Courier New" panose="02070309020205020404" pitchFamily="49" charset="0"/>
              </a:rPr>
              <a:t>))</a:t>
            </a:r>
            <a:endParaRPr lang="en-US" sz="800" b="0" dirty="0">
              <a:solidFill>
                <a:srgbClr val="D4D4D4"/>
              </a:solidFill>
              <a:effectLst/>
              <a:latin typeface="Courier New" panose="02070309020205020404" pitchFamily="49" charset="0"/>
            </a:endParaRPr>
          </a:p>
          <a:p>
            <a:br>
              <a:rPr lang="en-US" sz="800" b="0" dirty="0">
                <a:solidFill>
                  <a:srgbClr val="D4D4D4"/>
                </a:solidFill>
                <a:effectLst/>
                <a:latin typeface="Courier New" panose="02070309020205020404" pitchFamily="49" charset="0"/>
              </a:rPr>
            </a:br>
            <a:r>
              <a:rPr lang="en-US" sz="800" b="0" dirty="0" err="1">
                <a:solidFill>
                  <a:srgbClr val="D4D4D4"/>
                </a:solidFill>
                <a:effectLst/>
                <a:latin typeface="Courier New" panose="02070309020205020404" pitchFamily="49" charset="0"/>
              </a:rPr>
              <a:t>model.add</a:t>
            </a:r>
            <a:r>
              <a:rPr lang="en-US" sz="800" b="0" dirty="0">
                <a:solidFill>
                  <a:srgbClr val="DCDCDC"/>
                </a:solidFill>
                <a:effectLst/>
                <a:latin typeface="Courier New" panose="02070309020205020404" pitchFamily="49" charset="0"/>
              </a:rPr>
              <a:t>(</a:t>
            </a:r>
            <a:r>
              <a:rPr lang="en-US" sz="800" b="0" dirty="0">
                <a:solidFill>
                  <a:srgbClr val="D4D4D4"/>
                </a:solidFill>
                <a:effectLst/>
                <a:latin typeface="Courier New" panose="02070309020205020404" pitchFamily="49" charset="0"/>
              </a:rPr>
              <a:t>Dense</a:t>
            </a:r>
            <a:r>
              <a:rPr lang="en-US" sz="800" b="0" dirty="0">
                <a:solidFill>
                  <a:srgbClr val="DCDCDC"/>
                </a:solidFill>
                <a:effectLst/>
                <a:latin typeface="Courier New" panose="02070309020205020404" pitchFamily="49" charset="0"/>
              </a:rPr>
              <a:t>(</a:t>
            </a:r>
            <a:r>
              <a:rPr lang="en-US" sz="800" b="0" dirty="0">
                <a:solidFill>
                  <a:srgbClr val="B5CEA8"/>
                </a:solidFill>
                <a:effectLst/>
                <a:latin typeface="Courier New" panose="02070309020205020404" pitchFamily="49" charset="0"/>
              </a:rPr>
              <a:t>16</a:t>
            </a:r>
            <a:r>
              <a:rPr lang="en-US" sz="800" b="0" dirty="0">
                <a:solidFill>
                  <a:srgbClr val="DCDCDC"/>
                </a:solidFill>
                <a:effectLst/>
                <a:latin typeface="Courier New" panose="02070309020205020404" pitchFamily="49" charset="0"/>
              </a:rPr>
              <a:t>,</a:t>
            </a:r>
            <a:r>
              <a:rPr lang="en-US" sz="800" b="0" dirty="0">
                <a:solidFill>
                  <a:srgbClr val="D4D4D4"/>
                </a:solidFill>
                <a:effectLst/>
                <a:latin typeface="Courier New" panose="02070309020205020404" pitchFamily="49" charset="0"/>
              </a:rPr>
              <a:t>kernel_regularizer=</a:t>
            </a:r>
            <a:r>
              <a:rPr lang="en-US" sz="800" b="0" dirty="0">
                <a:solidFill>
                  <a:srgbClr val="CE9178"/>
                </a:solidFill>
                <a:effectLst/>
                <a:latin typeface="Courier New" panose="02070309020205020404" pitchFamily="49" charset="0"/>
              </a:rPr>
              <a:t>'l2'</a:t>
            </a:r>
            <a:r>
              <a:rPr lang="en-US" sz="800" b="0" dirty="0">
                <a:solidFill>
                  <a:srgbClr val="DCDCDC"/>
                </a:solidFill>
                <a:effectLst/>
                <a:latin typeface="Courier New" panose="02070309020205020404" pitchFamily="49" charset="0"/>
              </a:rPr>
              <a:t>))</a:t>
            </a:r>
            <a:endParaRPr lang="en-US" sz="800" b="0" dirty="0">
              <a:solidFill>
                <a:srgbClr val="D4D4D4"/>
              </a:solidFill>
              <a:effectLst/>
              <a:latin typeface="Courier New" panose="02070309020205020404" pitchFamily="49" charset="0"/>
            </a:endParaRPr>
          </a:p>
          <a:p>
            <a:r>
              <a:rPr lang="en-US" sz="800" b="0" dirty="0" err="1">
                <a:solidFill>
                  <a:srgbClr val="D4D4D4"/>
                </a:solidFill>
                <a:effectLst/>
                <a:latin typeface="Courier New" panose="02070309020205020404" pitchFamily="49" charset="0"/>
              </a:rPr>
              <a:t>model.add</a:t>
            </a:r>
            <a:r>
              <a:rPr lang="en-US" sz="800" b="0" dirty="0">
                <a:solidFill>
                  <a:srgbClr val="DCDCDC"/>
                </a:solidFill>
                <a:effectLst/>
                <a:latin typeface="Courier New" panose="02070309020205020404" pitchFamily="49" charset="0"/>
              </a:rPr>
              <a:t>(</a:t>
            </a:r>
            <a:r>
              <a:rPr lang="en-US" sz="800" b="0" dirty="0">
                <a:solidFill>
                  <a:srgbClr val="D4D4D4"/>
                </a:solidFill>
                <a:effectLst/>
                <a:latin typeface="Courier New" panose="02070309020205020404" pitchFamily="49" charset="0"/>
              </a:rPr>
              <a:t>Activation</a:t>
            </a:r>
            <a:r>
              <a:rPr lang="en-US" sz="800" b="0" dirty="0">
                <a:solidFill>
                  <a:srgbClr val="DCDCDC"/>
                </a:solidFill>
                <a:effectLst/>
                <a:latin typeface="Courier New" panose="02070309020205020404" pitchFamily="49" charset="0"/>
              </a:rPr>
              <a:t>(</a:t>
            </a:r>
            <a:r>
              <a:rPr lang="en-US" sz="800" b="0" dirty="0">
                <a:solidFill>
                  <a:srgbClr val="CE9178"/>
                </a:solidFill>
                <a:effectLst/>
                <a:latin typeface="Courier New" panose="02070309020205020404" pitchFamily="49" charset="0"/>
              </a:rPr>
              <a:t>"</a:t>
            </a:r>
            <a:r>
              <a:rPr lang="en-US" sz="800" b="0" dirty="0" err="1">
                <a:solidFill>
                  <a:srgbClr val="CE9178"/>
                </a:solidFill>
                <a:effectLst/>
                <a:latin typeface="Courier New" panose="02070309020205020404" pitchFamily="49" charset="0"/>
              </a:rPr>
              <a:t>relu</a:t>
            </a:r>
            <a:r>
              <a:rPr lang="en-US" sz="800" b="0" dirty="0">
                <a:solidFill>
                  <a:srgbClr val="CE9178"/>
                </a:solidFill>
                <a:effectLst/>
                <a:latin typeface="Courier New" panose="02070309020205020404" pitchFamily="49" charset="0"/>
              </a:rPr>
              <a:t>"</a:t>
            </a:r>
            <a:r>
              <a:rPr lang="en-US" sz="800" b="0" dirty="0">
                <a:solidFill>
                  <a:srgbClr val="DCDCDC"/>
                </a:solidFill>
                <a:effectLst/>
                <a:latin typeface="Courier New" panose="02070309020205020404" pitchFamily="49" charset="0"/>
              </a:rPr>
              <a:t>))</a:t>
            </a:r>
            <a:endParaRPr lang="en-US" sz="800" b="0" dirty="0">
              <a:solidFill>
                <a:srgbClr val="D4D4D4"/>
              </a:solidFill>
              <a:effectLst/>
              <a:latin typeface="Courier New" panose="02070309020205020404" pitchFamily="49" charset="0"/>
            </a:endParaRPr>
          </a:p>
          <a:p>
            <a:br>
              <a:rPr lang="en-US" sz="800" b="0" dirty="0">
                <a:solidFill>
                  <a:srgbClr val="D4D4D4"/>
                </a:solidFill>
                <a:effectLst/>
                <a:latin typeface="Courier New" panose="02070309020205020404" pitchFamily="49" charset="0"/>
              </a:rPr>
            </a:br>
            <a:r>
              <a:rPr lang="en-US" sz="800" b="0" dirty="0" err="1">
                <a:solidFill>
                  <a:srgbClr val="D4D4D4"/>
                </a:solidFill>
                <a:effectLst/>
                <a:latin typeface="Courier New" panose="02070309020205020404" pitchFamily="49" charset="0"/>
              </a:rPr>
              <a:t>model.add</a:t>
            </a:r>
            <a:r>
              <a:rPr lang="en-US" sz="800" b="0" dirty="0">
                <a:solidFill>
                  <a:srgbClr val="DCDCDC"/>
                </a:solidFill>
                <a:effectLst/>
                <a:latin typeface="Courier New" panose="02070309020205020404" pitchFamily="49" charset="0"/>
              </a:rPr>
              <a:t>(</a:t>
            </a:r>
            <a:r>
              <a:rPr lang="en-US" sz="800" b="0" dirty="0">
                <a:solidFill>
                  <a:srgbClr val="D4D4D4"/>
                </a:solidFill>
                <a:effectLst/>
                <a:latin typeface="Courier New" panose="02070309020205020404" pitchFamily="49" charset="0"/>
              </a:rPr>
              <a:t>Dense</a:t>
            </a:r>
            <a:r>
              <a:rPr lang="en-US" sz="800" b="0" dirty="0">
                <a:solidFill>
                  <a:srgbClr val="DCDCDC"/>
                </a:solidFill>
                <a:effectLst/>
                <a:latin typeface="Courier New" panose="02070309020205020404" pitchFamily="49" charset="0"/>
              </a:rPr>
              <a:t>(</a:t>
            </a:r>
            <a:r>
              <a:rPr lang="en-US" sz="800" b="0" dirty="0">
                <a:solidFill>
                  <a:srgbClr val="B5CEA8"/>
                </a:solidFill>
                <a:effectLst/>
                <a:latin typeface="Courier New" panose="02070309020205020404" pitchFamily="49" charset="0"/>
              </a:rPr>
              <a:t>1</a:t>
            </a:r>
            <a:r>
              <a:rPr lang="en-US" sz="800" b="0" dirty="0">
                <a:solidFill>
                  <a:srgbClr val="DCDCDC"/>
                </a:solidFill>
                <a:effectLst/>
                <a:latin typeface="Courier New" panose="02070309020205020404" pitchFamily="49" charset="0"/>
              </a:rPr>
              <a:t>,</a:t>
            </a:r>
            <a:r>
              <a:rPr lang="en-US" sz="800" b="0" dirty="0">
                <a:solidFill>
                  <a:srgbClr val="D4D4D4"/>
                </a:solidFill>
                <a:effectLst/>
                <a:latin typeface="Courier New" panose="02070309020205020404" pitchFamily="49" charset="0"/>
              </a:rPr>
              <a:t>kernel_regularizer=</a:t>
            </a:r>
            <a:r>
              <a:rPr lang="en-US" sz="800" b="0" dirty="0">
                <a:solidFill>
                  <a:srgbClr val="CE9178"/>
                </a:solidFill>
                <a:effectLst/>
                <a:latin typeface="Courier New" panose="02070309020205020404" pitchFamily="49" charset="0"/>
              </a:rPr>
              <a:t>'l2'</a:t>
            </a:r>
            <a:r>
              <a:rPr lang="en-US" sz="800" b="0" dirty="0">
                <a:solidFill>
                  <a:srgbClr val="DCDCDC"/>
                </a:solidFill>
                <a:effectLst/>
                <a:latin typeface="Courier New" panose="02070309020205020404" pitchFamily="49" charset="0"/>
              </a:rPr>
              <a:t>))</a:t>
            </a:r>
            <a:endParaRPr lang="en-US" sz="800" b="0" dirty="0">
              <a:solidFill>
                <a:srgbClr val="D4D4D4"/>
              </a:solidFill>
              <a:effectLst/>
              <a:latin typeface="Courier New" panose="02070309020205020404" pitchFamily="49" charset="0"/>
            </a:endParaRPr>
          </a:p>
          <a:p>
            <a:r>
              <a:rPr lang="en-US" sz="800" b="0" dirty="0" err="1">
                <a:solidFill>
                  <a:srgbClr val="D4D4D4"/>
                </a:solidFill>
                <a:effectLst/>
                <a:latin typeface="Courier New" panose="02070309020205020404" pitchFamily="49" charset="0"/>
              </a:rPr>
              <a:t>model.add</a:t>
            </a:r>
            <a:r>
              <a:rPr lang="en-US" sz="800" b="0" dirty="0">
                <a:solidFill>
                  <a:srgbClr val="DCDCDC"/>
                </a:solidFill>
                <a:effectLst/>
                <a:latin typeface="Courier New" panose="02070309020205020404" pitchFamily="49" charset="0"/>
              </a:rPr>
              <a:t>(</a:t>
            </a:r>
            <a:r>
              <a:rPr lang="en-US" sz="800" b="0" dirty="0">
                <a:solidFill>
                  <a:srgbClr val="D4D4D4"/>
                </a:solidFill>
                <a:effectLst/>
                <a:latin typeface="Courier New" panose="02070309020205020404" pitchFamily="49" charset="0"/>
              </a:rPr>
              <a:t>Activation</a:t>
            </a:r>
            <a:r>
              <a:rPr lang="en-US" sz="800" b="0" dirty="0">
                <a:solidFill>
                  <a:srgbClr val="DCDCDC"/>
                </a:solidFill>
                <a:effectLst/>
                <a:latin typeface="Courier New" panose="02070309020205020404" pitchFamily="49" charset="0"/>
              </a:rPr>
              <a:t>(</a:t>
            </a:r>
            <a:r>
              <a:rPr lang="en-US" sz="800" b="0" dirty="0">
                <a:solidFill>
                  <a:srgbClr val="CE9178"/>
                </a:solidFill>
                <a:effectLst/>
                <a:latin typeface="Courier New" panose="02070309020205020404" pitchFamily="49" charset="0"/>
              </a:rPr>
              <a:t>"sigmoid"</a:t>
            </a:r>
            <a:r>
              <a:rPr lang="en-US" sz="800" b="0" dirty="0">
                <a:solidFill>
                  <a:srgbClr val="DCDCDC"/>
                </a:solidFill>
                <a:effectLst/>
                <a:latin typeface="Courier New" panose="02070309020205020404" pitchFamily="49" charset="0"/>
              </a:rPr>
              <a:t>))</a:t>
            </a:r>
            <a:endParaRPr lang="en-US" sz="800" b="0" dirty="0">
              <a:solidFill>
                <a:srgbClr val="D4D4D4"/>
              </a:solidFill>
              <a:effectLst/>
              <a:latin typeface="Courier New" panose="02070309020205020404" pitchFamily="49" charset="0"/>
            </a:endParaRPr>
          </a:p>
          <a:p>
            <a:br>
              <a:rPr lang="en-US" sz="800" b="0" dirty="0">
                <a:solidFill>
                  <a:srgbClr val="D4D4D4"/>
                </a:solidFill>
                <a:effectLst/>
                <a:latin typeface="Courier New" panose="02070309020205020404" pitchFamily="49" charset="0"/>
              </a:rPr>
            </a:br>
            <a:r>
              <a:rPr lang="en-US" sz="800" b="0" dirty="0" err="1">
                <a:solidFill>
                  <a:srgbClr val="D4D4D4"/>
                </a:solidFill>
                <a:effectLst/>
                <a:latin typeface="Courier New" panose="02070309020205020404" pitchFamily="49" charset="0"/>
              </a:rPr>
              <a:t>model.</a:t>
            </a:r>
            <a:r>
              <a:rPr lang="en-US" sz="800" b="0" dirty="0" err="1">
                <a:solidFill>
                  <a:srgbClr val="DCDCAA"/>
                </a:solidFill>
                <a:effectLst/>
                <a:latin typeface="Courier New" panose="02070309020205020404" pitchFamily="49" charset="0"/>
              </a:rPr>
              <a:t>compile</a:t>
            </a:r>
            <a:r>
              <a:rPr lang="en-US" sz="800" b="0" dirty="0">
                <a:solidFill>
                  <a:srgbClr val="DCDCDC"/>
                </a:solidFill>
                <a:effectLst/>
                <a:latin typeface="Courier New" panose="02070309020205020404" pitchFamily="49" charset="0"/>
              </a:rPr>
              <a:t>(</a:t>
            </a:r>
            <a:r>
              <a:rPr lang="en-US" sz="800" b="0" dirty="0">
                <a:solidFill>
                  <a:srgbClr val="D4D4D4"/>
                </a:solidFill>
                <a:effectLst/>
                <a:latin typeface="Courier New" panose="02070309020205020404" pitchFamily="49" charset="0"/>
              </a:rPr>
              <a:t>loss=</a:t>
            </a:r>
            <a:r>
              <a:rPr lang="en-US" sz="800" b="0" dirty="0">
                <a:solidFill>
                  <a:srgbClr val="CE9178"/>
                </a:solidFill>
                <a:effectLst/>
                <a:latin typeface="Courier New" panose="02070309020205020404" pitchFamily="49" charset="0"/>
              </a:rPr>
              <a:t>'binary_</a:t>
            </a:r>
            <a:r>
              <a:rPr lang="en-US" sz="800" b="0" dirty="0" err="1">
                <a:solidFill>
                  <a:srgbClr val="CE9178"/>
                </a:solidFill>
                <a:effectLst/>
                <a:latin typeface="Courier New" panose="02070309020205020404" pitchFamily="49" charset="0"/>
              </a:rPr>
              <a:t>crossentropy</a:t>
            </a:r>
            <a:r>
              <a:rPr lang="en-US" sz="800" b="0" dirty="0">
                <a:solidFill>
                  <a:srgbClr val="CE9178"/>
                </a:solidFill>
                <a:effectLst/>
                <a:latin typeface="Courier New" panose="02070309020205020404" pitchFamily="49" charset="0"/>
              </a:rPr>
              <a:t>'</a:t>
            </a:r>
            <a:r>
              <a:rPr lang="en-US" sz="800" b="0" dirty="0">
                <a:solidFill>
                  <a:srgbClr val="DCDCDC"/>
                </a:solidFill>
                <a:effectLst/>
                <a:latin typeface="Courier New" panose="02070309020205020404" pitchFamily="49" charset="0"/>
              </a:rPr>
              <a:t>,</a:t>
            </a:r>
            <a:r>
              <a:rPr lang="en-US" sz="800" b="0" dirty="0">
                <a:solidFill>
                  <a:srgbClr val="D4D4D4"/>
                </a:solidFill>
                <a:effectLst/>
                <a:latin typeface="Courier New" panose="02070309020205020404" pitchFamily="49" charset="0"/>
              </a:rPr>
              <a:t>optimizer =</a:t>
            </a:r>
            <a:r>
              <a:rPr lang="en-US" sz="800" b="0" dirty="0">
                <a:solidFill>
                  <a:srgbClr val="CE9178"/>
                </a:solidFill>
                <a:effectLst/>
                <a:latin typeface="Courier New" panose="02070309020205020404" pitchFamily="49" charset="0"/>
              </a:rPr>
              <a:t>"Adam"</a:t>
            </a:r>
            <a:r>
              <a:rPr lang="en-US" sz="800" b="0" dirty="0">
                <a:solidFill>
                  <a:srgbClr val="DCDCDC"/>
                </a:solidFill>
                <a:effectLst/>
                <a:latin typeface="Courier New" panose="02070309020205020404" pitchFamily="49" charset="0"/>
              </a:rPr>
              <a:t>,</a:t>
            </a:r>
            <a:r>
              <a:rPr lang="en-US" sz="800" b="0" dirty="0">
                <a:solidFill>
                  <a:srgbClr val="D4D4D4"/>
                </a:solidFill>
                <a:effectLst/>
                <a:latin typeface="Courier New" panose="02070309020205020404" pitchFamily="49" charset="0"/>
              </a:rPr>
              <a:t> metrics=</a:t>
            </a:r>
            <a:r>
              <a:rPr lang="en-US" sz="800" b="0" dirty="0">
                <a:solidFill>
                  <a:srgbClr val="DCDCDC"/>
                </a:solidFill>
                <a:effectLst/>
                <a:latin typeface="Courier New" panose="02070309020205020404" pitchFamily="49" charset="0"/>
              </a:rPr>
              <a:t>[</a:t>
            </a:r>
            <a:r>
              <a:rPr lang="en-US" sz="800" b="0" dirty="0">
                <a:solidFill>
                  <a:srgbClr val="CE9178"/>
                </a:solidFill>
                <a:effectLst/>
                <a:latin typeface="Courier New" panose="02070309020205020404" pitchFamily="49" charset="0"/>
              </a:rPr>
              <a:t>'accuracy'</a:t>
            </a:r>
            <a:r>
              <a:rPr lang="en-US" sz="800" b="0" dirty="0">
                <a:solidFill>
                  <a:srgbClr val="DCDCDC"/>
                </a:solidFill>
                <a:effectLst/>
                <a:latin typeface="Courier New" panose="02070309020205020404" pitchFamily="49" charset="0"/>
              </a:rPr>
              <a:t>])</a:t>
            </a:r>
            <a:endParaRPr lang="en-US" sz="800" b="0" dirty="0">
              <a:solidFill>
                <a:srgbClr val="D4D4D4"/>
              </a:solidFill>
              <a:effectLst/>
              <a:latin typeface="Courier New" panose="02070309020205020404" pitchFamily="49" charset="0"/>
            </a:endParaRPr>
          </a:p>
          <a:p>
            <a:endParaRPr lang="he-IL" dirty="0"/>
          </a:p>
        </p:txBody>
      </p:sp>
    </p:spTree>
    <p:extLst>
      <p:ext uri="{BB962C8B-B14F-4D97-AF65-F5344CB8AC3E}">
        <p14:creationId xmlns:p14="http://schemas.microsoft.com/office/powerpoint/2010/main" val="1916767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5826399A-4726-4B8A-A0E9-BB5C7B17B622}"/>
              </a:ext>
            </a:extLst>
          </p:cNvPr>
          <p:cNvSpPr txBox="1"/>
          <p:nvPr/>
        </p:nvSpPr>
        <p:spPr>
          <a:xfrm>
            <a:off x="2229971" y="1445390"/>
            <a:ext cx="8108576" cy="923330"/>
          </a:xfrm>
          <a:prstGeom prst="rect">
            <a:avLst/>
          </a:prstGeom>
          <a:noFill/>
        </p:spPr>
        <p:txBody>
          <a:bodyPr wrap="square" rtlCol="1">
            <a:spAutoFit/>
          </a:bodyPr>
          <a:lstStyle/>
          <a:p>
            <a:r>
              <a:rPr lang="en-US" dirty="0"/>
              <a:t>I build the API with Flask and use postman desktop to check it, after few minutes I got the API running on localhost:8080 (127.0.0.1:8080/predict)While the host was running I sent a “POST” request from the postman desktop:</a:t>
            </a:r>
            <a:endParaRPr lang="he-IL" dirty="0"/>
          </a:p>
        </p:txBody>
      </p:sp>
      <p:sp>
        <p:nvSpPr>
          <p:cNvPr id="14" name="מלבן 13">
            <a:extLst>
              <a:ext uri="{FF2B5EF4-FFF2-40B4-BE49-F238E27FC236}">
                <a16:creationId xmlns:a16="http://schemas.microsoft.com/office/drawing/2014/main" id="{2C4047FC-1B21-4516-86B6-8600B8922937}"/>
              </a:ext>
            </a:extLst>
          </p:cNvPr>
          <p:cNvSpPr/>
          <p:nvPr/>
        </p:nvSpPr>
        <p:spPr>
          <a:xfrm>
            <a:off x="2229971" y="614742"/>
            <a:ext cx="2706125" cy="923330"/>
          </a:xfrm>
          <a:prstGeom prst="rect">
            <a:avLst/>
          </a:prstGeom>
          <a:noFill/>
        </p:spPr>
        <p:txBody>
          <a:bodyPr wrap="none" lIns="91440" tIns="45720" rIns="91440" bIns="45720">
            <a:spAutoFit/>
          </a:bodyPr>
          <a:lstStyle/>
          <a:p>
            <a:pPr algn="ctr"/>
            <a:r>
              <a:rPr lang="en-US" sz="5400" b="1" cap="none" spc="50" dirty="0">
                <a:ln w="0"/>
                <a:solidFill>
                  <a:schemeClr val="bg2"/>
                </a:solidFill>
                <a:effectLst>
                  <a:innerShdw blurRad="63500" dist="50800" dir="13500000">
                    <a:srgbClr val="000000">
                      <a:alpha val="50000"/>
                    </a:srgbClr>
                  </a:innerShdw>
                </a:effectLst>
              </a:rPr>
              <a:t>The </a:t>
            </a:r>
            <a:r>
              <a:rPr lang="en-US" sz="4800" b="1" cap="none" spc="50" dirty="0" err="1">
                <a:ln w="0"/>
                <a:solidFill>
                  <a:schemeClr val="bg2"/>
                </a:solidFill>
                <a:effectLst>
                  <a:innerShdw blurRad="63500" dist="50800" dir="13500000">
                    <a:srgbClr val="000000">
                      <a:alpha val="50000"/>
                    </a:srgbClr>
                  </a:innerShdw>
                </a:effectLst>
              </a:rPr>
              <a:t>Api</a:t>
            </a:r>
            <a:endParaRPr lang="he-IL" sz="5400" b="1" cap="none" spc="50" dirty="0">
              <a:ln w="0"/>
              <a:solidFill>
                <a:schemeClr val="bg2"/>
              </a:solidFill>
              <a:effectLst>
                <a:innerShdw blurRad="63500" dist="50800" dir="13500000">
                  <a:srgbClr val="000000">
                    <a:alpha val="50000"/>
                  </a:srgbClr>
                </a:innerShdw>
              </a:effectLst>
            </a:endParaRPr>
          </a:p>
        </p:txBody>
      </p:sp>
      <p:pic>
        <p:nvPicPr>
          <p:cNvPr id="5" name="תמונה 4">
            <a:extLst>
              <a:ext uri="{FF2B5EF4-FFF2-40B4-BE49-F238E27FC236}">
                <a16:creationId xmlns:a16="http://schemas.microsoft.com/office/drawing/2014/main" id="{25D04539-7970-48F3-8CAD-F3ECA2E26509}"/>
              </a:ext>
            </a:extLst>
          </p:cNvPr>
          <p:cNvPicPr>
            <a:picLocks noChangeAspect="1"/>
          </p:cNvPicPr>
          <p:nvPr/>
        </p:nvPicPr>
        <p:blipFill>
          <a:blip r:embed="rId2"/>
          <a:stretch>
            <a:fillRect/>
          </a:stretch>
        </p:blipFill>
        <p:spPr>
          <a:xfrm>
            <a:off x="6950013" y="2368720"/>
            <a:ext cx="4385981" cy="1393994"/>
          </a:xfrm>
          <a:prstGeom prst="rect">
            <a:avLst/>
          </a:prstGeom>
        </p:spPr>
      </p:pic>
      <p:sp>
        <p:nvSpPr>
          <p:cNvPr id="6" name="תיבת טקסט 5">
            <a:extLst>
              <a:ext uri="{FF2B5EF4-FFF2-40B4-BE49-F238E27FC236}">
                <a16:creationId xmlns:a16="http://schemas.microsoft.com/office/drawing/2014/main" id="{389E844E-90B5-495E-B0C5-5B3D5D3C8DA3}"/>
              </a:ext>
            </a:extLst>
          </p:cNvPr>
          <p:cNvSpPr txBox="1"/>
          <p:nvPr/>
        </p:nvSpPr>
        <p:spPr>
          <a:xfrm>
            <a:off x="2229971" y="3812011"/>
            <a:ext cx="9695329" cy="2585323"/>
          </a:xfrm>
          <a:prstGeom prst="rect">
            <a:avLst/>
          </a:prstGeom>
          <a:noFill/>
        </p:spPr>
        <p:txBody>
          <a:bodyPr wrap="square" rtlCol="1">
            <a:spAutoFit/>
          </a:bodyPr>
          <a:lstStyle/>
          <a:p>
            <a:r>
              <a:rPr lang="en-US" dirty="0"/>
              <a:t>Features explanation:</a:t>
            </a:r>
          </a:p>
          <a:p>
            <a:pPr marL="285750" indent="-285750">
              <a:buFont typeface="Wingdings" panose="05000000000000000000" pitchFamily="2" charset="2"/>
              <a:buChar char="§"/>
            </a:pPr>
            <a:r>
              <a:rPr lang="en-US" dirty="0" err="1"/>
              <a:t>Pclass</a:t>
            </a:r>
            <a:r>
              <a:rPr lang="en-US" dirty="0"/>
              <a:t> – the class the passenger was (first, second or third)</a:t>
            </a:r>
          </a:p>
          <a:p>
            <a:pPr marL="285750" indent="-285750">
              <a:buFont typeface="Wingdings" panose="05000000000000000000" pitchFamily="2" charset="2"/>
              <a:buChar char="§"/>
            </a:pPr>
            <a:r>
              <a:rPr lang="en-US" dirty="0"/>
              <a:t>Sex – 1 indicate male, 0 indicate female (auto-generate by </a:t>
            </a:r>
            <a:r>
              <a:rPr lang="en-US" dirty="0" err="1"/>
              <a:t>labelencoder</a:t>
            </a:r>
            <a:r>
              <a:rPr lang="en-US" dirty="0"/>
              <a:t>)</a:t>
            </a:r>
          </a:p>
          <a:p>
            <a:pPr marL="285750" indent="-285750">
              <a:buFont typeface="Wingdings" panose="05000000000000000000" pitchFamily="2" charset="2"/>
              <a:buChar char="§"/>
            </a:pPr>
            <a:r>
              <a:rPr lang="en-US" dirty="0"/>
              <a:t>Age – the passenger age</a:t>
            </a:r>
          </a:p>
          <a:p>
            <a:pPr marL="285750" indent="-285750">
              <a:buFont typeface="Wingdings" panose="05000000000000000000" pitchFamily="2" charset="2"/>
              <a:buChar char="§"/>
            </a:pPr>
            <a:r>
              <a:rPr lang="en-US" dirty="0"/>
              <a:t>Fare – the passenger fare</a:t>
            </a:r>
          </a:p>
          <a:p>
            <a:pPr marL="285750" indent="-285750">
              <a:buFont typeface="Wingdings" panose="05000000000000000000" pitchFamily="2" charset="2"/>
              <a:buChar char="§"/>
            </a:pPr>
            <a:r>
              <a:rPr lang="en-US" dirty="0"/>
              <a:t>Family – how many family members are on the board with him. </a:t>
            </a:r>
          </a:p>
          <a:p>
            <a:r>
              <a:rPr lang="en-US" dirty="0"/>
              <a:t>I used this value instead of </a:t>
            </a:r>
            <a:r>
              <a:rPr lang="en-US" dirty="0" err="1"/>
              <a:t>SibSp</a:t>
            </a:r>
            <a:r>
              <a:rPr lang="en-US" dirty="0"/>
              <a:t> and Parch because </a:t>
            </a:r>
          </a:p>
          <a:p>
            <a:r>
              <a:rPr lang="en-US" dirty="0"/>
              <a:t>when we removed them the result gets very low, therefore instead of </a:t>
            </a:r>
          </a:p>
          <a:p>
            <a:r>
              <a:rPr lang="en-US" dirty="0"/>
              <a:t>getting two duplicate values about family members I combined them.</a:t>
            </a:r>
            <a:endParaRPr lang="he-IL" dirty="0"/>
          </a:p>
        </p:txBody>
      </p:sp>
      <p:pic>
        <p:nvPicPr>
          <p:cNvPr id="9" name="תמונה 8">
            <a:extLst>
              <a:ext uri="{FF2B5EF4-FFF2-40B4-BE49-F238E27FC236}">
                <a16:creationId xmlns:a16="http://schemas.microsoft.com/office/drawing/2014/main" id="{3134E0FA-1743-422C-AA16-FE8E34F46F8C}"/>
              </a:ext>
            </a:extLst>
          </p:cNvPr>
          <p:cNvPicPr>
            <a:picLocks noChangeAspect="1"/>
          </p:cNvPicPr>
          <p:nvPr/>
        </p:nvPicPr>
        <p:blipFill>
          <a:blip r:embed="rId3"/>
          <a:stretch>
            <a:fillRect/>
          </a:stretch>
        </p:blipFill>
        <p:spPr>
          <a:xfrm>
            <a:off x="2229971" y="2418017"/>
            <a:ext cx="4705350" cy="1295400"/>
          </a:xfrm>
          <a:prstGeom prst="rect">
            <a:avLst/>
          </a:prstGeom>
        </p:spPr>
      </p:pic>
    </p:spTree>
    <p:extLst>
      <p:ext uri="{BB962C8B-B14F-4D97-AF65-F5344CB8AC3E}">
        <p14:creationId xmlns:p14="http://schemas.microsoft.com/office/powerpoint/2010/main" val="3546224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5826399A-4726-4B8A-A0E9-BB5C7B17B622}"/>
              </a:ext>
            </a:extLst>
          </p:cNvPr>
          <p:cNvSpPr txBox="1"/>
          <p:nvPr/>
        </p:nvSpPr>
        <p:spPr>
          <a:xfrm>
            <a:off x="2229971" y="1337324"/>
            <a:ext cx="8108576" cy="5078313"/>
          </a:xfrm>
          <a:prstGeom prst="rect">
            <a:avLst/>
          </a:prstGeom>
          <a:noFill/>
        </p:spPr>
        <p:txBody>
          <a:bodyPr wrap="square" rtlCol="1">
            <a:spAutoFit/>
          </a:bodyPr>
          <a:lstStyle/>
          <a:p>
            <a:pPr marL="285750" indent="-285750">
              <a:buFont typeface="Wingdings" panose="05000000000000000000" pitchFamily="2" charset="2"/>
              <a:buChar char="Ø"/>
            </a:pPr>
            <a:r>
              <a:rPr lang="en-US" dirty="0"/>
              <a:t>Both of the solutions have a similar result and are fast to execute.</a:t>
            </a:r>
          </a:p>
          <a:p>
            <a:pPr marL="285750" indent="-285750">
              <a:buFont typeface="Wingdings" panose="05000000000000000000" pitchFamily="2" charset="2"/>
              <a:buChar char="Ø"/>
            </a:pPr>
            <a:r>
              <a:rPr lang="en-US" dirty="0"/>
              <a:t>Classifiers are maybe simpler give good resources if we want a simple and fast solution.</a:t>
            </a:r>
          </a:p>
          <a:p>
            <a:pPr marL="285750" indent="-285750">
              <a:buFont typeface="Wingdings" panose="05000000000000000000" pitchFamily="2" charset="2"/>
              <a:buChar char="Ø"/>
            </a:pPr>
            <a:r>
              <a:rPr lang="en-US" dirty="0"/>
              <a:t>NN is taking a little longer than the classifier. Still, our case doesn’t deal with images or huge data therefore the computing power and running time it takes are lows. It takes less than one minute for the model to run.</a:t>
            </a:r>
          </a:p>
          <a:p>
            <a:pPr marL="285750" indent="-285750">
              <a:buFont typeface="Wingdings" panose="05000000000000000000" pitchFamily="2" charset="2"/>
              <a:buChar char="Ø"/>
            </a:pPr>
            <a:r>
              <a:rPr lang="en-US" dirty="0"/>
              <a:t>NN have an advantage, the training and testing accuracy and loss don’t have such a gap between them as the classifier.</a:t>
            </a:r>
          </a:p>
          <a:p>
            <a:pPr marL="285750" indent="-285750">
              <a:buFont typeface="Wingdings" panose="05000000000000000000" pitchFamily="2" charset="2"/>
              <a:buChar char="Ø"/>
            </a:pPr>
            <a:r>
              <a:rPr lang="en-US" dirty="0"/>
              <a:t>Although NN take more time because both tend towards 80% without such a drop from the train and the test accuracy I decided to go with the NN model.</a:t>
            </a:r>
          </a:p>
          <a:p>
            <a:endParaRPr lang="en-US" dirty="0"/>
          </a:p>
          <a:p>
            <a:r>
              <a:rPr lang="en-US" dirty="0"/>
              <a:t>About the data:</a:t>
            </a:r>
          </a:p>
          <a:p>
            <a:pPr marL="285750" indent="-285750">
              <a:buFont typeface="Wingdings" panose="05000000000000000000" pitchFamily="2" charset="2"/>
              <a:buChar char="Ø"/>
            </a:pPr>
            <a:r>
              <a:rPr lang="en-US" dirty="0"/>
              <a:t>When I analyze the data I found few interesting things:</a:t>
            </a:r>
          </a:p>
          <a:p>
            <a:pPr marL="742950" lvl="1" indent="-285750">
              <a:buFont typeface="Wingdings" panose="05000000000000000000" pitchFamily="2" charset="2"/>
              <a:buChar char="Ø"/>
            </a:pPr>
            <a:r>
              <a:rPr lang="en-US" dirty="0"/>
              <a:t>Females have higher survival rates than males.</a:t>
            </a:r>
          </a:p>
          <a:p>
            <a:pPr marL="742950" lvl="1" indent="-285750">
              <a:buFont typeface="Wingdings" panose="05000000000000000000" pitchFamily="2" charset="2"/>
              <a:buChar char="Ø"/>
            </a:pPr>
            <a:r>
              <a:rPr lang="en-US" dirty="0"/>
              <a:t>Those who come with bigger families have lower survival rates.</a:t>
            </a:r>
          </a:p>
          <a:p>
            <a:pPr marL="742950" lvl="1" indent="-285750">
              <a:buFont typeface="Wingdings" panose="05000000000000000000" pitchFamily="2" charset="2"/>
              <a:buChar char="Ø"/>
            </a:pPr>
            <a:r>
              <a:rPr lang="en-US" dirty="0"/>
              <a:t>The database is really small which can cause overfitting fast.</a:t>
            </a:r>
          </a:p>
          <a:p>
            <a:pPr marL="742950" lvl="1" indent="-285750">
              <a:buFont typeface="Wingdings" panose="05000000000000000000" pitchFamily="2" charset="2"/>
              <a:buChar char="Ø"/>
            </a:pPr>
            <a:r>
              <a:rPr lang="en-US" dirty="0"/>
              <a:t>There are a lot of missing values that are set to null, I decided to take random values, considering the given values.</a:t>
            </a:r>
          </a:p>
        </p:txBody>
      </p:sp>
      <p:sp>
        <p:nvSpPr>
          <p:cNvPr id="14" name="מלבן 13">
            <a:extLst>
              <a:ext uri="{FF2B5EF4-FFF2-40B4-BE49-F238E27FC236}">
                <a16:creationId xmlns:a16="http://schemas.microsoft.com/office/drawing/2014/main" id="{2C4047FC-1B21-4516-86B6-8600B8922937}"/>
              </a:ext>
            </a:extLst>
          </p:cNvPr>
          <p:cNvSpPr/>
          <p:nvPr/>
        </p:nvSpPr>
        <p:spPr>
          <a:xfrm>
            <a:off x="2229971" y="413994"/>
            <a:ext cx="3980577" cy="923330"/>
          </a:xfrm>
          <a:prstGeom prst="rect">
            <a:avLst/>
          </a:prstGeom>
          <a:noFill/>
        </p:spPr>
        <p:txBody>
          <a:bodyPr wrap="none" lIns="91440" tIns="45720" rIns="91440" bIns="45720">
            <a:spAutoFit/>
          </a:bodyPr>
          <a:lstStyle/>
          <a:p>
            <a:pPr algn="ctr"/>
            <a:r>
              <a:rPr lang="en-US" sz="5400" b="1" spc="50" dirty="0">
                <a:ln w="0"/>
                <a:solidFill>
                  <a:schemeClr val="bg2"/>
                </a:solidFill>
                <a:effectLst>
                  <a:innerShdw blurRad="63500" dist="50800" dir="13500000">
                    <a:srgbClr val="000000">
                      <a:alpha val="50000"/>
                    </a:srgbClr>
                  </a:innerShdw>
                </a:effectLst>
              </a:rPr>
              <a:t>Inconclusion</a:t>
            </a:r>
            <a:endParaRPr lang="he-IL" sz="5400" b="1" cap="none"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12925495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מעגל">
  <a:themeElements>
    <a:clrScheme name="מעגל">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מעגל">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מעגל">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TM04033919[[fn=מעגל]]</Template>
  <TotalTime>606</TotalTime>
  <Words>959</Words>
  <Application>Microsoft Office PowerPoint</Application>
  <PresentationFormat>מסך רחב</PresentationFormat>
  <Paragraphs>58</Paragraphs>
  <Slides>6</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6</vt:i4>
      </vt:variant>
    </vt:vector>
  </HeadingPairs>
  <TitlesOfParts>
    <vt:vector size="11" baseType="lpstr">
      <vt:lpstr>Arial</vt:lpstr>
      <vt:lpstr>Courier New</vt:lpstr>
      <vt:lpstr>Tw Cen MT</vt:lpstr>
      <vt:lpstr>Wingdings</vt:lpstr>
      <vt:lpstr>מעגל</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mor sofer</dc:creator>
  <cp:lastModifiedBy>mor sofer</cp:lastModifiedBy>
  <cp:revision>3</cp:revision>
  <dcterms:created xsi:type="dcterms:W3CDTF">2021-10-05T22:43:08Z</dcterms:created>
  <dcterms:modified xsi:type="dcterms:W3CDTF">2021-10-06T10:17:35Z</dcterms:modified>
</cp:coreProperties>
</file>