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6"/>
  </p:notesMasterIdLst>
  <p:sldIdLst>
    <p:sldId id="256" r:id="rId2"/>
    <p:sldId id="257" r:id="rId3"/>
    <p:sldId id="261" r:id="rId4"/>
    <p:sldId id="259" r:id="rId5"/>
    <p:sldId id="258" r:id="rId6"/>
    <p:sldId id="262" r:id="rId7"/>
    <p:sldId id="277" r:id="rId8"/>
    <p:sldId id="263" r:id="rId9"/>
    <p:sldId id="264" r:id="rId10"/>
    <p:sldId id="293" r:id="rId11"/>
    <p:sldId id="295" r:id="rId12"/>
    <p:sldId id="296" r:id="rId13"/>
    <p:sldId id="294" r:id="rId14"/>
    <p:sldId id="274" r:id="rId15"/>
    <p:sldId id="273" r:id="rId16"/>
    <p:sldId id="278" r:id="rId17"/>
    <p:sldId id="276" r:id="rId18"/>
    <p:sldId id="272" r:id="rId19"/>
    <p:sldId id="282" r:id="rId20"/>
    <p:sldId id="283" r:id="rId21"/>
    <p:sldId id="267" r:id="rId22"/>
    <p:sldId id="281" r:id="rId23"/>
    <p:sldId id="280" r:id="rId24"/>
    <p:sldId id="270" r:id="rId25"/>
    <p:sldId id="271" r:id="rId26"/>
    <p:sldId id="284" r:id="rId27"/>
    <p:sldId id="286" r:id="rId28"/>
    <p:sldId id="269" r:id="rId29"/>
    <p:sldId id="287" r:id="rId30"/>
    <p:sldId id="288" r:id="rId31"/>
    <p:sldId id="285" r:id="rId32"/>
    <p:sldId id="290" r:id="rId33"/>
    <p:sldId id="291" r:id="rId34"/>
    <p:sldId id="292" r:id="rId3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901"/>
    <a:srgbClr val="4400EE"/>
    <a:srgbClr val="6C1A00"/>
    <a:srgbClr val="58004E"/>
    <a:srgbClr val="FE9202"/>
    <a:srgbClr val="800080"/>
    <a:srgbClr val="CC0099"/>
    <a:srgbClr val="1D3A00"/>
    <a:srgbClr val="5EEC3C"/>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682" autoAdjust="0"/>
  </p:normalViewPr>
  <p:slideViewPr>
    <p:cSldViewPr>
      <p:cViewPr varScale="1">
        <p:scale>
          <a:sx n="151" d="100"/>
          <a:sy n="151" d="100"/>
        </p:scale>
        <p:origin x="-474"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24AFDA-76E7-456E-9504-20C6C93F8D05}" type="doc">
      <dgm:prSet loTypeId="urn:microsoft.com/office/officeart/2005/8/layout/hProcess6" loCatId="process" qsTypeId="urn:microsoft.com/office/officeart/2005/8/quickstyle/3d2" qsCatId="3D" csTypeId="urn:microsoft.com/office/officeart/2005/8/colors/accent0_1" csCatId="mainScheme" phldr="1"/>
      <dgm:spPr/>
      <dgm:t>
        <a:bodyPr/>
        <a:lstStyle/>
        <a:p>
          <a:pPr rtl="1"/>
          <a:endParaRPr lang="he-IL"/>
        </a:p>
      </dgm:t>
    </dgm:pt>
    <dgm:pt modelId="{6F9BF146-3573-48B9-BC20-760A86FB6F25}">
      <dgm:prSet phldrT="[טקסט]"/>
      <dgm:spPr/>
      <dgm:t>
        <a:bodyPr/>
        <a:lstStyle/>
        <a:p>
          <a:pPr rtl="1"/>
          <a:r>
            <a:rPr lang="en-US" dirty="0" smtClean="0"/>
            <a:t>Data-Acquisition </a:t>
          </a:r>
          <a:endParaRPr lang="he-IL" dirty="0"/>
        </a:p>
      </dgm:t>
    </dgm:pt>
    <dgm:pt modelId="{DBE9E428-5A78-484B-AAEC-451B1438E7F5}" type="parTrans" cxnId="{A1B5B0B0-DAB8-428D-A581-97531EDD57F3}">
      <dgm:prSet/>
      <dgm:spPr/>
      <dgm:t>
        <a:bodyPr/>
        <a:lstStyle/>
        <a:p>
          <a:pPr rtl="1"/>
          <a:endParaRPr lang="he-IL"/>
        </a:p>
      </dgm:t>
    </dgm:pt>
    <dgm:pt modelId="{A895492A-D26A-40C1-A682-9808C824E4E1}" type="sibTrans" cxnId="{A1B5B0B0-DAB8-428D-A581-97531EDD57F3}">
      <dgm:prSet/>
      <dgm:spPr/>
      <dgm:t>
        <a:bodyPr/>
        <a:lstStyle/>
        <a:p>
          <a:pPr rtl="1"/>
          <a:endParaRPr lang="he-IL"/>
        </a:p>
      </dgm:t>
    </dgm:pt>
    <dgm:pt modelId="{D56152F1-E60C-43BA-8FCF-F6DB547504CF}">
      <dgm:prSet phldrT="[טקסט]"/>
      <dgm:spPr/>
      <dgm:t>
        <a:bodyPr/>
        <a:lstStyle/>
        <a:p>
          <a:pPr rtl="1"/>
          <a:r>
            <a:rPr lang="en-US" dirty="0" smtClean="0"/>
            <a:t>Web crawling and API for collecting and obtaining the data</a:t>
          </a:r>
          <a:endParaRPr lang="he-IL" dirty="0"/>
        </a:p>
      </dgm:t>
    </dgm:pt>
    <dgm:pt modelId="{3C803501-6232-438A-86E5-FD2740AF13D2}" type="parTrans" cxnId="{820575BD-FD48-4D1D-A773-951CA00686B9}">
      <dgm:prSet/>
      <dgm:spPr/>
      <dgm:t>
        <a:bodyPr/>
        <a:lstStyle/>
        <a:p>
          <a:pPr rtl="1"/>
          <a:endParaRPr lang="he-IL"/>
        </a:p>
      </dgm:t>
    </dgm:pt>
    <dgm:pt modelId="{E4CE5011-1709-4042-A303-C5D2FC609467}" type="sibTrans" cxnId="{820575BD-FD48-4D1D-A773-951CA00686B9}">
      <dgm:prSet/>
      <dgm:spPr/>
      <dgm:t>
        <a:bodyPr/>
        <a:lstStyle/>
        <a:p>
          <a:pPr rtl="1"/>
          <a:endParaRPr lang="he-IL"/>
        </a:p>
      </dgm:t>
    </dgm:pt>
    <dgm:pt modelId="{4D482ECD-FA48-4859-A244-B0AA99723277}">
      <dgm:prSet phldrT="[טקסט]"/>
      <dgm:spPr/>
      <dgm:t>
        <a:bodyPr/>
        <a:lstStyle/>
        <a:p>
          <a:pPr rtl="1"/>
          <a:r>
            <a:rPr lang="en-US" dirty="0" smtClean="0"/>
            <a:t>Data Cleaning </a:t>
          </a:r>
          <a:endParaRPr lang="he-IL" dirty="0"/>
        </a:p>
      </dgm:t>
    </dgm:pt>
    <dgm:pt modelId="{51EEE6B4-E199-45D8-B75C-E5196CA2599C}" type="parTrans" cxnId="{2E609A88-7655-44BA-9D46-8E62BACD871E}">
      <dgm:prSet/>
      <dgm:spPr/>
      <dgm:t>
        <a:bodyPr/>
        <a:lstStyle/>
        <a:p>
          <a:pPr rtl="1"/>
          <a:endParaRPr lang="he-IL"/>
        </a:p>
      </dgm:t>
    </dgm:pt>
    <dgm:pt modelId="{8D15CD2D-78A7-4188-BA26-EE1A7259C5BF}" type="sibTrans" cxnId="{2E609A88-7655-44BA-9D46-8E62BACD871E}">
      <dgm:prSet/>
      <dgm:spPr/>
      <dgm:t>
        <a:bodyPr/>
        <a:lstStyle/>
        <a:p>
          <a:pPr rtl="1"/>
          <a:endParaRPr lang="he-IL"/>
        </a:p>
      </dgm:t>
    </dgm:pt>
    <dgm:pt modelId="{2AE6DD0A-0770-46C1-8644-F99A0C8ECA89}">
      <dgm:prSet phldrT="[טקסט]"/>
      <dgm:spPr/>
      <dgm:t>
        <a:bodyPr/>
        <a:lstStyle/>
        <a:p>
          <a:pPr rtl="1"/>
          <a:r>
            <a:rPr lang="en-US" dirty="0" smtClean="0"/>
            <a:t>Cleaning, formatting, and filtering the data.</a:t>
          </a:r>
          <a:endParaRPr lang="he-IL" dirty="0"/>
        </a:p>
      </dgm:t>
    </dgm:pt>
    <dgm:pt modelId="{B72491B0-BA29-4D25-BFD2-86F2C0ACC97E}" type="parTrans" cxnId="{BEE593E0-7732-4B28-B42F-E6A92657194F}">
      <dgm:prSet/>
      <dgm:spPr/>
      <dgm:t>
        <a:bodyPr/>
        <a:lstStyle/>
        <a:p>
          <a:pPr rtl="1"/>
          <a:endParaRPr lang="he-IL"/>
        </a:p>
      </dgm:t>
    </dgm:pt>
    <dgm:pt modelId="{675B9AB6-BF1F-4EDA-AE8A-F11ACFC44AEC}" type="sibTrans" cxnId="{BEE593E0-7732-4B28-B42F-E6A92657194F}">
      <dgm:prSet/>
      <dgm:spPr/>
      <dgm:t>
        <a:bodyPr/>
        <a:lstStyle/>
        <a:p>
          <a:pPr rtl="1"/>
          <a:endParaRPr lang="he-IL"/>
        </a:p>
      </dgm:t>
    </dgm:pt>
    <dgm:pt modelId="{167E7123-A624-4863-95CC-D45F188D66B2}">
      <dgm:prSet phldrT="[טקסט]"/>
      <dgm:spPr/>
      <dgm:t>
        <a:bodyPr/>
        <a:lstStyle/>
        <a:p>
          <a:pPr rtl="1"/>
          <a:r>
            <a:rPr lang="en-US" dirty="0" smtClean="0"/>
            <a:t>EDA </a:t>
          </a:r>
          <a:endParaRPr lang="he-IL" dirty="0"/>
        </a:p>
      </dgm:t>
    </dgm:pt>
    <dgm:pt modelId="{BE11A3F6-DCA0-49F5-ABAE-D74A3C486CAC}" type="parTrans" cxnId="{CE1ED41F-E0CF-479F-A581-85666E9B15A3}">
      <dgm:prSet/>
      <dgm:spPr/>
      <dgm:t>
        <a:bodyPr/>
        <a:lstStyle/>
        <a:p>
          <a:pPr rtl="1"/>
          <a:endParaRPr lang="he-IL"/>
        </a:p>
      </dgm:t>
    </dgm:pt>
    <dgm:pt modelId="{68587A77-007E-41A7-BF15-DB7557DF09DA}" type="sibTrans" cxnId="{CE1ED41F-E0CF-479F-A581-85666E9B15A3}">
      <dgm:prSet/>
      <dgm:spPr/>
      <dgm:t>
        <a:bodyPr/>
        <a:lstStyle/>
        <a:p>
          <a:pPr rtl="1"/>
          <a:endParaRPr lang="he-IL"/>
        </a:p>
      </dgm:t>
    </dgm:pt>
    <dgm:pt modelId="{90865AA5-9230-42A8-B795-1939AE12405A}">
      <dgm:prSet phldrT="[טקסט]"/>
      <dgm:spPr/>
      <dgm:t>
        <a:bodyPr/>
        <a:lstStyle/>
        <a:p>
          <a:pPr rtl="1"/>
          <a:r>
            <a:rPr lang="en-US" dirty="0" smtClean="0"/>
            <a:t>Machine Learning </a:t>
          </a:r>
          <a:endParaRPr lang="he-IL" dirty="0"/>
        </a:p>
      </dgm:t>
    </dgm:pt>
    <dgm:pt modelId="{D66C1CCD-E45A-41E8-8130-37DFD6974787}" type="parTrans" cxnId="{2FD13274-9F5E-489C-BBAE-74B2FD9C41FD}">
      <dgm:prSet/>
      <dgm:spPr/>
      <dgm:t>
        <a:bodyPr/>
        <a:lstStyle/>
        <a:p>
          <a:pPr rtl="1"/>
          <a:endParaRPr lang="he-IL"/>
        </a:p>
      </dgm:t>
    </dgm:pt>
    <dgm:pt modelId="{A3A70AD5-B9D5-4BC2-9C3D-41E9ECB19C7C}" type="sibTrans" cxnId="{2FD13274-9F5E-489C-BBAE-74B2FD9C41FD}">
      <dgm:prSet/>
      <dgm:spPr/>
      <dgm:t>
        <a:bodyPr/>
        <a:lstStyle/>
        <a:p>
          <a:pPr rtl="1"/>
          <a:endParaRPr lang="he-IL"/>
        </a:p>
      </dgm:t>
    </dgm:pt>
    <dgm:pt modelId="{507997B3-8B6A-476C-868C-39BEC24F9430}">
      <dgm:prSet/>
      <dgm:spPr/>
      <dgm:t>
        <a:bodyPr/>
        <a:lstStyle/>
        <a:p>
          <a:pPr rtl="1"/>
          <a:r>
            <a:rPr lang="en-US" dirty="0" smtClean="0"/>
            <a:t>Visualizing and understanding the data</a:t>
          </a:r>
          <a:endParaRPr lang="he-IL" dirty="0"/>
        </a:p>
      </dgm:t>
    </dgm:pt>
    <dgm:pt modelId="{D85F3FBC-6BB3-4A80-9872-E6444F912A73}" type="parTrans" cxnId="{55FB2267-AB16-43D2-9841-11EB4C8B2018}">
      <dgm:prSet/>
      <dgm:spPr/>
      <dgm:t>
        <a:bodyPr/>
        <a:lstStyle/>
        <a:p>
          <a:pPr rtl="1"/>
          <a:endParaRPr lang="he-IL"/>
        </a:p>
      </dgm:t>
    </dgm:pt>
    <dgm:pt modelId="{BBDA221A-C476-40B5-8E74-1DA6880C281B}" type="sibTrans" cxnId="{55FB2267-AB16-43D2-9841-11EB4C8B2018}">
      <dgm:prSet/>
      <dgm:spPr/>
      <dgm:t>
        <a:bodyPr/>
        <a:lstStyle/>
        <a:p>
          <a:pPr rtl="1"/>
          <a:endParaRPr lang="he-IL"/>
        </a:p>
      </dgm:t>
    </dgm:pt>
    <dgm:pt modelId="{1EDB3F52-3746-4EC8-88FB-11E6BB443094}">
      <dgm:prSet/>
      <dgm:spPr/>
      <dgm:t>
        <a:bodyPr/>
        <a:lstStyle/>
        <a:p>
          <a:pPr rtl="1"/>
          <a:r>
            <a:rPr lang="en-US" dirty="0" smtClean="0"/>
            <a:t>Create final predict model</a:t>
          </a:r>
          <a:endParaRPr lang="he-IL" dirty="0"/>
        </a:p>
      </dgm:t>
    </dgm:pt>
    <dgm:pt modelId="{60CAF93A-BEEC-45DB-BCC7-0C99ECB2DB0A}" type="parTrans" cxnId="{4E5E4B89-25B8-4858-A857-BF8F5456AFB0}">
      <dgm:prSet/>
      <dgm:spPr/>
      <dgm:t>
        <a:bodyPr/>
        <a:lstStyle/>
        <a:p>
          <a:pPr rtl="1"/>
          <a:endParaRPr lang="he-IL"/>
        </a:p>
      </dgm:t>
    </dgm:pt>
    <dgm:pt modelId="{CD3E9353-086B-4ABB-AF99-C7F5B552C9D5}" type="sibTrans" cxnId="{4E5E4B89-25B8-4858-A857-BF8F5456AFB0}">
      <dgm:prSet/>
      <dgm:spPr/>
      <dgm:t>
        <a:bodyPr/>
        <a:lstStyle/>
        <a:p>
          <a:pPr rtl="1"/>
          <a:endParaRPr lang="he-IL"/>
        </a:p>
      </dgm:t>
    </dgm:pt>
    <dgm:pt modelId="{6F33715E-246E-423D-950D-7D74CC302722}" type="pres">
      <dgm:prSet presAssocID="{FF24AFDA-76E7-456E-9504-20C6C93F8D05}" presName="theList" presStyleCnt="0">
        <dgm:presLayoutVars>
          <dgm:dir/>
          <dgm:animLvl val="lvl"/>
          <dgm:resizeHandles val="exact"/>
        </dgm:presLayoutVars>
      </dgm:prSet>
      <dgm:spPr/>
      <dgm:t>
        <a:bodyPr/>
        <a:lstStyle/>
        <a:p>
          <a:pPr rtl="1"/>
          <a:endParaRPr lang="he-IL"/>
        </a:p>
      </dgm:t>
    </dgm:pt>
    <dgm:pt modelId="{4AF8CC7E-EF42-49E0-985B-63FC95200AAA}" type="pres">
      <dgm:prSet presAssocID="{6F9BF146-3573-48B9-BC20-760A86FB6F25}" presName="compNode" presStyleCnt="0"/>
      <dgm:spPr/>
    </dgm:pt>
    <dgm:pt modelId="{034DADCC-6CBD-43AD-8F1E-DF876B25723B}" type="pres">
      <dgm:prSet presAssocID="{6F9BF146-3573-48B9-BC20-760A86FB6F25}" presName="noGeometry" presStyleCnt="0"/>
      <dgm:spPr/>
    </dgm:pt>
    <dgm:pt modelId="{B79CD6F1-398A-485D-9EC7-9CD140E17653}" type="pres">
      <dgm:prSet presAssocID="{6F9BF146-3573-48B9-BC20-760A86FB6F25}" presName="childTextVisible" presStyleLbl="bgAccFollowNode1" presStyleIdx="0" presStyleCnt="4">
        <dgm:presLayoutVars>
          <dgm:bulletEnabled val="1"/>
        </dgm:presLayoutVars>
      </dgm:prSet>
      <dgm:spPr/>
      <dgm:t>
        <a:bodyPr/>
        <a:lstStyle/>
        <a:p>
          <a:pPr rtl="1"/>
          <a:endParaRPr lang="he-IL"/>
        </a:p>
      </dgm:t>
    </dgm:pt>
    <dgm:pt modelId="{57D02EC2-45B9-4827-AED9-3D381D3B5D6B}" type="pres">
      <dgm:prSet presAssocID="{6F9BF146-3573-48B9-BC20-760A86FB6F25}" presName="childTextHidden" presStyleLbl="bgAccFollowNode1" presStyleIdx="0" presStyleCnt="4"/>
      <dgm:spPr/>
      <dgm:t>
        <a:bodyPr/>
        <a:lstStyle/>
        <a:p>
          <a:pPr rtl="1"/>
          <a:endParaRPr lang="he-IL"/>
        </a:p>
      </dgm:t>
    </dgm:pt>
    <dgm:pt modelId="{6AA2A5D9-7F67-4C55-95DC-5C3ABDFDCA5D}" type="pres">
      <dgm:prSet presAssocID="{6F9BF146-3573-48B9-BC20-760A86FB6F25}" presName="parentText" presStyleLbl="node1" presStyleIdx="0" presStyleCnt="4">
        <dgm:presLayoutVars>
          <dgm:chMax val="1"/>
          <dgm:bulletEnabled val="1"/>
        </dgm:presLayoutVars>
      </dgm:prSet>
      <dgm:spPr/>
      <dgm:t>
        <a:bodyPr/>
        <a:lstStyle/>
        <a:p>
          <a:pPr rtl="1"/>
          <a:endParaRPr lang="he-IL"/>
        </a:p>
      </dgm:t>
    </dgm:pt>
    <dgm:pt modelId="{75F9CB7E-1339-4A2F-A4D6-E0C598FE648C}" type="pres">
      <dgm:prSet presAssocID="{6F9BF146-3573-48B9-BC20-760A86FB6F25}" presName="aSpace" presStyleCnt="0"/>
      <dgm:spPr/>
    </dgm:pt>
    <dgm:pt modelId="{373F2C50-DF87-4A3B-B179-B4E755658CD5}" type="pres">
      <dgm:prSet presAssocID="{4D482ECD-FA48-4859-A244-B0AA99723277}" presName="compNode" presStyleCnt="0"/>
      <dgm:spPr/>
    </dgm:pt>
    <dgm:pt modelId="{4CAD2DB3-EF7C-42CF-AF77-E53185D6404E}" type="pres">
      <dgm:prSet presAssocID="{4D482ECD-FA48-4859-A244-B0AA99723277}" presName="noGeometry" presStyleCnt="0"/>
      <dgm:spPr/>
    </dgm:pt>
    <dgm:pt modelId="{141D10FC-5B3C-42B9-9F22-21412F59BF96}" type="pres">
      <dgm:prSet presAssocID="{4D482ECD-FA48-4859-A244-B0AA99723277}" presName="childTextVisible" presStyleLbl="bgAccFollowNode1" presStyleIdx="1" presStyleCnt="4">
        <dgm:presLayoutVars>
          <dgm:bulletEnabled val="1"/>
        </dgm:presLayoutVars>
      </dgm:prSet>
      <dgm:spPr/>
      <dgm:t>
        <a:bodyPr/>
        <a:lstStyle/>
        <a:p>
          <a:pPr rtl="1"/>
          <a:endParaRPr lang="he-IL"/>
        </a:p>
      </dgm:t>
    </dgm:pt>
    <dgm:pt modelId="{C7657997-113F-4323-8082-8E0D2FCBA9BB}" type="pres">
      <dgm:prSet presAssocID="{4D482ECD-FA48-4859-A244-B0AA99723277}" presName="childTextHidden" presStyleLbl="bgAccFollowNode1" presStyleIdx="1" presStyleCnt="4"/>
      <dgm:spPr/>
      <dgm:t>
        <a:bodyPr/>
        <a:lstStyle/>
        <a:p>
          <a:pPr rtl="1"/>
          <a:endParaRPr lang="he-IL"/>
        </a:p>
      </dgm:t>
    </dgm:pt>
    <dgm:pt modelId="{08E28BEE-A12E-492E-8E11-CC8B172A6097}" type="pres">
      <dgm:prSet presAssocID="{4D482ECD-FA48-4859-A244-B0AA99723277}" presName="parentText" presStyleLbl="node1" presStyleIdx="1" presStyleCnt="4">
        <dgm:presLayoutVars>
          <dgm:chMax val="1"/>
          <dgm:bulletEnabled val="1"/>
        </dgm:presLayoutVars>
      </dgm:prSet>
      <dgm:spPr/>
      <dgm:t>
        <a:bodyPr/>
        <a:lstStyle/>
        <a:p>
          <a:pPr rtl="1"/>
          <a:endParaRPr lang="he-IL"/>
        </a:p>
      </dgm:t>
    </dgm:pt>
    <dgm:pt modelId="{0C3BF5D9-40A0-4921-BC72-277AAAD90A06}" type="pres">
      <dgm:prSet presAssocID="{4D482ECD-FA48-4859-A244-B0AA99723277}" presName="aSpace" presStyleCnt="0"/>
      <dgm:spPr/>
    </dgm:pt>
    <dgm:pt modelId="{DDF70D30-9953-4207-8451-5F0037851A03}" type="pres">
      <dgm:prSet presAssocID="{167E7123-A624-4863-95CC-D45F188D66B2}" presName="compNode" presStyleCnt="0"/>
      <dgm:spPr/>
    </dgm:pt>
    <dgm:pt modelId="{1612A289-8AA0-4C9B-ACD0-A2DB0C208BC3}" type="pres">
      <dgm:prSet presAssocID="{167E7123-A624-4863-95CC-D45F188D66B2}" presName="noGeometry" presStyleCnt="0"/>
      <dgm:spPr/>
    </dgm:pt>
    <dgm:pt modelId="{4C58AF7F-D3A1-4AC2-A848-C40F67388CA7}" type="pres">
      <dgm:prSet presAssocID="{167E7123-A624-4863-95CC-D45F188D66B2}" presName="childTextVisible" presStyleLbl="bgAccFollowNode1" presStyleIdx="2" presStyleCnt="4">
        <dgm:presLayoutVars>
          <dgm:bulletEnabled val="1"/>
        </dgm:presLayoutVars>
      </dgm:prSet>
      <dgm:spPr/>
      <dgm:t>
        <a:bodyPr/>
        <a:lstStyle/>
        <a:p>
          <a:pPr rtl="1"/>
          <a:endParaRPr lang="he-IL"/>
        </a:p>
      </dgm:t>
    </dgm:pt>
    <dgm:pt modelId="{29CF51C4-CFB8-4C8A-BA7A-E6088D02DDC6}" type="pres">
      <dgm:prSet presAssocID="{167E7123-A624-4863-95CC-D45F188D66B2}" presName="childTextHidden" presStyleLbl="bgAccFollowNode1" presStyleIdx="2" presStyleCnt="4"/>
      <dgm:spPr/>
      <dgm:t>
        <a:bodyPr/>
        <a:lstStyle/>
        <a:p>
          <a:pPr rtl="1"/>
          <a:endParaRPr lang="he-IL"/>
        </a:p>
      </dgm:t>
    </dgm:pt>
    <dgm:pt modelId="{308B8E98-6338-4D56-B9C4-E32A510578FF}" type="pres">
      <dgm:prSet presAssocID="{167E7123-A624-4863-95CC-D45F188D66B2}" presName="parentText" presStyleLbl="node1" presStyleIdx="2" presStyleCnt="4">
        <dgm:presLayoutVars>
          <dgm:chMax val="1"/>
          <dgm:bulletEnabled val="1"/>
        </dgm:presLayoutVars>
      </dgm:prSet>
      <dgm:spPr/>
      <dgm:t>
        <a:bodyPr/>
        <a:lstStyle/>
        <a:p>
          <a:pPr rtl="1"/>
          <a:endParaRPr lang="he-IL"/>
        </a:p>
      </dgm:t>
    </dgm:pt>
    <dgm:pt modelId="{CD117271-3267-4917-928D-BE23CB91DC6C}" type="pres">
      <dgm:prSet presAssocID="{167E7123-A624-4863-95CC-D45F188D66B2}" presName="aSpace" presStyleCnt="0"/>
      <dgm:spPr/>
    </dgm:pt>
    <dgm:pt modelId="{5047E84A-B93E-441D-B37B-9D51AF7E9BF0}" type="pres">
      <dgm:prSet presAssocID="{90865AA5-9230-42A8-B795-1939AE12405A}" presName="compNode" presStyleCnt="0"/>
      <dgm:spPr/>
    </dgm:pt>
    <dgm:pt modelId="{EE11A073-3243-4848-B85E-1D0993135F76}" type="pres">
      <dgm:prSet presAssocID="{90865AA5-9230-42A8-B795-1939AE12405A}" presName="noGeometry" presStyleCnt="0"/>
      <dgm:spPr/>
    </dgm:pt>
    <dgm:pt modelId="{587FF593-2C6C-42FC-9D93-F78F843FBFC9}" type="pres">
      <dgm:prSet presAssocID="{90865AA5-9230-42A8-B795-1939AE12405A}" presName="childTextVisible" presStyleLbl="bgAccFollowNode1" presStyleIdx="3" presStyleCnt="4">
        <dgm:presLayoutVars>
          <dgm:bulletEnabled val="1"/>
        </dgm:presLayoutVars>
      </dgm:prSet>
      <dgm:spPr/>
      <dgm:t>
        <a:bodyPr/>
        <a:lstStyle/>
        <a:p>
          <a:pPr rtl="1"/>
          <a:endParaRPr lang="he-IL"/>
        </a:p>
      </dgm:t>
    </dgm:pt>
    <dgm:pt modelId="{461674CD-982C-4F5B-9456-E45A753B6E40}" type="pres">
      <dgm:prSet presAssocID="{90865AA5-9230-42A8-B795-1939AE12405A}" presName="childTextHidden" presStyleLbl="bgAccFollowNode1" presStyleIdx="3" presStyleCnt="4"/>
      <dgm:spPr/>
      <dgm:t>
        <a:bodyPr/>
        <a:lstStyle/>
        <a:p>
          <a:pPr rtl="1"/>
          <a:endParaRPr lang="he-IL"/>
        </a:p>
      </dgm:t>
    </dgm:pt>
    <dgm:pt modelId="{28CF181C-C577-424E-9592-04D4DA877E8A}" type="pres">
      <dgm:prSet presAssocID="{90865AA5-9230-42A8-B795-1939AE12405A}" presName="parentText" presStyleLbl="node1" presStyleIdx="3" presStyleCnt="4">
        <dgm:presLayoutVars>
          <dgm:chMax val="1"/>
          <dgm:bulletEnabled val="1"/>
        </dgm:presLayoutVars>
      </dgm:prSet>
      <dgm:spPr/>
      <dgm:t>
        <a:bodyPr/>
        <a:lstStyle/>
        <a:p>
          <a:pPr rtl="1"/>
          <a:endParaRPr lang="he-IL"/>
        </a:p>
      </dgm:t>
    </dgm:pt>
  </dgm:ptLst>
  <dgm:cxnLst>
    <dgm:cxn modelId="{4E5E4B89-25B8-4858-A857-BF8F5456AFB0}" srcId="{90865AA5-9230-42A8-B795-1939AE12405A}" destId="{1EDB3F52-3746-4EC8-88FB-11E6BB443094}" srcOrd="0" destOrd="0" parTransId="{60CAF93A-BEEC-45DB-BCC7-0C99ECB2DB0A}" sibTransId="{CD3E9353-086B-4ABB-AF99-C7F5B552C9D5}"/>
    <dgm:cxn modelId="{BEE593E0-7732-4B28-B42F-E6A92657194F}" srcId="{4D482ECD-FA48-4859-A244-B0AA99723277}" destId="{2AE6DD0A-0770-46C1-8644-F99A0C8ECA89}" srcOrd="0" destOrd="0" parTransId="{B72491B0-BA29-4D25-BFD2-86F2C0ACC97E}" sibTransId="{675B9AB6-BF1F-4EDA-AE8A-F11ACFC44AEC}"/>
    <dgm:cxn modelId="{55FB2267-AB16-43D2-9841-11EB4C8B2018}" srcId="{167E7123-A624-4863-95CC-D45F188D66B2}" destId="{507997B3-8B6A-476C-868C-39BEC24F9430}" srcOrd="0" destOrd="0" parTransId="{D85F3FBC-6BB3-4A80-9872-E6444F912A73}" sibTransId="{BBDA221A-C476-40B5-8E74-1DA6880C281B}"/>
    <dgm:cxn modelId="{B45684B1-7084-49B9-B675-3CBA77BE3204}" type="presOf" srcId="{2AE6DD0A-0770-46C1-8644-F99A0C8ECA89}" destId="{C7657997-113F-4323-8082-8E0D2FCBA9BB}" srcOrd="1" destOrd="0" presId="urn:microsoft.com/office/officeart/2005/8/layout/hProcess6"/>
    <dgm:cxn modelId="{2FD13274-9F5E-489C-BBAE-74B2FD9C41FD}" srcId="{FF24AFDA-76E7-456E-9504-20C6C93F8D05}" destId="{90865AA5-9230-42A8-B795-1939AE12405A}" srcOrd="3" destOrd="0" parTransId="{D66C1CCD-E45A-41E8-8130-37DFD6974787}" sibTransId="{A3A70AD5-B9D5-4BC2-9C3D-41E9ECB19C7C}"/>
    <dgm:cxn modelId="{DE662BB4-2FD4-48A3-88BC-BC3E91A54C79}" type="presOf" srcId="{1EDB3F52-3746-4EC8-88FB-11E6BB443094}" destId="{461674CD-982C-4F5B-9456-E45A753B6E40}" srcOrd="1" destOrd="0" presId="urn:microsoft.com/office/officeart/2005/8/layout/hProcess6"/>
    <dgm:cxn modelId="{A1B5B0B0-DAB8-428D-A581-97531EDD57F3}" srcId="{FF24AFDA-76E7-456E-9504-20C6C93F8D05}" destId="{6F9BF146-3573-48B9-BC20-760A86FB6F25}" srcOrd="0" destOrd="0" parTransId="{DBE9E428-5A78-484B-AAEC-451B1438E7F5}" sibTransId="{A895492A-D26A-40C1-A682-9808C824E4E1}"/>
    <dgm:cxn modelId="{489ABB36-7625-4FE4-AEF8-8E0B0E796065}" type="presOf" srcId="{507997B3-8B6A-476C-868C-39BEC24F9430}" destId="{4C58AF7F-D3A1-4AC2-A848-C40F67388CA7}" srcOrd="0" destOrd="0" presId="urn:microsoft.com/office/officeart/2005/8/layout/hProcess6"/>
    <dgm:cxn modelId="{CE1ED41F-E0CF-479F-A581-85666E9B15A3}" srcId="{FF24AFDA-76E7-456E-9504-20C6C93F8D05}" destId="{167E7123-A624-4863-95CC-D45F188D66B2}" srcOrd="2" destOrd="0" parTransId="{BE11A3F6-DCA0-49F5-ABAE-D74A3C486CAC}" sibTransId="{68587A77-007E-41A7-BF15-DB7557DF09DA}"/>
    <dgm:cxn modelId="{739E3CAF-0FBB-4E21-96F1-59E45C1FFA90}" type="presOf" srcId="{4D482ECD-FA48-4859-A244-B0AA99723277}" destId="{08E28BEE-A12E-492E-8E11-CC8B172A6097}" srcOrd="0" destOrd="0" presId="urn:microsoft.com/office/officeart/2005/8/layout/hProcess6"/>
    <dgm:cxn modelId="{AFF45F2F-BBEB-44F7-9C8C-B2FF09D912B6}" type="presOf" srcId="{167E7123-A624-4863-95CC-D45F188D66B2}" destId="{308B8E98-6338-4D56-B9C4-E32A510578FF}" srcOrd="0" destOrd="0" presId="urn:microsoft.com/office/officeart/2005/8/layout/hProcess6"/>
    <dgm:cxn modelId="{DBB4E7DB-1F9A-44BB-BCA3-CBC75CA2B132}" type="presOf" srcId="{90865AA5-9230-42A8-B795-1939AE12405A}" destId="{28CF181C-C577-424E-9592-04D4DA877E8A}" srcOrd="0" destOrd="0" presId="urn:microsoft.com/office/officeart/2005/8/layout/hProcess6"/>
    <dgm:cxn modelId="{7BB28B5E-35D2-4F4E-95D6-BD4631DB17FE}" type="presOf" srcId="{D56152F1-E60C-43BA-8FCF-F6DB547504CF}" destId="{B79CD6F1-398A-485D-9EC7-9CD140E17653}" srcOrd="0" destOrd="0" presId="urn:microsoft.com/office/officeart/2005/8/layout/hProcess6"/>
    <dgm:cxn modelId="{6D645729-0E9A-4552-A848-B3DDA048DDBB}" type="presOf" srcId="{FF24AFDA-76E7-456E-9504-20C6C93F8D05}" destId="{6F33715E-246E-423D-950D-7D74CC302722}" srcOrd="0" destOrd="0" presId="urn:microsoft.com/office/officeart/2005/8/layout/hProcess6"/>
    <dgm:cxn modelId="{C741D12F-9D46-40FE-9E8D-EB6BC2790743}" type="presOf" srcId="{2AE6DD0A-0770-46C1-8644-F99A0C8ECA89}" destId="{141D10FC-5B3C-42B9-9F22-21412F59BF96}" srcOrd="0" destOrd="0" presId="urn:microsoft.com/office/officeart/2005/8/layout/hProcess6"/>
    <dgm:cxn modelId="{AFD61115-D032-4D30-A6DF-E9230A798F9C}" type="presOf" srcId="{6F9BF146-3573-48B9-BC20-760A86FB6F25}" destId="{6AA2A5D9-7F67-4C55-95DC-5C3ABDFDCA5D}" srcOrd="0" destOrd="0" presId="urn:microsoft.com/office/officeart/2005/8/layout/hProcess6"/>
    <dgm:cxn modelId="{6D2853C6-F187-4355-9728-B3C2A09B0BD4}" type="presOf" srcId="{507997B3-8B6A-476C-868C-39BEC24F9430}" destId="{29CF51C4-CFB8-4C8A-BA7A-E6088D02DDC6}" srcOrd="1" destOrd="0" presId="urn:microsoft.com/office/officeart/2005/8/layout/hProcess6"/>
    <dgm:cxn modelId="{00AC0641-C432-4751-B238-3E9E0CC823D0}" type="presOf" srcId="{1EDB3F52-3746-4EC8-88FB-11E6BB443094}" destId="{587FF593-2C6C-42FC-9D93-F78F843FBFC9}" srcOrd="0" destOrd="0" presId="urn:microsoft.com/office/officeart/2005/8/layout/hProcess6"/>
    <dgm:cxn modelId="{2E609A88-7655-44BA-9D46-8E62BACD871E}" srcId="{FF24AFDA-76E7-456E-9504-20C6C93F8D05}" destId="{4D482ECD-FA48-4859-A244-B0AA99723277}" srcOrd="1" destOrd="0" parTransId="{51EEE6B4-E199-45D8-B75C-E5196CA2599C}" sibTransId="{8D15CD2D-78A7-4188-BA26-EE1A7259C5BF}"/>
    <dgm:cxn modelId="{5205CC0A-45A8-434E-AF9E-288D619C0D47}" type="presOf" srcId="{D56152F1-E60C-43BA-8FCF-F6DB547504CF}" destId="{57D02EC2-45B9-4827-AED9-3D381D3B5D6B}" srcOrd="1" destOrd="0" presId="urn:microsoft.com/office/officeart/2005/8/layout/hProcess6"/>
    <dgm:cxn modelId="{820575BD-FD48-4D1D-A773-951CA00686B9}" srcId="{6F9BF146-3573-48B9-BC20-760A86FB6F25}" destId="{D56152F1-E60C-43BA-8FCF-F6DB547504CF}" srcOrd="0" destOrd="0" parTransId="{3C803501-6232-438A-86E5-FD2740AF13D2}" sibTransId="{E4CE5011-1709-4042-A303-C5D2FC609467}"/>
    <dgm:cxn modelId="{2BDC3C27-541A-481B-9E16-F8CFECBEA6C8}" type="presParOf" srcId="{6F33715E-246E-423D-950D-7D74CC302722}" destId="{4AF8CC7E-EF42-49E0-985B-63FC95200AAA}" srcOrd="0" destOrd="0" presId="urn:microsoft.com/office/officeart/2005/8/layout/hProcess6"/>
    <dgm:cxn modelId="{FC50DAF0-BCB0-47F4-AFD1-D142541E989C}" type="presParOf" srcId="{4AF8CC7E-EF42-49E0-985B-63FC95200AAA}" destId="{034DADCC-6CBD-43AD-8F1E-DF876B25723B}" srcOrd="0" destOrd="0" presId="urn:microsoft.com/office/officeart/2005/8/layout/hProcess6"/>
    <dgm:cxn modelId="{598CEC4B-5600-476C-8BC7-28FE899BC9DD}" type="presParOf" srcId="{4AF8CC7E-EF42-49E0-985B-63FC95200AAA}" destId="{B79CD6F1-398A-485D-9EC7-9CD140E17653}" srcOrd="1" destOrd="0" presId="urn:microsoft.com/office/officeart/2005/8/layout/hProcess6"/>
    <dgm:cxn modelId="{F8C01BE2-15DD-4E3E-B2AB-502AFFD70ADE}" type="presParOf" srcId="{4AF8CC7E-EF42-49E0-985B-63FC95200AAA}" destId="{57D02EC2-45B9-4827-AED9-3D381D3B5D6B}" srcOrd="2" destOrd="0" presId="urn:microsoft.com/office/officeart/2005/8/layout/hProcess6"/>
    <dgm:cxn modelId="{F87BDFD1-74E7-4FFD-ADB0-71A8C1BA68AC}" type="presParOf" srcId="{4AF8CC7E-EF42-49E0-985B-63FC95200AAA}" destId="{6AA2A5D9-7F67-4C55-95DC-5C3ABDFDCA5D}" srcOrd="3" destOrd="0" presId="urn:microsoft.com/office/officeart/2005/8/layout/hProcess6"/>
    <dgm:cxn modelId="{F65F1C60-FC4C-4EE4-BB38-D71F44A002EE}" type="presParOf" srcId="{6F33715E-246E-423D-950D-7D74CC302722}" destId="{75F9CB7E-1339-4A2F-A4D6-E0C598FE648C}" srcOrd="1" destOrd="0" presId="urn:microsoft.com/office/officeart/2005/8/layout/hProcess6"/>
    <dgm:cxn modelId="{B025BF4C-552C-4FA3-BD18-26F2FB2E6A5F}" type="presParOf" srcId="{6F33715E-246E-423D-950D-7D74CC302722}" destId="{373F2C50-DF87-4A3B-B179-B4E755658CD5}" srcOrd="2" destOrd="0" presId="urn:microsoft.com/office/officeart/2005/8/layout/hProcess6"/>
    <dgm:cxn modelId="{8F589EF0-CA62-4762-A96A-3F0E6F0944C5}" type="presParOf" srcId="{373F2C50-DF87-4A3B-B179-B4E755658CD5}" destId="{4CAD2DB3-EF7C-42CF-AF77-E53185D6404E}" srcOrd="0" destOrd="0" presId="urn:microsoft.com/office/officeart/2005/8/layout/hProcess6"/>
    <dgm:cxn modelId="{B2CB349B-D303-4801-8BC3-0274279C7F7A}" type="presParOf" srcId="{373F2C50-DF87-4A3B-B179-B4E755658CD5}" destId="{141D10FC-5B3C-42B9-9F22-21412F59BF96}" srcOrd="1" destOrd="0" presId="urn:microsoft.com/office/officeart/2005/8/layout/hProcess6"/>
    <dgm:cxn modelId="{5CE94C5D-D938-44AC-B4E9-78ACFC1B2C45}" type="presParOf" srcId="{373F2C50-DF87-4A3B-B179-B4E755658CD5}" destId="{C7657997-113F-4323-8082-8E0D2FCBA9BB}" srcOrd="2" destOrd="0" presId="urn:microsoft.com/office/officeart/2005/8/layout/hProcess6"/>
    <dgm:cxn modelId="{7F41390B-0CA7-4973-BFEE-EF1DF3D57B9B}" type="presParOf" srcId="{373F2C50-DF87-4A3B-B179-B4E755658CD5}" destId="{08E28BEE-A12E-492E-8E11-CC8B172A6097}" srcOrd="3" destOrd="0" presId="urn:microsoft.com/office/officeart/2005/8/layout/hProcess6"/>
    <dgm:cxn modelId="{EF891D4C-7790-43B0-8E6E-89901EB7F04A}" type="presParOf" srcId="{6F33715E-246E-423D-950D-7D74CC302722}" destId="{0C3BF5D9-40A0-4921-BC72-277AAAD90A06}" srcOrd="3" destOrd="0" presId="urn:microsoft.com/office/officeart/2005/8/layout/hProcess6"/>
    <dgm:cxn modelId="{11B846BC-2287-4083-84AB-86AD40F2947A}" type="presParOf" srcId="{6F33715E-246E-423D-950D-7D74CC302722}" destId="{DDF70D30-9953-4207-8451-5F0037851A03}" srcOrd="4" destOrd="0" presId="urn:microsoft.com/office/officeart/2005/8/layout/hProcess6"/>
    <dgm:cxn modelId="{2C143C39-A7A9-404F-BD1B-25247982EF21}" type="presParOf" srcId="{DDF70D30-9953-4207-8451-5F0037851A03}" destId="{1612A289-8AA0-4C9B-ACD0-A2DB0C208BC3}" srcOrd="0" destOrd="0" presId="urn:microsoft.com/office/officeart/2005/8/layout/hProcess6"/>
    <dgm:cxn modelId="{0F859E0A-97E1-4E7B-8D6A-6EBE26D2AC0E}" type="presParOf" srcId="{DDF70D30-9953-4207-8451-5F0037851A03}" destId="{4C58AF7F-D3A1-4AC2-A848-C40F67388CA7}" srcOrd="1" destOrd="0" presId="urn:microsoft.com/office/officeart/2005/8/layout/hProcess6"/>
    <dgm:cxn modelId="{138327A4-D7AE-49D1-9255-1D6105A3C8F6}" type="presParOf" srcId="{DDF70D30-9953-4207-8451-5F0037851A03}" destId="{29CF51C4-CFB8-4C8A-BA7A-E6088D02DDC6}" srcOrd="2" destOrd="0" presId="urn:microsoft.com/office/officeart/2005/8/layout/hProcess6"/>
    <dgm:cxn modelId="{13FD972F-6F28-4A52-B8BE-86E241C6FC48}" type="presParOf" srcId="{DDF70D30-9953-4207-8451-5F0037851A03}" destId="{308B8E98-6338-4D56-B9C4-E32A510578FF}" srcOrd="3" destOrd="0" presId="urn:microsoft.com/office/officeart/2005/8/layout/hProcess6"/>
    <dgm:cxn modelId="{94884BF5-5FA0-4CC2-B4E2-0E8DE7963B41}" type="presParOf" srcId="{6F33715E-246E-423D-950D-7D74CC302722}" destId="{CD117271-3267-4917-928D-BE23CB91DC6C}" srcOrd="5" destOrd="0" presId="urn:microsoft.com/office/officeart/2005/8/layout/hProcess6"/>
    <dgm:cxn modelId="{ED0815FE-2A68-4374-A9F0-88650E9D5C21}" type="presParOf" srcId="{6F33715E-246E-423D-950D-7D74CC302722}" destId="{5047E84A-B93E-441D-B37B-9D51AF7E9BF0}" srcOrd="6" destOrd="0" presId="urn:microsoft.com/office/officeart/2005/8/layout/hProcess6"/>
    <dgm:cxn modelId="{CCAB1232-81FA-4761-846A-32832877AB7F}" type="presParOf" srcId="{5047E84A-B93E-441D-B37B-9D51AF7E9BF0}" destId="{EE11A073-3243-4848-B85E-1D0993135F76}" srcOrd="0" destOrd="0" presId="urn:microsoft.com/office/officeart/2005/8/layout/hProcess6"/>
    <dgm:cxn modelId="{41B3AFCB-0801-4EFD-856A-B96CF2F3593B}" type="presParOf" srcId="{5047E84A-B93E-441D-B37B-9D51AF7E9BF0}" destId="{587FF593-2C6C-42FC-9D93-F78F843FBFC9}" srcOrd="1" destOrd="0" presId="urn:microsoft.com/office/officeart/2005/8/layout/hProcess6"/>
    <dgm:cxn modelId="{91C9BB1E-94D3-4A7B-83E7-A1025AA90A71}" type="presParOf" srcId="{5047E84A-B93E-441D-B37B-9D51AF7E9BF0}" destId="{461674CD-982C-4F5B-9456-E45A753B6E40}" srcOrd="2" destOrd="0" presId="urn:microsoft.com/office/officeart/2005/8/layout/hProcess6"/>
    <dgm:cxn modelId="{4434F97D-4D18-41D9-93DF-F858AAE754F6}" type="presParOf" srcId="{5047E84A-B93E-441D-B37B-9D51AF7E9BF0}" destId="{28CF181C-C577-424E-9592-04D4DA877E8A}"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9CD6F1-398A-485D-9EC7-9CD140E17653}">
      <dsp:nvSpPr>
        <dsp:cNvPr id="0" name=""/>
        <dsp:cNvSpPr/>
      </dsp:nvSpPr>
      <dsp:spPr>
        <a:xfrm>
          <a:off x="418862" y="1142156"/>
          <a:ext cx="1658213" cy="1449487"/>
        </a:xfrm>
        <a:prstGeom prst="rightArrow">
          <a:avLst>
            <a:gd name="adj1" fmla="val 70000"/>
            <a:gd name="adj2" fmla="val 50000"/>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5400" tIns="6350" rIns="12700" bIns="6350" numCol="1" spcCol="1270" anchor="ctr" anchorCtr="0">
          <a:noAutofit/>
        </a:bodyPr>
        <a:lstStyle/>
        <a:p>
          <a:pPr lvl="0" algn="ctr" defTabSz="444500" rtl="1">
            <a:lnSpc>
              <a:spcPct val="90000"/>
            </a:lnSpc>
            <a:spcBef>
              <a:spcPct val="0"/>
            </a:spcBef>
            <a:spcAft>
              <a:spcPct val="35000"/>
            </a:spcAft>
          </a:pPr>
          <a:r>
            <a:rPr lang="en-US" sz="1000" kern="1200" dirty="0" smtClean="0"/>
            <a:t>Web crawling and API for collecting and obtaining the data</a:t>
          </a:r>
          <a:endParaRPr lang="he-IL" sz="1000" kern="1200" dirty="0"/>
        </a:p>
      </dsp:txBody>
      <dsp:txXfrm>
        <a:off x="833416" y="1359579"/>
        <a:ext cx="808378" cy="1014641"/>
      </dsp:txXfrm>
    </dsp:sp>
    <dsp:sp modelId="{6AA2A5D9-7F67-4C55-95DC-5C3ABDFDCA5D}">
      <dsp:nvSpPr>
        <dsp:cNvPr id="0" name=""/>
        <dsp:cNvSpPr/>
      </dsp:nvSpPr>
      <dsp:spPr>
        <a:xfrm>
          <a:off x="4309" y="1452346"/>
          <a:ext cx="829106" cy="829106"/>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rtl="1">
            <a:lnSpc>
              <a:spcPct val="90000"/>
            </a:lnSpc>
            <a:spcBef>
              <a:spcPct val="0"/>
            </a:spcBef>
            <a:spcAft>
              <a:spcPct val="35000"/>
            </a:spcAft>
          </a:pPr>
          <a:r>
            <a:rPr lang="en-US" sz="900" kern="1200" dirty="0" smtClean="0"/>
            <a:t>Data-Acquisition </a:t>
          </a:r>
          <a:endParaRPr lang="he-IL" sz="900" kern="1200" dirty="0"/>
        </a:p>
      </dsp:txBody>
      <dsp:txXfrm>
        <a:off x="125729" y="1573766"/>
        <a:ext cx="586266" cy="586266"/>
      </dsp:txXfrm>
    </dsp:sp>
    <dsp:sp modelId="{141D10FC-5B3C-42B9-9F22-21412F59BF96}">
      <dsp:nvSpPr>
        <dsp:cNvPr id="0" name=""/>
        <dsp:cNvSpPr/>
      </dsp:nvSpPr>
      <dsp:spPr>
        <a:xfrm>
          <a:off x="2595267" y="1142156"/>
          <a:ext cx="1658213" cy="1449487"/>
        </a:xfrm>
        <a:prstGeom prst="rightArrow">
          <a:avLst>
            <a:gd name="adj1" fmla="val 70000"/>
            <a:gd name="adj2" fmla="val 50000"/>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5400" tIns="6350" rIns="12700" bIns="6350" numCol="1" spcCol="1270" anchor="ctr" anchorCtr="0">
          <a:noAutofit/>
        </a:bodyPr>
        <a:lstStyle/>
        <a:p>
          <a:pPr lvl="0" algn="ctr" defTabSz="444500" rtl="1">
            <a:lnSpc>
              <a:spcPct val="90000"/>
            </a:lnSpc>
            <a:spcBef>
              <a:spcPct val="0"/>
            </a:spcBef>
            <a:spcAft>
              <a:spcPct val="35000"/>
            </a:spcAft>
          </a:pPr>
          <a:r>
            <a:rPr lang="en-US" sz="1000" kern="1200" dirty="0" smtClean="0"/>
            <a:t>Cleaning, formatting, and filtering the data.</a:t>
          </a:r>
          <a:endParaRPr lang="he-IL" sz="1000" kern="1200" dirty="0"/>
        </a:p>
      </dsp:txBody>
      <dsp:txXfrm>
        <a:off x="3009820" y="1359579"/>
        <a:ext cx="808378" cy="1014641"/>
      </dsp:txXfrm>
    </dsp:sp>
    <dsp:sp modelId="{08E28BEE-A12E-492E-8E11-CC8B172A6097}">
      <dsp:nvSpPr>
        <dsp:cNvPr id="0" name=""/>
        <dsp:cNvSpPr/>
      </dsp:nvSpPr>
      <dsp:spPr>
        <a:xfrm>
          <a:off x="2180714" y="1452346"/>
          <a:ext cx="829106" cy="829106"/>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rtl="1">
            <a:lnSpc>
              <a:spcPct val="90000"/>
            </a:lnSpc>
            <a:spcBef>
              <a:spcPct val="0"/>
            </a:spcBef>
            <a:spcAft>
              <a:spcPct val="35000"/>
            </a:spcAft>
          </a:pPr>
          <a:r>
            <a:rPr lang="en-US" sz="900" kern="1200" dirty="0" smtClean="0"/>
            <a:t>Data Cleaning </a:t>
          </a:r>
          <a:endParaRPr lang="he-IL" sz="900" kern="1200" dirty="0"/>
        </a:p>
      </dsp:txBody>
      <dsp:txXfrm>
        <a:off x="2302134" y="1573766"/>
        <a:ext cx="586266" cy="586266"/>
      </dsp:txXfrm>
    </dsp:sp>
    <dsp:sp modelId="{4C58AF7F-D3A1-4AC2-A848-C40F67388CA7}">
      <dsp:nvSpPr>
        <dsp:cNvPr id="0" name=""/>
        <dsp:cNvSpPr/>
      </dsp:nvSpPr>
      <dsp:spPr>
        <a:xfrm>
          <a:off x="4771672" y="1142156"/>
          <a:ext cx="1658213" cy="1449487"/>
        </a:xfrm>
        <a:prstGeom prst="rightArrow">
          <a:avLst>
            <a:gd name="adj1" fmla="val 70000"/>
            <a:gd name="adj2" fmla="val 50000"/>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5400" tIns="6350" rIns="12700" bIns="6350" numCol="1" spcCol="1270" anchor="ctr" anchorCtr="0">
          <a:noAutofit/>
        </a:bodyPr>
        <a:lstStyle/>
        <a:p>
          <a:pPr lvl="0" algn="ctr" defTabSz="444500" rtl="1">
            <a:lnSpc>
              <a:spcPct val="90000"/>
            </a:lnSpc>
            <a:spcBef>
              <a:spcPct val="0"/>
            </a:spcBef>
            <a:spcAft>
              <a:spcPct val="35000"/>
            </a:spcAft>
          </a:pPr>
          <a:r>
            <a:rPr lang="en-US" sz="1000" kern="1200" dirty="0" smtClean="0"/>
            <a:t>Visualizing and understanding the data</a:t>
          </a:r>
          <a:endParaRPr lang="he-IL" sz="1000" kern="1200" dirty="0"/>
        </a:p>
      </dsp:txBody>
      <dsp:txXfrm>
        <a:off x="5186225" y="1359579"/>
        <a:ext cx="808378" cy="1014641"/>
      </dsp:txXfrm>
    </dsp:sp>
    <dsp:sp modelId="{308B8E98-6338-4D56-B9C4-E32A510578FF}">
      <dsp:nvSpPr>
        <dsp:cNvPr id="0" name=""/>
        <dsp:cNvSpPr/>
      </dsp:nvSpPr>
      <dsp:spPr>
        <a:xfrm>
          <a:off x="4357119" y="1452346"/>
          <a:ext cx="829106" cy="829106"/>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rtl="1">
            <a:lnSpc>
              <a:spcPct val="90000"/>
            </a:lnSpc>
            <a:spcBef>
              <a:spcPct val="0"/>
            </a:spcBef>
            <a:spcAft>
              <a:spcPct val="35000"/>
            </a:spcAft>
          </a:pPr>
          <a:r>
            <a:rPr lang="en-US" sz="900" kern="1200" dirty="0" smtClean="0"/>
            <a:t>EDA </a:t>
          </a:r>
          <a:endParaRPr lang="he-IL" sz="900" kern="1200" dirty="0"/>
        </a:p>
      </dsp:txBody>
      <dsp:txXfrm>
        <a:off x="4478539" y="1573766"/>
        <a:ext cx="586266" cy="586266"/>
      </dsp:txXfrm>
    </dsp:sp>
    <dsp:sp modelId="{587FF593-2C6C-42FC-9D93-F78F843FBFC9}">
      <dsp:nvSpPr>
        <dsp:cNvPr id="0" name=""/>
        <dsp:cNvSpPr/>
      </dsp:nvSpPr>
      <dsp:spPr>
        <a:xfrm>
          <a:off x="6948077" y="1142156"/>
          <a:ext cx="1658213" cy="1449487"/>
        </a:xfrm>
        <a:prstGeom prst="rightArrow">
          <a:avLst>
            <a:gd name="adj1" fmla="val 70000"/>
            <a:gd name="adj2" fmla="val 50000"/>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5400" tIns="6350" rIns="12700" bIns="6350" numCol="1" spcCol="1270" anchor="ctr" anchorCtr="0">
          <a:noAutofit/>
        </a:bodyPr>
        <a:lstStyle/>
        <a:p>
          <a:pPr lvl="0" algn="ctr" defTabSz="444500" rtl="1">
            <a:lnSpc>
              <a:spcPct val="90000"/>
            </a:lnSpc>
            <a:spcBef>
              <a:spcPct val="0"/>
            </a:spcBef>
            <a:spcAft>
              <a:spcPct val="35000"/>
            </a:spcAft>
          </a:pPr>
          <a:r>
            <a:rPr lang="en-US" sz="1000" kern="1200" dirty="0" smtClean="0"/>
            <a:t>Create final predict model</a:t>
          </a:r>
          <a:endParaRPr lang="he-IL" sz="1000" kern="1200" dirty="0"/>
        </a:p>
      </dsp:txBody>
      <dsp:txXfrm>
        <a:off x="7362630" y="1359579"/>
        <a:ext cx="808378" cy="1014641"/>
      </dsp:txXfrm>
    </dsp:sp>
    <dsp:sp modelId="{28CF181C-C577-424E-9592-04D4DA877E8A}">
      <dsp:nvSpPr>
        <dsp:cNvPr id="0" name=""/>
        <dsp:cNvSpPr/>
      </dsp:nvSpPr>
      <dsp:spPr>
        <a:xfrm>
          <a:off x="6533523" y="1452346"/>
          <a:ext cx="829106" cy="829106"/>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rtl="1">
            <a:lnSpc>
              <a:spcPct val="90000"/>
            </a:lnSpc>
            <a:spcBef>
              <a:spcPct val="0"/>
            </a:spcBef>
            <a:spcAft>
              <a:spcPct val="35000"/>
            </a:spcAft>
          </a:pPr>
          <a:r>
            <a:rPr lang="en-US" sz="900" kern="1200" dirty="0" smtClean="0"/>
            <a:t>Machine Learning </a:t>
          </a:r>
          <a:endParaRPr lang="he-IL" sz="900" kern="1200" dirty="0"/>
        </a:p>
      </dsp:txBody>
      <dsp:txXfrm>
        <a:off x="6654943" y="1573766"/>
        <a:ext cx="586266" cy="58626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pPr/>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pPr/>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F533E96-F078-4B3D-A8F4-F1AF21EBC357}" type="slidenum">
              <a:rPr lang="en-US" smtClean="0"/>
              <a:pPr/>
              <a:t>2</a:t>
            </a:fld>
            <a:endParaRPr lang="en-US"/>
          </a:p>
        </p:txBody>
      </p:sp>
    </p:spTree>
    <p:extLst>
      <p:ext uri="{BB962C8B-B14F-4D97-AF65-F5344CB8AC3E}">
        <p14:creationId xmlns:p14="http://schemas.microsoft.com/office/powerpoint/2010/main" val="430616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AF533E96-F078-4B3D-A8F4-F1AF21EBC357}" type="slidenum">
              <a:rPr lang="en-US" smtClean="0"/>
              <a:pPr/>
              <a:t>10</a:t>
            </a:fld>
            <a:endParaRPr lang="en-US"/>
          </a:p>
        </p:txBody>
      </p:sp>
    </p:spTree>
    <p:extLst>
      <p:ext uri="{BB962C8B-B14F-4D97-AF65-F5344CB8AC3E}">
        <p14:creationId xmlns:p14="http://schemas.microsoft.com/office/powerpoint/2010/main" val="1894589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F533E96-F078-4B3D-A8F4-F1AF21EBC357}" type="slidenum">
              <a:rPr lang="en-US" smtClean="0"/>
              <a:pPr/>
              <a:t>15</a:t>
            </a:fld>
            <a:endParaRPr lang="en-US"/>
          </a:p>
        </p:txBody>
      </p:sp>
    </p:spTree>
    <p:extLst>
      <p:ext uri="{BB962C8B-B14F-4D97-AF65-F5344CB8AC3E}">
        <p14:creationId xmlns:p14="http://schemas.microsoft.com/office/powerpoint/2010/main" val="902474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AF533E96-F078-4B3D-A8F4-F1AF21EBC357}" type="slidenum">
              <a:rPr lang="en-US" smtClean="0"/>
              <a:pPr/>
              <a:t>19</a:t>
            </a:fld>
            <a:endParaRPr lang="en-US"/>
          </a:p>
        </p:txBody>
      </p:sp>
    </p:spTree>
    <p:extLst>
      <p:ext uri="{BB962C8B-B14F-4D97-AF65-F5344CB8AC3E}">
        <p14:creationId xmlns:p14="http://schemas.microsoft.com/office/powerpoint/2010/main" val="157950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F533E96-F078-4B3D-A8F4-F1AF21EBC357}" type="slidenum">
              <a:rPr lang="en-US" smtClean="0"/>
              <a:pPr/>
              <a:t>20</a:t>
            </a:fld>
            <a:endParaRPr lang="en-US"/>
          </a:p>
        </p:txBody>
      </p:sp>
    </p:spTree>
    <p:extLst>
      <p:ext uri="{BB962C8B-B14F-4D97-AF65-F5344CB8AC3E}">
        <p14:creationId xmlns:p14="http://schemas.microsoft.com/office/powerpoint/2010/main" val="1455876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F533E96-F078-4B3D-A8F4-F1AF21EBC357}" type="slidenum">
              <a:rPr lang="en-US" smtClean="0"/>
              <a:pPr/>
              <a:t>34</a:t>
            </a:fld>
            <a:endParaRPr lang="en-US"/>
          </a:p>
        </p:txBody>
      </p:sp>
    </p:spTree>
    <p:extLst>
      <p:ext uri="{BB962C8B-B14F-4D97-AF65-F5344CB8AC3E}">
        <p14:creationId xmlns:p14="http://schemas.microsoft.com/office/powerpoint/2010/main" val="19063307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3344" y="3182570"/>
            <a:ext cx="8229599" cy="951564"/>
          </a:xfrm>
          <a:noFill/>
          <a:effectLst>
            <a:outerShdw blurRad="50800" dist="38100" dir="2700000" algn="tl" rotWithShape="0">
              <a:prstClr val="black">
                <a:alpha val="40000"/>
              </a:prstClr>
            </a:outerShdw>
          </a:effectLst>
        </p:spPr>
        <p:txBody>
          <a:bodyPr>
            <a:normAutofit/>
          </a:bodyPr>
          <a:lstStyle>
            <a:lvl1pPr algn="l">
              <a:defRPr sz="360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450272" y="4124866"/>
            <a:ext cx="8229600" cy="642397"/>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89F5AB22-D320-49DE-87D0-DE777702E918}" type="datetime1">
              <a:rPr lang="en-US" smtClean="0"/>
              <a:t>1/25/2022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861CD3-C958-45C2-9F84-18FAF924ED54}" type="datetime1">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F3E0E3-24A7-4D5C-A342-F70D88E707B3}" type="datetime1">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8D5DB6-1017-4C18-AD7B-B3EB96917A20}" type="datetime1">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739289"/>
            <a:ext cx="8246070" cy="763526"/>
          </a:xfrm>
        </p:spPr>
        <p:txBody>
          <a:bodyPr>
            <a:normAutofit/>
          </a:bodyPr>
          <a:lstStyle>
            <a:lvl1pPr algn="l">
              <a:defRPr sz="3600" baseline="0">
                <a:solidFill>
                  <a:schemeClr val="tx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35950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09BED3-98D1-4312-8B66-26DED53771D7}" type="datetime1">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586585"/>
            <a:ext cx="6708433" cy="572644"/>
          </a:xfrm>
        </p:spPr>
        <p:txBody>
          <a:bodyPr>
            <a:normAutofit/>
          </a:bodyPr>
          <a:lstStyle>
            <a:lvl1pPr algn="l">
              <a:defRPr sz="3600">
                <a:solidFill>
                  <a:srgbClr val="FFC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197405"/>
            <a:ext cx="6708433"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38CDF60-BF36-444B-81C5-F26C017DF8F1}" type="datetime1">
              <a:rPr lang="en-US" smtClean="0"/>
              <a:t>1/25/2022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4C47FF-25E6-474B-A97D-4508DCA4800E}" type="datetime1">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C09C59-E0F1-4247-AE8F-E6F3F6A27581}" type="datetime1">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6879" y="1007420"/>
            <a:ext cx="8093365" cy="763525"/>
          </a:xfrm>
        </p:spPr>
        <p:txBody>
          <a:bodyPr>
            <a:normAutofit/>
          </a:bodyPr>
          <a:lstStyle>
            <a:lvl1pPr algn="l">
              <a:defRPr sz="3600" baseline="0">
                <a:solidFill>
                  <a:schemeClr val="tx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793943"/>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40"/>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793943"/>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232A696-736E-4932-A2FC-458A4BA15E8B}" type="datetime1">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343F4E-525C-4388-A48B-103B619B47F0}" type="datetime1">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713860-A443-44C2-ADD5-D46A49EFEDA2}" type="datetime1">
              <a:rPr lang="en-US" smtClean="0"/>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F21998-242A-4435-BD68-2538D9EA797F}" type="datetime1">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14B150E-A81A-486A-B77B-94BFB7DAFD2C}" type="datetime1">
              <a:rPr lang="en-US" smtClean="0"/>
              <a:t>1/25/2022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bg1">
                    <a:lumMod val="95000"/>
                  </a:schemeClr>
                </a:solidFill>
              </a:defRPr>
            </a:lvl1p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orY98/Machine-Learning---Bitcoin-Pric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en.wikipedia.org/wiki/Exploratory_data_analysis" TargetMode="Externa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s://en.wikipedia.org/wiki/Exploratory_data_analysis" TargetMode="Externa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1" y="3333750"/>
            <a:ext cx="8229599" cy="951564"/>
          </a:xfrm>
        </p:spPr>
        <p:txBody>
          <a:bodyPr>
            <a:noAutofit/>
          </a:bodyPr>
          <a:lstStyle/>
          <a:p>
            <a:r>
              <a:rPr lang="en-US" sz="3200" dirty="0" smtClean="0"/>
              <a:t>Bitcoin Closing Rate Forecasting – Machine Learning Project </a:t>
            </a:r>
            <a:endParaRPr lang="en-US" sz="3200" dirty="0"/>
          </a:p>
        </p:txBody>
      </p:sp>
      <p:sp>
        <p:nvSpPr>
          <p:cNvPr id="3" name="Subtitle 2"/>
          <p:cNvSpPr>
            <a:spLocks noGrp="1"/>
          </p:cNvSpPr>
          <p:nvPr>
            <p:ph type="subTitle" idx="1"/>
          </p:nvPr>
        </p:nvSpPr>
        <p:spPr>
          <a:xfrm>
            <a:off x="542100" y="4400550"/>
            <a:ext cx="8222672" cy="609600"/>
          </a:xfrm>
        </p:spPr>
        <p:txBody>
          <a:bodyPr>
            <a:normAutofit fontScale="85000" lnSpcReduction="10000"/>
          </a:bodyPr>
          <a:lstStyle/>
          <a:p>
            <a:r>
              <a:rPr lang="en-US" sz="2000" dirty="0" err="1" smtClean="0"/>
              <a:t>Mor</a:t>
            </a:r>
            <a:r>
              <a:rPr lang="en-US" sz="2000" dirty="0" smtClean="0"/>
              <a:t> </a:t>
            </a:r>
            <a:r>
              <a:rPr lang="en-US" sz="2000" dirty="0" err="1"/>
              <a:t>Y</a:t>
            </a:r>
            <a:r>
              <a:rPr lang="en-US" sz="2000" dirty="0" err="1" smtClean="0"/>
              <a:t>ossef</a:t>
            </a:r>
            <a:r>
              <a:rPr lang="en-US" sz="2000" dirty="0" smtClean="0"/>
              <a:t> &amp; </a:t>
            </a:r>
            <a:r>
              <a:rPr lang="en-US" sz="2000" dirty="0" err="1" smtClean="0"/>
              <a:t>Rinat</a:t>
            </a:r>
            <a:r>
              <a:rPr lang="en-US" sz="2000" dirty="0" smtClean="0"/>
              <a:t> </a:t>
            </a:r>
            <a:r>
              <a:rPr lang="en-US" sz="2000" dirty="0" err="1"/>
              <a:t>P</a:t>
            </a:r>
            <a:r>
              <a:rPr lang="en-US" sz="2000" dirty="0" err="1" smtClean="0"/>
              <a:t>olonski</a:t>
            </a:r>
            <a:endParaRPr lang="en-US" sz="2000" dirty="0" smtClean="0"/>
          </a:p>
          <a:p>
            <a:r>
              <a:rPr lang="en-US" sz="2000" dirty="0" smtClean="0">
                <a:solidFill>
                  <a:srgbClr val="FF0000"/>
                </a:solidFill>
                <a:hlinkClick r:id="rId2"/>
              </a:rPr>
              <a:t>github.com</a:t>
            </a:r>
            <a:endParaRPr lang="en-US" sz="2000" dirty="0" smtClean="0">
              <a:solidFill>
                <a:srgbClr val="FF0000"/>
              </a:solidFill>
            </a:endParaRPr>
          </a:p>
        </p:txBody>
      </p:sp>
      <p:sp>
        <p:nvSpPr>
          <p:cNvPr id="4" name="מציין מיקום של מספר שקופית 3"/>
          <p:cNvSpPr>
            <a:spLocks noGrp="1"/>
          </p:cNvSpPr>
          <p:nvPr>
            <p:ph type="sldNum" sz="quarter" idx="12"/>
          </p:nvPr>
        </p:nvSpPr>
        <p:spPr/>
        <p:txBody>
          <a:bodyPr/>
          <a:lstStyle/>
          <a:p>
            <a:fld id="{B82CCC60-E8CD-4174-8B1A-7DF615B22EEF}" type="slidenum">
              <a:rPr lang="en-US" b="1" smtClean="0"/>
              <a:pPr/>
              <a:t>1</a:t>
            </a:fld>
            <a:endParaRPr lang="en-US" b="1"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33400" y="1276350"/>
            <a:ext cx="8093365" cy="763525"/>
          </a:xfrm>
        </p:spPr>
        <p:txBody>
          <a:bodyPr/>
          <a:lstStyle/>
          <a:p>
            <a:r>
              <a:rPr lang="en-US" dirty="0" smtClean="0"/>
              <a:t>Twitter API + Google Trends</a:t>
            </a:r>
            <a:endParaRPr lang="he-IL" dirty="0"/>
          </a:p>
        </p:txBody>
      </p:sp>
      <p:sp>
        <p:nvSpPr>
          <p:cNvPr id="4" name="מציין מיקום תוכן 3"/>
          <p:cNvSpPr>
            <a:spLocks noGrp="1"/>
          </p:cNvSpPr>
          <p:nvPr>
            <p:ph sz="half" idx="2"/>
          </p:nvPr>
        </p:nvSpPr>
        <p:spPr>
          <a:xfrm>
            <a:off x="533400" y="2114550"/>
            <a:ext cx="8463566" cy="2734409"/>
          </a:xfrm>
        </p:spPr>
        <p:txBody>
          <a:bodyPr>
            <a:normAutofit/>
          </a:bodyPr>
          <a:lstStyle/>
          <a:p>
            <a:pPr algn="l"/>
            <a:r>
              <a:rPr lang="en-US" sz="1800" dirty="0" smtClean="0"/>
              <a:t>We knew there is a connection between the </a:t>
            </a:r>
            <a:r>
              <a:rPr lang="en-US" sz="1800" dirty="0"/>
              <a:t>number of tweets from Twitter </a:t>
            </a:r>
            <a:r>
              <a:rPr lang="en-US" sz="1800" dirty="0" smtClean="0"/>
              <a:t>and Google </a:t>
            </a:r>
            <a:r>
              <a:rPr lang="en-US" sz="1800" dirty="0"/>
              <a:t>trends </a:t>
            </a:r>
            <a:r>
              <a:rPr lang="en-US" sz="1800" dirty="0" smtClean="0"/>
              <a:t>about the rate of the bitcoin</a:t>
            </a:r>
            <a:r>
              <a:rPr lang="en-US" sz="1800" dirty="0" smtClean="0"/>
              <a:t>.</a:t>
            </a:r>
          </a:p>
          <a:p>
            <a:pPr algn="l"/>
            <a:endParaRPr lang="en-US" sz="1800" dirty="0" smtClean="0"/>
          </a:p>
          <a:p>
            <a:pPr algn="l"/>
            <a:r>
              <a:rPr lang="en-US" sz="1800" dirty="0" smtClean="0"/>
              <a:t>For example: Elon Musk </a:t>
            </a:r>
            <a:r>
              <a:rPr lang="en-US" sz="1800" dirty="0"/>
              <a:t>announced that </a:t>
            </a:r>
            <a:r>
              <a:rPr lang="en-US" sz="1800" b="1" dirty="0"/>
              <a:t>Tesla bought bitcoins worth $1.5 billion</a:t>
            </a:r>
            <a:r>
              <a:rPr lang="en-US" sz="1800" dirty="0"/>
              <a:t>, the cryptocurrency rose by 20 percent in one day</a:t>
            </a:r>
            <a:r>
              <a:rPr lang="en-US" sz="1800" dirty="0" smtClean="0"/>
              <a:t>.</a:t>
            </a:r>
          </a:p>
          <a:p>
            <a:pPr algn="l"/>
            <a:endParaRPr lang="en-US" sz="1800" dirty="0" smtClean="0"/>
          </a:p>
          <a:p>
            <a:pPr algn="l"/>
            <a:r>
              <a:rPr lang="en-US" sz="1800" dirty="0" smtClean="0"/>
              <a:t>So </a:t>
            </a:r>
            <a:r>
              <a:rPr lang="en-US" sz="1800" dirty="0"/>
              <a:t>w</a:t>
            </a:r>
            <a:r>
              <a:rPr lang="en-US" sz="1800" dirty="0" smtClean="0"/>
              <a:t>e decided to add those parameters to our data.</a:t>
            </a:r>
          </a:p>
          <a:p>
            <a:endParaRPr lang="en-US" dirty="0" smtClean="0"/>
          </a:p>
          <a:p>
            <a:endParaRPr lang="en-US" dirty="0" smtClean="0"/>
          </a:p>
        </p:txBody>
      </p:sp>
      <p:sp>
        <p:nvSpPr>
          <p:cNvPr id="3" name="מציין מיקום של מספר שקופית 2"/>
          <p:cNvSpPr>
            <a:spLocks noGrp="1"/>
          </p:cNvSpPr>
          <p:nvPr>
            <p:ph type="sldNum" sz="quarter" idx="12"/>
          </p:nvPr>
        </p:nvSpPr>
        <p:spPr/>
        <p:txBody>
          <a:bodyPr/>
          <a:lstStyle/>
          <a:p>
            <a:fld id="{B82CCC60-E8CD-4174-8B1A-7DF615B22EEF}" type="slidenum">
              <a:rPr lang="en-US" smtClean="0"/>
              <a:pPr/>
              <a:t>10</a:t>
            </a:fld>
            <a:endParaRPr lang="en-US"/>
          </a:p>
        </p:txBody>
      </p:sp>
    </p:spTree>
    <p:extLst>
      <p:ext uri="{BB962C8B-B14F-4D97-AF65-F5344CB8AC3E}">
        <p14:creationId xmlns:p14="http://schemas.microsoft.com/office/powerpoint/2010/main" val="36121067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769"/>
          <a:stretch/>
        </p:blipFill>
        <p:spPr bwMode="auto">
          <a:xfrm>
            <a:off x="304800" y="666750"/>
            <a:ext cx="3848442" cy="628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228600" y="133350"/>
            <a:ext cx="3174202" cy="461665"/>
          </a:xfrm>
          <a:prstGeom prst="rect">
            <a:avLst/>
          </a:prstGeom>
          <a:noFill/>
        </p:spPr>
        <p:txBody>
          <a:bodyPr wrap="none" rtlCol="0">
            <a:spAutoFit/>
          </a:bodyPr>
          <a:lstStyle/>
          <a:p>
            <a:r>
              <a:rPr lang="en-US" sz="2400" b="1" u="sng" dirty="0" smtClean="0">
                <a:solidFill>
                  <a:srgbClr val="FFC000"/>
                </a:solidFill>
              </a:rPr>
              <a:t>The Libraries We Used:</a:t>
            </a:r>
            <a:endParaRPr lang="en-US" sz="2400" b="1" u="sng" dirty="0">
              <a:solidFill>
                <a:srgbClr val="FFC000"/>
              </a:solidFill>
            </a:endParaRPr>
          </a:p>
        </p:txBody>
      </p:sp>
      <p:pic>
        <p:nvPicPr>
          <p:cNvPr id="10"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30890"/>
          <a:stretch/>
        </p:blipFill>
        <p:spPr bwMode="auto">
          <a:xfrm>
            <a:off x="304799" y="1962150"/>
            <a:ext cx="6477001" cy="2449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228600" y="1428750"/>
            <a:ext cx="1612942" cy="461665"/>
          </a:xfrm>
          <a:prstGeom prst="rect">
            <a:avLst/>
          </a:prstGeom>
          <a:noFill/>
        </p:spPr>
        <p:txBody>
          <a:bodyPr wrap="none" rtlCol="0">
            <a:spAutoFit/>
          </a:bodyPr>
          <a:lstStyle/>
          <a:p>
            <a:r>
              <a:rPr lang="en-US" sz="2400" b="1" u="sng" dirty="0" smtClean="0">
                <a:solidFill>
                  <a:srgbClr val="FFC000"/>
                </a:solidFill>
              </a:rPr>
              <a:t>Google-API</a:t>
            </a:r>
            <a:endParaRPr lang="en-US" sz="2400" b="1" u="sng" dirty="0">
              <a:solidFill>
                <a:srgbClr val="FFC000"/>
              </a:solidFill>
            </a:endParaRPr>
          </a:p>
        </p:txBody>
      </p:sp>
      <p:sp>
        <p:nvSpPr>
          <p:cNvPr id="2" name="מציין מיקום של מספר שקופית 1"/>
          <p:cNvSpPr>
            <a:spLocks noGrp="1"/>
          </p:cNvSpPr>
          <p:nvPr>
            <p:ph type="sldNum" sz="quarter" idx="12"/>
          </p:nvPr>
        </p:nvSpPr>
        <p:spPr/>
        <p:txBody>
          <a:bodyPr/>
          <a:lstStyle/>
          <a:p>
            <a:fld id="{B82CCC60-E8CD-4174-8B1A-7DF615B22EEF}" type="slidenum">
              <a:rPr lang="en-US" smtClean="0"/>
              <a:pPr/>
              <a:t>11</a:t>
            </a:fld>
            <a:endParaRPr lang="en-US"/>
          </a:p>
        </p:txBody>
      </p:sp>
    </p:spTree>
    <p:extLst>
      <p:ext uri="{BB962C8B-B14F-4D97-AF65-F5344CB8AC3E}">
        <p14:creationId xmlns:p14="http://schemas.microsoft.com/office/powerpoint/2010/main" val="3910112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TextBlob</a:t>
            </a:r>
          </a:p>
        </p:txBody>
      </p:sp>
      <p:sp>
        <p:nvSpPr>
          <p:cNvPr id="6" name="מציין מיקום תוכן 5"/>
          <p:cNvSpPr>
            <a:spLocks noGrp="1"/>
          </p:cNvSpPr>
          <p:nvPr>
            <p:ph sz="quarter" idx="4"/>
          </p:nvPr>
        </p:nvSpPr>
        <p:spPr>
          <a:xfrm>
            <a:off x="609600" y="1809750"/>
            <a:ext cx="8004175" cy="2732884"/>
          </a:xfrm>
        </p:spPr>
        <p:txBody>
          <a:bodyPr>
            <a:normAutofit/>
          </a:bodyPr>
          <a:lstStyle/>
          <a:p>
            <a:pPr algn="l"/>
            <a:r>
              <a:rPr lang="en-US" sz="1900" dirty="0"/>
              <a:t>TextBlob </a:t>
            </a:r>
            <a:r>
              <a:rPr lang="en-US" sz="1900" dirty="0" smtClean="0"/>
              <a:t>is </a:t>
            </a:r>
            <a:r>
              <a:rPr lang="en-US" sz="1900" dirty="0"/>
              <a:t>a Python </a:t>
            </a:r>
            <a:r>
              <a:rPr lang="en-US" sz="1900" dirty="0" smtClean="0"/>
              <a:t>library </a:t>
            </a:r>
            <a:r>
              <a:rPr lang="en-US" sz="1900" dirty="0"/>
              <a:t>for </a:t>
            </a:r>
            <a:r>
              <a:rPr lang="en-US" sz="1900" b="1" dirty="0"/>
              <a:t>processing textual</a:t>
            </a:r>
            <a:r>
              <a:rPr lang="en-US" sz="1900" dirty="0"/>
              <a:t> data. It provides a simple API for diving into common natural language processing (NLP) </a:t>
            </a:r>
            <a:r>
              <a:rPr lang="en-US" sz="1900" b="1" dirty="0"/>
              <a:t>tasks</a:t>
            </a:r>
            <a:r>
              <a:rPr lang="en-US" sz="1900" dirty="0"/>
              <a:t> such as part-of-speech tagging, noun phrase extraction, sentiment analysis, classification, translation, and more</a:t>
            </a:r>
            <a:r>
              <a:rPr lang="en-US" sz="1900" dirty="0" smtClean="0"/>
              <a:t>.</a:t>
            </a:r>
          </a:p>
          <a:p>
            <a:pPr algn="l"/>
            <a:endParaRPr lang="en-US" sz="1900" dirty="0"/>
          </a:p>
          <a:p>
            <a:pPr algn="l"/>
            <a:r>
              <a:rPr lang="en-US" sz="1900" dirty="0"/>
              <a:t>We used this tool to classify </a:t>
            </a:r>
            <a:r>
              <a:rPr lang="en-US" sz="1900" b="1" dirty="0"/>
              <a:t>the tweets</a:t>
            </a:r>
            <a:r>
              <a:rPr lang="en-US" sz="1900" dirty="0"/>
              <a:t> in each </a:t>
            </a:r>
            <a:r>
              <a:rPr lang="en-US" sz="1900" b="1" dirty="0"/>
              <a:t>date to </a:t>
            </a:r>
            <a:r>
              <a:rPr lang="en-US" sz="1900" dirty="0"/>
              <a:t>positive and negative.</a:t>
            </a:r>
          </a:p>
          <a:p>
            <a:pPr algn="l"/>
            <a:endParaRPr lang="en-US" sz="1700" dirty="0" smtClean="0"/>
          </a:p>
          <a:p>
            <a:pPr algn="l"/>
            <a:endParaRPr lang="en-US" dirty="0"/>
          </a:p>
        </p:txBody>
      </p:sp>
      <p:sp>
        <p:nvSpPr>
          <p:cNvPr id="3" name="מציין מיקום של מספר שקופית 2"/>
          <p:cNvSpPr>
            <a:spLocks noGrp="1"/>
          </p:cNvSpPr>
          <p:nvPr>
            <p:ph type="sldNum" sz="quarter" idx="12"/>
          </p:nvPr>
        </p:nvSpPr>
        <p:spPr/>
        <p:txBody>
          <a:bodyPr/>
          <a:lstStyle/>
          <a:p>
            <a:fld id="{B82CCC60-E8CD-4174-8B1A-7DF615B22EEF}" type="slidenum">
              <a:rPr lang="en-US" smtClean="0"/>
              <a:pPr/>
              <a:t>12</a:t>
            </a:fld>
            <a:endParaRPr lang="en-US"/>
          </a:p>
        </p:txBody>
      </p:sp>
    </p:spTree>
    <p:extLst>
      <p:ext uri="{BB962C8B-B14F-4D97-AF65-F5344CB8AC3E}">
        <p14:creationId xmlns:p14="http://schemas.microsoft.com/office/powerpoint/2010/main" val="23821932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6550" y="133350"/>
            <a:ext cx="1604542" cy="461665"/>
          </a:xfrm>
          <a:prstGeom prst="rect">
            <a:avLst/>
          </a:prstGeom>
          <a:noFill/>
        </p:spPr>
        <p:txBody>
          <a:bodyPr wrap="none" rtlCol="0">
            <a:spAutoFit/>
          </a:bodyPr>
          <a:lstStyle/>
          <a:p>
            <a:r>
              <a:rPr lang="en-US" sz="2400" b="1" u="sng" dirty="0" smtClean="0">
                <a:solidFill>
                  <a:srgbClr val="FFC000"/>
                </a:solidFill>
              </a:rPr>
              <a:t>Twitter API</a:t>
            </a:r>
            <a:endParaRPr lang="en-US" sz="2400" b="1" u="sng" dirty="0">
              <a:solidFill>
                <a:srgbClr val="FFC000"/>
              </a:solidFill>
            </a:endParaRPr>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666750"/>
            <a:ext cx="5205047"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096000" y="1581149"/>
            <a:ext cx="1828800" cy="276999"/>
          </a:xfrm>
          <a:prstGeom prst="rect">
            <a:avLst/>
          </a:prstGeom>
          <a:noFill/>
        </p:spPr>
        <p:txBody>
          <a:bodyPr wrap="square" rtlCol="1">
            <a:spAutoFit/>
          </a:bodyPr>
          <a:lstStyle/>
          <a:p>
            <a:r>
              <a:rPr lang="en-US" sz="1200" dirty="0" smtClean="0">
                <a:solidFill>
                  <a:srgbClr val="FF0000"/>
                </a:solidFill>
              </a:rPr>
              <a:t>Search Tweets</a:t>
            </a:r>
            <a:endParaRPr lang="he-IL" sz="1200" dirty="0">
              <a:solidFill>
                <a:srgbClr val="FF0000"/>
              </a:solidFill>
            </a:endParaRPr>
          </a:p>
        </p:txBody>
      </p:sp>
      <p:cxnSp>
        <p:nvCxnSpPr>
          <p:cNvPr id="5" name="מחבר חץ ישר 4"/>
          <p:cNvCxnSpPr/>
          <p:nvPr/>
        </p:nvCxnSpPr>
        <p:spPr>
          <a:xfrm>
            <a:off x="5715000" y="1719648"/>
            <a:ext cx="304800"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7" name="מחבר חץ ישר 6"/>
          <p:cNvCxnSpPr/>
          <p:nvPr/>
        </p:nvCxnSpPr>
        <p:spPr>
          <a:xfrm>
            <a:off x="5726723" y="2495550"/>
            <a:ext cx="281354"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9" name="TextBox 8"/>
          <p:cNvSpPr txBox="1"/>
          <p:nvPr/>
        </p:nvSpPr>
        <p:spPr>
          <a:xfrm>
            <a:off x="6172200" y="2350353"/>
            <a:ext cx="914400" cy="830997"/>
          </a:xfrm>
          <a:prstGeom prst="rect">
            <a:avLst/>
          </a:prstGeom>
          <a:noFill/>
        </p:spPr>
        <p:txBody>
          <a:bodyPr wrap="square" rtlCol="1">
            <a:spAutoFit/>
          </a:bodyPr>
          <a:lstStyle/>
          <a:p>
            <a:r>
              <a:rPr lang="en-US" sz="1200" dirty="0" smtClean="0">
                <a:solidFill>
                  <a:srgbClr val="FF0000"/>
                </a:solidFill>
              </a:rPr>
              <a:t>Clean </a:t>
            </a:r>
            <a:r>
              <a:rPr lang="en-US" sz="1200" dirty="0">
                <a:solidFill>
                  <a:srgbClr val="FF0000"/>
                </a:solidFill>
              </a:rPr>
              <a:t>T</a:t>
            </a:r>
            <a:r>
              <a:rPr lang="en-US" sz="1200" dirty="0" smtClean="0">
                <a:solidFill>
                  <a:srgbClr val="FF0000"/>
                </a:solidFill>
              </a:rPr>
              <a:t>he Tweets</a:t>
            </a:r>
          </a:p>
          <a:p>
            <a:r>
              <a:rPr lang="en-US" sz="1200" dirty="0" smtClean="0">
                <a:solidFill>
                  <a:srgbClr val="FF0000"/>
                </a:solidFill>
              </a:rPr>
              <a:t>Using re Library</a:t>
            </a:r>
            <a:endParaRPr lang="he-IL" sz="1200" dirty="0">
              <a:solidFill>
                <a:srgbClr val="FF0000"/>
              </a:solidFill>
            </a:endParaRPr>
          </a:p>
        </p:txBody>
      </p:sp>
      <p:cxnSp>
        <p:nvCxnSpPr>
          <p:cNvPr id="14" name="מחבר חץ ישר 13"/>
          <p:cNvCxnSpPr/>
          <p:nvPr/>
        </p:nvCxnSpPr>
        <p:spPr>
          <a:xfrm>
            <a:off x="5726723" y="3562350"/>
            <a:ext cx="293077"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6" name="TextBox 15"/>
          <p:cNvSpPr txBox="1"/>
          <p:nvPr/>
        </p:nvSpPr>
        <p:spPr>
          <a:xfrm>
            <a:off x="6134100" y="3496965"/>
            <a:ext cx="1104900" cy="461665"/>
          </a:xfrm>
          <a:prstGeom prst="rect">
            <a:avLst/>
          </a:prstGeom>
          <a:noFill/>
        </p:spPr>
        <p:txBody>
          <a:bodyPr wrap="square" rtlCol="1">
            <a:spAutoFit/>
          </a:bodyPr>
          <a:lstStyle/>
          <a:p>
            <a:r>
              <a:rPr lang="en-US" sz="1200" dirty="0" smtClean="0">
                <a:solidFill>
                  <a:srgbClr val="FF0000"/>
                </a:solidFill>
              </a:rPr>
              <a:t>TextBlob Classification  </a:t>
            </a:r>
            <a:endParaRPr lang="he-IL" sz="1200" dirty="0">
              <a:solidFill>
                <a:srgbClr val="FF0000"/>
              </a:solidFill>
            </a:endParaRPr>
          </a:p>
        </p:txBody>
      </p:sp>
      <p:sp>
        <p:nvSpPr>
          <p:cNvPr id="3" name="מציין מיקום של מספר שקופית 2"/>
          <p:cNvSpPr>
            <a:spLocks noGrp="1"/>
          </p:cNvSpPr>
          <p:nvPr>
            <p:ph type="sldNum" sz="quarter" idx="12"/>
          </p:nvPr>
        </p:nvSpPr>
        <p:spPr/>
        <p:txBody>
          <a:bodyPr/>
          <a:lstStyle/>
          <a:p>
            <a:fld id="{B82CCC60-E8CD-4174-8B1A-7DF615B22EEF}" type="slidenum">
              <a:rPr lang="en-US" smtClean="0"/>
              <a:pPr/>
              <a:t>13</a:t>
            </a:fld>
            <a:endParaRPr lang="en-US"/>
          </a:p>
        </p:txBody>
      </p:sp>
    </p:spTree>
    <p:extLst>
      <p:ext uri="{BB962C8B-B14F-4D97-AF65-F5344CB8AC3E}">
        <p14:creationId xmlns:p14="http://schemas.microsoft.com/office/powerpoint/2010/main" val="40115606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Cleaning </a:t>
            </a:r>
            <a:r>
              <a:rPr lang="en-US" dirty="0" smtClean="0"/>
              <a:t>The </a:t>
            </a:r>
            <a:r>
              <a:rPr lang="en-US" dirty="0"/>
              <a:t>D</a:t>
            </a:r>
            <a:r>
              <a:rPr lang="en-US" dirty="0" smtClean="0"/>
              <a:t>ata </a:t>
            </a:r>
            <a:endParaRPr lang="en-US" dirty="0"/>
          </a:p>
        </p:txBody>
      </p:sp>
      <p:sp>
        <p:nvSpPr>
          <p:cNvPr id="6" name="מציין מיקום תוכן 5"/>
          <p:cNvSpPr>
            <a:spLocks noGrp="1"/>
          </p:cNvSpPr>
          <p:nvPr>
            <p:ph sz="quarter" idx="4"/>
          </p:nvPr>
        </p:nvSpPr>
        <p:spPr>
          <a:xfrm>
            <a:off x="609600" y="1809750"/>
            <a:ext cx="8004175" cy="2732884"/>
          </a:xfrm>
        </p:spPr>
        <p:txBody>
          <a:bodyPr>
            <a:normAutofit fontScale="92500"/>
          </a:bodyPr>
          <a:lstStyle/>
          <a:p>
            <a:pPr algn="l"/>
            <a:r>
              <a:rPr lang="en-US" dirty="0" smtClean="0"/>
              <a:t>“Up|Down” – </a:t>
            </a:r>
            <a:r>
              <a:rPr lang="en-US" sz="1700" i="1" dirty="0"/>
              <a:t>We</a:t>
            </a:r>
            <a:r>
              <a:rPr lang="en-US" dirty="0" smtClean="0"/>
              <a:t> </a:t>
            </a:r>
            <a:r>
              <a:rPr lang="en-US" sz="1700" i="1" dirty="0" smtClean="0"/>
              <a:t>converted the categorical </a:t>
            </a:r>
            <a:r>
              <a:rPr lang="en-US" sz="1700" i="1" dirty="0"/>
              <a:t>column to binary </a:t>
            </a:r>
            <a:r>
              <a:rPr lang="en-US" sz="1700" i="1" dirty="0" smtClean="0"/>
              <a:t>parameter.</a:t>
            </a:r>
            <a:endParaRPr lang="en-US" sz="1700" i="1" dirty="0"/>
          </a:p>
          <a:p>
            <a:pPr algn="l"/>
            <a:r>
              <a:rPr lang="en-US" dirty="0" smtClean="0"/>
              <a:t>Change (%) – </a:t>
            </a:r>
            <a:r>
              <a:rPr lang="en-US" sz="1700" i="1" dirty="0" smtClean="0"/>
              <a:t>We</a:t>
            </a:r>
            <a:r>
              <a:rPr lang="en-US" dirty="0" smtClean="0"/>
              <a:t> </a:t>
            </a:r>
            <a:r>
              <a:rPr lang="en-US" sz="1700" i="1" dirty="0"/>
              <a:t>a</a:t>
            </a:r>
            <a:r>
              <a:rPr lang="en-US" sz="1700" i="1" dirty="0" smtClean="0"/>
              <a:t>dded </a:t>
            </a:r>
            <a:r>
              <a:rPr lang="en-US" sz="1700" i="1" dirty="0"/>
              <a:t>p</a:t>
            </a:r>
            <a:r>
              <a:rPr lang="en-US" sz="1700" i="1" dirty="0" smtClean="0"/>
              <a:t>ercent </a:t>
            </a:r>
            <a:r>
              <a:rPr lang="en-US" sz="1700" i="1" dirty="0"/>
              <a:t>c</a:t>
            </a:r>
            <a:r>
              <a:rPr lang="en-US" sz="1700" i="1" dirty="0" smtClean="0"/>
              <a:t>olumn for the changing in the closing rate column. </a:t>
            </a:r>
            <a:endParaRPr lang="en-US" sz="1700" dirty="0" smtClean="0"/>
          </a:p>
          <a:p>
            <a:pPr algn="l"/>
            <a:r>
              <a:rPr lang="en-US" dirty="0" smtClean="0"/>
              <a:t>Date – </a:t>
            </a:r>
            <a:r>
              <a:rPr lang="en-US" sz="1700" dirty="0"/>
              <a:t>W</a:t>
            </a:r>
            <a:r>
              <a:rPr lang="en-US" sz="1700" dirty="0" smtClean="0"/>
              <a:t>e changed the original dates we got from the site to the same twitter format.</a:t>
            </a:r>
          </a:p>
          <a:p>
            <a:pPr algn="l"/>
            <a:r>
              <a:rPr lang="en-US" dirty="0" smtClean="0"/>
              <a:t>Outliers – </a:t>
            </a:r>
            <a:r>
              <a:rPr lang="en-US" sz="1700" dirty="0" smtClean="0"/>
              <a:t>Our data is based on time series so </a:t>
            </a:r>
            <a:r>
              <a:rPr lang="en-US" sz="1700" dirty="0"/>
              <a:t>w</a:t>
            </a:r>
            <a:r>
              <a:rPr lang="en-US" sz="1700" dirty="0" smtClean="0"/>
              <a:t>e are looking for </a:t>
            </a:r>
            <a:r>
              <a:rPr lang="en-US" sz="1700" dirty="0"/>
              <a:t>o</a:t>
            </a:r>
            <a:r>
              <a:rPr lang="en-US" sz="1700" dirty="0" smtClean="0"/>
              <a:t>utliers using %.</a:t>
            </a:r>
          </a:p>
          <a:p>
            <a:pPr algn="l"/>
            <a:r>
              <a:rPr lang="en-US" dirty="0" smtClean="0"/>
              <a:t>Null – </a:t>
            </a:r>
            <a:r>
              <a:rPr lang="en-US" sz="1700" dirty="0"/>
              <a:t>Search for </a:t>
            </a:r>
            <a:r>
              <a:rPr lang="en-US" sz="1700" dirty="0" smtClean="0"/>
              <a:t>missing </a:t>
            </a:r>
            <a:r>
              <a:rPr lang="en-US" sz="1700" dirty="0"/>
              <a:t>data.</a:t>
            </a:r>
          </a:p>
          <a:p>
            <a:pPr algn="l"/>
            <a:r>
              <a:rPr lang="en-US" dirty="0" smtClean="0"/>
              <a:t>Cleaning</a:t>
            </a:r>
            <a:r>
              <a:rPr lang="en-US" sz="1800" dirty="0" smtClean="0"/>
              <a:t> </a:t>
            </a:r>
            <a:r>
              <a:rPr lang="en-US" sz="1700" dirty="0" smtClean="0"/>
              <a:t>– We deleted columns </a:t>
            </a:r>
            <a:r>
              <a:rPr lang="en-US" sz="1700" dirty="0"/>
              <a:t>w</a:t>
            </a:r>
            <a:r>
              <a:rPr lang="en-US" sz="1700" dirty="0" smtClean="0"/>
              <a:t>hich didn’t help </a:t>
            </a:r>
            <a:r>
              <a:rPr lang="en-US" sz="1700" dirty="0"/>
              <a:t>f</a:t>
            </a:r>
            <a:r>
              <a:rPr lang="en-US" sz="1700" dirty="0" smtClean="0"/>
              <a:t>or </a:t>
            </a:r>
            <a:r>
              <a:rPr lang="en-US" sz="1700" dirty="0"/>
              <a:t>t</a:t>
            </a:r>
            <a:r>
              <a:rPr lang="en-US" sz="1700" dirty="0" smtClean="0"/>
              <a:t>he machine Learning stages.</a:t>
            </a:r>
            <a:endParaRPr lang="he-IL" sz="1700" dirty="0" smtClean="0"/>
          </a:p>
          <a:p>
            <a:pPr algn="l"/>
            <a:endParaRPr lang="en-US" sz="1700" dirty="0" smtClean="0"/>
          </a:p>
          <a:p>
            <a:pPr algn="l"/>
            <a:endParaRPr lang="en-US" sz="1700" dirty="0" smtClean="0"/>
          </a:p>
          <a:p>
            <a:pPr algn="l"/>
            <a:endParaRPr lang="en-US" dirty="0"/>
          </a:p>
        </p:txBody>
      </p:sp>
      <p:sp>
        <p:nvSpPr>
          <p:cNvPr id="3" name="מציין מיקום של מספר שקופית 2"/>
          <p:cNvSpPr>
            <a:spLocks noGrp="1"/>
          </p:cNvSpPr>
          <p:nvPr>
            <p:ph type="sldNum" sz="quarter" idx="12"/>
          </p:nvPr>
        </p:nvSpPr>
        <p:spPr/>
        <p:txBody>
          <a:bodyPr/>
          <a:lstStyle/>
          <a:p>
            <a:fld id="{B82CCC60-E8CD-4174-8B1A-7DF615B22EEF}"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Rinat\Desktop\data anylisis\Capture.PNG"/>
          <p:cNvPicPr>
            <a:picLocks noChangeAspect="1" noChangeArrowheads="1"/>
          </p:cNvPicPr>
          <p:nvPr/>
        </p:nvPicPr>
        <p:blipFill rotWithShape="1">
          <a:blip r:embed="rId3"/>
          <a:srcRect r="37170"/>
          <a:stretch/>
        </p:blipFill>
        <p:spPr bwMode="auto">
          <a:xfrm>
            <a:off x="457200" y="702429"/>
            <a:ext cx="3016250" cy="726321"/>
          </a:xfrm>
          <a:prstGeom prst="rect">
            <a:avLst/>
          </a:prstGeom>
          <a:noFill/>
        </p:spPr>
      </p:pic>
      <p:sp>
        <p:nvSpPr>
          <p:cNvPr id="6" name="TextBox 5"/>
          <p:cNvSpPr txBox="1"/>
          <p:nvPr/>
        </p:nvSpPr>
        <p:spPr>
          <a:xfrm>
            <a:off x="336550" y="133350"/>
            <a:ext cx="3469411" cy="461665"/>
          </a:xfrm>
          <a:prstGeom prst="rect">
            <a:avLst/>
          </a:prstGeom>
          <a:noFill/>
        </p:spPr>
        <p:txBody>
          <a:bodyPr wrap="none" rtlCol="0">
            <a:spAutoFit/>
          </a:bodyPr>
          <a:lstStyle/>
          <a:p>
            <a:r>
              <a:rPr lang="en-US" sz="2400" b="1" u="sng" dirty="0" smtClean="0">
                <a:solidFill>
                  <a:srgbClr val="FFC000"/>
                </a:solidFill>
              </a:rPr>
              <a:t>Category Column Into 0/1</a:t>
            </a:r>
            <a:endParaRPr lang="en-US" sz="2400" b="1" u="sng" dirty="0">
              <a:solidFill>
                <a:srgbClr val="FFC000"/>
              </a:solidFill>
            </a:endParaRPr>
          </a:p>
        </p:txBody>
      </p:sp>
      <p:pic>
        <p:nvPicPr>
          <p:cNvPr id="2052" name="Picture 4" descr="C:\Users\Rinat\Desktop\data anylisis\precent.PNG"/>
          <p:cNvPicPr>
            <a:picLocks noChangeAspect="1" noChangeArrowheads="1"/>
          </p:cNvPicPr>
          <p:nvPr/>
        </p:nvPicPr>
        <p:blipFill>
          <a:blip r:embed="rId4"/>
          <a:srcRect/>
          <a:stretch>
            <a:fillRect/>
          </a:stretch>
        </p:blipFill>
        <p:spPr bwMode="auto">
          <a:xfrm>
            <a:off x="457200" y="4092331"/>
            <a:ext cx="3733800" cy="891566"/>
          </a:xfrm>
          <a:prstGeom prst="rect">
            <a:avLst/>
          </a:prstGeom>
          <a:noFill/>
        </p:spPr>
      </p:pic>
      <p:sp>
        <p:nvSpPr>
          <p:cNvPr id="10" name="TextBox 9"/>
          <p:cNvSpPr txBox="1"/>
          <p:nvPr/>
        </p:nvSpPr>
        <p:spPr>
          <a:xfrm>
            <a:off x="336550" y="3557885"/>
            <a:ext cx="2227533" cy="461665"/>
          </a:xfrm>
          <a:prstGeom prst="rect">
            <a:avLst/>
          </a:prstGeom>
          <a:noFill/>
        </p:spPr>
        <p:txBody>
          <a:bodyPr wrap="none" rtlCol="0">
            <a:spAutoFit/>
          </a:bodyPr>
          <a:lstStyle/>
          <a:p>
            <a:r>
              <a:rPr lang="en-US" sz="2400" b="1" u="sng" dirty="0" smtClean="0">
                <a:solidFill>
                  <a:srgbClr val="FFC000"/>
                </a:solidFill>
              </a:rPr>
              <a:t>Add Percent (%)</a:t>
            </a:r>
            <a:endParaRPr lang="en-US" sz="2400" b="1" u="sng" dirty="0">
              <a:solidFill>
                <a:srgbClr val="FFC000"/>
              </a:solidFill>
            </a:endParaRPr>
          </a:p>
        </p:txBody>
      </p:sp>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936750"/>
            <a:ext cx="2971800" cy="1617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378912" y="1464965"/>
            <a:ext cx="1824538" cy="461665"/>
          </a:xfrm>
          <a:prstGeom prst="rect">
            <a:avLst/>
          </a:prstGeom>
          <a:noFill/>
        </p:spPr>
        <p:txBody>
          <a:bodyPr wrap="none" rtlCol="0">
            <a:spAutoFit/>
          </a:bodyPr>
          <a:lstStyle/>
          <a:p>
            <a:r>
              <a:rPr lang="en-US" sz="2400" b="1" u="sng" dirty="0" smtClean="0">
                <a:solidFill>
                  <a:srgbClr val="FFC000"/>
                </a:solidFill>
              </a:rPr>
              <a:t>Missing Cells</a:t>
            </a:r>
            <a:endParaRPr lang="en-US" sz="2400" b="1" u="sng" dirty="0">
              <a:solidFill>
                <a:srgbClr val="FFC000"/>
              </a:solidFill>
            </a:endParaRPr>
          </a:p>
        </p:txBody>
      </p:sp>
      <p:sp>
        <p:nvSpPr>
          <p:cNvPr id="2" name="מציין מיקום של מספר שקופית 1"/>
          <p:cNvSpPr>
            <a:spLocks noGrp="1"/>
          </p:cNvSpPr>
          <p:nvPr>
            <p:ph type="sldNum" sz="quarter" idx="12"/>
          </p:nvPr>
        </p:nvSpPr>
        <p:spPr/>
        <p:txBody>
          <a:bodyPr/>
          <a:lstStyle/>
          <a:p>
            <a:fld id="{B82CCC60-E8CD-4174-8B1A-7DF615B22EEF}"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09550"/>
            <a:ext cx="6708433" cy="572644"/>
          </a:xfrm>
        </p:spPr>
        <p:txBody>
          <a:bodyPr>
            <a:normAutofit/>
          </a:bodyPr>
          <a:lstStyle/>
          <a:p>
            <a:r>
              <a:rPr lang="en-US" sz="2400" b="1" u="sng" dirty="0" smtClean="0">
                <a:effectLst/>
              </a:rPr>
              <a:t>Date Formatting</a:t>
            </a:r>
            <a:endParaRPr lang="he-IL" sz="2400" b="1" u="sng" dirty="0">
              <a:effectLst/>
            </a:endParaRPr>
          </a:p>
        </p:txBody>
      </p:sp>
      <p:sp>
        <p:nvSpPr>
          <p:cNvPr id="4" name="TextBox 3"/>
          <p:cNvSpPr txBox="1"/>
          <p:nvPr/>
        </p:nvSpPr>
        <p:spPr>
          <a:xfrm>
            <a:off x="381000" y="3105149"/>
            <a:ext cx="2198551" cy="461665"/>
          </a:xfrm>
          <a:prstGeom prst="rect">
            <a:avLst/>
          </a:prstGeom>
          <a:noFill/>
        </p:spPr>
        <p:txBody>
          <a:bodyPr wrap="none" rtlCol="0">
            <a:spAutoFit/>
          </a:bodyPr>
          <a:lstStyle/>
          <a:p>
            <a:r>
              <a:rPr lang="en-US" sz="2400" b="1" u="sng" dirty="0" smtClean="0">
                <a:solidFill>
                  <a:srgbClr val="FFC000"/>
                </a:solidFill>
              </a:rPr>
              <a:t>Delete Columns</a:t>
            </a:r>
            <a:endParaRPr lang="en-US" sz="2400" b="1" u="sng" dirty="0">
              <a:solidFill>
                <a:srgbClr val="FFC000"/>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638550"/>
            <a:ext cx="5676900" cy="10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819150"/>
            <a:ext cx="5600700" cy="220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מציין מיקום של מספר שקופית 2"/>
          <p:cNvSpPr>
            <a:spLocks noGrp="1"/>
          </p:cNvSpPr>
          <p:nvPr>
            <p:ph type="sldNum" sz="quarter" idx="12"/>
          </p:nvPr>
        </p:nvSpPr>
        <p:spPr/>
        <p:txBody>
          <a:bodyPr/>
          <a:lstStyle/>
          <a:p>
            <a:fld id="{B82CCC60-E8CD-4174-8B1A-7DF615B22EEF}" type="slidenum">
              <a:rPr lang="en-US" smtClean="0"/>
              <a:pPr/>
              <a:t>16</a:t>
            </a:fld>
            <a:endParaRPr lang="en-US"/>
          </a:p>
        </p:txBody>
      </p:sp>
    </p:spTree>
    <p:extLst>
      <p:ext uri="{BB962C8B-B14F-4D97-AF65-F5344CB8AC3E}">
        <p14:creationId xmlns:p14="http://schemas.microsoft.com/office/powerpoint/2010/main" val="19004267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52400" y="209550"/>
            <a:ext cx="6708433" cy="572644"/>
          </a:xfrm>
        </p:spPr>
        <p:txBody>
          <a:bodyPr>
            <a:normAutofit/>
          </a:bodyPr>
          <a:lstStyle/>
          <a:p>
            <a:r>
              <a:rPr lang="en-US" sz="2400" b="1" u="sng" dirty="0"/>
              <a:t>C</a:t>
            </a:r>
            <a:r>
              <a:rPr lang="en-US" sz="2400" b="1" u="sng" dirty="0" smtClean="0"/>
              <a:t>leaning The </a:t>
            </a:r>
            <a:r>
              <a:rPr lang="en-US" sz="2400" b="1" u="sng" dirty="0"/>
              <a:t>C</a:t>
            </a:r>
            <a:r>
              <a:rPr lang="en-US" sz="2400" b="1" u="sng" dirty="0" smtClean="0"/>
              <a:t>olumns</a:t>
            </a:r>
            <a:endParaRPr lang="en-US" sz="2400" b="1" u="sng" dirty="0"/>
          </a:p>
        </p:txBody>
      </p:sp>
      <p:sp>
        <p:nvSpPr>
          <p:cNvPr id="4" name="TextBox 3"/>
          <p:cNvSpPr txBox="1"/>
          <p:nvPr/>
        </p:nvSpPr>
        <p:spPr>
          <a:xfrm>
            <a:off x="3822588" y="2190750"/>
            <a:ext cx="3804055" cy="430887"/>
          </a:xfrm>
          <a:prstGeom prst="rect">
            <a:avLst/>
          </a:prstGeom>
          <a:noFill/>
        </p:spPr>
        <p:txBody>
          <a:bodyPr wrap="none" rtlCol="0">
            <a:spAutoFit/>
          </a:bodyPr>
          <a:lstStyle/>
          <a:p>
            <a:r>
              <a:rPr lang="en-US" sz="2200" b="1" u="sng" dirty="0" smtClean="0">
                <a:solidFill>
                  <a:srgbClr val="FFC000"/>
                </a:solidFill>
              </a:rPr>
              <a:t>After Cleaning Dates &amp; Volume</a:t>
            </a:r>
            <a:endParaRPr lang="en-US" sz="2200" b="1" u="sng" dirty="0">
              <a:solidFill>
                <a:srgbClr val="FFC000"/>
              </a:solidFill>
            </a:endParaRPr>
          </a:p>
        </p:txBody>
      </p:sp>
      <p:pic>
        <p:nvPicPr>
          <p:cNvPr id="4099" name="Picture 3" descr="C:\Users\Rinat\Desktop\data anylisis\WhatsApp Image 2022-01-17 at 17.33.16.jpeg"/>
          <p:cNvPicPr>
            <a:picLocks noChangeAspect="1" noChangeArrowheads="1"/>
          </p:cNvPicPr>
          <p:nvPr/>
        </p:nvPicPr>
        <p:blipFill>
          <a:blip r:embed="rId2"/>
          <a:srcRect/>
          <a:stretch>
            <a:fillRect/>
          </a:stretch>
        </p:blipFill>
        <p:spPr bwMode="auto">
          <a:xfrm>
            <a:off x="228600" y="742950"/>
            <a:ext cx="3657600" cy="2348208"/>
          </a:xfrm>
          <a:prstGeom prst="rect">
            <a:avLst/>
          </a:prstGeom>
          <a:noFill/>
        </p:spPr>
      </p:pic>
      <p:pic>
        <p:nvPicPr>
          <p:cNvPr id="4098" name="Picture 2" descr="C:\Users\Rinat\Desktop\data anylisis\data &amp; volume.PNG"/>
          <p:cNvPicPr>
            <a:picLocks noChangeAspect="1" noChangeArrowheads="1"/>
          </p:cNvPicPr>
          <p:nvPr/>
        </p:nvPicPr>
        <p:blipFill>
          <a:blip r:embed="rId3"/>
          <a:srcRect/>
          <a:stretch>
            <a:fillRect/>
          </a:stretch>
        </p:blipFill>
        <p:spPr bwMode="auto">
          <a:xfrm>
            <a:off x="1066800" y="2647950"/>
            <a:ext cx="6154323" cy="2286000"/>
          </a:xfrm>
          <a:prstGeom prst="rect">
            <a:avLst/>
          </a:prstGeom>
          <a:noFill/>
        </p:spPr>
      </p:pic>
      <p:sp>
        <p:nvSpPr>
          <p:cNvPr id="3" name="מציין מיקום של מספר שקופית 2"/>
          <p:cNvSpPr>
            <a:spLocks noGrp="1"/>
          </p:cNvSpPr>
          <p:nvPr>
            <p:ph type="sldNum" sz="quarter" idx="12"/>
          </p:nvPr>
        </p:nvSpPr>
        <p:spPr/>
        <p:txBody>
          <a:bodyPr/>
          <a:lstStyle/>
          <a:p>
            <a:fld id="{B82CCC60-E8CD-4174-8B1A-7DF615B22EEF}"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04800" y="0"/>
            <a:ext cx="6708433" cy="572644"/>
          </a:xfrm>
        </p:spPr>
        <p:txBody>
          <a:bodyPr>
            <a:normAutofit fontScale="90000"/>
          </a:bodyPr>
          <a:lstStyle/>
          <a:p>
            <a:r>
              <a:rPr lang="en-US" b="1" u="sng" dirty="0" smtClean="0"/>
              <a:t>Working </a:t>
            </a:r>
            <a:r>
              <a:rPr lang="en-US" b="1" u="sng" dirty="0" smtClean="0"/>
              <a:t>With </a:t>
            </a:r>
            <a:r>
              <a:rPr lang="en-US" b="1" u="sng" dirty="0" smtClean="0"/>
              <a:t>Outliers – Problem</a:t>
            </a:r>
            <a:endParaRPr lang="en-US" b="1" u="sng" dirty="0"/>
          </a:p>
        </p:txBody>
      </p:sp>
      <p:pic>
        <p:nvPicPr>
          <p:cNvPr id="1027" name="Picture 3" descr="C:\Users\Rinat\Desktop\data anylisis\WhatsApp Image 2022-01-17 at 16.04.21.jpeg"/>
          <p:cNvPicPr>
            <a:picLocks noChangeAspect="1" noChangeArrowheads="1"/>
          </p:cNvPicPr>
          <p:nvPr/>
        </p:nvPicPr>
        <p:blipFill>
          <a:blip r:embed="rId2"/>
          <a:srcRect/>
          <a:stretch>
            <a:fillRect/>
          </a:stretch>
        </p:blipFill>
        <p:spPr bwMode="auto">
          <a:xfrm>
            <a:off x="304800" y="590550"/>
            <a:ext cx="6324600" cy="2526316"/>
          </a:xfrm>
          <a:prstGeom prst="rect">
            <a:avLst/>
          </a:prstGeom>
          <a:noFill/>
        </p:spPr>
      </p:pic>
      <p:pic>
        <p:nvPicPr>
          <p:cNvPr id="1028" name="Picture 4" descr="C:\Users\Rinat\Downloads\WhatsApp Image 2022-01-17 at 16.04.44 (1).jpeg"/>
          <p:cNvPicPr>
            <a:picLocks noChangeAspect="1" noChangeArrowheads="1"/>
          </p:cNvPicPr>
          <p:nvPr/>
        </p:nvPicPr>
        <p:blipFill>
          <a:blip r:embed="rId3"/>
          <a:srcRect/>
          <a:stretch>
            <a:fillRect/>
          </a:stretch>
        </p:blipFill>
        <p:spPr bwMode="auto">
          <a:xfrm>
            <a:off x="298450" y="3181350"/>
            <a:ext cx="6705599" cy="1839913"/>
          </a:xfrm>
          <a:prstGeom prst="rect">
            <a:avLst/>
          </a:prstGeom>
          <a:noFill/>
        </p:spPr>
      </p:pic>
      <p:sp>
        <p:nvSpPr>
          <p:cNvPr id="3" name="מציין מיקום של מספר שקופית 2"/>
          <p:cNvSpPr>
            <a:spLocks noGrp="1"/>
          </p:cNvSpPr>
          <p:nvPr>
            <p:ph type="sldNum" sz="quarter" idx="12"/>
          </p:nvPr>
        </p:nvSpPr>
        <p:spPr/>
        <p:txBody>
          <a:bodyPr/>
          <a:lstStyle/>
          <a:p>
            <a:fld id="{B82CCC60-E8CD-4174-8B1A-7DF615B22EEF}"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Outliers – Dropping </a:t>
            </a:r>
          </a:p>
        </p:txBody>
      </p:sp>
      <p:sp>
        <p:nvSpPr>
          <p:cNvPr id="6" name="מציין מיקום תוכן 5"/>
          <p:cNvSpPr>
            <a:spLocks noGrp="1"/>
          </p:cNvSpPr>
          <p:nvPr>
            <p:ph sz="quarter" idx="4"/>
          </p:nvPr>
        </p:nvSpPr>
        <p:spPr>
          <a:xfrm>
            <a:off x="609600" y="1809750"/>
            <a:ext cx="8004175" cy="2732884"/>
          </a:xfrm>
        </p:spPr>
        <p:txBody>
          <a:bodyPr>
            <a:normAutofit/>
          </a:bodyPr>
          <a:lstStyle/>
          <a:p>
            <a:pPr algn="l"/>
            <a:r>
              <a:rPr lang="en-US" sz="2000" dirty="0" smtClean="0"/>
              <a:t>We realized cleaning outliers from </a:t>
            </a:r>
            <a:r>
              <a:rPr lang="en-US" sz="2000" b="1" dirty="0" smtClean="0"/>
              <a:t>the</a:t>
            </a:r>
            <a:r>
              <a:rPr lang="en-US" sz="2000" dirty="0" smtClean="0"/>
              <a:t> </a:t>
            </a:r>
            <a:r>
              <a:rPr lang="en-US" sz="2000" b="1" dirty="0" smtClean="0"/>
              <a:t>close</a:t>
            </a:r>
            <a:r>
              <a:rPr lang="en-US" sz="2000" dirty="0" smtClean="0"/>
              <a:t> column is not </a:t>
            </a:r>
            <a:r>
              <a:rPr lang="en-US" sz="2000" b="1" dirty="0" smtClean="0"/>
              <a:t>necessary</a:t>
            </a:r>
            <a:r>
              <a:rPr lang="en-US" sz="2000" dirty="0" smtClean="0"/>
              <a:t> in time series dataset.</a:t>
            </a:r>
          </a:p>
          <a:p>
            <a:pPr algn="l"/>
            <a:r>
              <a:rPr lang="en-US" sz="2000" dirty="0" smtClean="0"/>
              <a:t>We still wanted to clean columns which contains high values that can hurt our prediction. So </a:t>
            </a:r>
            <a:r>
              <a:rPr lang="en-US" sz="2000" b="1" dirty="0" smtClean="0"/>
              <a:t>we decided </a:t>
            </a:r>
            <a:r>
              <a:rPr lang="en-US" sz="2000" dirty="0" smtClean="0"/>
              <a:t>to look at </a:t>
            </a:r>
            <a:r>
              <a:rPr lang="en-US" sz="2000" b="1" dirty="0" smtClean="0"/>
              <a:t>the change  </a:t>
            </a:r>
            <a:r>
              <a:rPr lang="en-US" sz="2000" dirty="0" smtClean="0"/>
              <a:t>% in “Close” column.</a:t>
            </a:r>
          </a:p>
          <a:p>
            <a:pPr algn="l"/>
            <a:r>
              <a:rPr lang="en-US" sz="2000" dirty="0" smtClean="0"/>
              <a:t>We used </a:t>
            </a:r>
            <a:r>
              <a:rPr lang="en-US" sz="2000" b="1" dirty="0" smtClean="0"/>
              <a:t>IQR</a:t>
            </a:r>
            <a:r>
              <a:rPr lang="en-US" sz="2000" dirty="0" smtClean="0"/>
              <a:t> method to clean the outliers with </a:t>
            </a:r>
            <a:r>
              <a:rPr lang="en-US" sz="2000" b="1" dirty="0"/>
              <a:t>Whisker</a:t>
            </a:r>
            <a:r>
              <a:rPr lang="en-US" sz="2000" dirty="0" smtClean="0"/>
              <a:t> = 1.5.</a:t>
            </a:r>
          </a:p>
          <a:p>
            <a:pPr algn="l"/>
            <a:r>
              <a:rPr lang="en-US" sz="2000" dirty="0" smtClean="0"/>
              <a:t>In the end we dropped the </a:t>
            </a:r>
            <a:r>
              <a:rPr lang="en-US" sz="2000" b="1" dirty="0" smtClean="0"/>
              <a:t>outliers</a:t>
            </a:r>
            <a:r>
              <a:rPr lang="en-US" sz="2000" dirty="0" smtClean="0"/>
              <a:t> from </a:t>
            </a:r>
            <a:r>
              <a:rPr lang="en-US" sz="2000" b="1" dirty="0" smtClean="0"/>
              <a:t>the dataframe</a:t>
            </a:r>
            <a:r>
              <a:rPr lang="en-US" sz="2000" dirty="0" smtClean="0"/>
              <a:t>.</a:t>
            </a:r>
            <a:endParaRPr lang="en-US" sz="2000" b="1" dirty="0" smtClean="0"/>
          </a:p>
          <a:p>
            <a:pPr algn="l"/>
            <a:endParaRPr lang="en-US" sz="1700" dirty="0" smtClean="0"/>
          </a:p>
          <a:p>
            <a:pPr algn="l"/>
            <a:endParaRPr lang="en-US" sz="1700" dirty="0" smtClean="0"/>
          </a:p>
          <a:p>
            <a:pPr algn="l"/>
            <a:endParaRPr lang="en-US" dirty="0"/>
          </a:p>
        </p:txBody>
      </p:sp>
      <p:sp>
        <p:nvSpPr>
          <p:cNvPr id="3" name="מציין מיקום של מספר שקופית 2"/>
          <p:cNvSpPr>
            <a:spLocks noGrp="1"/>
          </p:cNvSpPr>
          <p:nvPr>
            <p:ph type="sldNum" sz="quarter" idx="12"/>
          </p:nvPr>
        </p:nvSpPr>
        <p:spPr/>
        <p:txBody>
          <a:bodyPr/>
          <a:lstStyle/>
          <a:p>
            <a:fld id="{B82CCC60-E8CD-4174-8B1A-7DF615B22EEF}" type="slidenum">
              <a:rPr lang="en-US" smtClean="0"/>
              <a:pPr/>
              <a:t>19</a:t>
            </a:fld>
            <a:endParaRPr lang="en-US"/>
          </a:p>
        </p:txBody>
      </p:sp>
    </p:spTree>
    <p:extLst>
      <p:ext uri="{BB962C8B-B14F-4D97-AF65-F5344CB8AC3E}">
        <p14:creationId xmlns:p14="http://schemas.microsoft.com/office/powerpoint/2010/main" val="35583104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90550"/>
            <a:ext cx="8382000" cy="763526"/>
          </a:xfrm>
        </p:spPr>
        <p:txBody>
          <a:bodyPr>
            <a:normAutofit/>
          </a:bodyPr>
          <a:lstStyle/>
          <a:p>
            <a:r>
              <a:rPr lang="en-US" dirty="0" smtClean="0"/>
              <a:t>Bitcoin  </a:t>
            </a:r>
            <a:endParaRPr lang="en-US" dirty="0"/>
          </a:p>
        </p:txBody>
      </p:sp>
      <p:sp>
        <p:nvSpPr>
          <p:cNvPr id="3" name="Content Placeholder 2"/>
          <p:cNvSpPr>
            <a:spLocks noGrp="1"/>
          </p:cNvSpPr>
          <p:nvPr>
            <p:ph idx="1"/>
          </p:nvPr>
        </p:nvSpPr>
        <p:spPr>
          <a:xfrm>
            <a:off x="304800" y="1352551"/>
            <a:ext cx="8390236" cy="3509772"/>
          </a:xfrm>
        </p:spPr>
        <p:txBody>
          <a:bodyPr>
            <a:normAutofit fontScale="62500" lnSpcReduction="20000"/>
          </a:bodyPr>
          <a:lstStyle/>
          <a:p>
            <a:r>
              <a:rPr lang="en-US" dirty="0"/>
              <a:t>Bitcoin </a:t>
            </a:r>
            <a:r>
              <a:rPr lang="en-US" dirty="0" smtClean="0"/>
              <a:t>is </a:t>
            </a:r>
            <a:r>
              <a:rPr lang="en-US" dirty="0"/>
              <a:t>a decentralized digital currency, </a:t>
            </a:r>
            <a:r>
              <a:rPr lang="en-US" b="1" dirty="0"/>
              <a:t>without a central </a:t>
            </a:r>
            <a:r>
              <a:rPr lang="en-US" dirty="0"/>
              <a:t>bank or single </a:t>
            </a:r>
            <a:r>
              <a:rPr lang="en-US" dirty="0" smtClean="0"/>
              <a:t>administrator</a:t>
            </a:r>
            <a:r>
              <a:rPr lang="en-US" dirty="0"/>
              <a:t>, that can be sent from </a:t>
            </a:r>
            <a:r>
              <a:rPr lang="en-US" b="1" dirty="0"/>
              <a:t>user to user </a:t>
            </a:r>
            <a:r>
              <a:rPr lang="en-US" dirty="0"/>
              <a:t>on the peer-to-peer bitcoin network without the need for </a:t>
            </a:r>
            <a:r>
              <a:rPr lang="en-US" dirty="0" smtClean="0"/>
              <a:t>intermediaries.</a:t>
            </a:r>
          </a:p>
          <a:p>
            <a:endParaRPr lang="en-US" sz="700" dirty="0" smtClean="0"/>
          </a:p>
          <a:p>
            <a:r>
              <a:rPr lang="en-US" dirty="0" smtClean="0"/>
              <a:t>The </a:t>
            </a:r>
            <a:r>
              <a:rPr lang="en-US" dirty="0"/>
              <a:t>cryptocurrency was invented in 2008 by an unknown person or group of </a:t>
            </a:r>
            <a:r>
              <a:rPr lang="en-US" dirty="0" smtClean="0"/>
              <a:t>people. The </a:t>
            </a:r>
            <a:r>
              <a:rPr lang="en-US" dirty="0"/>
              <a:t>currency began </a:t>
            </a:r>
            <a:r>
              <a:rPr lang="en-US" dirty="0" smtClean="0"/>
              <a:t>to use </a:t>
            </a:r>
            <a:r>
              <a:rPr lang="en-US" dirty="0"/>
              <a:t>in </a:t>
            </a:r>
            <a:r>
              <a:rPr lang="en-US" dirty="0" smtClean="0"/>
              <a:t>2009 when </a:t>
            </a:r>
            <a:r>
              <a:rPr lang="en-US" dirty="0"/>
              <a:t>its implementation was released as open-source </a:t>
            </a:r>
            <a:r>
              <a:rPr lang="en-US" dirty="0" smtClean="0"/>
              <a:t>software.</a:t>
            </a:r>
          </a:p>
          <a:p>
            <a:endParaRPr lang="en-US" sz="700" dirty="0" smtClean="0"/>
          </a:p>
          <a:p>
            <a:r>
              <a:rPr lang="en-US" dirty="0" smtClean="0"/>
              <a:t>Today bitcoin is one of the most </a:t>
            </a:r>
            <a:r>
              <a:rPr lang="en-US" dirty="0"/>
              <a:t>popular digital </a:t>
            </a:r>
            <a:r>
              <a:rPr lang="en-US" dirty="0" smtClean="0"/>
              <a:t>currency in the world.</a:t>
            </a:r>
          </a:p>
          <a:p>
            <a:pPr marL="0" indent="0">
              <a:buNone/>
            </a:pPr>
            <a:endParaRPr lang="en-US" dirty="0" smtClean="0"/>
          </a:p>
          <a:p>
            <a:endParaRPr lang="en-US" dirty="0" smtClean="0"/>
          </a:p>
          <a:p>
            <a:endParaRPr lang="en-US" dirty="0" smtClean="0"/>
          </a:p>
          <a:p>
            <a:r>
              <a:rPr lang="en-US" dirty="0" smtClean="0"/>
              <a:t>Our research question is trying to predict the future rate of Bitcoin currency based on multiple parameters </a:t>
            </a:r>
            <a:r>
              <a:rPr lang="en-US" dirty="0" smtClean="0"/>
              <a:t>span </a:t>
            </a:r>
            <a:r>
              <a:rPr lang="en-US" dirty="0" smtClean="0"/>
              <a:t>over the years.</a:t>
            </a:r>
          </a:p>
        </p:txBody>
      </p:sp>
      <p:sp>
        <p:nvSpPr>
          <p:cNvPr id="4" name="Title 1"/>
          <p:cNvSpPr txBox="1">
            <a:spLocks/>
          </p:cNvSpPr>
          <p:nvPr/>
        </p:nvSpPr>
        <p:spPr>
          <a:xfrm>
            <a:off x="304800" y="3181350"/>
            <a:ext cx="8246070" cy="763526"/>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baseline="0">
                <a:solidFill>
                  <a:schemeClr val="tx1"/>
                </a:solidFill>
                <a:effectLst>
                  <a:outerShdw blurRad="50800" dist="38100" dir="2700000" algn="tl" rotWithShape="0">
                    <a:prstClr val="black">
                      <a:alpha val="40000"/>
                    </a:prstClr>
                  </a:outerShdw>
                </a:effectLst>
                <a:latin typeface="+mj-lt"/>
                <a:ea typeface="+mj-ea"/>
                <a:cs typeface="+mj-cs"/>
              </a:defRPr>
            </a:lvl1pPr>
          </a:lstStyle>
          <a:p>
            <a:r>
              <a:rPr lang="en-US" dirty="0" smtClean="0"/>
              <a:t>Research Question  </a:t>
            </a:r>
            <a:endParaRPr lang="en-US" dirty="0"/>
          </a:p>
        </p:txBody>
      </p:sp>
      <p:sp>
        <p:nvSpPr>
          <p:cNvPr id="5" name="מציין מיקום של מספר שקופית 4"/>
          <p:cNvSpPr>
            <a:spLocks noGrp="1"/>
          </p:cNvSpPr>
          <p:nvPr>
            <p:ph type="sldNum" sz="quarter" idx="12"/>
          </p:nvPr>
        </p:nvSpPr>
        <p:spPr/>
        <p:txBody>
          <a:bodyPr/>
          <a:lstStyle/>
          <a:p>
            <a:fld id="{B82CCC60-E8CD-4174-8B1A-7DF615B22EEF}" type="slidenum">
              <a:rPr lang="en-US" smtClean="0"/>
              <a:pPr/>
              <a:t>2</a:t>
            </a:fld>
            <a:endParaRPr lang="en-US"/>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טקסט 2"/>
          <p:cNvSpPr>
            <a:spLocks noGrp="1"/>
          </p:cNvSpPr>
          <p:nvPr>
            <p:ph type="body" idx="1"/>
          </p:nvPr>
        </p:nvSpPr>
        <p:spPr>
          <a:xfrm>
            <a:off x="-762000" y="1123950"/>
            <a:ext cx="4040188" cy="479822"/>
          </a:xfrm>
        </p:spPr>
        <p:txBody>
          <a:bodyPr>
            <a:noAutofit/>
          </a:bodyPr>
          <a:lstStyle/>
          <a:p>
            <a:r>
              <a:rPr lang="en-US" dirty="0">
                <a:effectLst>
                  <a:outerShdw blurRad="50800" dist="38100" dir="2700000" algn="tl" rotWithShape="0">
                    <a:prstClr val="black">
                      <a:alpha val="40000"/>
                    </a:prstClr>
                  </a:outerShdw>
                </a:effectLst>
                <a:latin typeface="+mj-lt"/>
                <a:ea typeface="+mj-ea"/>
                <a:cs typeface="+mj-cs"/>
              </a:rPr>
              <a:t>Look For Outliers</a:t>
            </a:r>
            <a:endParaRPr lang="he-IL" dirty="0">
              <a:effectLst>
                <a:outerShdw blurRad="50800" dist="38100" dir="2700000" algn="tl" rotWithShape="0">
                  <a:prstClr val="black">
                    <a:alpha val="40000"/>
                  </a:prstClr>
                </a:outerShdw>
              </a:effectLst>
              <a:latin typeface="+mj-lt"/>
              <a:ea typeface="+mj-ea"/>
              <a:cs typeface="+mj-cs"/>
            </a:endParaRPr>
          </a:p>
        </p:txBody>
      </p:sp>
      <p:sp>
        <p:nvSpPr>
          <p:cNvPr id="5" name="מציין מיקום טקסט 4"/>
          <p:cNvSpPr>
            <a:spLocks noGrp="1"/>
          </p:cNvSpPr>
          <p:nvPr>
            <p:ph type="body" sz="quarter" idx="3"/>
          </p:nvPr>
        </p:nvSpPr>
        <p:spPr>
          <a:xfrm>
            <a:off x="-396874" y="3333750"/>
            <a:ext cx="4041775" cy="479822"/>
          </a:xfrm>
        </p:spPr>
        <p:txBody>
          <a:bodyPr>
            <a:normAutofit/>
          </a:bodyPr>
          <a:lstStyle/>
          <a:p>
            <a:r>
              <a:rPr lang="en-US" dirty="0">
                <a:effectLst>
                  <a:outerShdw blurRad="50800" dist="38100" dir="2700000" algn="tl" rotWithShape="0">
                    <a:prstClr val="black">
                      <a:alpha val="40000"/>
                    </a:prstClr>
                  </a:outerShdw>
                </a:effectLst>
                <a:latin typeface="+mj-lt"/>
                <a:ea typeface="+mj-ea"/>
                <a:cs typeface="+mj-cs"/>
              </a:rPr>
              <a:t>Drop Outliers </a:t>
            </a:r>
            <a:r>
              <a:rPr lang="en-US" dirty="0" smtClean="0">
                <a:effectLst>
                  <a:outerShdw blurRad="50800" dist="38100" dir="2700000" algn="tl" rotWithShape="0">
                    <a:prstClr val="black">
                      <a:alpha val="40000"/>
                    </a:prstClr>
                  </a:outerShdw>
                </a:effectLst>
                <a:latin typeface="+mj-lt"/>
                <a:ea typeface="+mj-ea"/>
                <a:cs typeface="+mj-cs"/>
              </a:rPr>
              <a:t>From </a:t>
            </a:r>
            <a:r>
              <a:rPr lang="en-US" dirty="0">
                <a:effectLst>
                  <a:outerShdw blurRad="50800" dist="38100" dir="2700000" algn="tl" rotWithShape="0">
                    <a:prstClr val="black">
                      <a:alpha val="40000"/>
                    </a:prstClr>
                  </a:outerShdw>
                </a:effectLst>
                <a:latin typeface="+mj-lt"/>
                <a:ea typeface="+mj-ea"/>
                <a:cs typeface="+mj-cs"/>
              </a:rPr>
              <a:t>Set </a:t>
            </a:r>
            <a:endParaRPr lang="he-IL" dirty="0">
              <a:effectLst>
                <a:outerShdw blurRad="50800" dist="38100" dir="2700000" algn="tl" rotWithShape="0">
                  <a:prstClr val="black">
                    <a:alpha val="40000"/>
                  </a:prstClr>
                </a:outerShdw>
              </a:effectLst>
              <a:latin typeface="+mj-lt"/>
              <a:ea typeface="+mj-ea"/>
              <a:cs typeface="+mj-cs"/>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733550"/>
            <a:ext cx="6781800" cy="14839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867150"/>
            <a:ext cx="3000375" cy="9441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מציין מיקום של מספר שקופית 1"/>
          <p:cNvSpPr>
            <a:spLocks noGrp="1"/>
          </p:cNvSpPr>
          <p:nvPr>
            <p:ph type="sldNum" sz="quarter" idx="12"/>
          </p:nvPr>
        </p:nvSpPr>
        <p:spPr/>
        <p:txBody>
          <a:bodyPr/>
          <a:lstStyle/>
          <a:p>
            <a:fld id="{B82CCC60-E8CD-4174-8B1A-7DF615B22EEF}" type="slidenum">
              <a:rPr lang="en-US" smtClean="0"/>
              <a:pPr/>
              <a:t>20</a:t>
            </a:fld>
            <a:endParaRPr lang="en-US"/>
          </a:p>
        </p:txBody>
      </p:sp>
    </p:spTree>
    <p:extLst>
      <p:ext uri="{BB962C8B-B14F-4D97-AF65-F5344CB8AC3E}">
        <p14:creationId xmlns:p14="http://schemas.microsoft.com/office/powerpoint/2010/main" val="35306816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99" y="1885950"/>
            <a:ext cx="4734465"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2114550"/>
            <a:ext cx="3306576"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כותרת 1"/>
          <p:cNvSpPr>
            <a:spLocks noGrp="1"/>
          </p:cNvSpPr>
          <p:nvPr>
            <p:ph type="title"/>
          </p:nvPr>
        </p:nvSpPr>
        <p:spPr>
          <a:xfrm>
            <a:off x="536879" y="1007420"/>
            <a:ext cx="8093365" cy="763525"/>
          </a:xfrm>
        </p:spPr>
        <p:txBody>
          <a:bodyPr/>
          <a:lstStyle/>
          <a:p>
            <a:r>
              <a:rPr lang="en-US" dirty="0" smtClean="0"/>
              <a:t>Visualization Stage </a:t>
            </a:r>
            <a:endParaRPr lang="en-US" dirty="0"/>
          </a:p>
        </p:txBody>
      </p:sp>
      <p:sp>
        <p:nvSpPr>
          <p:cNvPr id="2" name="מציין מיקום של מספר שקופית 1"/>
          <p:cNvSpPr>
            <a:spLocks noGrp="1"/>
          </p:cNvSpPr>
          <p:nvPr>
            <p:ph type="sldNum" sz="quarter" idx="12"/>
          </p:nvPr>
        </p:nvSpPr>
        <p:spPr/>
        <p:txBody>
          <a:bodyPr/>
          <a:lstStyle/>
          <a:p>
            <a:fld id="{B82CCC60-E8CD-4174-8B1A-7DF615B22EEF}" type="slidenum">
              <a:rPr lang="en-US" smtClean="0"/>
              <a:pPr/>
              <a:t>21</a:t>
            </a:fld>
            <a:endParaRPr lang="en-US"/>
          </a:p>
        </p:txBody>
      </p:sp>
    </p:spTree>
    <p:extLst>
      <p:ext uri="{BB962C8B-B14F-4D97-AF65-F5344CB8AC3E}">
        <p14:creationId xmlns:p14="http://schemas.microsoft.com/office/powerpoint/2010/main" val="9488426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971550"/>
            <a:ext cx="6708775" cy="30605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מציין מיקום של מספר שקופית 1"/>
          <p:cNvSpPr>
            <a:spLocks noGrp="1"/>
          </p:cNvSpPr>
          <p:nvPr>
            <p:ph type="sldNum" sz="quarter" idx="12"/>
          </p:nvPr>
        </p:nvSpPr>
        <p:spPr/>
        <p:txBody>
          <a:bodyPr/>
          <a:lstStyle/>
          <a:p>
            <a:fld id="{B82CCC60-E8CD-4174-8B1A-7DF615B22EEF}" type="slidenum">
              <a:rPr lang="en-US" smtClean="0"/>
              <a:pPr/>
              <a:t>22</a:t>
            </a:fld>
            <a:endParaRPr lang="en-US"/>
          </a:p>
        </p:txBody>
      </p:sp>
    </p:spTree>
    <p:extLst>
      <p:ext uri="{BB962C8B-B14F-4D97-AF65-F5344CB8AC3E}">
        <p14:creationId xmlns:p14="http://schemas.microsoft.com/office/powerpoint/2010/main" val="38216722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02485"/>
            <a:ext cx="7706900" cy="1902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181351"/>
            <a:ext cx="3770224" cy="1911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3181351"/>
            <a:ext cx="2667000" cy="1911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מציין מיקום של מספר שקופית 1"/>
          <p:cNvSpPr>
            <a:spLocks noGrp="1"/>
          </p:cNvSpPr>
          <p:nvPr>
            <p:ph type="sldNum" sz="quarter" idx="12"/>
          </p:nvPr>
        </p:nvSpPr>
        <p:spPr/>
        <p:txBody>
          <a:bodyPr/>
          <a:lstStyle/>
          <a:p>
            <a:fld id="{B82CCC60-E8CD-4174-8B1A-7DF615B22EEF}" type="slidenum">
              <a:rPr lang="en-US" smtClean="0"/>
              <a:pPr/>
              <a:t>23</a:t>
            </a:fld>
            <a:endParaRPr lang="en-US"/>
          </a:p>
        </p:txBody>
      </p:sp>
    </p:spTree>
    <p:extLst>
      <p:ext uri="{BB962C8B-B14F-4D97-AF65-F5344CB8AC3E}">
        <p14:creationId xmlns:p14="http://schemas.microsoft.com/office/powerpoint/2010/main" val="31438082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228600" y="1047750"/>
            <a:ext cx="8093365" cy="763525"/>
          </a:xfrm>
        </p:spPr>
        <p:txBody>
          <a:bodyPr>
            <a:normAutofit/>
          </a:bodyPr>
          <a:lstStyle/>
          <a:p>
            <a:r>
              <a:rPr lang="en-US" dirty="0"/>
              <a:t>Linear Regression </a:t>
            </a:r>
            <a:r>
              <a:rPr lang="en-US" dirty="0" smtClean="0"/>
              <a:t>Model</a:t>
            </a:r>
            <a:endParaRPr lang="en-US" dirty="0"/>
          </a:p>
        </p:txBody>
      </p:sp>
      <p:sp>
        <p:nvSpPr>
          <p:cNvPr id="8" name="TextBox 7"/>
          <p:cNvSpPr txBox="1"/>
          <p:nvPr/>
        </p:nvSpPr>
        <p:spPr>
          <a:xfrm>
            <a:off x="381000" y="1733550"/>
            <a:ext cx="3124200" cy="1200329"/>
          </a:xfrm>
          <a:prstGeom prst="rect">
            <a:avLst/>
          </a:prstGeom>
          <a:noFill/>
        </p:spPr>
        <p:txBody>
          <a:bodyPr wrap="square" rtlCol="0">
            <a:spAutoFit/>
          </a:bodyPr>
          <a:lstStyle/>
          <a:p>
            <a:r>
              <a:rPr lang="en-US" dirty="0" smtClean="0"/>
              <a:t>Linear_regression </a:t>
            </a:r>
            <a:r>
              <a:rPr lang="en-US" dirty="0"/>
              <a:t>is a linear approach for modelling the relationship between a </a:t>
            </a:r>
            <a:r>
              <a:rPr lang="en-US" dirty="0" smtClean="0"/>
              <a:t>one </a:t>
            </a:r>
            <a:r>
              <a:rPr lang="en-US" dirty="0"/>
              <a:t>or more </a:t>
            </a:r>
            <a:r>
              <a:rPr lang="en-US" b="1" dirty="0"/>
              <a:t>explanatory</a:t>
            </a:r>
            <a:r>
              <a:rPr lang="en-US" dirty="0"/>
              <a:t> </a:t>
            </a:r>
            <a:r>
              <a:rPr lang="en-US" dirty="0" smtClean="0"/>
              <a:t>variables. </a:t>
            </a:r>
          </a:p>
        </p:txBody>
      </p:sp>
      <p:sp>
        <p:nvSpPr>
          <p:cNvPr id="3" name="מלבן 2"/>
          <p:cNvSpPr/>
          <p:nvPr/>
        </p:nvSpPr>
        <p:spPr>
          <a:xfrm>
            <a:off x="3429000" y="2114550"/>
            <a:ext cx="2387600" cy="2308324"/>
          </a:xfrm>
          <a:prstGeom prst="rect">
            <a:avLst/>
          </a:prstGeom>
        </p:spPr>
        <p:txBody>
          <a:bodyPr wrap="square">
            <a:spAutoFit/>
          </a:bodyPr>
          <a:lstStyle/>
          <a:p>
            <a:r>
              <a:rPr lang="en-US" dirty="0" smtClean="0"/>
              <a:t>In linear </a:t>
            </a:r>
            <a:r>
              <a:rPr lang="en-US" dirty="0"/>
              <a:t>regression we draw the </a:t>
            </a:r>
            <a:r>
              <a:rPr lang="en-US" b="1" dirty="0"/>
              <a:t>linear line through the </a:t>
            </a:r>
            <a:r>
              <a:rPr lang="en-US" dirty="0"/>
              <a:t>data points, then we project a vertical projection of the data points on the regression line </a:t>
            </a:r>
            <a:r>
              <a:rPr lang="en-US" b="1" dirty="0"/>
              <a:t>to find </a:t>
            </a:r>
            <a:r>
              <a:rPr lang="en-US" dirty="0"/>
              <a:t>the minimum distance.</a:t>
            </a:r>
            <a:endParaRPr lang="he-IL" dirty="0"/>
          </a:p>
        </p:txBody>
      </p:sp>
      <p:sp>
        <p:nvSpPr>
          <p:cNvPr id="5" name="מלבן 4"/>
          <p:cNvSpPr/>
          <p:nvPr/>
        </p:nvSpPr>
        <p:spPr>
          <a:xfrm>
            <a:off x="6013450" y="2571750"/>
            <a:ext cx="2895600" cy="2308324"/>
          </a:xfrm>
          <a:prstGeom prst="rect">
            <a:avLst/>
          </a:prstGeom>
        </p:spPr>
        <p:txBody>
          <a:bodyPr wrap="square">
            <a:spAutoFit/>
          </a:bodyPr>
          <a:lstStyle/>
          <a:p>
            <a:r>
              <a:rPr lang="en-US" dirty="0" smtClean="0"/>
              <a:t>After </a:t>
            </a:r>
            <a:r>
              <a:rPr lang="en-US" b="1" dirty="0"/>
              <a:t>developing such </a:t>
            </a:r>
            <a:r>
              <a:rPr lang="en-US" dirty="0"/>
              <a:t>a model, if additional values of the explanatory variables are collected without an accompanying response value, the fitted model can be used to </a:t>
            </a:r>
            <a:r>
              <a:rPr lang="en-US" dirty="0" smtClean="0"/>
              <a:t>make a </a:t>
            </a:r>
            <a:r>
              <a:rPr lang="en-US" b="1" dirty="0" smtClean="0"/>
              <a:t>prediction </a:t>
            </a:r>
            <a:r>
              <a:rPr lang="en-US" b="1" dirty="0"/>
              <a:t>of the response.</a:t>
            </a:r>
            <a:endParaRPr lang="he-IL" b="1" dirty="0"/>
          </a:p>
        </p:txBody>
      </p:sp>
      <p:sp>
        <p:nvSpPr>
          <p:cNvPr id="4" name="מציין מיקום של מספר שקופית 3"/>
          <p:cNvSpPr>
            <a:spLocks noGrp="1"/>
          </p:cNvSpPr>
          <p:nvPr>
            <p:ph type="sldNum" sz="quarter" idx="12"/>
          </p:nvPr>
        </p:nvSpPr>
        <p:spPr/>
        <p:txBody>
          <a:bodyPr/>
          <a:lstStyle/>
          <a:p>
            <a:fld id="{B82CCC60-E8CD-4174-8B1A-7DF615B22EEF}"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1718032"/>
            <a:ext cx="7772400" cy="646331"/>
          </a:xfrm>
          <a:prstGeom prst="rect">
            <a:avLst/>
          </a:prstGeom>
          <a:noFill/>
        </p:spPr>
        <p:txBody>
          <a:bodyPr wrap="square" rtlCol="1">
            <a:spAutoFit/>
          </a:bodyPr>
          <a:lstStyle/>
          <a:p>
            <a:pPr marL="285750" indent="-285750">
              <a:buFont typeface="Arial" panose="020B0604020202020204" pitchFamily="34" charset="0"/>
              <a:buChar char="•"/>
            </a:pPr>
            <a:r>
              <a:rPr lang="en-US" dirty="0" smtClean="0"/>
              <a:t>We decided to use linear regression model because we saw a clear linear connection between most of the </a:t>
            </a:r>
            <a:r>
              <a:rPr lang="en-US" dirty="0"/>
              <a:t>parameters </a:t>
            </a:r>
            <a:r>
              <a:rPr lang="en-US" dirty="0" smtClean="0"/>
              <a:t>to “CLOSE” column.</a:t>
            </a:r>
            <a:endParaRPr lang="he-IL" dirty="0"/>
          </a:p>
        </p:txBody>
      </p:sp>
      <p:sp>
        <p:nvSpPr>
          <p:cNvPr id="8" name="TextBox 7"/>
          <p:cNvSpPr txBox="1"/>
          <p:nvPr/>
        </p:nvSpPr>
        <p:spPr>
          <a:xfrm>
            <a:off x="533400" y="1029384"/>
            <a:ext cx="5943600" cy="646331"/>
          </a:xfrm>
          <a:prstGeom prst="rect">
            <a:avLst/>
          </a:prstGeom>
          <a:noFill/>
        </p:spPr>
        <p:txBody>
          <a:bodyPr wrap="square" rtlCol="1">
            <a:spAutoFit/>
          </a:bodyPr>
          <a:lstStyle/>
          <a:p>
            <a:r>
              <a:rPr lang="en-US" sz="3600" dirty="0">
                <a:effectLst>
                  <a:outerShdw blurRad="50800" dist="38100" dir="2700000" algn="tl" rotWithShape="0">
                    <a:prstClr val="black">
                      <a:alpha val="40000"/>
                    </a:prstClr>
                  </a:outerShdw>
                </a:effectLst>
                <a:latin typeface="+mj-lt"/>
                <a:ea typeface="+mj-ea"/>
                <a:cs typeface="+mj-cs"/>
              </a:rPr>
              <a:t>Why Linear Regression ?</a:t>
            </a:r>
            <a:endParaRPr lang="he-IL" sz="3600" dirty="0">
              <a:effectLst>
                <a:outerShdw blurRad="50800" dist="38100" dir="2700000" algn="tl" rotWithShape="0">
                  <a:prstClr val="black">
                    <a:alpha val="40000"/>
                  </a:prstClr>
                </a:outerShdw>
              </a:effectLst>
              <a:latin typeface="+mj-lt"/>
              <a:ea typeface="+mj-ea"/>
              <a:cs typeface="+mj-cs"/>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9450" y="2454591"/>
            <a:ext cx="3613426" cy="15634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066800" y="4019549"/>
            <a:ext cx="685800" cy="307777"/>
          </a:xfrm>
          <a:prstGeom prst="rect">
            <a:avLst/>
          </a:prstGeom>
          <a:noFill/>
        </p:spPr>
        <p:txBody>
          <a:bodyPr wrap="square" rtlCol="1">
            <a:spAutoFit/>
          </a:bodyPr>
          <a:lstStyle/>
          <a:p>
            <a:r>
              <a:rPr lang="en-US" sz="1400" dirty="0">
                <a:solidFill>
                  <a:srgbClr val="FF0000"/>
                </a:solidFill>
              </a:rPr>
              <a:t>LOW</a:t>
            </a:r>
            <a:endParaRPr lang="he-IL" sz="1400" dirty="0">
              <a:solidFill>
                <a:srgbClr val="FF0000"/>
              </a:solidFill>
            </a:endParaRPr>
          </a:p>
        </p:txBody>
      </p:sp>
      <p:sp>
        <p:nvSpPr>
          <p:cNvPr id="11" name="TextBox 10"/>
          <p:cNvSpPr txBox="1"/>
          <p:nvPr/>
        </p:nvSpPr>
        <p:spPr>
          <a:xfrm>
            <a:off x="2149613" y="4019549"/>
            <a:ext cx="685800" cy="307777"/>
          </a:xfrm>
          <a:prstGeom prst="rect">
            <a:avLst/>
          </a:prstGeom>
          <a:noFill/>
        </p:spPr>
        <p:txBody>
          <a:bodyPr wrap="square" rtlCol="1">
            <a:spAutoFit/>
          </a:bodyPr>
          <a:lstStyle/>
          <a:p>
            <a:r>
              <a:rPr lang="en-US" sz="1400" dirty="0" smtClean="0">
                <a:solidFill>
                  <a:srgbClr val="FF0000"/>
                </a:solidFill>
              </a:rPr>
              <a:t>HIGH</a:t>
            </a:r>
            <a:endParaRPr lang="he-IL" sz="1400" dirty="0">
              <a:solidFill>
                <a:srgbClr val="FF0000"/>
              </a:solidFill>
            </a:endParaRPr>
          </a:p>
        </p:txBody>
      </p:sp>
      <p:sp>
        <p:nvSpPr>
          <p:cNvPr id="12" name="TextBox 11"/>
          <p:cNvSpPr txBox="1"/>
          <p:nvPr/>
        </p:nvSpPr>
        <p:spPr>
          <a:xfrm>
            <a:off x="3200400" y="4018060"/>
            <a:ext cx="685800" cy="307777"/>
          </a:xfrm>
          <a:prstGeom prst="rect">
            <a:avLst/>
          </a:prstGeom>
          <a:noFill/>
        </p:spPr>
        <p:txBody>
          <a:bodyPr wrap="square" rtlCol="1">
            <a:spAutoFit/>
          </a:bodyPr>
          <a:lstStyle/>
          <a:p>
            <a:r>
              <a:rPr lang="en-US" sz="1400" dirty="0">
                <a:solidFill>
                  <a:srgbClr val="FF0000"/>
                </a:solidFill>
              </a:rPr>
              <a:t>OPEN</a:t>
            </a:r>
            <a:endParaRPr lang="he-IL" sz="1400" dirty="0">
              <a:solidFill>
                <a:srgbClr val="FF0000"/>
              </a:solidFill>
            </a:endParaRPr>
          </a:p>
        </p:txBody>
      </p:sp>
      <p:sp>
        <p:nvSpPr>
          <p:cNvPr id="13" name="TextBox 12"/>
          <p:cNvSpPr txBox="1"/>
          <p:nvPr/>
        </p:nvSpPr>
        <p:spPr>
          <a:xfrm>
            <a:off x="5105400" y="2952750"/>
            <a:ext cx="3276600" cy="461665"/>
          </a:xfrm>
          <a:prstGeom prst="rect">
            <a:avLst/>
          </a:prstGeom>
          <a:noFill/>
        </p:spPr>
        <p:txBody>
          <a:bodyPr wrap="square" rtlCol="1">
            <a:spAutoFit/>
          </a:bodyPr>
          <a:lstStyle/>
          <a:p>
            <a:r>
              <a:rPr lang="en-US" sz="2400" b="1" u="sng" dirty="0" smtClean="0"/>
              <a:t>Prepare X , y </a:t>
            </a:r>
            <a:endParaRPr lang="he-IL" sz="2400" b="1" u="sng"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486150"/>
            <a:ext cx="3593153" cy="13219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מציין מיקום של מספר שקופית 1"/>
          <p:cNvSpPr>
            <a:spLocks noGrp="1"/>
          </p:cNvSpPr>
          <p:nvPr>
            <p:ph type="sldNum" sz="quarter" idx="12"/>
          </p:nvPr>
        </p:nvSpPr>
        <p:spPr/>
        <p:txBody>
          <a:bodyPr/>
          <a:lstStyle/>
          <a:p>
            <a:fld id="{B82CCC60-E8CD-4174-8B1A-7DF615B22EEF}"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438150"/>
            <a:ext cx="4648200" cy="461665"/>
          </a:xfrm>
          <a:prstGeom prst="rect">
            <a:avLst/>
          </a:prstGeom>
          <a:noFill/>
        </p:spPr>
        <p:txBody>
          <a:bodyPr wrap="square" rtlCol="1">
            <a:spAutoFit/>
          </a:bodyPr>
          <a:lstStyle/>
          <a:p>
            <a:r>
              <a:rPr lang="en-US" sz="2400" b="1" u="sng" dirty="0">
                <a:solidFill>
                  <a:srgbClr val="FFC000"/>
                </a:solidFill>
                <a:latin typeface="+mj-lt"/>
                <a:ea typeface="+mj-ea"/>
                <a:cs typeface="+mj-cs"/>
              </a:rPr>
              <a:t>Splitting X,y To Train / Test Sets</a:t>
            </a:r>
            <a:endParaRPr lang="he-IL" sz="2400" b="1" u="sng" dirty="0">
              <a:solidFill>
                <a:srgbClr val="FFC000"/>
              </a:solidFill>
              <a:latin typeface="+mj-lt"/>
              <a:ea typeface="+mj-ea"/>
              <a:cs typeface="+mj-cs"/>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016001"/>
            <a:ext cx="5943600"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04800" y="2419350"/>
            <a:ext cx="2292350" cy="830997"/>
          </a:xfrm>
          <a:prstGeom prst="rect">
            <a:avLst/>
          </a:prstGeom>
          <a:noFill/>
        </p:spPr>
        <p:txBody>
          <a:bodyPr wrap="square" rtlCol="1">
            <a:spAutoFit/>
          </a:bodyPr>
          <a:lstStyle/>
          <a:p>
            <a:r>
              <a:rPr lang="en-US" sz="2400" b="1" u="sng" dirty="0">
                <a:solidFill>
                  <a:srgbClr val="FFC000"/>
                </a:solidFill>
                <a:latin typeface="+mj-lt"/>
                <a:ea typeface="+mj-ea"/>
                <a:cs typeface="+mj-cs"/>
              </a:rPr>
              <a:t>Fit The Model </a:t>
            </a:r>
            <a:r>
              <a:rPr lang="en-US" sz="2400" b="1" u="sng" dirty="0" smtClean="0">
                <a:solidFill>
                  <a:srgbClr val="FFC000"/>
                </a:solidFill>
                <a:latin typeface="+mj-lt"/>
                <a:ea typeface="+mj-ea"/>
                <a:cs typeface="+mj-cs"/>
              </a:rPr>
              <a:t>To The Sets</a:t>
            </a:r>
            <a:endParaRPr lang="he-IL" sz="2400" b="1" u="sng" dirty="0">
              <a:solidFill>
                <a:srgbClr val="FFC000"/>
              </a:solidFill>
              <a:latin typeface="+mj-lt"/>
              <a:ea typeface="+mj-ea"/>
              <a:cs typeface="+mj-cs"/>
            </a:endParaRPr>
          </a:p>
        </p:txBody>
      </p:sp>
      <p:cxnSp>
        <p:nvCxnSpPr>
          <p:cNvPr id="10" name="מחבר חץ ישר 9"/>
          <p:cNvCxnSpPr/>
          <p:nvPr/>
        </p:nvCxnSpPr>
        <p:spPr>
          <a:xfrm>
            <a:off x="1143000" y="1809750"/>
            <a:ext cx="0" cy="60960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11" name="מלבן 10"/>
          <p:cNvSpPr/>
          <p:nvPr/>
        </p:nvSpPr>
        <p:spPr>
          <a:xfrm>
            <a:off x="330200" y="3405485"/>
            <a:ext cx="3259803" cy="461665"/>
          </a:xfrm>
          <a:prstGeom prst="rect">
            <a:avLst/>
          </a:prstGeom>
        </p:spPr>
        <p:txBody>
          <a:bodyPr wrap="none">
            <a:spAutoFit/>
          </a:bodyPr>
          <a:lstStyle/>
          <a:p>
            <a:r>
              <a:rPr lang="en-US" sz="2400" b="1" u="sng" dirty="0" smtClean="0">
                <a:solidFill>
                  <a:srgbClr val="FFC000"/>
                </a:solidFill>
              </a:rPr>
              <a:t>Model Score Evaluation </a:t>
            </a:r>
            <a:endParaRPr lang="he-IL" sz="2400" b="1" u="sng" dirty="0">
              <a:solidFill>
                <a:srgbClr val="FFC000"/>
              </a:solidFill>
            </a:endParaRPr>
          </a:p>
        </p:txBody>
      </p:sp>
      <p:pic>
        <p:nvPicPr>
          <p:cNvPr id="4100"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1" r="58325"/>
          <a:stretch/>
        </p:blipFill>
        <p:spPr bwMode="auto">
          <a:xfrm>
            <a:off x="381000" y="4029000"/>
            <a:ext cx="3822700" cy="9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מציין מיקום של מספר שקופית 1"/>
          <p:cNvSpPr>
            <a:spLocks noGrp="1"/>
          </p:cNvSpPr>
          <p:nvPr>
            <p:ph type="sldNum" sz="quarter" idx="12"/>
          </p:nvPr>
        </p:nvSpPr>
        <p:spPr/>
        <p:txBody>
          <a:bodyPr/>
          <a:lstStyle/>
          <a:p>
            <a:fld id="{B82CCC60-E8CD-4174-8B1A-7DF615B22EEF}" type="slidenum">
              <a:rPr lang="en-US" smtClean="0"/>
              <a:pPr/>
              <a:t>26</a:t>
            </a:fld>
            <a:endParaRPr lang="en-US"/>
          </a:p>
        </p:txBody>
      </p:sp>
    </p:spTree>
    <p:extLst>
      <p:ext uri="{BB962C8B-B14F-4D97-AF65-F5344CB8AC3E}">
        <p14:creationId xmlns:p14="http://schemas.microsoft.com/office/powerpoint/2010/main" val="29292302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33400" y="1191220"/>
            <a:ext cx="8001000" cy="923330"/>
          </a:xfrm>
          <a:prstGeom prst="rect">
            <a:avLst/>
          </a:prstGeom>
          <a:noFill/>
        </p:spPr>
        <p:txBody>
          <a:bodyPr wrap="square" rtlCol="1">
            <a:spAutoFit/>
          </a:bodyPr>
          <a:lstStyle/>
          <a:p>
            <a:pPr marL="285750" indent="-285750">
              <a:buFont typeface="Arial" panose="020B0604020202020204" pitchFamily="34" charset="0"/>
              <a:buChar char="•"/>
            </a:pPr>
            <a:r>
              <a:rPr lang="en-US" dirty="0" smtClean="0"/>
              <a:t>We can the linear regression </a:t>
            </a:r>
            <a:r>
              <a:rPr lang="en-US" b="1" dirty="0" smtClean="0"/>
              <a:t>model</a:t>
            </a:r>
            <a:r>
              <a:rPr lang="en-US" dirty="0" smtClean="0"/>
              <a:t> brings us very high </a:t>
            </a:r>
            <a:r>
              <a:rPr lang="en-US" b="1" dirty="0" smtClean="0"/>
              <a:t>results for </a:t>
            </a:r>
            <a:r>
              <a:rPr lang="en-US" dirty="0" smtClean="0"/>
              <a:t>our dataset.</a:t>
            </a:r>
            <a:endParaRPr lang="en-US" dirty="0"/>
          </a:p>
          <a:p>
            <a:pPr marL="285750" indent="-285750">
              <a:buFont typeface="Arial" panose="020B0604020202020204" pitchFamily="34" charset="0"/>
              <a:buChar char="•"/>
            </a:pPr>
            <a:r>
              <a:rPr lang="en-US" dirty="0" smtClean="0"/>
              <a:t>We think we </a:t>
            </a:r>
            <a:r>
              <a:rPr lang="en-US" b="1" dirty="0" smtClean="0"/>
              <a:t>might</a:t>
            </a:r>
            <a:r>
              <a:rPr lang="en-US" dirty="0" smtClean="0"/>
              <a:t> received “overfitting” using this type of model.</a:t>
            </a:r>
            <a:endParaRPr lang="en-US" dirty="0"/>
          </a:p>
          <a:p>
            <a:pPr marL="285750" indent="-285750">
              <a:buFont typeface="Arial" panose="020B0604020202020204" pitchFamily="34" charset="0"/>
              <a:buChar char="•"/>
            </a:pPr>
            <a:r>
              <a:rPr lang="en-US" dirty="0" smtClean="0"/>
              <a:t>Let’s see what the </a:t>
            </a:r>
            <a:r>
              <a:rPr lang="en-US" u="sng" dirty="0">
                <a:solidFill>
                  <a:srgbClr val="FF0000"/>
                </a:solidFill>
              </a:rPr>
              <a:t>model predict in 30 days: </a:t>
            </a:r>
            <a:endParaRPr lang="he-IL" u="sng" dirty="0">
              <a:solidFill>
                <a:srgbClr val="FF0000"/>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429" y="2225080"/>
            <a:ext cx="4065971" cy="2299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24404" r="28725" b="25980"/>
          <a:stretch/>
        </p:blipFill>
        <p:spPr bwMode="auto">
          <a:xfrm>
            <a:off x="658429" y="4629150"/>
            <a:ext cx="441960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r="9685"/>
          <a:stretch/>
        </p:blipFill>
        <p:spPr bwMode="auto">
          <a:xfrm>
            <a:off x="4800600" y="3581062"/>
            <a:ext cx="4159249" cy="9371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מציין מיקום של מספר שקופית 1"/>
          <p:cNvSpPr>
            <a:spLocks noGrp="1"/>
          </p:cNvSpPr>
          <p:nvPr>
            <p:ph type="sldNum" sz="quarter" idx="12"/>
          </p:nvPr>
        </p:nvSpPr>
        <p:spPr/>
        <p:txBody>
          <a:bodyPr/>
          <a:lstStyle/>
          <a:p>
            <a:fld id="{B82CCC60-E8CD-4174-8B1A-7DF615B22EEF}" type="slidenum">
              <a:rPr lang="en-US" smtClean="0"/>
              <a:pPr/>
              <a:t>27</a:t>
            </a:fld>
            <a:endParaRPr lang="en-US"/>
          </a:p>
        </p:txBody>
      </p:sp>
    </p:spTree>
    <p:extLst>
      <p:ext uri="{BB962C8B-B14F-4D97-AF65-F5344CB8AC3E}">
        <p14:creationId xmlns:p14="http://schemas.microsoft.com/office/powerpoint/2010/main" val="28930338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52400" y="1276350"/>
            <a:ext cx="8763000" cy="763525"/>
          </a:xfrm>
        </p:spPr>
        <p:txBody>
          <a:bodyPr>
            <a:noAutofit/>
          </a:bodyPr>
          <a:lstStyle/>
          <a:p>
            <a:r>
              <a:rPr lang="en-US" sz="4000" dirty="0"/>
              <a:t>Linear </a:t>
            </a:r>
            <a:r>
              <a:rPr lang="en-US" sz="4000" dirty="0" smtClean="0"/>
              <a:t>Regression Model Prediction</a:t>
            </a:r>
            <a:endParaRPr lang="en-US" sz="4000" dirty="0">
              <a:solidFill>
                <a:srgbClr val="FF0000"/>
              </a:solidFill>
              <a:effectLst/>
              <a:hlinkClick r:id="rId2"/>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120897"/>
            <a:ext cx="4800600" cy="2711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מציין מיקום של מספר שקופית 2"/>
          <p:cNvSpPr>
            <a:spLocks noGrp="1"/>
          </p:cNvSpPr>
          <p:nvPr>
            <p:ph type="sldNum" sz="quarter" idx="12"/>
          </p:nvPr>
        </p:nvSpPr>
        <p:spPr/>
        <p:txBody>
          <a:bodyPr/>
          <a:lstStyle/>
          <a:p>
            <a:fld id="{B82CCC60-E8CD-4174-8B1A-7DF615B22EEF}" type="slidenum">
              <a:rPr lang="en-US" smtClean="0"/>
              <a:pPr/>
              <a:t>28</a:t>
            </a:fld>
            <a:endParaRPr lang="en-US"/>
          </a:p>
        </p:txBody>
      </p:sp>
    </p:spTree>
    <p:extLst>
      <p:ext uri="{BB962C8B-B14F-4D97-AF65-F5344CB8AC3E}">
        <p14:creationId xmlns:p14="http://schemas.microsoft.com/office/powerpoint/2010/main" val="9488426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SVR Model </a:t>
            </a:r>
            <a:endParaRPr lang="he-IL" dirty="0"/>
          </a:p>
        </p:txBody>
      </p:sp>
      <p:sp>
        <p:nvSpPr>
          <p:cNvPr id="7" name="מלבן 6"/>
          <p:cNvSpPr/>
          <p:nvPr/>
        </p:nvSpPr>
        <p:spPr>
          <a:xfrm>
            <a:off x="590550" y="2275185"/>
            <a:ext cx="8229600" cy="1200329"/>
          </a:xfrm>
          <a:prstGeom prst="rect">
            <a:avLst/>
          </a:prstGeom>
        </p:spPr>
        <p:txBody>
          <a:bodyPr wrap="square">
            <a:spAutoFit/>
          </a:bodyPr>
          <a:lstStyle/>
          <a:p>
            <a:pPr marL="285750" indent="-285750">
              <a:buFont typeface="Arial" panose="020B0604020202020204" pitchFamily="34" charset="0"/>
              <a:buChar char="•"/>
            </a:pPr>
            <a:r>
              <a:rPr lang="en-US" dirty="0"/>
              <a:t>Support Vector regression is a type of s</a:t>
            </a:r>
            <a:r>
              <a:rPr lang="en-US" dirty="0" smtClean="0"/>
              <a:t>upport </a:t>
            </a:r>
            <a:r>
              <a:rPr lang="en-US" dirty="0"/>
              <a:t>vector machine that supports linear and non-linear regression. </a:t>
            </a:r>
            <a:r>
              <a:rPr lang="en-US" dirty="0" smtClean="0"/>
              <a:t>The </a:t>
            </a:r>
            <a:r>
              <a:rPr lang="en-US" dirty="0"/>
              <a:t>mission is to fit as many instances as possible between the lines while limiting the margin violations. The violation </a:t>
            </a:r>
            <a:r>
              <a:rPr lang="en-US" dirty="0" smtClean="0"/>
              <a:t>represents </a:t>
            </a:r>
            <a:r>
              <a:rPr lang="en-US" dirty="0"/>
              <a:t>as ε (epsilon).</a:t>
            </a:r>
            <a:endParaRPr lang="he-IL" dirty="0"/>
          </a:p>
        </p:txBody>
      </p:sp>
      <p:sp>
        <p:nvSpPr>
          <p:cNvPr id="8" name="מלבן 7"/>
          <p:cNvSpPr/>
          <p:nvPr/>
        </p:nvSpPr>
        <p:spPr>
          <a:xfrm>
            <a:off x="571500" y="3486150"/>
            <a:ext cx="4914900" cy="1200329"/>
          </a:xfrm>
          <a:prstGeom prst="rect">
            <a:avLst/>
          </a:prstGeom>
        </p:spPr>
        <p:txBody>
          <a:bodyPr wrap="square">
            <a:spAutoFit/>
          </a:bodyPr>
          <a:lstStyle/>
          <a:p>
            <a:pPr marL="285750" indent="-285750">
              <a:buFont typeface="Arial" panose="020B0604020202020204" pitchFamily="34" charset="0"/>
              <a:buChar char="•"/>
            </a:pPr>
            <a:r>
              <a:rPr lang="en-US" dirty="0"/>
              <a:t>The goal in linear regression is to minimize the error between the prediction and data. In SVR, the goal is to make sure that the errors do not exceed the threshold.</a:t>
            </a:r>
            <a:endParaRPr lang="he-IL" dirty="0"/>
          </a:p>
        </p:txBody>
      </p:sp>
      <p:sp>
        <p:nvSpPr>
          <p:cNvPr id="10" name="מלבן 9"/>
          <p:cNvSpPr/>
          <p:nvPr/>
        </p:nvSpPr>
        <p:spPr>
          <a:xfrm>
            <a:off x="571500" y="1809750"/>
            <a:ext cx="8229600" cy="369332"/>
          </a:xfrm>
          <a:prstGeom prst="rect">
            <a:avLst/>
          </a:prstGeom>
        </p:spPr>
        <p:txBody>
          <a:bodyPr wrap="square">
            <a:spAutoFit/>
          </a:bodyPr>
          <a:lstStyle/>
          <a:p>
            <a:pPr marL="285750" lvl="0" indent="-285750" algn="just" fontAlgn="base">
              <a:spcBef>
                <a:spcPct val="0"/>
              </a:spcBef>
              <a:spcAft>
                <a:spcPct val="0"/>
              </a:spcAft>
              <a:buFont typeface="Arial" panose="020B0604020202020204" pitchFamily="34" charset="0"/>
              <a:buChar char="•"/>
            </a:pPr>
            <a:r>
              <a:rPr lang="en-US" altLang="he-IL" dirty="0"/>
              <a:t>We </a:t>
            </a:r>
            <a:r>
              <a:rPr lang="en-US" altLang="he-IL" dirty="0" smtClean="0"/>
              <a:t>can import </a:t>
            </a:r>
            <a:r>
              <a:rPr lang="en-US" altLang="he-IL" dirty="0"/>
              <a:t>SVR </a:t>
            </a:r>
            <a:r>
              <a:rPr lang="en-US" altLang="he-IL" dirty="0" smtClean="0"/>
              <a:t>library from </a:t>
            </a:r>
            <a:r>
              <a:rPr lang="he-IL" altLang="he-IL" dirty="0" smtClean="0"/>
              <a:t>sklearn.svm</a:t>
            </a:r>
            <a:r>
              <a:rPr lang="en-US" altLang="he-IL" dirty="0" smtClean="0"/>
              <a:t>.</a:t>
            </a:r>
            <a:endParaRPr lang="he-IL" altLang="he-IL" dirty="0"/>
          </a:p>
        </p:txBody>
      </p:sp>
      <p:pic>
        <p:nvPicPr>
          <p:cNvPr id="7171" name="Picture 3" descr="Support Vector Machine: Regression | by Beny Maulana Achsan | IT Paragon |  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2600" y="3475513"/>
            <a:ext cx="2819400" cy="151341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malp 040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1149489"/>
            <a:ext cx="1600200" cy="1125696"/>
          </a:xfrm>
          <a:prstGeom prst="rect">
            <a:avLst/>
          </a:prstGeom>
          <a:noFill/>
          <a:extLst>
            <a:ext uri="{909E8E84-426E-40DD-AFC4-6F175D3DCCD1}">
              <a14:hiddenFill xmlns:a14="http://schemas.microsoft.com/office/drawing/2010/main">
                <a:solidFill>
                  <a:srgbClr val="FFFFFF"/>
                </a:solidFill>
              </a14:hiddenFill>
            </a:ext>
          </a:extLst>
        </p:spPr>
      </p:pic>
      <p:sp>
        <p:nvSpPr>
          <p:cNvPr id="3" name="מציין מיקום של מספר שקופית 2"/>
          <p:cNvSpPr>
            <a:spLocks noGrp="1"/>
          </p:cNvSpPr>
          <p:nvPr>
            <p:ph type="sldNum" sz="quarter" idx="12"/>
          </p:nvPr>
        </p:nvSpPr>
        <p:spPr/>
        <p:txBody>
          <a:bodyPr/>
          <a:lstStyle/>
          <a:p>
            <a:fld id="{B82CCC60-E8CD-4174-8B1A-7DF615B22EEF}" type="slidenum">
              <a:rPr lang="en-US" smtClean="0"/>
              <a:pPr/>
              <a:t>29</a:t>
            </a:fld>
            <a:endParaRPr lang="en-US"/>
          </a:p>
        </p:txBody>
      </p:sp>
    </p:spTree>
    <p:extLst>
      <p:ext uri="{BB962C8B-B14F-4D97-AF65-F5344CB8AC3E}">
        <p14:creationId xmlns:p14="http://schemas.microsoft.com/office/powerpoint/2010/main" val="6981449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1123950"/>
            <a:ext cx="8246070" cy="763526"/>
          </a:xfrm>
        </p:spPr>
        <p:txBody>
          <a:bodyPr/>
          <a:lstStyle/>
          <a:p>
            <a:r>
              <a:rPr lang="en-US" dirty="0" smtClean="0"/>
              <a:t>Project’s Main Steps</a:t>
            </a:r>
            <a:endParaRPr lang="he-IL" dirty="0"/>
          </a:p>
        </p:txBody>
      </p:sp>
      <p:graphicFrame>
        <p:nvGraphicFramePr>
          <p:cNvPr id="10" name="דיאגרמה 9"/>
          <p:cNvGraphicFramePr/>
          <p:nvPr>
            <p:extLst>
              <p:ext uri="{D42A27DB-BD31-4B8C-83A1-F6EECF244321}">
                <p14:modId xmlns:p14="http://schemas.microsoft.com/office/powerpoint/2010/main" val="3934471834"/>
              </p:ext>
            </p:extLst>
          </p:nvPr>
        </p:nvGraphicFramePr>
        <p:xfrm>
          <a:off x="152400" y="1276350"/>
          <a:ext cx="8610600" cy="3733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מציין מיקום של מספר שקופית 2"/>
          <p:cNvSpPr>
            <a:spLocks noGrp="1"/>
          </p:cNvSpPr>
          <p:nvPr>
            <p:ph type="sldNum" sz="quarter" idx="12"/>
          </p:nvPr>
        </p:nvSpPr>
        <p:spPr/>
        <p:txBody>
          <a:bodyPr/>
          <a:lstStyle/>
          <a:p>
            <a:fld id="{B82CCC60-E8CD-4174-8B1A-7DF615B22EEF}" type="slidenum">
              <a:rPr lang="en-US" smtClean="0"/>
              <a:pPr/>
              <a:t>3</a:t>
            </a:fld>
            <a:endParaRPr lang="en-US"/>
          </a:p>
        </p:txBody>
      </p:sp>
    </p:spTree>
    <p:extLst>
      <p:ext uri="{BB962C8B-B14F-4D97-AF65-F5344CB8AC3E}">
        <p14:creationId xmlns:p14="http://schemas.microsoft.com/office/powerpoint/2010/main" val="6419096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1248718"/>
            <a:ext cx="5715000" cy="819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52400" y="814685"/>
            <a:ext cx="3276600" cy="461665"/>
          </a:xfrm>
          <a:prstGeom prst="rect">
            <a:avLst/>
          </a:prstGeom>
          <a:noFill/>
        </p:spPr>
        <p:txBody>
          <a:bodyPr wrap="square" rtlCol="1">
            <a:spAutoFit/>
          </a:bodyPr>
          <a:lstStyle/>
          <a:p>
            <a:r>
              <a:rPr lang="en-US" sz="2400" b="1" u="sng" dirty="0" smtClean="0"/>
              <a:t>Prepare X , y </a:t>
            </a:r>
            <a:endParaRPr lang="he-IL" sz="2400" b="1" u="sng" dirty="0"/>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571750"/>
            <a:ext cx="4204827" cy="161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152400" y="2038350"/>
            <a:ext cx="5715000" cy="461665"/>
          </a:xfrm>
          <a:prstGeom prst="rect">
            <a:avLst/>
          </a:prstGeom>
          <a:noFill/>
        </p:spPr>
        <p:txBody>
          <a:bodyPr wrap="square" rtlCol="1">
            <a:spAutoFit/>
          </a:bodyPr>
          <a:lstStyle/>
          <a:p>
            <a:r>
              <a:rPr lang="en-US" sz="2400" b="1" u="sng" dirty="0" smtClean="0"/>
              <a:t>Choose The Best Parameters For The Model  </a:t>
            </a:r>
            <a:endParaRPr lang="he-IL" sz="2400" b="1" u="sng" dirty="0"/>
          </a:p>
        </p:txBody>
      </p:sp>
      <p:sp>
        <p:nvSpPr>
          <p:cNvPr id="7" name="מלבן 6"/>
          <p:cNvSpPr/>
          <p:nvPr/>
        </p:nvSpPr>
        <p:spPr>
          <a:xfrm>
            <a:off x="4578913" y="2708612"/>
            <a:ext cx="4463487" cy="738664"/>
          </a:xfrm>
          <a:prstGeom prst="rect">
            <a:avLst/>
          </a:prstGeom>
        </p:spPr>
        <p:txBody>
          <a:bodyPr wrap="square">
            <a:spAutoFit/>
          </a:bodyPr>
          <a:lstStyle/>
          <a:p>
            <a:pPr marL="285750" indent="-285750">
              <a:buFont typeface="Wingdings" panose="05000000000000000000" pitchFamily="2" charset="2"/>
              <a:buChar char="Ø"/>
            </a:pPr>
            <a:r>
              <a:rPr lang="en-US" sz="1400" dirty="0" smtClean="0"/>
              <a:t>Gamma </a:t>
            </a:r>
            <a:r>
              <a:rPr lang="en-US" sz="1400" dirty="0"/>
              <a:t>parameter defines how far the influence of a single training example reaches, with low values meaning 'far' and high values meaning 'close'.</a:t>
            </a:r>
            <a:endParaRPr lang="he-IL" sz="1400" dirty="0"/>
          </a:p>
        </p:txBody>
      </p:sp>
      <p:sp>
        <p:nvSpPr>
          <p:cNvPr id="9" name="מלבן 8"/>
          <p:cNvSpPr/>
          <p:nvPr/>
        </p:nvSpPr>
        <p:spPr>
          <a:xfrm>
            <a:off x="4648200" y="3562350"/>
            <a:ext cx="3962400" cy="954107"/>
          </a:xfrm>
          <a:prstGeom prst="rect">
            <a:avLst/>
          </a:prstGeom>
        </p:spPr>
        <p:txBody>
          <a:bodyPr wrap="square">
            <a:spAutoFit/>
          </a:bodyPr>
          <a:lstStyle/>
          <a:p>
            <a:pPr marL="285750" indent="-285750">
              <a:buFont typeface="Wingdings" panose="05000000000000000000" pitchFamily="2" charset="2"/>
              <a:buChar char="Ø"/>
            </a:pPr>
            <a:r>
              <a:rPr lang="en-US" sz="1400" dirty="0" smtClean="0"/>
              <a:t>Epsilon It </a:t>
            </a:r>
            <a:r>
              <a:rPr lang="en-US" sz="1400" dirty="0"/>
              <a:t>specifies the epsilon-tube within which no penalty is associated in the training loss function with points predicted within a distance epsilon from the actual value.</a:t>
            </a:r>
            <a:endParaRPr lang="he-IL" sz="1400" dirty="0"/>
          </a:p>
        </p:txBody>
      </p:sp>
      <p:sp>
        <p:nvSpPr>
          <p:cNvPr id="2" name="מציין מיקום של מספר שקופית 1"/>
          <p:cNvSpPr>
            <a:spLocks noGrp="1"/>
          </p:cNvSpPr>
          <p:nvPr>
            <p:ph type="sldNum" sz="quarter" idx="12"/>
          </p:nvPr>
        </p:nvSpPr>
        <p:spPr/>
        <p:txBody>
          <a:bodyPr/>
          <a:lstStyle/>
          <a:p>
            <a:fld id="{B82CCC60-E8CD-4174-8B1A-7DF615B22EEF}" type="slidenum">
              <a:rPr lang="en-US" smtClean="0"/>
              <a:pPr/>
              <a:t>30</a:t>
            </a:fld>
            <a:endParaRPr lang="en-US"/>
          </a:p>
        </p:txBody>
      </p:sp>
    </p:spTree>
    <p:extLst>
      <p:ext uri="{BB962C8B-B14F-4D97-AF65-F5344CB8AC3E}">
        <p14:creationId xmlns:p14="http://schemas.microsoft.com/office/powerpoint/2010/main" val="42789565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399" y="438150"/>
            <a:ext cx="6224587" cy="461665"/>
          </a:xfrm>
          <a:prstGeom prst="rect">
            <a:avLst/>
          </a:prstGeom>
          <a:noFill/>
        </p:spPr>
        <p:txBody>
          <a:bodyPr wrap="square" rtlCol="1">
            <a:spAutoFit/>
          </a:bodyPr>
          <a:lstStyle/>
          <a:p>
            <a:r>
              <a:rPr lang="en-US" sz="2400" b="1" u="sng" dirty="0" smtClean="0">
                <a:solidFill>
                  <a:srgbClr val="FFC000"/>
                </a:solidFill>
                <a:latin typeface="+mj-lt"/>
                <a:ea typeface="+mj-ea"/>
                <a:cs typeface="+mj-cs"/>
              </a:rPr>
              <a:t>Create The </a:t>
            </a:r>
            <a:r>
              <a:rPr lang="en-US" sz="2400" b="1" u="sng" dirty="0">
                <a:solidFill>
                  <a:srgbClr val="FFC000"/>
                </a:solidFill>
                <a:latin typeface="+mj-lt"/>
                <a:ea typeface="+mj-ea"/>
                <a:cs typeface="+mj-cs"/>
              </a:rPr>
              <a:t>M</a:t>
            </a:r>
            <a:r>
              <a:rPr lang="en-US" sz="2400" b="1" u="sng" dirty="0" smtClean="0">
                <a:solidFill>
                  <a:srgbClr val="FFC000"/>
                </a:solidFill>
                <a:latin typeface="+mj-lt"/>
                <a:ea typeface="+mj-ea"/>
                <a:cs typeface="+mj-cs"/>
              </a:rPr>
              <a:t>odel </a:t>
            </a:r>
            <a:r>
              <a:rPr lang="en-US" sz="2400" b="1" u="sng" dirty="0">
                <a:solidFill>
                  <a:srgbClr val="FFC000"/>
                </a:solidFill>
                <a:latin typeface="+mj-lt"/>
                <a:ea typeface="+mj-ea"/>
                <a:cs typeface="+mj-cs"/>
              </a:rPr>
              <a:t>W</a:t>
            </a:r>
            <a:r>
              <a:rPr lang="en-US" sz="2400" b="1" u="sng" dirty="0" smtClean="0">
                <a:solidFill>
                  <a:srgbClr val="FFC000"/>
                </a:solidFill>
                <a:latin typeface="+mj-lt"/>
                <a:ea typeface="+mj-ea"/>
                <a:cs typeface="+mj-cs"/>
              </a:rPr>
              <a:t>ith The Selected Prams </a:t>
            </a:r>
            <a:endParaRPr lang="he-IL" sz="2400" b="1" u="sng" dirty="0">
              <a:solidFill>
                <a:srgbClr val="FFC000"/>
              </a:solidFill>
              <a:latin typeface="+mj-lt"/>
              <a:ea typeface="+mj-ea"/>
              <a:cs typeface="+mj-cs"/>
            </a:endParaRPr>
          </a:p>
        </p:txBody>
      </p:sp>
      <p:sp>
        <p:nvSpPr>
          <p:cNvPr id="6" name="TextBox 5"/>
          <p:cNvSpPr txBox="1"/>
          <p:nvPr/>
        </p:nvSpPr>
        <p:spPr>
          <a:xfrm>
            <a:off x="304800" y="2419350"/>
            <a:ext cx="2590800" cy="830997"/>
          </a:xfrm>
          <a:prstGeom prst="rect">
            <a:avLst/>
          </a:prstGeom>
          <a:noFill/>
        </p:spPr>
        <p:txBody>
          <a:bodyPr wrap="square" rtlCol="1">
            <a:spAutoFit/>
          </a:bodyPr>
          <a:lstStyle/>
          <a:p>
            <a:r>
              <a:rPr lang="en-US" sz="2400" b="1" u="sng" dirty="0">
                <a:solidFill>
                  <a:srgbClr val="FFC000"/>
                </a:solidFill>
                <a:latin typeface="+mj-lt"/>
                <a:ea typeface="+mj-ea"/>
                <a:cs typeface="+mj-cs"/>
              </a:rPr>
              <a:t>Fit The </a:t>
            </a:r>
            <a:r>
              <a:rPr lang="en-US" sz="2400" b="1" u="sng" dirty="0" smtClean="0">
                <a:solidFill>
                  <a:srgbClr val="FFC000"/>
                </a:solidFill>
                <a:latin typeface="+mj-lt"/>
                <a:ea typeface="+mj-ea"/>
                <a:cs typeface="+mj-cs"/>
              </a:rPr>
              <a:t>Model </a:t>
            </a:r>
            <a:r>
              <a:rPr lang="en-US" sz="2400" b="1" u="sng" dirty="0" smtClean="0">
                <a:solidFill>
                  <a:srgbClr val="FFC000"/>
                </a:solidFill>
                <a:latin typeface="+mj-lt"/>
                <a:ea typeface="+mj-ea"/>
                <a:cs typeface="+mj-cs"/>
              </a:rPr>
              <a:t>In The </a:t>
            </a:r>
            <a:r>
              <a:rPr lang="en-US" sz="2400" b="1" u="sng" dirty="0">
                <a:solidFill>
                  <a:srgbClr val="FFC000"/>
                </a:solidFill>
                <a:latin typeface="+mj-lt"/>
                <a:ea typeface="+mj-ea"/>
                <a:cs typeface="+mj-cs"/>
              </a:rPr>
              <a:t>S</a:t>
            </a:r>
            <a:r>
              <a:rPr lang="en-US" sz="2400" b="1" u="sng" dirty="0" smtClean="0">
                <a:solidFill>
                  <a:srgbClr val="FFC000"/>
                </a:solidFill>
                <a:latin typeface="+mj-lt"/>
                <a:ea typeface="+mj-ea"/>
                <a:cs typeface="+mj-cs"/>
              </a:rPr>
              <a:t>ets</a:t>
            </a:r>
            <a:endParaRPr lang="he-IL" sz="2400" b="1" u="sng" dirty="0">
              <a:solidFill>
                <a:srgbClr val="FFC000"/>
              </a:solidFill>
              <a:latin typeface="+mj-lt"/>
              <a:ea typeface="+mj-ea"/>
              <a:cs typeface="+mj-cs"/>
            </a:endParaRPr>
          </a:p>
        </p:txBody>
      </p:sp>
      <p:cxnSp>
        <p:nvCxnSpPr>
          <p:cNvPr id="10" name="מחבר חץ ישר 9"/>
          <p:cNvCxnSpPr/>
          <p:nvPr/>
        </p:nvCxnSpPr>
        <p:spPr>
          <a:xfrm>
            <a:off x="1143000" y="1809750"/>
            <a:ext cx="0" cy="60960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11" name="מלבן 10"/>
          <p:cNvSpPr/>
          <p:nvPr/>
        </p:nvSpPr>
        <p:spPr>
          <a:xfrm>
            <a:off x="381000" y="3333750"/>
            <a:ext cx="2936510" cy="423193"/>
          </a:xfrm>
          <a:prstGeom prst="rect">
            <a:avLst/>
          </a:prstGeom>
        </p:spPr>
        <p:txBody>
          <a:bodyPr wrap="none">
            <a:spAutoFit/>
          </a:bodyPr>
          <a:lstStyle/>
          <a:p>
            <a:r>
              <a:rPr lang="en-US" sz="2150" b="1" u="sng" dirty="0" smtClean="0">
                <a:solidFill>
                  <a:srgbClr val="FFC000"/>
                </a:solidFill>
              </a:rPr>
              <a:t>Model Score Evaluation </a:t>
            </a:r>
            <a:endParaRPr lang="he-IL" sz="2150" b="1" u="sng" dirty="0">
              <a:solidFill>
                <a:srgbClr val="FFC000"/>
              </a:solidFill>
            </a:endParaRPr>
          </a:p>
        </p:txBody>
      </p:sp>
      <p:pic>
        <p:nvPicPr>
          <p:cNvPr id="819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036513"/>
            <a:ext cx="5462587" cy="1382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355" y="3829408"/>
            <a:ext cx="5493545" cy="1206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מציין מיקום של מספר שקופית 1"/>
          <p:cNvSpPr>
            <a:spLocks noGrp="1"/>
          </p:cNvSpPr>
          <p:nvPr>
            <p:ph type="sldNum" sz="quarter" idx="12"/>
          </p:nvPr>
        </p:nvSpPr>
        <p:spPr/>
        <p:txBody>
          <a:bodyPr/>
          <a:lstStyle/>
          <a:p>
            <a:fld id="{B82CCC60-E8CD-4174-8B1A-7DF615B22EEF}" type="slidenum">
              <a:rPr lang="en-US" smtClean="0"/>
              <a:pPr/>
              <a:t>31</a:t>
            </a:fld>
            <a:endParaRPr lang="en-US"/>
          </a:p>
        </p:txBody>
      </p:sp>
    </p:spTree>
    <p:extLst>
      <p:ext uri="{BB962C8B-B14F-4D97-AF65-F5344CB8AC3E}">
        <p14:creationId xmlns:p14="http://schemas.microsoft.com/office/powerpoint/2010/main" val="24390421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33400" y="1276350"/>
            <a:ext cx="8001000" cy="1200329"/>
          </a:xfrm>
          <a:prstGeom prst="rect">
            <a:avLst/>
          </a:prstGeom>
          <a:noFill/>
        </p:spPr>
        <p:txBody>
          <a:bodyPr wrap="square" rtlCol="1">
            <a:spAutoFit/>
          </a:bodyPr>
          <a:lstStyle/>
          <a:p>
            <a:pPr marL="285750" indent="-285750">
              <a:buFont typeface="Arial" panose="020B0604020202020204" pitchFamily="34" charset="0"/>
              <a:buChar char="•"/>
            </a:pPr>
            <a:r>
              <a:rPr lang="en-US" dirty="0" smtClean="0"/>
              <a:t>We can the Supported vector model brings also very high results for our dataset.</a:t>
            </a:r>
            <a:endParaRPr lang="en-US" dirty="0"/>
          </a:p>
          <a:p>
            <a:pPr marL="285750" indent="-285750">
              <a:buFont typeface="Arial" panose="020B0604020202020204" pitchFamily="34" charset="0"/>
              <a:buChar char="•"/>
            </a:pPr>
            <a:r>
              <a:rPr lang="en-US" b="1" dirty="0" smtClean="0"/>
              <a:t>Our data has linear connection so this model clearly </a:t>
            </a:r>
            <a:r>
              <a:rPr lang="en-US" b="1" dirty="0"/>
              <a:t>w</a:t>
            </a:r>
            <a:r>
              <a:rPr lang="en-US" b="1" dirty="0" smtClean="0"/>
              <a:t>ill be less accurate the linear model.</a:t>
            </a:r>
            <a:endParaRPr lang="en-US" dirty="0"/>
          </a:p>
          <a:p>
            <a:pPr marL="285750" indent="-285750">
              <a:buFont typeface="Arial" panose="020B0604020202020204" pitchFamily="34" charset="0"/>
              <a:buChar char="•"/>
            </a:pPr>
            <a:r>
              <a:rPr lang="en-US" dirty="0" smtClean="0"/>
              <a:t>Let’s see what the </a:t>
            </a:r>
            <a:r>
              <a:rPr lang="en-US" u="sng" dirty="0">
                <a:solidFill>
                  <a:srgbClr val="FF0000"/>
                </a:solidFill>
              </a:rPr>
              <a:t>model predict in 30 days: </a:t>
            </a:r>
            <a:endParaRPr lang="he-IL" u="sng" dirty="0">
              <a:solidFill>
                <a:srgbClr val="FF0000"/>
              </a:solidFill>
            </a:endParaRPr>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3660564"/>
            <a:ext cx="4159316" cy="1204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מציין מיקום של מספר שקופית 1"/>
          <p:cNvSpPr>
            <a:spLocks noGrp="1"/>
          </p:cNvSpPr>
          <p:nvPr>
            <p:ph type="sldNum" sz="quarter" idx="12"/>
          </p:nvPr>
        </p:nvSpPr>
        <p:spPr/>
        <p:txBody>
          <a:bodyPr/>
          <a:lstStyle/>
          <a:p>
            <a:fld id="{B82CCC60-E8CD-4174-8B1A-7DF615B22EEF}" type="slidenum">
              <a:rPr lang="en-US" smtClean="0"/>
              <a:pPr/>
              <a:t>32</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911391"/>
            <a:ext cx="3319461" cy="1953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71191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52400" y="1276350"/>
            <a:ext cx="8763000" cy="763525"/>
          </a:xfrm>
        </p:spPr>
        <p:txBody>
          <a:bodyPr>
            <a:noAutofit/>
          </a:bodyPr>
          <a:lstStyle/>
          <a:p>
            <a:r>
              <a:rPr lang="en-US" sz="4000" dirty="0" smtClean="0"/>
              <a:t>Supported Vectors Model Prediction</a:t>
            </a:r>
            <a:endParaRPr lang="en-US" sz="4000" dirty="0">
              <a:solidFill>
                <a:srgbClr val="FF0000"/>
              </a:solidFill>
              <a:effectLst/>
              <a:hlinkClick r:id="rId2"/>
            </a:endParaRPr>
          </a:p>
        </p:txBody>
      </p:sp>
      <p:sp>
        <p:nvSpPr>
          <p:cNvPr id="3" name="מציין מיקום של מספר שקופית 2"/>
          <p:cNvSpPr>
            <a:spLocks noGrp="1"/>
          </p:cNvSpPr>
          <p:nvPr>
            <p:ph type="sldNum" sz="quarter" idx="12"/>
          </p:nvPr>
        </p:nvSpPr>
        <p:spPr/>
        <p:txBody>
          <a:bodyPr/>
          <a:lstStyle/>
          <a:p>
            <a:fld id="{B82CCC60-E8CD-4174-8B1A-7DF615B22EEF}" type="slidenum">
              <a:rPr lang="en-US" smtClean="0"/>
              <a:pPr/>
              <a:t>33</a:t>
            </a:fld>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128157"/>
            <a:ext cx="7715250" cy="2219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6781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Conclusions </a:t>
            </a:r>
            <a:endParaRPr lang="he-IL" dirty="0"/>
          </a:p>
        </p:txBody>
      </p:sp>
      <p:sp>
        <p:nvSpPr>
          <p:cNvPr id="7" name="TextBox 6"/>
          <p:cNvSpPr txBox="1"/>
          <p:nvPr/>
        </p:nvSpPr>
        <p:spPr>
          <a:xfrm>
            <a:off x="609600" y="1885950"/>
            <a:ext cx="7467600" cy="2349361"/>
          </a:xfrm>
          <a:prstGeom prst="rect">
            <a:avLst/>
          </a:prstGeom>
          <a:noFill/>
        </p:spPr>
        <p:txBody>
          <a:bodyPr wrap="square" rtlCol="1">
            <a:spAutoFit/>
          </a:bodyPr>
          <a:lstStyle/>
          <a:p>
            <a:pPr marL="285750" indent="-285750">
              <a:lnSpc>
                <a:spcPts val="2160"/>
              </a:lnSpc>
              <a:buFont typeface="Arial" panose="020B0604020202020204" pitchFamily="34" charset="0"/>
              <a:buChar char="•"/>
            </a:pPr>
            <a:r>
              <a:rPr lang="en-US" dirty="0" smtClean="0"/>
              <a:t>We were successful to a good extent in predicting Bitcoin closing prices.</a:t>
            </a:r>
          </a:p>
          <a:p>
            <a:pPr marL="285750" indent="-285750">
              <a:lnSpc>
                <a:spcPts val="2160"/>
              </a:lnSpc>
              <a:buFont typeface="Arial" panose="020B0604020202020204" pitchFamily="34" charset="0"/>
              <a:buChar char="•"/>
            </a:pPr>
            <a:endParaRPr lang="en-US" dirty="0" smtClean="0"/>
          </a:p>
          <a:p>
            <a:pPr marL="285750" indent="-285750">
              <a:lnSpc>
                <a:spcPts val="2160"/>
              </a:lnSpc>
              <a:buFont typeface="Arial" panose="020B0604020202020204" pitchFamily="34" charset="0"/>
              <a:buChar char="•"/>
            </a:pPr>
            <a:r>
              <a:rPr lang="en-US" dirty="0" smtClean="0"/>
              <a:t>We tried to predict Bitcoin closing price in 30 days using 2 models of regressions: linear_ regression and SVR.</a:t>
            </a:r>
          </a:p>
          <a:p>
            <a:pPr marL="285750" indent="-285750">
              <a:lnSpc>
                <a:spcPts val="2160"/>
              </a:lnSpc>
              <a:buFont typeface="Arial" panose="020B0604020202020204" pitchFamily="34" charset="0"/>
              <a:buChar char="•"/>
            </a:pPr>
            <a:endParaRPr lang="en-US" dirty="0" smtClean="0"/>
          </a:p>
          <a:p>
            <a:pPr marL="285750" indent="-285750">
              <a:lnSpc>
                <a:spcPts val="2160"/>
              </a:lnSpc>
              <a:buFont typeface="Arial" panose="020B0604020202020204" pitchFamily="34" charset="0"/>
              <a:buChar char="•"/>
            </a:pPr>
            <a:r>
              <a:rPr lang="en-US" dirty="0" smtClean="0"/>
              <a:t>It is important </a:t>
            </a:r>
            <a:r>
              <a:rPr lang="en-US" dirty="0"/>
              <a:t>to </a:t>
            </a:r>
            <a:r>
              <a:rPr lang="en-US" dirty="0" smtClean="0"/>
              <a:t>note that in out prediction we </a:t>
            </a:r>
            <a:r>
              <a:rPr lang="en-US" dirty="0"/>
              <a:t>relied on history repeating </a:t>
            </a:r>
            <a:r>
              <a:rPr lang="en-US" dirty="0" smtClean="0"/>
              <a:t>itself. That not always going to work history </a:t>
            </a:r>
            <a:r>
              <a:rPr lang="en-US" dirty="0"/>
              <a:t>might not repeat itself. </a:t>
            </a:r>
            <a:r>
              <a:rPr lang="en-US" dirty="0" smtClean="0"/>
              <a:t> </a:t>
            </a:r>
            <a:r>
              <a:rPr lang="en-US" dirty="0" smtClean="0"/>
              <a:t>         Also</a:t>
            </a:r>
            <a:r>
              <a:rPr lang="en-US" dirty="0"/>
              <a:t>, </a:t>
            </a:r>
            <a:r>
              <a:rPr lang="en-US" dirty="0" smtClean="0"/>
              <a:t>many factors </a:t>
            </a:r>
            <a:r>
              <a:rPr lang="en-US" dirty="0"/>
              <a:t>affecting </a:t>
            </a:r>
            <a:r>
              <a:rPr lang="en-US" dirty="0" smtClean="0"/>
              <a:t>Bitcoin’s price can </a:t>
            </a:r>
            <a:r>
              <a:rPr lang="en-US" dirty="0"/>
              <a:t>come into </a:t>
            </a:r>
            <a:r>
              <a:rPr lang="en-US" dirty="0" smtClean="0"/>
              <a:t>play.</a:t>
            </a:r>
            <a:endParaRPr lang="en-US" dirty="0" smtClean="0"/>
          </a:p>
        </p:txBody>
      </p:sp>
      <p:sp>
        <p:nvSpPr>
          <p:cNvPr id="3" name="מציין מיקום של מספר שקופית 2"/>
          <p:cNvSpPr>
            <a:spLocks noGrp="1"/>
          </p:cNvSpPr>
          <p:nvPr>
            <p:ph type="sldNum" sz="quarter" idx="12"/>
          </p:nvPr>
        </p:nvSpPr>
        <p:spPr/>
        <p:txBody>
          <a:bodyPr/>
          <a:lstStyle/>
          <a:p>
            <a:fld id="{B82CCC60-E8CD-4174-8B1A-7DF615B22EEF}" type="slidenum">
              <a:rPr lang="en-US" smtClean="0"/>
              <a:pPr/>
              <a:t>34</a:t>
            </a:fld>
            <a:endParaRPr lang="en-US"/>
          </a:p>
        </p:txBody>
      </p:sp>
    </p:spTree>
    <p:extLst>
      <p:ext uri="{BB962C8B-B14F-4D97-AF65-F5344CB8AC3E}">
        <p14:creationId xmlns:p14="http://schemas.microsoft.com/office/powerpoint/2010/main" val="35296224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5"/>
            <a:ext cx="6558080" cy="725349"/>
          </a:xfrm>
        </p:spPr>
        <p:txBody>
          <a:bodyPr>
            <a:normAutofit/>
          </a:bodyPr>
          <a:lstStyle/>
          <a:p>
            <a:r>
              <a:rPr lang="en-US" dirty="0" smtClean="0"/>
              <a:t>Data Sources</a:t>
            </a:r>
            <a:endParaRPr lang="en-US" dirty="0"/>
          </a:p>
        </p:txBody>
      </p:sp>
      <p:sp>
        <p:nvSpPr>
          <p:cNvPr id="5" name="Content Placeholder 4"/>
          <p:cNvSpPr>
            <a:spLocks noGrp="1"/>
          </p:cNvSpPr>
          <p:nvPr>
            <p:ph idx="1"/>
          </p:nvPr>
        </p:nvSpPr>
        <p:spPr/>
        <p:txBody>
          <a:bodyPr/>
          <a:lstStyle/>
          <a:p>
            <a:r>
              <a:rPr lang="en-US" dirty="0" smtClean="0"/>
              <a:t>API</a:t>
            </a:r>
          </a:p>
          <a:p>
            <a:pPr lvl="1">
              <a:buFont typeface="Wingdings" panose="05000000000000000000" pitchFamily="2" charset="2"/>
              <a:buChar char="Ø"/>
            </a:pPr>
            <a:r>
              <a:rPr lang="en-US" dirty="0" smtClean="0"/>
              <a:t>Google Trends</a:t>
            </a:r>
          </a:p>
          <a:p>
            <a:pPr lvl="1">
              <a:buFont typeface="Wingdings" panose="05000000000000000000" pitchFamily="2" charset="2"/>
              <a:buChar char="Ø"/>
            </a:pPr>
            <a:r>
              <a:rPr lang="en-US" dirty="0" smtClean="0"/>
              <a:t>Twitter’s Tweets</a:t>
            </a:r>
          </a:p>
          <a:p>
            <a:pPr lvl="1">
              <a:buFont typeface="Wingdings" panose="05000000000000000000" pitchFamily="2" charset="2"/>
              <a:buChar char="Ø"/>
            </a:pPr>
            <a:endParaRPr lang="en-US" dirty="0"/>
          </a:p>
          <a:p>
            <a:r>
              <a:rPr lang="en-US" dirty="0" smtClean="0"/>
              <a:t>Crawling </a:t>
            </a:r>
            <a:r>
              <a:rPr lang="en-US" dirty="0" smtClean="0"/>
              <a:t>(selenium)</a:t>
            </a:r>
            <a:endParaRPr lang="en-US" dirty="0" smtClean="0"/>
          </a:p>
          <a:p>
            <a:pPr lvl="1">
              <a:buFont typeface="Wingdings" panose="05000000000000000000" pitchFamily="2" charset="2"/>
              <a:buChar char="Ø"/>
            </a:pPr>
            <a:r>
              <a:rPr lang="en-US" dirty="0"/>
              <a:t> 	https://nomics.com/assets/btc-bitcoin/history</a:t>
            </a:r>
            <a:endParaRPr lang="en-US" dirty="0" smtClean="0"/>
          </a:p>
          <a:p>
            <a:pPr marL="0" indent="0">
              <a:buNone/>
            </a:pPr>
            <a:endParaRPr lang="en-US" dirty="0"/>
          </a:p>
        </p:txBody>
      </p:sp>
      <p:sp>
        <p:nvSpPr>
          <p:cNvPr id="2" name="מציין מיקום של מספר שקופית 1"/>
          <p:cNvSpPr>
            <a:spLocks noGrp="1"/>
          </p:cNvSpPr>
          <p:nvPr>
            <p:ph type="sldNum" sz="quarter" idx="12"/>
          </p:nvPr>
        </p:nvSpPr>
        <p:spPr/>
        <p:txBody>
          <a:bodyPr/>
          <a:lstStyle/>
          <a:p>
            <a:fld id="{B82CCC60-E8CD-4174-8B1A-7DF615B22EEF}" type="slidenum">
              <a:rPr lang="en-US" smtClean="0"/>
              <a:pPr/>
              <a:t>4</a:t>
            </a:fld>
            <a:endParaRPr lang="en-US"/>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794219"/>
            <a:ext cx="8093365" cy="763525"/>
          </a:xfrm>
        </p:spPr>
        <p:txBody>
          <a:bodyPr>
            <a:normAutofit/>
          </a:bodyPr>
          <a:lstStyle/>
          <a:p>
            <a:r>
              <a:rPr lang="en-US" dirty="0" smtClean="0"/>
              <a:t>Selenium</a:t>
            </a:r>
            <a:endParaRPr lang="en-US" dirty="0"/>
          </a:p>
        </p:txBody>
      </p:sp>
      <p:sp>
        <p:nvSpPr>
          <p:cNvPr id="3" name="מציין מיקום טקסט 2"/>
          <p:cNvSpPr>
            <a:spLocks noGrp="1"/>
          </p:cNvSpPr>
          <p:nvPr>
            <p:ph type="body" idx="1"/>
          </p:nvPr>
        </p:nvSpPr>
        <p:spPr>
          <a:xfrm>
            <a:off x="448966" y="1502816"/>
            <a:ext cx="8398774" cy="3206804"/>
          </a:xfrm>
        </p:spPr>
        <p:txBody>
          <a:bodyPr>
            <a:normAutofit fontScale="70000" lnSpcReduction="20000"/>
          </a:bodyPr>
          <a:lstStyle/>
          <a:p>
            <a:pPr marL="342900" indent="-342900" algn="l">
              <a:buFont typeface="Arial" panose="020B0604020202020204" pitchFamily="34" charset="0"/>
              <a:buChar char="•"/>
            </a:pPr>
            <a:r>
              <a:rPr lang="en-US" dirty="0"/>
              <a:t>Selenium</a:t>
            </a:r>
            <a:r>
              <a:rPr lang="en-US" b="0" dirty="0"/>
              <a:t> is an open-source </a:t>
            </a:r>
            <a:r>
              <a:rPr lang="en-US" b="0" dirty="0" smtClean="0"/>
              <a:t>project for </a:t>
            </a:r>
            <a:r>
              <a:rPr lang="en-US" b="0" dirty="0"/>
              <a:t>a range of tools and libraries aimed at supporting web browser automation. Selenium provides a playback tool for authoring functional tests without the need to learn a test scripting language </a:t>
            </a:r>
            <a:r>
              <a:rPr lang="en-US" b="0" dirty="0" smtClean="0"/>
              <a:t>.</a:t>
            </a:r>
          </a:p>
          <a:p>
            <a:pPr algn="l"/>
            <a:endParaRPr lang="en-US" b="0" dirty="0"/>
          </a:p>
          <a:p>
            <a:pPr marL="342900" indent="-342900" algn="l">
              <a:buFont typeface="Arial" panose="020B0604020202020204" pitchFamily="34" charset="0"/>
              <a:buChar char="•"/>
            </a:pPr>
            <a:r>
              <a:rPr lang="en-US" b="0" dirty="0"/>
              <a:t>It supports provides </a:t>
            </a:r>
            <a:r>
              <a:rPr lang="en-US" b="0" dirty="0" smtClean="0"/>
              <a:t>all </a:t>
            </a:r>
            <a:r>
              <a:rPr lang="en-US" b="0" dirty="0"/>
              <a:t>popular programming languages: including JavaScript, C#, Groovy, Java, Perl, PHP, Python. </a:t>
            </a:r>
            <a:r>
              <a:rPr lang="en-US" b="0" dirty="0" smtClean="0"/>
              <a:t> </a:t>
            </a:r>
          </a:p>
          <a:p>
            <a:pPr algn="l"/>
            <a:endParaRPr lang="en-US" b="0" dirty="0" smtClean="0"/>
          </a:p>
          <a:p>
            <a:pPr marL="342900" indent="-342900" algn="l">
              <a:buFont typeface="Arial" panose="020B0604020202020204" pitchFamily="34" charset="0"/>
              <a:buChar char="•"/>
            </a:pPr>
            <a:r>
              <a:rPr lang="en-US" b="0" dirty="0" smtClean="0"/>
              <a:t>The </a:t>
            </a:r>
            <a:r>
              <a:rPr lang="en-US" b="0" dirty="0"/>
              <a:t>tests can then run against most modern web browsers</a:t>
            </a:r>
            <a:r>
              <a:rPr lang="en-US" b="0" dirty="0" smtClean="0"/>
              <a:t>.</a:t>
            </a:r>
          </a:p>
          <a:p>
            <a:pPr algn="l"/>
            <a:endParaRPr lang="en-US" b="0" dirty="0"/>
          </a:p>
          <a:p>
            <a:pPr marL="342900" indent="-342900" algn="l">
              <a:buFont typeface="Arial" panose="020B0604020202020204" pitchFamily="34" charset="0"/>
              <a:buChar char="•"/>
            </a:pPr>
            <a:r>
              <a:rPr lang="en-US" b="0" dirty="0" smtClean="0"/>
              <a:t>Selenium </a:t>
            </a:r>
            <a:r>
              <a:rPr lang="en-US" b="0" dirty="0"/>
              <a:t>runs on Windows, Linux, and </a:t>
            </a:r>
            <a:r>
              <a:rPr lang="en-US" b="0" dirty="0" smtClean="0"/>
              <a:t>macOS. </a:t>
            </a:r>
            <a:r>
              <a:rPr lang="en-US" b="0" dirty="0"/>
              <a:t>It is open-source software released under the Apache License 2.0</a:t>
            </a:r>
            <a:r>
              <a:rPr lang="en-US" b="0" dirty="0" smtClean="0"/>
              <a:t>.</a:t>
            </a:r>
          </a:p>
          <a:p>
            <a:pPr algn="l"/>
            <a:endParaRPr lang="en-US" b="0" dirty="0"/>
          </a:p>
          <a:p>
            <a:pPr marL="342900" indent="-342900" algn="l">
              <a:buFont typeface="Arial" panose="020B0604020202020204" pitchFamily="34" charset="0"/>
              <a:buChar char="•"/>
            </a:pPr>
            <a:r>
              <a:rPr lang="en-US" b="0" dirty="0"/>
              <a:t>We used in our project </a:t>
            </a:r>
            <a:r>
              <a:rPr lang="en-US" dirty="0"/>
              <a:t>python</a:t>
            </a:r>
            <a:r>
              <a:rPr lang="en-US" b="0" dirty="0"/>
              <a:t> and </a:t>
            </a:r>
            <a:r>
              <a:rPr lang="en-US" dirty="0"/>
              <a:t>c</a:t>
            </a:r>
            <a:r>
              <a:rPr lang="en-US" dirty="0" smtClean="0"/>
              <a:t>hrome </a:t>
            </a:r>
            <a:r>
              <a:rPr lang="en-US" dirty="0"/>
              <a:t>browser.</a:t>
            </a:r>
            <a:endParaRPr lang="he-IL" dirty="0"/>
          </a:p>
        </p:txBody>
      </p:sp>
      <p:pic>
        <p:nvPicPr>
          <p:cNvPr id="1028" name="Picture 4" descr="Download Drag And Drop Action In Selenium Webdriver - Selenium Webdriver  Logo Png - Full Size PNG Image - PNGki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2266950"/>
            <a:ext cx="1151399" cy="1066800"/>
          </a:xfrm>
          <a:prstGeom prst="rect">
            <a:avLst/>
          </a:prstGeom>
          <a:noFill/>
          <a:extLst>
            <a:ext uri="{909E8E84-426E-40DD-AFC4-6F175D3DCCD1}">
              <a14:hiddenFill xmlns:a14="http://schemas.microsoft.com/office/drawing/2010/main">
                <a:solidFill>
                  <a:srgbClr val="FFFFFF"/>
                </a:solidFill>
              </a14:hiddenFill>
            </a:ext>
          </a:extLst>
        </p:spPr>
      </p:pic>
      <p:sp>
        <p:nvSpPr>
          <p:cNvPr id="2" name="מציין מיקום של מספר שקופית 1"/>
          <p:cNvSpPr>
            <a:spLocks noGrp="1"/>
          </p:cNvSpPr>
          <p:nvPr>
            <p:ph type="sldNum" sz="quarter" idx="12"/>
          </p:nvPr>
        </p:nvSpPr>
        <p:spPr/>
        <p:txBody>
          <a:bodyPr/>
          <a:lstStyle/>
          <a:p>
            <a:fld id="{B82CCC60-E8CD-4174-8B1A-7DF615B22EEF}" type="slidenum">
              <a:rPr lang="en-US" smtClean="0"/>
              <a:pPr/>
              <a:t>5</a:t>
            </a:fld>
            <a:endParaRPr lang="en-US"/>
          </a:p>
        </p:txBody>
      </p:sp>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Crawling </a:t>
            </a:r>
            <a:endParaRPr lang="he-IL" dirty="0"/>
          </a:p>
        </p:txBody>
      </p:sp>
      <p:sp>
        <p:nvSpPr>
          <p:cNvPr id="4" name="מציין מיקום תוכן 3"/>
          <p:cNvSpPr>
            <a:spLocks noGrp="1"/>
          </p:cNvSpPr>
          <p:nvPr>
            <p:ph sz="half" idx="2"/>
          </p:nvPr>
        </p:nvSpPr>
        <p:spPr>
          <a:xfrm>
            <a:off x="536879" y="1808225"/>
            <a:ext cx="8158156" cy="2734409"/>
          </a:xfrm>
        </p:spPr>
        <p:txBody>
          <a:bodyPr>
            <a:normAutofit/>
          </a:bodyPr>
          <a:lstStyle/>
          <a:p>
            <a:pPr algn="l"/>
            <a:r>
              <a:rPr lang="en-US" sz="1800" dirty="0" smtClean="0"/>
              <a:t>Using </a:t>
            </a:r>
            <a:r>
              <a:rPr lang="en-US" sz="1800" dirty="0"/>
              <a:t>Selenium we performed the crawling stage </a:t>
            </a:r>
            <a:r>
              <a:rPr lang="en-US" sz="1800" dirty="0" smtClean="0"/>
              <a:t>on the </a:t>
            </a:r>
            <a:r>
              <a:rPr lang="en-US" sz="1800" dirty="0"/>
              <a:t>site</a:t>
            </a:r>
            <a:r>
              <a:rPr lang="en-US" sz="1800" dirty="0" smtClean="0"/>
              <a:t>.</a:t>
            </a:r>
          </a:p>
          <a:p>
            <a:pPr algn="l"/>
            <a:r>
              <a:rPr lang="en-US" sz="1800" dirty="0" smtClean="0"/>
              <a:t>The </a:t>
            </a:r>
            <a:r>
              <a:rPr lang="en-US" sz="1800" dirty="0"/>
              <a:t>site </a:t>
            </a:r>
            <a:r>
              <a:rPr lang="en-US" sz="1800" dirty="0" smtClean="0"/>
              <a:t>keeps data </a:t>
            </a:r>
            <a:r>
              <a:rPr lang="en-US" sz="1800" dirty="0"/>
              <a:t>about </a:t>
            </a:r>
            <a:r>
              <a:rPr lang="en-US" sz="1800" u="sng" dirty="0"/>
              <a:t>Bitcoin and other well-known coins history</a:t>
            </a:r>
            <a:r>
              <a:rPr lang="en-US" sz="1800" dirty="0" smtClean="0"/>
              <a:t>.</a:t>
            </a:r>
          </a:p>
          <a:p>
            <a:pPr algn="l"/>
            <a:r>
              <a:rPr lang="en-US" sz="1800" dirty="0" smtClean="0"/>
              <a:t>We took the relevant columns for our project : </a:t>
            </a:r>
            <a:r>
              <a:rPr lang="en-US" sz="1800" dirty="0" smtClean="0">
                <a:solidFill>
                  <a:srgbClr val="FF0000"/>
                </a:solidFill>
              </a:rPr>
              <a:t>DATE, OPEN, HIGH, LOW, CLOSE, VOLUME.</a:t>
            </a:r>
          </a:p>
          <a:p>
            <a:pPr algn="l"/>
            <a:r>
              <a:rPr lang="en-US" sz="1800" dirty="0"/>
              <a:t>The data </a:t>
            </a:r>
            <a:r>
              <a:rPr lang="en-US" sz="1800" dirty="0" smtClean="0"/>
              <a:t>begin</a:t>
            </a:r>
            <a:r>
              <a:rPr lang="en-US" sz="1800" b="1" dirty="0" smtClean="0"/>
              <a:t> in </a:t>
            </a:r>
            <a:r>
              <a:rPr lang="en-US" sz="1800" b="1" dirty="0"/>
              <a:t>2011 </a:t>
            </a:r>
            <a:r>
              <a:rPr lang="en-US" sz="1800" b="1" dirty="0" smtClean="0"/>
              <a:t>until </a:t>
            </a:r>
            <a:r>
              <a:rPr lang="en-US" sz="1800" b="1" dirty="0"/>
              <a:t>today</a:t>
            </a:r>
            <a:r>
              <a:rPr lang="en-US" sz="1800" b="1" dirty="0" smtClean="0"/>
              <a:t>.</a:t>
            </a:r>
          </a:p>
          <a:p>
            <a:pPr algn="l"/>
            <a:r>
              <a:rPr lang="en-US" sz="1800" dirty="0" smtClean="0"/>
              <a:t>Finally</a:t>
            </a:r>
            <a:r>
              <a:rPr lang="en-US" sz="1800" dirty="0"/>
              <a:t>, the records are saved into CSV </a:t>
            </a:r>
            <a:r>
              <a:rPr lang="en-US" sz="1800" dirty="0" smtClean="0"/>
              <a:t>to work </a:t>
            </a:r>
            <a:r>
              <a:rPr lang="en-US" sz="1800" b="1" dirty="0" smtClean="0"/>
              <a:t>with dataset</a:t>
            </a:r>
            <a:r>
              <a:rPr lang="en-US" sz="1800" dirty="0" smtClean="0"/>
              <a:t>.</a:t>
            </a:r>
            <a:r>
              <a:rPr lang="en-US" dirty="0"/>
              <a:t> </a:t>
            </a:r>
          </a:p>
        </p:txBody>
      </p:sp>
      <p:sp>
        <p:nvSpPr>
          <p:cNvPr id="3" name="מציין מיקום של מספר שקופית 2"/>
          <p:cNvSpPr>
            <a:spLocks noGrp="1"/>
          </p:cNvSpPr>
          <p:nvPr>
            <p:ph type="sldNum" sz="quarter" idx="12"/>
          </p:nvPr>
        </p:nvSpPr>
        <p:spPr/>
        <p:txBody>
          <a:bodyPr/>
          <a:lstStyle/>
          <a:p>
            <a:fld id="{B82CCC60-E8CD-4174-8B1A-7DF615B22EEF}" type="slidenum">
              <a:rPr lang="en-US" smtClean="0"/>
              <a:pPr/>
              <a:t>6</a:t>
            </a:fld>
            <a:endParaRPr lang="en-US"/>
          </a:p>
        </p:txBody>
      </p:sp>
    </p:spTree>
    <p:extLst>
      <p:ext uri="{BB962C8B-B14F-4D97-AF65-F5344CB8AC3E}">
        <p14:creationId xmlns:p14="http://schemas.microsoft.com/office/powerpoint/2010/main" val="983178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228600" y="970025"/>
            <a:ext cx="8093365" cy="763525"/>
          </a:xfrm>
        </p:spPr>
        <p:txBody>
          <a:bodyPr/>
          <a:lstStyle/>
          <a:p>
            <a:r>
              <a:rPr lang="en-US" dirty="0" smtClean="0"/>
              <a:t>Crawling </a:t>
            </a:r>
            <a:endParaRPr lang="he-IL"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48384"/>
          <a:stretch/>
        </p:blipFill>
        <p:spPr bwMode="auto">
          <a:xfrm>
            <a:off x="304800" y="1733550"/>
            <a:ext cx="4562247" cy="1399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5592" b="11919"/>
          <a:stretch/>
        </p:blipFill>
        <p:spPr bwMode="auto">
          <a:xfrm>
            <a:off x="317499" y="3333750"/>
            <a:ext cx="8620107"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41637"/>
          <a:stretch/>
        </p:blipFill>
        <p:spPr bwMode="auto">
          <a:xfrm>
            <a:off x="5023902" y="1733550"/>
            <a:ext cx="3913705"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מציין מיקום של מספר שקופית 2"/>
          <p:cNvSpPr>
            <a:spLocks noGrp="1"/>
          </p:cNvSpPr>
          <p:nvPr>
            <p:ph type="sldNum" sz="quarter" idx="12"/>
          </p:nvPr>
        </p:nvSpPr>
        <p:spPr/>
        <p:txBody>
          <a:bodyPr/>
          <a:lstStyle/>
          <a:p>
            <a:fld id="{B82CCC60-E8CD-4174-8B1A-7DF615B22EEF}" type="slidenum">
              <a:rPr lang="en-US" smtClean="0"/>
              <a:pPr/>
              <a:t>7</a:t>
            </a:fld>
            <a:endParaRPr lang="en-US"/>
          </a:p>
        </p:txBody>
      </p:sp>
    </p:spTree>
    <p:extLst>
      <p:ext uri="{BB962C8B-B14F-4D97-AF65-F5344CB8AC3E}">
        <p14:creationId xmlns:p14="http://schemas.microsoft.com/office/powerpoint/2010/main" val="40946993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1276350"/>
            <a:ext cx="8093365" cy="763525"/>
          </a:xfrm>
        </p:spPr>
        <p:txBody>
          <a:bodyPr/>
          <a:lstStyle/>
          <a:p>
            <a:r>
              <a:rPr lang="en-US" dirty="0" smtClean="0"/>
              <a:t>Not </a:t>
            </a:r>
            <a:r>
              <a:rPr lang="en-US" dirty="0" smtClean="0"/>
              <a:t>Everything </a:t>
            </a:r>
            <a:r>
              <a:rPr lang="en-US" dirty="0"/>
              <a:t>W</a:t>
            </a:r>
            <a:r>
              <a:rPr lang="en-US" dirty="0" smtClean="0"/>
              <a:t>as </a:t>
            </a:r>
            <a:r>
              <a:rPr lang="en-US" dirty="0"/>
              <a:t>S</a:t>
            </a:r>
            <a:r>
              <a:rPr lang="en-US" dirty="0" smtClean="0"/>
              <a:t>o </a:t>
            </a:r>
            <a:r>
              <a:rPr lang="en-US" dirty="0"/>
              <a:t>E</a:t>
            </a:r>
            <a:r>
              <a:rPr lang="en-US" dirty="0" smtClean="0"/>
              <a:t>asy</a:t>
            </a:r>
            <a:r>
              <a:rPr lang="en-US" dirty="0" smtClean="0"/>
              <a:t>…</a:t>
            </a:r>
            <a:endParaRPr lang="he-IL" dirty="0"/>
          </a:p>
        </p:txBody>
      </p:sp>
      <p:sp>
        <p:nvSpPr>
          <p:cNvPr id="4" name="מציין מיקום תוכן 3"/>
          <p:cNvSpPr>
            <a:spLocks noGrp="1"/>
          </p:cNvSpPr>
          <p:nvPr>
            <p:ph sz="half" idx="2"/>
          </p:nvPr>
        </p:nvSpPr>
        <p:spPr>
          <a:xfrm>
            <a:off x="451834" y="2199541"/>
            <a:ext cx="8463566" cy="2734409"/>
          </a:xfrm>
        </p:spPr>
        <p:txBody>
          <a:bodyPr>
            <a:normAutofit/>
          </a:bodyPr>
          <a:lstStyle/>
          <a:p>
            <a:pPr algn="l"/>
            <a:r>
              <a:rPr lang="en-US" sz="1800" dirty="0" smtClean="0"/>
              <a:t>At the beginning we tried using ‘Beautiful Soup’ library but we </a:t>
            </a:r>
            <a:r>
              <a:rPr lang="en-US" sz="1800" b="1" dirty="0" smtClean="0"/>
              <a:t>couldn’t get the relevant data because </a:t>
            </a:r>
            <a:r>
              <a:rPr lang="en-US" sz="1800" dirty="0" smtClean="0"/>
              <a:t>we were dealing with dynamic websites.</a:t>
            </a:r>
          </a:p>
          <a:p>
            <a:pPr algn="l"/>
            <a:endParaRPr lang="en-US" sz="1800" dirty="0" smtClean="0"/>
          </a:p>
          <a:p>
            <a:pPr algn="l"/>
            <a:r>
              <a:rPr lang="en-US" sz="1800" dirty="0"/>
              <a:t>W</a:t>
            </a:r>
            <a:r>
              <a:rPr lang="en-US" sz="1800" dirty="0" smtClean="0"/>
              <a:t>e looked for different crawling tools which can deal with dynamic sites. After Research, we </a:t>
            </a:r>
            <a:r>
              <a:rPr lang="en-US" sz="1800" dirty="0"/>
              <a:t>d</a:t>
            </a:r>
            <a:r>
              <a:rPr lang="en-US" sz="1800" dirty="0" smtClean="0"/>
              <a:t>ecided to use selenium instated. </a:t>
            </a:r>
            <a:endParaRPr lang="en-US" dirty="0" smtClean="0"/>
          </a:p>
          <a:p>
            <a:endParaRPr lang="en-US" dirty="0" smtClean="0"/>
          </a:p>
        </p:txBody>
      </p:sp>
      <p:sp>
        <p:nvSpPr>
          <p:cNvPr id="3" name="מציין מיקום של מספר שקופית 2"/>
          <p:cNvSpPr>
            <a:spLocks noGrp="1"/>
          </p:cNvSpPr>
          <p:nvPr>
            <p:ph type="sldNum" sz="quarter" idx="12"/>
          </p:nvPr>
        </p:nvSpPr>
        <p:spPr/>
        <p:txBody>
          <a:bodyPr/>
          <a:lstStyle/>
          <a:p>
            <a:fld id="{B82CCC60-E8CD-4174-8B1A-7DF615B22EEF}" type="slidenum">
              <a:rPr lang="en-US" smtClean="0"/>
              <a:pPr/>
              <a:t>8</a:t>
            </a:fld>
            <a:endParaRPr lang="en-US"/>
          </a:p>
        </p:txBody>
      </p:sp>
    </p:spTree>
    <p:extLst>
      <p:ext uri="{BB962C8B-B14F-4D97-AF65-F5344CB8AC3E}">
        <p14:creationId xmlns:p14="http://schemas.microsoft.com/office/powerpoint/2010/main" val="34379800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5589"/>
          <a:stretch/>
        </p:blipFill>
        <p:spPr bwMode="auto">
          <a:xfrm>
            <a:off x="143555" y="281175"/>
            <a:ext cx="5542682" cy="19851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3" name="מחבר ישר 12"/>
          <p:cNvCxnSpPr/>
          <p:nvPr/>
        </p:nvCxnSpPr>
        <p:spPr>
          <a:xfrm>
            <a:off x="448965" y="739290"/>
            <a:ext cx="763525" cy="0"/>
          </a:xfrm>
          <a:prstGeom prst="line">
            <a:avLst/>
          </a:prstGeom>
        </p:spPr>
        <p:style>
          <a:lnRef idx="1">
            <a:schemeClr val="accent2"/>
          </a:lnRef>
          <a:fillRef idx="0">
            <a:schemeClr val="accent2"/>
          </a:fillRef>
          <a:effectRef idx="0">
            <a:schemeClr val="accent2"/>
          </a:effectRef>
          <a:fontRef idx="minor">
            <a:schemeClr val="tx1"/>
          </a:fontRef>
        </p:style>
      </p:cxnSp>
      <p:pic>
        <p:nvPicPr>
          <p:cNvPr id="205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6247"/>
          <a:stretch/>
        </p:blipFill>
        <p:spPr bwMode="auto">
          <a:xfrm>
            <a:off x="1365195" y="2419045"/>
            <a:ext cx="5730214" cy="24777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מחבר ישר 14"/>
          <p:cNvCxnSpPr/>
          <p:nvPr/>
        </p:nvCxnSpPr>
        <p:spPr>
          <a:xfrm>
            <a:off x="1823310" y="2724455"/>
            <a:ext cx="61082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7" name="מחבר ישר 16"/>
          <p:cNvCxnSpPr/>
          <p:nvPr/>
        </p:nvCxnSpPr>
        <p:spPr>
          <a:xfrm>
            <a:off x="2586835" y="4556915"/>
            <a:ext cx="4123035" cy="0"/>
          </a:xfrm>
          <a:prstGeom prst="line">
            <a:avLst/>
          </a:prstGeom>
        </p:spPr>
        <p:style>
          <a:lnRef idx="1">
            <a:schemeClr val="accent2"/>
          </a:lnRef>
          <a:fillRef idx="0">
            <a:schemeClr val="accent2"/>
          </a:fillRef>
          <a:effectRef idx="0">
            <a:schemeClr val="accent2"/>
          </a:effectRef>
          <a:fontRef idx="minor">
            <a:schemeClr val="tx1"/>
          </a:fontRef>
        </p:style>
      </p:cxnSp>
      <p:sp>
        <p:nvSpPr>
          <p:cNvPr id="2" name="מציין מיקום של מספר שקופית 1"/>
          <p:cNvSpPr>
            <a:spLocks noGrp="1"/>
          </p:cNvSpPr>
          <p:nvPr>
            <p:ph type="sldNum" sz="quarter" idx="12"/>
          </p:nvPr>
        </p:nvSpPr>
        <p:spPr/>
        <p:txBody>
          <a:bodyPr/>
          <a:lstStyle/>
          <a:p>
            <a:fld id="{B82CCC60-E8CD-4174-8B1A-7DF615B22EEF}" type="slidenum">
              <a:rPr lang="en-US" smtClean="0"/>
              <a:pPr/>
              <a:t>9</a:t>
            </a:fld>
            <a:endParaRPr lang="en-US"/>
          </a:p>
        </p:txBody>
      </p:sp>
    </p:spTree>
    <p:extLst>
      <p:ext uri="{BB962C8B-B14F-4D97-AF65-F5344CB8AC3E}">
        <p14:creationId xmlns:p14="http://schemas.microsoft.com/office/powerpoint/2010/main" val="39939590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1117</Words>
  <Application>Microsoft Office PowerPoint</Application>
  <PresentationFormat>‫הצגה על המסך (16:9)</PresentationFormat>
  <Paragraphs>171</Paragraphs>
  <Slides>34</Slides>
  <Notes>6</Notes>
  <HiddenSlides>0</HiddenSlides>
  <MMClips>0</MMClips>
  <ScaleCrop>false</ScaleCrop>
  <HeadingPairs>
    <vt:vector size="4" baseType="variant">
      <vt:variant>
        <vt:lpstr>ערכת נושא</vt:lpstr>
      </vt:variant>
      <vt:variant>
        <vt:i4>1</vt:i4>
      </vt:variant>
      <vt:variant>
        <vt:lpstr>כותרות שקופיות</vt:lpstr>
      </vt:variant>
      <vt:variant>
        <vt:i4>34</vt:i4>
      </vt:variant>
    </vt:vector>
  </HeadingPairs>
  <TitlesOfParts>
    <vt:vector size="35" baseType="lpstr">
      <vt:lpstr>Office Theme</vt:lpstr>
      <vt:lpstr>Bitcoin Closing Rate Forecasting – Machine Learning Project </vt:lpstr>
      <vt:lpstr>Bitcoin  </vt:lpstr>
      <vt:lpstr>Project’s Main Steps</vt:lpstr>
      <vt:lpstr>Data Sources</vt:lpstr>
      <vt:lpstr>Selenium</vt:lpstr>
      <vt:lpstr>Crawling </vt:lpstr>
      <vt:lpstr>Crawling </vt:lpstr>
      <vt:lpstr>Not Everything Was So Easy…</vt:lpstr>
      <vt:lpstr>מצגת של PowerPoint</vt:lpstr>
      <vt:lpstr>Twitter API + Google Trends</vt:lpstr>
      <vt:lpstr>מצגת של PowerPoint</vt:lpstr>
      <vt:lpstr>TextBlob</vt:lpstr>
      <vt:lpstr>מצגת של PowerPoint</vt:lpstr>
      <vt:lpstr>Cleaning The Data </vt:lpstr>
      <vt:lpstr>מצגת של PowerPoint</vt:lpstr>
      <vt:lpstr>Date Formatting</vt:lpstr>
      <vt:lpstr>Cleaning The Columns</vt:lpstr>
      <vt:lpstr>Working With Outliers – Problem</vt:lpstr>
      <vt:lpstr>Outliers – Dropping </vt:lpstr>
      <vt:lpstr>מצגת של PowerPoint</vt:lpstr>
      <vt:lpstr>Visualization Stage </vt:lpstr>
      <vt:lpstr>מצגת של PowerPoint</vt:lpstr>
      <vt:lpstr>מצגת של PowerPoint</vt:lpstr>
      <vt:lpstr>Linear Regression Model</vt:lpstr>
      <vt:lpstr>מצגת של PowerPoint</vt:lpstr>
      <vt:lpstr>מצגת של PowerPoint</vt:lpstr>
      <vt:lpstr>מצגת של PowerPoint</vt:lpstr>
      <vt:lpstr>Linear Regression Model Prediction</vt:lpstr>
      <vt:lpstr>SVR Model </vt:lpstr>
      <vt:lpstr>מצגת של PowerPoint</vt:lpstr>
      <vt:lpstr>מצגת של PowerPoint</vt:lpstr>
      <vt:lpstr>מצגת של PowerPoint</vt:lpstr>
      <vt:lpstr>Supported Vectors Model Prediction</vt:lpstr>
      <vt:lpstr>Conclusions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2022-01-25T16:12:26Z</dcterms:modified>
</cp:coreProperties>
</file>