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2" r:id="rId6"/>
    <p:sldId id="265" r:id="rId7"/>
    <p:sldId id="263" r:id="rId8"/>
    <p:sldId id="258" r:id="rId9"/>
    <p:sldId id="264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00EE"/>
    <a:srgbClr val="FFC901"/>
    <a:srgbClr val="6C1A00"/>
    <a:srgbClr val="58004E"/>
    <a:srgbClr val="FE9202"/>
    <a:srgbClr val="800080"/>
    <a:srgbClr val="CC009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4" y="3182570"/>
            <a:ext cx="8229599" cy="9515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72" y="4124866"/>
            <a:ext cx="8229600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739289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08433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708433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100742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Bitcoin 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124866"/>
            <a:ext cx="8078202" cy="43204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Mor. </a:t>
            </a:r>
            <a:r>
              <a:rPr lang="en-US" dirty="0" err="1" smtClean="0"/>
              <a:t>Rinat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the data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48965" y="1808225"/>
            <a:ext cx="8463566" cy="2887114"/>
          </a:xfrm>
        </p:spPr>
        <p:txBody>
          <a:bodyPr/>
          <a:lstStyle/>
          <a:p>
            <a:r>
              <a:rPr lang="en-US" dirty="0" smtClean="0"/>
              <a:t>Change 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Date </a:t>
            </a:r>
          </a:p>
          <a:p>
            <a:r>
              <a:rPr lang="en-US" dirty="0" smtClean="0"/>
              <a:t>Categorially to </a:t>
            </a:r>
            <a:r>
              <a:rPr lang="en-US" dirty="0" err="1" smtClean="0"/>
              <a:t>int</a:t>
            </a:r>
            <a:r>
              <a:rPr lang="en-US" dirty="0" smtClean="0"/>
              <a:t> “</a:t>
            </a:r>
            <a:r>
              <a:rPr lang="en-US" dirty="0" err="1" smtClean="0"/>
              <a:t>Up|Down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Null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250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6260" y="1197405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Exploratory </a:t>
            </a:r>
            <a:r>
              <a:rPr lang="en-US" dirty="0">
                <a:effectLst/>
              </a:rPr>
              <a:t>data </a:t>
            </a:r>
            <a:r>
              <a:rPr lang="en-US" dirty="0" smtClean="0">
                <a:effectLst/>
              </a:rPr>
              <a:t>analysis</a:t>
            </a:r>
            <a:endParaRPr lang="en-US" dirty="0">
              <a:effectLst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94884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958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Bitcoin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Bitcoin (₿) is a decentralized digital currency, without a central bank or single administrator, that can be sent from user to user on the peer-to-peer bitcoin network without the need for </a:t>
            </a:r>
            <a:r>
              <a:rPr lang="en-US" dirty="0" smtClean="0"/>
              <a:t>intermediaries </a:t>
            </a:r>
            <a:r>
              <a:rPr lang="en-US" dirty="0"/>
              <a:t>The cryptocurrency was invented in 2008 by an unknown person or group of </a:t>
            </a:r>
            <a:r>
              <a:rPr lang="en-US" dirty="0" smtClean="0"/>
              <a:t>people. The </a:t>
            </a:r>
            <a:r>
              <a:rPr lang="en-US" dirty="0"/>
              <a:t>currency began use in </a:t>
            </a:r>
            <a:r>
              <a:rPr lang="en-US" dirty="0" smtClean="0"/>
              <a:t>2009 when </a:t>
            </a:r>
            <a:r>
              <a:rPr lang="en-US" dirty="0"/>
              <a:t>its implementation was released as open-source </a:t>
            </a:r>
            <a:r>
              <a:rPr lang="en-US" dirty="0" smtClean="0"/>
              <a:t>software.</a:t>
            </a:r>
          </a:p>
          <a:p>
            <a:endParaRPr lang="en-US" dirty="0" smtClean="0"/>
          </a:p>
          <a:p>
            <a:r>
              <a:rPr lang="en-US" dirty="0" smtClean="0"/>
              <a:t>Our Research Question is predicting </a:t>
            </a:r>
            <a:r>
              <a:rPr lang="en-US" dirty="0"/>
              <a:t>the </a:t>
            </a:r>
            <a:r>
              <a:rPr lang="en-US" dirty="0" smtClean="0"/>
              <a:t>close rate </a:t>
            </a:r>
            <a:r>
              <a:rPr lang="en-US" dirty="0"/>
              <a:t>of </a:t>
            </a:r>
            <a:r>
              <a:rPr lang="en-US" dirty="0" smtClean="0"/>
              <a:t>Bitcoin </a:t>
            </a:r>
            <a:r>
              <a:rPr lang="en-US" dirty="0"/>
              <a:t>currency based on the exchange rate </a:t>
            </a:r>
            <a:r>
              <a:rPr lang="en-US" dirty="0" smtClean="0"/>
              <a:t>over </a:t>
            </a:r>
            <a:r>
              <a:rPr lang="en-US" dirty="0"/>
              <a:t>the </a:t>
            </a:r>
            <a:r>
              <a:rPr lang="en-US" dirty="0" smtClean="0"/>
              <a:t>years, that </a:t>
            </a:r>
            <a:r>
              <a:rPr lang="en-US" dirty="0"/>
              <a:t>have changed, Google searches that day and selected tweets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Steps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901395"/>
          </a:xfrm>
        </p:spPr>
        <p:txBody>
          <a:bodyPr/>
          <a:lstStyle/>
          <a:p>
            <a:r>
              <a:rPr lang="en-US" dirty="0"/>
              <a:t>Data acquisition - </a:t>
            </a:r>
            <a:r>
              <a:rPr lang="en-US" sz="1600" dirty="0"/>
              <a:t>Web </a:t>
            </a:r>
            <a:r>
              <a:rPr lang="en-US" sz="1600" dirty="0" smtClean="0"/>
              <a:t>crawling and API </a:t>
            </a:r>
            <a:r>
              <a:rPr lang="en-US" sz="1600" dirty="0"/>
              <a:t>for collecting and obtaining the </a:t>
            </a:r>
            <a:r>
              <a:rPr lang="en-US" sz="1600" dirty="0" smtClean="0"/>
              <a:t>data</a:t>
            </a:r>
          </a:p>
          <a:p>
            <a:r>
              <a:rPr lang="en-US" dirty="0"/>
              <a:t>Data cleaning -</a:t>
            </a:r>
            <a:r>
              <a:rPr lang="en-US" sz="1800" dirty="0"/>
              <a:t> Cleaning, formatting, and filtering the </a:t>
            </a:r>
            <a:r>
              <a:rPr lang="en-US" sz="1800" dirty="0" smtClean="0"/>
              <a:t>data.</a:t>
            </a:r>
          </a:p>
          <a:p>
            <a:r>
              <a:rPr lang="en-US" dirty="0"/>
              <a:t>EDA - </a:t>
            </a:r>
            <a:r>
              <a:rPr lang="en-US" sz="1800" dirty="0"/>
              <a:t>Visualizing and understanding the data</a:t>
            </a:r>
            <a:endParaRPr lang="en-US" sz="1800" dirty="0" smtClean="0"/>
          </a:p>
          <a:p>
            <a:r>
              <a:rPr lang="en-US" dirty="0"/>
              <a:t>Machine learning </a:t>
            </a:r>
            <a:r>
              <a:rPr lang="en-US" dirty="0" smtClean="0"/>
              <a:t>– </a:t>
            </a:r>
            <a:r>
              <a:rPr lang="en-US" sz="2000" dirty="0"/>
              <a:t>Create </a:t>
            </a:r>
            <a:r>
              <a:rPr lang="en-US" sz="2000" dirty="0" smtClean="0"/>
              <a:t>final </a:t>
            </a:r>
            <a:r>
              <a:rPr lang="en-US" sz="2000" dirty="0"/>
              <a:t>predict model</a:t>
            </a:r>
            <a:endParaRPr lang="en-US" sz="2000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9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 smtClean="0"/>
              <a:t>Crawling (selenium)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36879" y="1808225"/>
            <a:ext cx="8158156" cy="2734409"/>
          </a:xfrm>
        </p:spPr>
        <p:txBody>
          <a:bodyPr/>
          <a:lstStyle/>
          <a:p>
            <a:pPr algn="l"/>
            <a:r>
              <a:rPr lang="en-US" dirty="0"/>
              <a:t>We </a:t>
            </a:r>
            <a:r>
              <a:rPr lang="en-US" dirty="0" smtClean="0"/>
              <a:t>used selenium tool </a:t>
            </a:r>
            <a:r>
              <a:rPr lang="en-US" dirty="0"/>
              <a:t>to crawl the relevant </a:t>
            </a:r>
            <a:r>
              <a:rPr lang="en-US" dirty="0" smtClean="0"/>
              <a:t>records in the site. 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 </a:t>
            </a:r>
            <a:r>
              <a:rPr lang="en-US" dirty="0"/>
              <a:t>Finally, the records saved into `</a:t>
            </a:r>
            <a:r>
              <a:rPr lang="en-US" dirty="0" err="1"/>
              <a:t>df_gfz</a:t>
            </a:r>
            <a:r>
              <a:rPr lang="en-US" dirty="0"/>
              <a:t>` </a:t>
            </a:r>
            <a:r>
              <a:rPr lang="en-US" dirty="0" err="1"/>
              <a:t>dataframe</a:t>
            </a:r>
            <a:r>
              <a:rPr lang="en-US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2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everything was so easy…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36879" y="1808225"/>
            <a:ext cx="8463566" cy="2734409"/>
          </a:xfrm>
        </p:spPr>
        <p:txBody>
          <a:bodyPr/>
          <a:lstStyle/>
          <a:p>
            <a:pPr algn="l"/>
            <a:r>
              <a:rPr lang="en-US" dirty="0" smtClean="0"/>
              <a:t>At the beginning we tried using ‘Beautiful Soup’ library but we couldn’t get the relevant data because we were dealing with dynamic websites.</a:t>
            </a:r>
          </a:p>
          <a:p>
            <a:pPr algn="l"/>
            <a:r>
              <a:rPr lang="en-US" dirty="0"/>
              <a:t>W</a:t>
            </a:r>
            <a:r>
              <a:rPr lang="en-US" dirty="0" smtClean="0"/>
              <a:t>e looked for different crawling tool which can deal with dynamic sites. After Research, we </a:t>
            </a:r>
            <a:r>
              <a:rPr lang="en-US" dirty="0"/>
              <a:t>d</a:t>
            </a:r>
            <a:r>
              <a:rPr lang="en-US" dirty="0" smtClean="0"/>
              <a:t>ecided to use selenium instated.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9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794219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48966" y="1502816"/>
            <a:ext cx="8398774" cy="3206804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Selenium</a:t>
            </a:r>
            <a:r>
              <a:rPr lang="en-US" b="0" dirty="0"/>
              <a:t> is an open-source </a:t>
            </a:r>
            <a:r>
              <a:rPr lang="en-US" b="0" dirty="0" smtClean="0"/>
              <a:t>project for </a:t>
            </a:r>
            <a:r>
              <a:rPr lang="en-US" b="0" dirty="0"/>
              <a:t>a range of tools and libraries </a:t>
            </a:r>
            <a:r>
              <a:rPr lang="en-US" b="0" dirty="0"/>
              <a:t>aimed at supporting web browser </a:t>
            </a:r>
            <a:r>
              <a:rPr lang="en-US" b="0" dirty="0"/>
              <a:t>automation.</a:t>
            </a:r>
            <a:r>
              <a:rPr lang="en-US" b="0" dirty="0"/>
              <a:t> </a:t>
            </a:r>
            <a:r>
              <a:rPr lang="en-US" b="0" dirty="0"/>
              <a:t>Selenium provides a playback tool for authoring functional tests without the need to learn a test scripting language </a:t>
            </a:r>
            <a:r>
              <a:rPr lang="en-US" b="0" dirty="0" smtClean="0"/>
              <a:t>.</a:t>
            </a:r>
          </a:p>
          <a:p>
            <a:pPr algn="l"/>
            <a:endParaRPr lang="en-US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It supports provides </a:t>
            </a:r>
            <a:r>
              <a:rPr lang="en-US" b="0" dirty="0" smtClean="0"/>
              <a:t>all </a:t>
            </a:r>
            <a:r>
              <a:rPr lang="en-US" b="0" dirty="0"/>
              <a:t>popular programming languages: including JavaScript, C#, Groovy, Java, Perl, PHP, Python. </a:t>
            </a:r>
            <a:r>
              <a:rPr lang="en-US" b="0" dirty="0" smtClean="0"/>
              <a:t> </a:t>
            </a:r>
          </a:p>
          <a:p>
            <a:pPr algn="l"/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tests can then run against most modern web browsers</a:t>
            </a:r>
            <a:r>
              <a:rPr lang="en-US" b="0" dirty="0" smtClean="0"/>
              <a:t>.</a:t>
            </a:r>
          </a:p>
          <a:p>
            <a:pPr algn="l"/>
            <a:endParaRPr lang="en-US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Selenium </a:t>
            </a:r>
            <a:r>
              <a:rPr lang="en-US" b="0" dirty="0"/>
              <a:t>runs on Windows, Linux, and </a:t>
            </a:r>
            <a:r>
              <a:rPr lang="en-US" b="0" dirty="0" err="1" smtClean="0"/>
              <a:t>macOS</a:t>
            </a:r>
            <a:r>
              <a:rPr lang="en-US" b="0" dirty="0" smtClean="0"/>
              <a:t>. </a:t>
            </a:r>
            <a:r>
              <a:rPr lang="en-US" b="0" dirty="0"/>
              <a:t>It is open-source software released under the Apache License 2.0</a:t>
            </a:r>
            <a:r>
              <a:rPr lang="en-US" b="0" dirty="0" smtClean="0"/>
              <a:t>.</a:t>
            </a:r>
          </a:p>
          <a:p>
            <a:pPr algn="l"/>
            <a:endParaRPr lang="en-US" b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/>
              <a:t>We used in our project python and chrome browser.</a:t>
            </a:r>
            <a:endParaRPr lang="he-IL" b="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143555" y="281175"/>
            <a:ext cx="5542682" cy="198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מחבר ישר 12"/>
          <p:cNvCxnSpPr/>
          <p:nvPr/>
        </p:nvCxnSpPr>
        <p:spPr>
          <a:xfrm>
            <a:off x="448965" y="739290"/>
            <a:ext cx="7635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7"/>
          <a:stretch/>
        </p:blipFill>
        <p:spPr bwMode="auto">
          <a:xfrm>
            <a:off x="1365195" y="2419045"/>
            <a:ext cx="5730214" cy="247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מחבר ישר 14"/>
          <p:cNvCxnSpPr/>
          <p:nvPr/>
        </p:nvCxnSpPr>
        <p:spPr>
          <a:xfrm>
            <a:off x="1823310" y="2724455"/>
            <a:ext cx="6108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>
            <a:off x="2586835" y="4556915"/>
            <a:ext cx="41230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5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‫הצגה על המסך (16:9)</PresentationFormat>
  <Paragraphs>40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Office Theme</vt:lpstr>
      <vt:lpstr>Bitcoin ….</vt:lpstr>
      <vt:lpstr>Bitcoin : </vt:lpstr>
      <vt:lpstr>Main Steps</vt:lpstr>
      <vt:lpstr>Data Sources</vt:lpstr>
      <vt:lpstr>Crawling </vt:lpstr>
      <vt:lpstr>מצגת של PowerPoint</vt:lpstr>
      <vt:lpstr>Not everything was so easy…</vt:lpstr>
      <vt:lpstr>Selenium</vt:lpstr>
      <vt:lpstr>מצגת של PowerPoint</vt:lpstr>
      <vt:lpstr>Cleaning the data </vt:lpstr>
      <vt:lpstr>Exploratory data analysis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2022-01-12T19:42:06Z</dcterms:modified>
</cp:coreProperties>
</file>