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71" r:id="rId15"/>
    <p:sldId id="278" r:id="rId16"/>
    <p:sldId id="274" r:id="rId17"/>
    <p:sldId id="277" r:id="rId18"/>
    <p:sldId id="275" r:id="rId19"/>
    <p:sldId id="279" r:id="rId20"/>
    <p:sldId id="280" r:id="rId21"/>
    <p:sldId id="281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5E0"/>
    <a:srgbClr val="66C0F4"/>
    <a:srgbClr val="171A21"/>
    <a:srgbClr val="1B2838"/>
    <a:srgbClr val="2A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11B87-2361-6498-70B1-5BD548B4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E7DE47-6556-EE1A-C18F-C06CA362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BC0AA2-AC52-800E-AACA-ED58B26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4BCA97-F330-7837-A32A-792017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BA551-41E8-3F21-5436-4375B61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15BD9-7C46-E155-E8A1-B050BE3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C4724D-9B57-75D7-EEDF-B54DB395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7DB3-72B1-BB34-E642-0C87FCD6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AF0C-F66E-6142-3706-71747BF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FE977-9876-3262-8AC9-1E98FFC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FB0402-F0BB-E608-E382-5334D785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767B3C-1A8F-0327-DB5F-62EFD3BE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E29EF-8072-13D9-9541-83530791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35339-A620-D107-1884-6783ED8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45A4B-F9F0-2B4D-31D7-753A492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4B9D-E52C-2AD0-084D-621FBCC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0F673-37F7-668D-D93F-AB92487E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FC3AA-9922-F736-37EE-20360D31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01DDE-7DEF-816E-96EE-D6626E6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96F22-52BF-0AB9-E26C-E849428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3D18-3B24-C630-97E2-A55B198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8DBB7-DEF3-C1A1-2C8D-F763C6A4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E579C-19B9-EE22-B10F-2F84E2E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BF0280-4AD7-146A-6B30-1A0813C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985E5-D205-70AE-8B15-6AA9A6CB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72DD-6AA0-F355-2E7F-AAF00A84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E96F-7E75-0EE8-07CC-2D478A5D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3658B-EC9E-3D6C-0CEA-20C7F007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87BD7-67E1-A815-E3B6-74B6CB37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0562-7BEC-42F3-14AC-8D2026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12A6F-3964-784F-F143-1912088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B3DC1-D7B9-11FD-1106-CF356E18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73483-28C0-4490-5476-7A67EEFC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C2942-62A2-6A86-704F-C16C5988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9206AF-86E3-88DE-ACBB-E6AF8395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642B6C-BEA5-B4C1-BA67-5A83F902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D80328-0F30-E786-B9A5-2B9415F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F6C72D-8369-EEA2-3BA8-DF97565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9819FA-CB29-1552-9534-8B30EE7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1DD40-BD5C-CC98-4828-8262F48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B95BCC-F433-E3A0-3729-1E33852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C0D374-9804-2465-2382-67ED579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02D9F-5518-FF01-6E92-89ABEF9E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246BA6-FFB0-CF1D-0B12-D24CD85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D9F724-489A-F9D7-A5E6-D50E6CEF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36D9E-3CF8-79B3-EBB5-B35B8D2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40048-D20D-96FA-0481-11F94104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69D7E-828D-A616-3719-8C63B522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5BA60A-D690-DCA6-B4C9-4CF36082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EC361-D05F-EC7E-85C3-41B7488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F5020-9230-E6A6-2EC3-83D109A5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9D70A-E7D7-0046-BA83-BA70D4B9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53929-3300-83C2-E910-49897724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3AD8C3-73B4-C407-2C71-5F7BC3F3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D238D-F41C-280F-AD90-38C144E9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A30C4-6F2D-CE6D-2A2B-E22EFC5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F3EA04-5084-07C0-DEF7-8FB9EBE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B591F-46BE-1FEF-A760-C322ABD6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3D9CC4-5C92-92BF-0068-93DEEBED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EDAA56-B7A5-B85E-1FA3-CA56779E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BEE2-EC2A-5D74-DCCD-3BA3A15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4B1C8-4EA4-DBB6-38B0-2BD421A7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F6212-73AB-AC2E-AACC-AA8F0FEC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58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Analysis of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’s digital distribution </a:t>
            </a:r>
          </a:p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Service and storefront: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Storicamente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</a:t>
            </a:r>
            <a:r>
              <a:rPr lang="en-US" sz="2000" dirty="0">
                <a:solidFill>
                  <a:srgbClr val="C7D5E0"/>
                </a:solidFill>
              </a:rPr>
              <a:t> VG </a:t>
            </a:r>
            <a:r>
              <a:rPr lang="en-US" sz="2000" dirty="0" err="1">
                <a:solidFill>
                  <a:srgbClr val="C7D5E0"/>
                </a:solidFill>
              </a:rPr>
              <a:t>nascono</a:t>
            </a:r>
            <a:r>
              <a:rPr lang="en-US" sz="2000" dirty="0">
                <a:solidFill>
                  <a:srgbClr val="C7D5E0"/>
                </a:solidFill>
              </a:rPr>
              <a:t> come </a:t>
            </a:r>
            <a:r>
              <a:rPr lang="en-US" sz="2000" dirty="0" err="1">
                <a:solidFill>
                  <a:srgbClr val="C7D5E0"/>
                </a:solidFill>
              </a:rPr>
              <a:t>esperienze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prettamente</a:t>
            </a:r>
            <a:r>
              <a:rPr lang="en-US" sz="2000" dirty="0">
                <a:solidFill>
                  <a:srgbClr val="C7D5E0"/>
                </a:solidFill>
              </a:rPr>
              <a:t> SP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La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MP </a:t>
            </a:r>
            <a:r>
              <a:rPr lang="en-US" sz="2000" dirty="0" err="1">
                <a:solidFill>
                  <a:srgbClr val="C7D5E0"/>
                </a:solidFill>
              </a:rPr>
              <a:t>diventa</a:t>
            </a:r>
            <a:r>
              <a:rPr lang="en-US" sz="2000" dirty="0">
                <a:solidFill>
                  <a:srgbClr val="C7D5E0"/>
                </a:solidFill>
              </a:rPr>
              <a:t> sempre piu’ </a:t>
            </a:r>
            <a:r>
              <a:rPr lang="en-US" sz="2000" dirty="0" err="1">
                <a:solidFill>
                  <a:srgbClr val="C7D5E0"/>
                </a:solidFill>
              </a:rPr>
              <a:t>importante</a:t>
            </a:r>
            <a:r>
              <a:rPr lang="en-US" sz="2000" dirty="0">
                <a:solidFill>
                  <a:srgbClr val="C7D5E0"/>
                </a:solidFill>
              </a:rPr>
              <a:t> col </a:t>
            </a:r>
            <a:r>
              <a:rPr lang="en-US" sz="2000" dirty="0" err="1">
                <a:solidFill>
                  <a:srgbClr val="C7D5E0"/>
                </a:solidFill>
              </a:rPr>
              <a:t>passare</a:t>
            </a:r>
            <a:r>
              <a:rPr lang="en-US" sz="2000" dirty="0">
                <a:solidFill>
                  <a:srgbClr val="C7D5E0"/>
                </a:solidFill>
              </a:rPr>
              <a:t> del tempo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L’ </a:t>
            </a:r>
            <a:r>
              <a:rPr lang="en-US" sz="2000" dirty="0" err="1">
                <a:solidFill>
                  <a:srgbClr val="C7D5E0"/>
                </a:solidFill>
              </a:rPr>
              <a:t>aspetto</a:t>
            </a:r>
            <a:r>
              <a:rPr lang="en-US" sz="2000" dirty="0">
                <a:solidFill>
                  <a:srgbClr val="C7D5E0"/>
                </a:solidFill>
              </a:rPr>
              <a:t> Co-op </a:t>
            </a:r>
            <a:r>
              <a:rPr lang="en-US" sz="2000" dirty="0" err="1">
                <a:solidFill>
                  <a:srgbClr val="C7D5E0"/>
                </a:solidFill>
              </a:rPr>
              <a:t>invece</a:t>
            </a:r>
            <a:r>
              <a:rPr lang="en-US" sz="2000" dirty="0">
                <a:solidFill>
                  <a:srgbClr val="C7D5E0"/>
                </a:solidFill>
              </a:rPr>
              <a:t>…</a:t>
            </a: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37CD06-6727-5490-ED42-987ECD27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89" y="2369604"/>
            <a:ext cx="280074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popolarita</a:t>
            </a:r>
            <a:r>
              <a:rPr lang="en-US" sz="3200" b="1" dirty="0">
                <a:solidFill>
                  <a:srgbClr val="66C0F4"/>
                </a:solidFill>
              </a:rPr>
              <a:t>’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8ACFBB1-E879-3F03-3BAC-1F9B9AC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23" y="2268651"/>
            <a:ext cx="4925210" cy="25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0139F4E-45FA-1F54-DE90-6A2C163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98" y="2972687"/>
            <a:ext cx="199100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E55C3E2-7BFD-643B-F19B-71E3DCC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8841"/>
            <a:ext cx="3429479" cy="120031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41910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Esplosione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culmina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2018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f2p con </a:t>
            </a:r>
            <a:r>
              <a:rPr lang="en-US" sz="2000" dirty="0" err="1">
                <a:solidFill>
                  <a:srgbClr val="C7D5E0"/>
                </a:solidFill>
              </a:rPr>
              <a:t>l’uscita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Inizio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declino</a:t>
            </a:r>
            <a:r>
              <a:rPr lang="en-US" sz="2000" dirty="0">
                <a:solidFill>
                  <a:srgbClr val="C7D5E0"/>
                </a:solidFill>
              </a:rPr>
              <a:t> con la fine del </a:t>
            </a:r>
            <a:r>
              <a:rPr lang="en-US" sz="2000" dirty="0">
                <a:solidFill>
                  <a:srgbClr val="66C0F4"/>
                </a:solidFill>
              </a:rPr>
              <a:t>Covid19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dovuto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crescente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infamia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pratica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microtransazioni</a:t>
            </a:r>
            <a:endParaRPr lang="en-US" sz="2000" dirty="0">
              <a:solidFill>
                <a:srgbClr val="66C0F4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2437FA-E006-1A28-2C9E-B8C5004F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909" y="1762252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06DDF4-62B9-CDAE-85EC-D12E9257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0365"/>
            <a:ext cx="1028843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06DDF4-62B9-CDAE-85EC-D12E9257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0365"/>
            <a:ext cx="1028843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 – Peak CCU/Average Time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9B973C-31A6-8A88-B84E-10707F2B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66629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9B973C-31A6-8A88-B84E-10707F2B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66629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Positivi</a:t>
            </a:r>
            <a:r>
              <a:rPr lang="en-US" sz="3200" b="1" dirty="0">
                <a:solidFill>
                  <a:srgbClr val="66C0F4"/>
                </a:solidFill>
              </a:rPr>
              <a:t>/</a:t>
            </a:r>
            <a:r>
              <a:rPr lang="en-US" sz="3200" b="1" dirty="0" err="1">
                <a:solidFill>
                  <a:srgbClr val="66C0F4"/>
                </a:solidFill>
              </a:rPr>
              <a:t>Negativi</a:t>
            </a:r>
            <a:r>
              <a:rPr lang="en-US" sz="3200" b="1" dirty="0">
                <a:solidFill>
                  <a:srgbClr val="66C0F4"/>
                </a:solidFill>
              </a:rPr>
              <a:t> (Placeholder) (</a:t>
            </a:r>
            <a:r>
              <a:rPr lang="en-US" sz="3200" b="1" dirty="0" err="1">
                <a:solidFill>
                  <a:srgbClr val="66C0F4"/>
                </a:solidFill>
              </a:rPr>
              <a:t>Fasce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74F75B-6AC5-3D29-792E-31A5EE3F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71" y="2466840"/>
            <a:ext cx="213389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caratteristice</a:t>
            </a:r>
            <a:r>
              <a:rPr lang="en-US" sz="3200" b="1" dirty="0">
                <a:solidFill>
                  <a:srgbClr val="66C0F4"/>
                </a:solidFill>
              </a:rPr>
              <a:t> piu’ </a:t>
            </a:r>
            <a:r>
              <a:rPr lang="en-US" sz="3200" b="1" dirty="0" err="1">
                <a:solidFill>
                  <a:srgbClr val="66C0F4"/>
                </a:solidFill>
              </a:rPr>
              <a:t>desiderabili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dai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Giocatori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caratteristice</a:t>
            </a:r>
            <a:r>
              <a:rPr lang="en-US" sz="3200" b="1" dirty="0">
                <a:solidFill>
                  <a:srgbClr val="66C0F4"/>
                </a:solidFill>
              </a:rPr>
              <a:t> piu’ </a:t>
            </a:r>
            <a:r>
              <a:rPr lang="en-US" sz="3200" b="1" dirty="0" err="1">
                <a:solidFill>
                  <a:srgbClr val="66C0F4"/>
                </a:solidFill>
              </a:rPr>
              <a:t>desiderabili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dai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Giocatori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1494118" y="1452283"/>
            <a:ext cx="5487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Treemap</a:t>
            </a:r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e_u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peak_ccu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F2P vs P2P per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alto (in media)</a:t>
            </a:r>
          </a:p>
          <a:p>
            <a:r>
              <a:rPr lang="en-US" dirty="0">
                <a:solidFill>
                  <a:srgbClr val="C7D5E0"/>
                </a:solidFill>
              </a:rPr>
              <a:t>(</a:t>
            </a:r>
            <a:r>
              <a:rPr lang="en-US" dirty="0" err="1">
                <a:solidFill>
                  <a:srgbClr val="C7D5E0"/>
                </a:solidFill>
              </a:rPr>
              <a:t>Infografica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  <a:p>
            <a:r>
              <a:rPr lang="en-US" dirty="0">
                <a:solidFill>
                  <a:srgbClr val="C7D5E0"/>
                </a:solidFill>
              </a:rPr>
              <a:t>Con 3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migliori</a:t>
            </a:r>
            <a:r>
              <a:rPr lang="en-US" dirty="0">
                <a:solidFill>
                  <a:srgbClr val="C7D5E0"/>
                </a:solidFill>
              </a:rPr>
              <a:t> per I 3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  <a:p>
            <a:endParaRPr lang="en-US" dirty="0">
              <a:solidFill>
                <a:srgbClr val="C7D5E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E2F709-B0A5-63FD-30AC-7988EE45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21" y="1678194"/>
            <a:ext cx="2570932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FIN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58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954780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>
                <a:solidFill>
                  <a:srgbClr val="66C0F4"/>
                </a:solidFill>
              </a:rPr>
              <a:t>Videogames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rappresentano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stragrande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maggioranza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prodotti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venduti</a:t>
            </a:r>
            <a:r>
              <a:rPr lang="en-US" sz="20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Il focus </a:t>
            </a:r>
            <a:r>
              <a:rPr lang="en-US" sz="2000" dirty="0" err="1">
                <a:solidFill>
                  <a:srgbClr val="C7D5E0"/>
                </a:solidFill>
              </a:rPr>
              <a:t>dello</a:t>
            </a:r>
            <a:r>
              <a:rPr lang="en-US" sz="2000" dirty="0">
                <a:solidFill>
                  <a:srgbClr val="C7D5E0"/>
                </a:solidFill>
              </a:rPr>
              <a:t> studio sara’ </a:t>
            </a:r>
            <a:r>
              <a:rPr lang="en-US" sz="2000" dirty="0" err="1">
                <a:solidFill>
                  <a:srgbClr val="C7D5E0"/>
                </a:solidFill>
              </a:rPr>
              <a:t>pertanto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sul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comportamento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di Steam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videogiocatori</a:t>
            </a:r>
            <a:endParaRPr lang="en-US" sz="20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 descr="Primo piano di un ramo d'ulivo con un tramonto come sfondo">
            <a:extLst>
              <a:ext uri="{FF2B5EF4-FFF2-40B4-BE49-F238E27FC236}">
                <a16:creationId xmlns:a16="http://schemas.microsoft.com/office/drawing/2014/main" id="{B11417EA-339A-B677-17DD-60C03694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86" y="1196340"/>
            <a:ext cx="5550894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di VG </a:t>
            </a:r>
            <a:r>
              <a:rPr lang="en-US" sz="3200" b="1" dirty="0" err="1">
                <a:solidFill>
                  <a:srgbClr val="66C0F4"/>
                </a:solidFill>
              </a:rPr>
              <a:t>negli</a:t>
            </a:r>
            <a:r>
              <a:rPr lang="en-US" sz="3200" b="1" dirty="0">
                <a:solidFill>
                  <a:srgbClr val="66C0F4"/>
                </a:solidFill>
              </a:rPr>
              <a:t> anni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B253BE-B6DF-618A-B28F-BC65094A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76" y="2025889"/>
            <a:ext cx="4875048" cy="24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per mese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B253BE-B6DF-618A-B28F-BC65094A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76" y="2345929"/>
            <a:ext cx="4875048" cy="24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3AA7F16-F835-3EB1-1B95-F2E453EE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8" y="2624025"/>
            <a:ext cx="3303411" cy="26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prezzo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VG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Segnaposto contenuto 2">
            <a:extLst>
              <a:ext uri="{FF2B5EF4-FFF2-40B4-BE49-F238E27FC236}">
                <a16:creationId xmlns:a16="http://schemas.microsoft.com/office/drawing/2014/main" id="{FE58ACA2-A808-ED69-181E-3FCCF94C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520" y="2217302"/>
            <a:ext cx="3856814" cy="3186851"/>
          </a:xfr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Potere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d’Acquisto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0E4800-5D10-47E9-6DB2-BA37D8A4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14" y="2519235"/>
            <a:ext cx="230537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468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Distribuzione dei rilasci di VG negli anni</vt:lpstr>
      <vt:lpstr>Distribuzione dei rilasci per mese</vt:lpstr>
      <vt:lpstr>Distribuzione degli Utenti</vt:lpstr>
      <vt:lpstr>Distribuzione del prezzo dei VG</vt:lpstr>
      <vt:lpstr>Confronto: Prezzo VG / Potere d’Acquisto</vt:lpstr>
      <vt:lpstr>Single-Player vs Multi-Player</vt:lpstr>
      <vt:lpstr>Distribuzione dei Generi per popolarita’</vt:lpstr>
      <vt:lpstr>Correlazione dei Generi</vt:lpstr>
      <vt:lpstr>Free2Play(f2p) vs Pay2Play(p2p)</vt:lpstr>
      <vt:lpstr>Scelta di un classificatore per il successo: Peak CCU</vt:lpstr>
      <vt:lpstr>Scelta di un classificatore per il successo: Average Time</vt:lpstr>
      <vt:lpstr>Free2Play(f2p) vs Pay2Play(p2p) – Peak CCU/Average Time</vt:lpstr>
      <vt:lpstr>Presentazione standard di PowerPoint</vt:lpstr>
      <vt:lpstr>Positivi/Negativi (Placeholder) (Fasce di positivita’)</vt:lpstr>
      <vt:lpstr>Le caratteristice piu’ desiderabili dai Giocatori</vt:lpstr>
      <vt:lpstr>Le caratteristice piu’ desiderabili dai Giocatori</vt:lpstr>
      <vt:lpstr>Conclusione</vt:lpstr>
      <vt:lpstr>Possibili Sviluppi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41</cp:revision>
  <dcterms:created xsi:type="dcterms:W3CDTF">2023-06-29T13:16:56Z</dcterms:created>
  <dcterms:modified xsi:type="dcterms:W3CDTF">2023-06-30T14:31:16Z</dcterms:modified>
</cp:coreProperties>
</file>