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4" r:id="rId15"/>
    <p:sldId id="271" r:id="rId16"/>
    <p:sldId id="274" r:id="rId17"/>
    <p:sldId id="278" r:id="rId18"/>
    <p:sldId id="277" r:id="rId19"/>
    <p:sldId id="275" r:id="rId20"/>
    <p:sldId id="279" r:id="rId21"/>
    <p:sldId id="280" r:id="rId22"/>
    <p:sldId id="286" r:id="rId23"/>
    <p:sldId id="285" r:id="rId24"/>
    <p:sldId id="281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C7D5E0"/>
    <a:srgbClr val="1B2838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>
        <p:scale>
          <a:sx n="150" d="100"/>
          <a:sy n="150" d="100"/>
        </p:scale>
        <p:origin x="46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11B87-2361-6498-70B1-5BD548B4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E7DE47-6556-EE1A-C18F-C06CA362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BC0AA2-AC52-800E-AACA-ED58B26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4BCA97-F330-7837-A32A-7920171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ABA551-41E8-3F21-5436-4375B61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15BD9-7C46-E155-E8A1-B050BE39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C4724D-9B57-75D7-EEDF-B54DB395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57DB3-72B1-BB34-E642-0C87FCD6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2AF0C-F66E-6142-3706-71747BF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FE977-9876-3262-8AC9-1E98FFC4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FFB0402-F0BB-E608-E382-5334D785B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767B3C-1A8F-0327-DB5F-62EFD3BE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CE29EF-8072-13D9-9541-83530791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135339-A620-D107-1884-6783ED8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45A4B-F9F0-2B4D-31D7-753A492A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34B9D-E52C-2AD0-084D-621FBCCA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0F673-37F7-668D-D93F-AB92487E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FC3AA-9922-F736-37EE-20360D31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01DDE-7DEF-816E-96EE-D6626E6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96F22-52BF-0AB9-E26C-E849428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83D18-3B24-C630-97E2-A55B198E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E8DBB7-DEF3-C1A1-2C8D-F763C6A4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E579C-19B9-EE22-B10F-2F84E2E0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BF0280-4AD7-146A-6B30-1A0813C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985E5-D205-70AE-8B15-6AA9A6CB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72DD-6AA0-F355-2E7F-AAF00A84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7E96F-7E75-0EE8-07CC-2D478A5D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D3658B-EC9E-3D6C-0CEA-20C7F007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087BD7-67E1-A815-E3B6-74B6CB37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0562-7BEC-42F3-14AC-8D202626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12A6F-3964-784F-F143-1912088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B3DC1-D7B9-11FD-1106-CF356E18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B73483-28C0-4490-5476-7A67EEFC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C2942-62A2-6A86-704F-C16C5988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9206AF-86E3-88DE-ACBB-E6AF8395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642B6C-BEA5-B4C1-BA67-5A83F902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D80328-0F30-E786-B9A5-2B9415F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F6C72D-8369-EEA2-3BA8-DF97565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9819FA-CB29-1552-9534-8B30EE72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1DD40-BD5C-CC98-4828-8262F48B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B95BCC-F433-E3A0-3729-1E33852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C0D374-9804-2465-2382-67ED5794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02D9F-5518-FF01-6E92-89ABEF9E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246BA6-FFB0-CF1D-0B12-D24CD85D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D9F724-489A-F9D7-A5E6-D50E6CEF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36D9E-3CF8-79B3-EBB5-B35B8D2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40048-D20D-96FA-0481-11F94104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69D7E-828D-A616-3719-8C63B522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5BA60A-D690-DCA6-B4C9-4CF36082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EC361-D05F-EC7E-85C3-41B74886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F5020-9230-E6A6-2EC3-83D109A5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69D70A-E7D7-0046-BA83-BA70D4B9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53929-3300-83C2-E910-49897724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3AD8C3-73B4-C407-2C71-5F7BC3F3B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ED238D-F41C-280F-AD90-38C144E9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A30C4-6F2D-CE6D-2A2B-E22EFC55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F3EA04-5084-07C0-DEF7-8FB9EBE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B591F-46BE-1FEF-A760-C322ABD6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3D9CC4-5C92-92BF-0068-93DEEBED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EDAA56-B7A5-B85E-1FA3-CA56779E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3BEE2-EC2A-5D74-DCCD-3BA3A157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54B1C8-4EA4-DBB6-38B0-2BD421A7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AF6212-73AB-AC2E-AACC-AA8F0FEC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587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Analysis of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’s digital distribution </a:t>
            </a:r>
          </a:p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Service and storefront: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 dirty="0">
                <a:solidFill>
                  <a:srgbClr val="C7D5E0"/>
                </a:solidFill>
              </a:rPr>
              <a:t>Si </a:t>
            </a:r>
            <a:r>
              <a:rPr lang="en-US" sz="2000" dirty="0" err="1">
                <a:solidFill>
                  <a:srgbClr val="C7D5E0"/>
                </a:solidFill>
              </a:rPr>
              <a:t>analizza</a:t>
            </a:r>
            <a:r>
              <a:rPr lang="en-US" sz="2000" dirty="0">
                <a:solidFill>
                  <a:srgbClr val="C7D5E0"/>
                </a:solidFill>
              </a:rPr>
              <a:t> il </a:t>
            </a:r>
            <a:r>
              <a:rPr lang="en-US" sz="2000" dirty="0" err="1">
                <a:solidFill>
                  <a:srgbClr val="C7D5E0"/>
                </a:solidFill>
              </a:rPr>
              <a:t>numero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 err="1">
                <a:solidFill>
                  <a:srgbClr val="C7D5E0"/>
                </a:solidFill>
              </a:rPr>
              <a:t>acquisti</a:t>
            </a:r>
            <a:r>
              <a:rPr lang="en-US" sz="2000" dirty="0">
                <a:solidFill>
                  <a:srgbClr val="C7D5E0"/>
                </a:solidFill>
              </a:rPr>
              <a:t> di VG per </a:t>
            </a:r>
            <a:r>
              <a:rPr lang="en-US" sz="2000" dirty="0" err="1">
                <a:solidFill>
                  <a:srgbClr val="C7D5E0"/>
                </a:solidFill>
              </a:rPr>
              <a:t>ciascuna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categorie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 err="1">
                <a:solidFill>
                  <a:srgbClr val="C7D5E0"/>
                </a:solidFill>
              </a:rPr>
              <a:t>socialita</a:t>
            </a:r>
            <a:r>
              <a:rPr lang="en-US" sz="2000" dirty="0">
                <a:solidFill>
                  <a:srgbClr val="C7D5E0"/>
                </a:solidFill>
              </a:rPr>
              <a:t>’ del </a:t>
            </a:r>
            <a:r>
              <a:rPr lang="en-US" sz="2000" dirty="0" err="1">
                <a:solidFill>
                  <a:srgbClr val="C7D5E0"/>
                </a:solidFill>
              </a:rPr>
              <a:t>prodotto</a:t>
            </a:r>
            <a:r>
              <a:rPr lang="en-US" sz="2000" dirty="0">
                <a:solidFill>
                  <a:srgbClr val="C7D5E0"/>
                </a:solidFill>
              </a:rPr>
              <a:t>, </a:t>
            </a:r>
            <a:r>
              <a:rPr lang="en-US" sz="2000" dirty="0" err="1">
                <a:solidFill>
                  <a:srgbClr val="C7D5E0"/>
                </a:solidFill>
              </a:rPr>
              <a:t>durante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tre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periodi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analizzati</a:t>
            </a:r>
            <a:r>
              <a:rPr lang="en-US" sz="2000" dirty="0">
                <a:solidFill>
                  <a:srgbClr val="C7D5E0"/>
                </a:solidFill>
              </a:rPr>
              <a:t>, per </a:t>
            </a:r>
            <a:r>
              <a:rPr lang="en-US" sz="2000" dirty="0" err="1">
                <a:solidFill>
                  <a:srgbClr val="C7D5E0"/>
                </a:solidFill>
              </a:rPr>
              <a:t>poter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mettere</a:t>
            </a:r>
            <a:r>
              <a:rPr lang="en-US" sz="2000" dirty="0">
                <a:solidFill>
                  <a:srgbClr val="C7D5E0"/>
                </a:solidFill>
              </a:rPr>
              <a:t> in </a:t>
            </a:r>
            <a:r>
              <a:rPr lang="en-US" sz="2000" dirty="0" err="1">
                <a:solidFill>
                  <a:srgbClr val="C7D5E0"/>
                </a:solidFill>
              </a:rPr>
              <a:t>evidenza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differenze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preferenze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 err="1">
                <a:solidFill>
                  <a:srgbClr val="C7D5E0"/>
                </a:solidFill>
              </a:rPr>
              <a:t>acquisto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degli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utenti</a:t>
            </a:r>
            <a:r>
              <a:rPr lang="en-US" sz="2000" dirty="0">
                <a:solidFill>
                  <a:srgbClr val="C7D5E0"/>
                </a:solidFill>
              </a:rPr>
              <a:t> in </a:t>
            </a:r>
            <a:r>
              <a:rPr lang="en-US" sz="2000" dirty="0" err="1">
                <a:solidFill>
                  <a:srgbClr val="C7D5E0"/>
                </a:solidFill>
              </a:rPr>
              <a:t>situazioni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sociali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differenti</a:t>
            </a:r>
            <a:r>
              <a:rPr lang="en-US" sz="2000" dirty="0">
                <a:solidFill>
                  <a:srgbClr val="C7D5E0"/>
                </a:solidFill>
              </a:rPr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VG </a:t>
            </a:r>
            <a:r>
              <a:rPr lang="en-US" sz="2000" dirty="0" err="1">
                <a:solidFill>
                  <a:srgbClr val="C7D5E0"/>
                </a:solidFill>
              </a:rPr>
              <a:t>si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distribuiscono</a:t>
            </a:r>
            <a:r>
              <a:rPr lang="en-US" sz="2000" dirty="0">
                <a:solidFill>
                  <a:srgbClr val="C7D5E0"/>
                </a:solidFill>
              </a:rPr>
              <a:t> piu’ o </a:t>
            </a:r>
            <a:r>
              <a:rPr lang="en-US" sz="2000" dirty="0" err="1">
                <a:solidFill>
                  <a:srgbClr val="C7D5E0"/>
                </a:solidFill>
              </a:rPr>
              <a:t>meno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uniformemente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tra</a:t>
            </a:r>
            <a:r>
              <a:rPr lang="en-US" sz="2000" dirty="0">
                <a:solidFill>
                  <a:srgbClr val="C7D5E0"/>
                </a:solidFill>
              </a:rPr>
              <a:t> le </a:t>
            </a:r>
            <a:r>
              <a:rPr lang="en-US" sz="2000" dirty="0" err="1">
                <a:solidFill>
                  <a:srgbClr val="C7D5E0"/>
                </a:solidFill>
              </a:rPr>
              <a:t>categorie</a:t>
            </a:r>
            <a:r>
              <a:rPr lang="en-US" sz="2000" dirty="0">
                <a:solidFill>
                  <a:srgbClr val="C7D5E0"/>
                </a:solidFill>
              </a:rPr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Si </a:t>
            </a:r>
            <a:r>
              <a:rPr lang="en-US" sz="2000" dirty="0" err="1">
                <a:solidFill>
                  <a:srgbClr val="C7D5E0"/>
                </a:solidFill>
              </a:rPr>
              <a:t>evidenzia</a:t>
            </a:r>
            <a:r>
              <a:rPr lang="en-US" sz="2000" dirty="0">
                <a:solidFill>
                  <a:srgbClr val="C7D5E0"/>
                </a:solidFill>
              </a:rPr>
              <a:t> un leggero </a:t>
            </a:r>
            <a:r>
              <a:rPr lang="en-US" sz="2000" dirty="0" err="1">
                <a:solidFill>
                  <a:srgbClr val="C7D5E0"/>
                </a:solidFill>
              </a:rPr>
              <a:t>aumento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popolarita</a:t>
            </a:r>
            <a:r>
              <a:rPr lang="en-US" sz="2000" dirty="0">
                <a:solidFill>
                  <a:srgbClr val="C7D5E0"/>
                </a:solidFill>
              </a:rPr>
              <a:t>’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componente</a:t>
            </a:r>
            <a:r>
              <a:rPr lang="en-US" sz="2000" dirty="0">
                <a:solidFill>
                  <a:srgbClr val="C7D5E0"/>
                </a:solidFill>
              </a:rPr>
              <a:t> Co-op </a:t>
            </a:r>
            <a:r>
              <a:rPr lang="en-US" sz="2000" dirty="0" err="1">
                <a:solidFill>
                  <a:srgbClr val="C7D5E0"/>
                </a:solidFill>
              </a:rPr>
              <a:t>durante</a:t>
            </a:r>
            <a:r>
              <a:rPr lang="en-US" sz="2000" dirty="0">
                <a:solidFill>
                  <a:srgbClr val="C7D5E0"/>
                </a:solidFill>
              </a:rPr>
              <a:t> il Covid19</a:t>
            </a:r>
          </a:p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Mentre</a:t>
            </a:r>
            <a:r>
              <a:rPr lang="en-US" sz="2000" dirty="0">
                <a:solidFill>
                  <a:srgbClr val="C7D5E0"/>
                </a:solidFill>
              </a:rPr>
              <a:t> la </a:t>
            </a:r>
            <a:r>
              <a:rPr lang="en-US" sz="2000" dirty="0" err="1">
                <a:solidFill>
                  <a:srgbClr val="C7D5E0"/>
                </a:solidFill>
              </a:rPr>
              <a:t>componente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SinglePlayer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registra</a:t>
            </a:r>
            <a:r>
              <a:rPr lang="en-US" sz="2000" dirty="0">
                <a:solidFill>
                  <a:srgbClr val="C7D5E0"/>
                </a:solidFill>
              </a:rPr>
              <a:t> un leggero </a:t>
            </a:r>
            <a:r>
              <a:rPr lang="en-US" sz="2000" dirty="0" err="1">
                <a:solidFill>
                  <a:srgbClr val="C7D5E0"/>
                </a:solidFill>
              </a:rPr>
              <a:t>aumento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</a:t>
            </a:r>
            <a:r>
              <a:rPr lang="en-US" sz="2000" dirty="0">
                <a:solidFill>
                  <a:srgbClr val="C7D5E0"/>
                </a:solidFill>
              </a:rPr>
              <a:t> period post-Covid19</a:t>
            </a:r>
          </a:p>
        </p:txBody>
      </p:sp>
      <p:pic>
        <p:nvPicPr>
          <p:cNvPr id="9" name="Immagine 8" descr="Immagine che contiene testo, cerchio, schermata, Carattere&#10;&#10;Descrizione generata automaticamente">
            <a:extLst>
              <a:ext uri="{FF2B5EF4-FFF2-40B4-BE49-F238E27FC236}">
                <a16:creationId xmlns:a16="http://schemas.microsoft.com/office/drawing/2014/main" id="{B0283708-57D4-216D-EB58-FD0E67037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528870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Distribuzione dei Generi per popolarita’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2405128"/>
            <a:ext cx="3051756" cy="2047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 dirty="0">
                <a:solidFill>
                  <a:srgbClr val="C7D5E0"/>
                </a:solidFill>
              </a:rPr>
              <a:t>Il </a:t>
            </a:r>
            <a:r>
              <a:rPr lang="en-US" sz="2000" dirty="0" err="1">
                <a:solidFill>
                  <a:srgbClr val="C7D5E0"/>
                </a:solidFill>
              </a:rPr>
              <a:t>grafico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mostra</a:t>
            </a:r>
            <a:r>
              <a:rPr lang="en-US" sz="2000" dirty="0">
                <a:solidFill>
                  <a:srgbClr val="C7D5E0"/>
                </a:solidFill>
              </a:rPr>
              <a:t> la </a:t>
            </a:r>
            <a:r>
              <a:rPr lang="en-US" sz="2000" dirty="0" err="1">
                <a:solidFill>
                  <a:srgbClr val="C7D5E0"/>
                </a:solidFill>
              </a:rPr>
              <a:t>distribuzione</a:t>
            </a:r>
            <a:r>
              <a:rPr lang="en-US" sz="2000" dirty="0">
                <a:solidFill>
                  <a:srgbClr val="C7D5E0"/>
                </a:solidFill>
              </a:rPr>
              <a:t> del </a:t>
            </a:r>
            <a:r>
              <a:rPr lang="en-US" sz="2000" dirty="0" err="1">
                <a:solidFill>
                  <a:srgbClr val="C7D5E0"/>
                </a:solidFill>
              </a:rPr>
              <a:t>numero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 err="1">
                <a:solidFill>
                  <a:srgbClr val="C7D5E0"/>
                </a:solidFill>
              </a:rPr>
              <a:t>acquisti</a:t>
            </a:r>
            <a:r>
              <a:rPr lang="en-US" sz="2000" dirty="0">
                <a:solidFill>
                  <a:srgbClr val="C7D5E0"/>
                </a:solidFill>
              </a:rPr>
              <a:t> per </a:t>
            </a:r>
            <a:r>
              <a:rPr lang="en-US" sz="2000" dirty="0" err="1">
                <a:solidFill>
                  <a:srgbClr val="C7D5E0"/>
                </a:solidFill>
              </a:rPr>
              <a:t>Videogiochi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delle</a:t>
            </a:r>
            <a:r>
              <a:rPr lang="en-US" sz="2000" dirty="0">
                <a:solidFill>
                  <a:srgbClr val="C7D5E0"/>
                </a:solidFill>
              </a:rPr>
              <a:t> due diverse </a:t>
            </a:r>
            <a:r>
              <a:rPr lang="en-US" sz="2000" dirty="0" err="1">
                <a:solidFill>
                  <a:srgbClr val="C7D5E0"/>
                </a:solidFill>
              </a:rPr>
              <a:t>categorie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FreeToPlay</a:t>
            </a:r>
            <a:r>
              <a:rPr lang="en-US" sz="2000" dirty="0">
                <a:solidFill>
                  <a:srgbClr val="C7D5E0"/>
                </a:solidFill>
              </a:rPr>
              <a:t> (F2P) e </a:t>
            </a:r>
            <a:r>
              <a:rPr lang="en-US" sz="2000" dirty="0" err="1">
                <a:solidFill>
                  <a:srgbClr val="C7D5E0"/>
                </a:solidFill>
              </a:rPr>
              <a:t>PayToPlay</a:t>
            </a:r>
            <a:r>
              <a:rPr lang="en-US" sz="2000" dirty="0">
                <a:solidFill>
                  <a:srgbClr val="C7D5E0"/>
                </a:solidFill>
              </a:rPr>
              <a:t> (P2P)</a:t>
            </a:r>
          </a:p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Crescita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fetta di </a:t>
            </a:r>
            <a:r>
              <a:rPr lang="en-US" sz="2000" dirty="0" err="1">
                <a:solidFill>
                  <a:srgbClr val="C7D5E0"/>
                </a:solidFill>
              </a:rPr>
              <a:t>mercato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f2p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culmina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</a:t>
            </a:r>
            <a:r>
              <a:rPr lang="en-US" sz="2000" dirty="0">
                <a:solidFill>
                  <a:srgbClr val="C7D5E0"/>
                </a:solidFill>
              </a:rPr>
              <a:t> 2018 con </a:t>
            </a:r>
            <a:r>
              <a:rPr lang="en-US" sz="2000" dirty="0" err="1">
                <a:solidFill>
                  <a:srgbClr val="C7D5E0"/>
                </a:solidFill>
              </a:rPr>
              <a:t>l’uscita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Inizio</a:t>
            </a:r>
            <a:r>
              <a:rPr lang="en-US" sz="2000" dirty="0">
                <a:solidFill>
                  <a:srgbClr val="C7D5E0"/>
                </a:solidFill>
              </a:rPr>
              <a:t> del </a:t>
            </a:r>
            <a:r>
              <a:rPr lang="en-US" sz="2000" dirty="0" err="1">
                <a:solidFill>
                  <a:srgbClr val="C7D5E0"/>
                </a:solidFill>
              </a:rPr>
              <a:t>declino</a:t>
            </a:r>
            <a:r>
              <a:rPr lang="en-US" sz="2000" dirty="0">
                <a:solidFill>
                  <a:srgbClr val="C7D5E0"/>
                </a:solidFill>
              </a:rPr>
              <a:t> con la fine del </a:t>
            </a:r>
            <a:r>
              <a:rPr lang="en-US" sz="2000" dirty="0">
                <a:solidFill>
                  <a:srgbClr val="66C0F4"/>
                </a:solidFill>
              </a:rPr>
              <a:t>Covid19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dovuto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alla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crescente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infamia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pratica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microtransazioni</a:t>
            </a:r>
            <a:endParaRPr lang="en-US" sz="20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74" y="1304724"/>
            <a:ext cx="8527377" cy="42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838200" y="937577"/>
            <a:ext cx="7964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C7D5E0"/>
                </a:solidFill>
              </a:rPr>
              <a:t>I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FreeToPlay</a:t>
            </a:r>
            <a:r>
              <a:rPr lang="en-US" sz="1500" dirty="0">
                <a:solidFill>
                  <a:srgbClr val="C7D5E0"/>
                </a:solidFill>
              </a:rPr>
              <a:t> (F2P) </a:t>
            </a:r>
            <a:r>
              <a:rPr lang="en-US" sz="1500" dirty="0" err="1">
                <a:solidFill>
                  <a:srgbClr val="C7D5E0"/>
                </a:solidFill>
              </a:rPr>
              <a:t>sono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prodotti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distribuiti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gratutitamente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solitamente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utilizzano</a:t>
            </a:r>
            <a:r>
              <a:rPr lang="en-US" sz="1500" dirty="0">
                <a:solidFill>
                  <a:srgbClr val="C7D5E0"/>
                </a:solidFill>
              </a:rPr>
              <a:t> un </a:t>
            </a:r>
            <a:r>
              <a:rPr lang="en-US" sz="1500" dirty="0" err="1">
                <a:solidFill>
                  <a:srgbClr val="C7D5E0"/>
                </a:solidFill>
              </a:rPr>
              <a:t>modello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economico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basato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sulle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Microtransazioni</a:t>
            </a:r>
            <a:r>
              <a:rPr lang="en-US" sz="1500" dirty="0">
                <a:solidFill>
                  <a:srgbClr val="C7D5E0"/>
                </a:solidFill>
              </a:rPr>
              <a:t> (MTX).</a:t>
            </a:r>
          </a:p>
          <a:p>
            <a:r>
              <a:rPr lang="en-US" sz="1500" dirty="0" err="1">
                <a:solidFill>
                  <a:srgbClr val="C7D5E0"/>
                </a:solidFill>
              </a:rPr>
              <a:t>Pertanto</a:t>
            </a:r>
            <a:r>
              <a:rPr lang="en-US" sz="1500" dirty="0">
                <a:solidFill>
                  <a:srgbClr val="C7D5E0"/>
                </a:solidFill>
              </a:rPr>
              <a:t> il tempo di </a:t>
            </a:r>
            <a:r>
              <a:rPr lang="en-US" sz="1500" dirty="0" err="1">
                <a:solidFill>
                  <a:srgbClr val="C7D5E0"/>
                </a:solidFill>
              </a:rPr>
              <a:t>gioco</a:t>
            </a:r>
            <a:r>
              <a:rPr lang="en-US" sz="1500" dirty="0">
                <a:solidFill>
                  <a:srgbClr val="C7D5E0"/>
                </a:solidFill>
              </a:rPr>
              <a:t> ed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giocatori</a:t>
            </a:r>
            <a:r>
              <a:rPr lang="en-US" sz="1500" dirty="0">
                <a:solidFill>
                  <a:srgbClr val="C7D5E0"/>
                </a:solidFill>
              </a:rPr>
              <a:t> online </a:t>
            </a:r>
            <a:r>
              <a:rPr lang="en-US" sz="1500" dirty="0" err="1">
                <a:solidFill>
                  <a:srgbClr val="C7D5E0"/>
                </a:solidFill>
              </a:rPr>
              <a:t>temporaneamente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influiscono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sul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profitto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registrato</a:t>
            </a:r>
            <a:r>
              <a:rPr lang="en-US" sz="1500" dirty="0">
                <a:solidFill>
                  <a:srgbClr val="C7D5E0"/>
                </a:solidFill>
              </a:rPr>
              <a:t> dale compagnie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>
                <a:solidFill>
                  <a:srgbClr val="C7D5E0"/>
                </a:solidFill>
              </a:rPr>
              <a:t>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download (Estimated Owners) </a:t>
            </a:r>
            <a:r>
              <a:rPr lang="en-US" sz="1500" dirty="0" err="1">
                <a:solidFill>
                  <a:srgbClr val="C7D5E0"/>
                </a:solidFill>
              </a:rPr>
              <a:t>nel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caso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F2P non e’ un </a:t>
            </a:r>
            <a:r>
              <a:rPr lang="en-US" sz="1500" dirty="0" err="1">
                <a:solidFill>
                  <a:srgbClr val="C7D5E0"/>
                </a:solidFill>
              </a:rPr>
              <a:t>buon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indicatore</a:t>
            </a:r>
            <a:r>
              <a:rPr lang="en-US" sz="1500" dirty="0">
                <a:solidFill>
                  <a:srgbClr val="C7D5E0"/>
                </a:solidFill>
              </a:rPr>
              <a:t> del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economico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degli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stessi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>
                <a:solidFill>
                  <a:srgbClr val="C7D5E0"/>
                </a:solidFill>
              </a:rPr>
              <a:t>Procediamo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quindi</a:t>
            </a:r>
            <a:r>
              <a:rPr lang="en-US" sz="1500" dirty="0">
                <a:solidFill>
                  <a:srgbClr val="C7D5E0"/>
                </a:solidFill>
              </a:rPr>
              <a:t> ad </a:t>
            </a:r>
            <a:r>
              <a:rPr lang="en-US" sz="1500" dirty="0" err="1">
                <a:solidFill>
                  <a:srgbClr val="C7D5E0"/>
                </a:solidFill>
              </a:rPr>
              <a:t>analizzare</a:t>
            </a:r>
            <a:r>
              <a:rPr lang="en-US" sz="1500" dirty="0">
                <a:solidFill>
                  <a:srgbClr val="C7D5E0"/>
                </a:solidFill>
              </a:rPr>
              <a:t> due </a:t>
            </a:r>
            <a:r>
              <a:rPr lang="en-US" sz="1500" dirty="0" err="1">
                <a:solidFill>
                  <a:srgbClr val="C7D5E0"/>
                </a:solidFill>
              </a:rPr>
              <a:t>diversi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classificatori</a:t>
            </a:r>
            <a:r>
              <a:rPr lang="en-US" sz="1500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C7D5E0"/>
                </a:solidFill>
              </a:rPr>
              <a:t>Peak CCU – Il </a:t>
            </a:r>
            <a:r>
              <a:rPr lang="en-US" sz="1500" dirty="0" err="1">
                <a:solidFill>
                  <a:srgbClr val="C7D5E0"/>
                </a:solidFill>
              </a:rPr>
              <a:t>picco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giocatori</a:t>
            </a:r>
            <a:r>
              <a:rPr lang="en-US" sz="1500" dirty="0">
                <a:solidFill>
                  <a:srgbClr val="C7D5E0"/>
                </a:solidFill>
              </a:rPr>
              <a:t> online in </a:t>
            </a:r>
            <a:r>
              <a:rPr lang="en-US" sz="1500" dirty="0" err="1">
                <a:solidFill>
                  <a:srgbClr val="C7D5E0"/>
                </a:solidFill>
              </a:rPr>
              <a:t>contemporanea</a:t>
            </a:r>
            <a:r>
              <a:rPr lang="en-US" sz="1500" dirty="0">
                <a:solidFill>
                  <a:srgbClr val="C7D5E0"/>
                </a:solidFill>
              </a:rPr>
              <a:t> piu’ alto </a:t>
            </a:r>
            <a:r>
              <a:rPr lang="en-US" sz="1500" dirty="0" err="1">
                <a:solidFill>
                  <a:srgbClr val="C7D5E0"/>
                </a:solidFill>
              </a:rPr>
              <a:t>mai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registrato</a:t>
            </a:r>
            <a:endParaRPr lang="en-US" sz="1500" dirty="0">
              <a:solidFill>
                <a:srgbClr val="C7D5E0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C7D5E0"/>
                </a:solidFill>
              </a:rPr>
              <a:t>AverageTime</a:t>
            </a:r>
            <a:r>
              <a:rPr lang="en-US" sz="1500" dirty="0">
                <a:solidFill>
                  <a:srgbClr val="C7D5E0"/>
                </a:solidFill>
              </a:rPr>
              <a:t> – Il tempo medio di </a:t>
            </a:r>
            <a:r>
              <a:rPr lang="en-US" sz="1500" dirty="0" err="1">
                <a:solidFill>
                  <a:srgbClr val="C7D5E0"/>
                </a:solidFill>
              </a:rPr>
              <a:t>utilizzo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C7D5E0"/>
                </a:solidFill>
              </a:rPr>
              <a:t>Videogioco</a:t>
            </a:r>
            <a:r>
              <a:rPr lang="en-US" sz="1500" dirty="0">
                <a:solidFill>
                  <a:srgbClr val="C7D5E0"/>
                </a:solidFill>
              </a:rPr>
              <a:t> da </a:t>
            </a:r>
            <a:r>
              <a:rPr lang="en-US" sz="1500" dirty="0" err="1">
                <a:solidFill>
                  <a:srgbClr val="C7D5E0"/>
                </a:solidFill>
              </a:rPr>
              <a:t>parte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degli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lo </a:t>
            </a:r>
            <a:r>
              <a:rPr lang="en-US" sz="1500" dirty="0" err="1">
                <a:solidFill>
                  <a:srgbClr val="C7D5E0"/>
                </a:solidFill>
              </a:rPr>
              <a:t>acquistano</a:t>
            </a:r>
            <a:r>
              <a:rPr lang="en-US" sz="1500" dirty="0">
                <a:solidFill>
                  <a:srgbClr val="C7D5E0"/>
                </a:solidFill>
              </a:rPr>
              <a:t> (o </a:t>
            </a:r>
            <a:r>
              <a:rPr lang="en-US" sz="1500" dirty="0" err="1">
                <a:solidFill>
                  <a:srgbClr val="C7D5E0"/>
                </a:solidFill>
              </a:rPr>
              <a:t>scaricano</a:t>
            </a:r>
            <a:r>
              <a:rPr lang="en-US" sz="1500" dirty="0">
                <a:solidFill>
                  <a:srgbClr val="C7D5E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la </a:t>
            </a:r>
            <a:r>
              <a:rPr lang="en-US" sz="1500" dirty="0" err="1">
                <a:solidFill>
                  <a:srgbClr val="C7D5E0"/>
                </a:solidFill>
              </a:rPr>
              <a:t>presenza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positive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Peak CCU ed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possiedono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gioco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>
                <a:solidFill>
                  <a:srgbClr val="C7D5E0"/>
                </a:solidFill>
              </a:rPr>
              <a:t>Sebbene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tratti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C7D5E0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generalmente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, non e’ </a:t>
            </a:r>
            <a:r>
              <a:rPr lang="en-US" sz="1500" dirty="0" err="1">
                <a:solidFill>
                  <a:srgbClr val="C7D5E0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>
                <a:solidFill>
                  <a:srgbClr val="C7D5E0"/>
                </a:solidFill>
              </a:rPr>
              <a:t>caratterizzare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FreeToPlay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non e’ </a:t>
            </a:r>
            <a:r>
              <a:rPr lang="en-US" sz="1500" dirty="0" err="1">
                <a:solidFill>
                  <a:srgbClr val="C7D5E0"/>
                </a:solidFill>
              </a:rPr>
              <a:t>presente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Acquisti</a:t>
            </a:r>
            <a:r>
              <a:rPr lang="en-US" sz="1500" dirty="0">
                <a:solidFill>
                  <a:srgbClr val="C7D5E0"/>
                </a:solidFill>
              </a:rPr>
              <a:t>/Download ed il tempo medio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gli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passano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nel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Videogioco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>
                <a:solidFill>
                  <a:srgbClr val="C7D5E0"/>
                </a:solidFill>
              </a:rPr>
              <a:t>Si </a:t>
            </a:r>
            <a:r>
              <a:rPr lang="en-US" sz="1500" dirty="0" err="1">
                <a:solidFill>
                  <a:srgbClr val="C7D5E0"/>
                </a:solidFill>
              </a:rPr>
              <a:t>tratta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C7D5E0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se </a:t>
            </a:r>
            <a:r>
              <a:rPr lang="en-US" sz="1500" dirty="0" err="1">
                <a:solidFill>
                  <a:srgbClr val="C7D5E0"/>
                </a:solidFill>
              </a:rPr>
              <a:t>unito</a:t>
            </a:r>
            <a:r>
              <a:rPr lang="en-US" sz="1500" dirty="0">
                <a:solidFill>
                  <a:srgbClr val="C7D5E0"/>
                </a:solidFill>
              </a:rPr>
              <a:t> al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Download ci </a:t>
            </a:r>
            <a:r>
              <a:rPr lang="en-US" sz="1500" dirty="0" err="1">
                <a:solidFill>
                  <a:srgbClr val="C7D5E0"/>
                </a:solidFill>
              </a:rPr>
              <a:t>fornisce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stima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 del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economico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Positivi</a:t>
            </a:r>
            <a:r>
              <a:rPr lang="en-US" sz="3200" b="1" dirty="0">
                <a:solidFill>
                  <a:srgbClr val="66C0F4"/>
                </a:solidFill>
              </a:rPr>
              <a:t>/</a:t>
            </a:r>
            <a:r>
              <a:rPr lang="en-US" sz="3200" b="1" dirty="0" err="1">
                <a:solidFill>
                  <a:srgbClr val="66C0F4"/>
                </a:solidFill>
              </a:rPr>
              <a:t>Negativi</a:t>
            </a:r>
            <a:r>
              <a:rPr lang="en-US" sz="3200" b="1" dirty="0">
                <a:solidFill>
                  <a:srgbClr val="66C0F4"/>
                </a:solidFill>
              </a:rPr>
              <a:t> (Placeholder) (</a:t>
            </a:r>
            <a:r>
              <a:rPr lang="en-US" sz="3200" b="1" dirty="0" err="1">
                <a:solidFill>
                  <a:srgbClr val="66C0F4"/>
                </a:solidFill>
              </a:rPr>
              <a:t>Fasce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positivita</a:t>
            </a:r>
            <a:r>
              <a:rPr lang="en-US" sz="3200" b="1" dirty="0">
                <a:solidFill>
                  <a:srgbClr val="66C0F4"/>
                </a:solidFill>
              </a:rPr>
              <a:t>’)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A74F75B-6AC5-3D29-792E-31A5EE3F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71" y="2466840"/>
            <a:ext cx="213389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classificatore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nell’epoca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accuratezza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descrivere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caratteristiche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maggior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possibilita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’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crescita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prezzo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L’importanza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componente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l’impatto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sulle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giocatori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distribuzione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240273" y="1720840"/>
            <a:ext cx="7711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Un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puo</a:t>
            </a:r>
            <a:r>
              <a:rPr lang="en-US" dirty="0">
                <a:solidFill>
                  <a:srgbClr val="C7D5E0"/>
                </a:solidFill>
              </a:rPr>
              <a:t>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identificato</a:t>
            </a:r>
            <a:r>
              <a:rPr lang="en-US" dirty="0">
                <a:solidFill>
                  <a:srgbClr val="C7D5E0"/>
                </a:solidFill>
              </a:rPr>
              <a:t> a </a:t>
            </a:r>
            <a:r>
              <a:rPr lang="en-US" dirty="0" err="1">
                <a:solidFill>
                  <a:srgbClr val="C7D5E0"/>
                </a:solidFill>
              </a:rPr>
              <a:t>partire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dalle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#N </a:t>
            </a:r>
            <a:r>
              <a:rPr lang="en-US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Tempo Medio di </a:t>
            </a:r>
            <a:r>
              <a:rPr lang="en-US" dirty="0" err="1">
                <a:solidFill>
                  <a:srgbClr val="C7D5E0"/>
                </a:solidFill>
              </a:rPr>
              <a:t>utilizzo</a:t>
            </a: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>
                <a:solidFill>
                  <a:srgbClr val="C7D5E0"/>
                </a:solidFill>
              </a:rPr>
              <a:t>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possibile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questi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C7D5E0"/>
                </a:solidFill>
              </a:rPr>
              <a:t>unendoli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all’indice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apprezzamento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da </a:t>
            </a:r>
            <a:r>
              <a:rPr lang="en-US" dirty="0" err="1">
                <a:solidFill>
                  <a:srgbClr val="C7D5E0"/>
                </a:solidFill>
              </a:rPr>
              <a:t>parte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pubblico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indicare</a:t>
            </a:r>
            <a:r>
              <a:rPr lang="en-US" dirty="0">
                <a:solidFill>
                  <a:srgbClr val="C7D5E0"/>
                </a:solidFill>
              </a:rPr>
              <a:t> le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sviluppo</a:t>
            </a:r>
            <a:r>
              <a:rPr lang="en-US" dirty="0">
                <a:solidFill>
                  <a:srgbClr val="C7D5E0"/>
                </a:solidFill>
              </a:rPr>
              <a:t> piu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dal punto di vista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Genere</a:t>
            </a:r>
            <a:endParaRPr lang="en-US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Focus </a:t>
            </a:r>
            <a:r>
              <a:rPr lang="en-US" dirty="0" err="1">
                <a:solidFill>
                  <a:srgbClr val="C7D5E0"/>
                </a:solidFill>
              </a:rPr>
              <a:t>su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Co-op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SinglePlayer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MultiPlayer</a:t>
            </a:r>
            <a:endParaRPr lang="en-US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testo, schermo, quadrato&#10;&#10;Descrizione generata automaticamente">
            <a:extLst>
              <a:ext uri="{FF2B5EF4-FFF2-40B4-BE49-F238E27FC236}">
                <a16:creationId xmlns:a16="http://schemas.microsoft.com/office/drawing/2014/main" id="{B33F75E5-82F2-E417-411B-12D8D9350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quadrato, schermo, testo&#10;&#10;Descrizione generata automaticamente">
            <a:extLst>
              <a:ext uri="{FF2B5EF4-FFF2-40B4-BE49-F238E27FC236}">
                <a16:creationId xmlns:a16="http://schemas.microsoft.com/office/drawing/2014/main" id="{15E03DCD-59EB-8DEB-1707-2461BF00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testo, quadrato, schermo&#10;&#10;Descrizione generata automaticamente">
            <a:extLst>
              <a:ext uri="{FF2B5EF4-FFF2-40B4-BE49-F238E27FC236}">
                <a16:creationId xmlns:a16="http://schemas.microsoft.com/office/drawing/2014/main" id="{9AC91E04-3860-311C-60C6-C30F45033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1494118" y="1452283"/>
            <a:ext cx="2777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SCRIVERE LA CONCLUSIONE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FIN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0586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  <a:cs typeface="Arial" panose="020B0604020202020204" pitchFamily="34" charset="0"/>
              </a:rPr>
              <a:t>RACCOLTA DATI</a:t>
            </a:r>
            <a:endParaRPr lang="en-US" sz="3200" b="1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954780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</a:t>
            </a:r>
            <a:r>
              <a:rPr lang="en-US" sz="2000" dirty="0">
                <a:solidFill>
                  <a:srgbClr val="66C0F4"/>
                </a:solidFill>
              </a:rPr>
              <a:t>Videogames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rappresentano</a:t>
            </a:r>
            <a:r>
              <a:rPr lang="en-US" sz="2000" dirty="0">
                <a:solidFill>
                  <a:srgbClr val="C7D5E0"/>
                </a:solidFill>
              </a:rPr>
              <a:t> la </a:t>
            </a:r>
            <a:r>
              <a:rPr lang="en-US" sz="2000" dirty="0" err="1">
                <a:solidFill>
                  <a:srgbClr val="C7D5E0"/>
                </a:solidFill>
              </a:rPr>
              <a:t>stragrande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maggioranza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prodotti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venduti</a:t>
            </a:r>
            <a:r>
              <a:rPr lang="en-US" sz="2000" dirty="0">
                <a:solidFill>
                  <a:srgbClr val="C7D5E0"/>
                </a:solidFill>
              </a:rPr>
              <a:t> da Steam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Il focus </a:t>
            </a:r>
            <a:r>
              <a:rPr lang="en-US" sz="2000" dirty="0" err="1">
                <a:solidFill>
                  <a:srgbClr val="C7D5E0"/>
                </a:solidFill>
              </a:rPr>
              <a:t>dello</a:t>
            </a:r>
            <a:r>
              <a:rPr lang="en-US" sz="2000" dirty="0">
                <a:solidFill>
                  <a:srgbClr val="C7D5E0"/>
                </a:solidFill>
              </a:rPr>
              <a:t> studio sara’ </a:t>
            </a:r>
            <a:r>
              <a:rPr lang="en-US" sz="2000" dirty="0" err="1">
                <a:solidFill>
                  <a:srgbClr val="C7D5E0"/>
                </a:solidFill>
              </a:rPr>
              <a:t>pertanto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sul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comportamento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degli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utenti</a:t>
            </a:r>
            <a:r>
              <a:rPr lang="en-US" sz="2000" dirty="0">
                <a:solidFill>
                  <a:srgbClr val="C7D5E0"/>
                </a:solidFill>
              </a:rPr>
              <a:t> di Steam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sono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videogiocatori</a:t>
            </a:r>
            <a:endParaRPr lang="en-US" sz="20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75" y="1270820"/>
            <a:ext cx="8663476" cy="43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674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popolarita’</vt:lpstr>
      <vt:lpstr>Correlazione dei Generi</vt:lpstr>
      <vt:lpstr>FreeToPlay(F2P) vs PayToPlay(P2P) - #N Download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Positivi/Negativi (Placeholder) (Fasce di positivita’)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77</cp:revision>
  <dcterms:created xsi:type="dcterms:W3CDTF">2023-06-29T13:16:56Z</dcterms:created>
  <dcterms:modified xsi:type="dcterms:W3CDTF">2023-07-02T16:43:42Z</dcterms:modified>
</cp:coreProperties>
</file>