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sldIdLst>
    <p:sldId id="257" r:id="rId2"/>
    <p:sldId id="259" r:id="rId3"/>
    <p:sldId id="276" r:id="rId4"/>
    <p:sldId id="262" r:id="rId5"/>
    <p:sldId id="263" r:id="rId6"/>
    <p:sldId id="273" r:id="rId7"/>
    <p:sldId id="260" r:id="rId8"/>
    <p:sldId id="264" r:id="rId9"/>
    <p:sldId id="265" r:id="rId10"/>
    <p:sldId id="266" r:id="rId11"/>
    <p:sldId id="268" r:id="rId12"/>
    <p:sldId id="272" r:id="rId13"/>
    <p:sldId id="267" r:id="rId14"/>
    <p:sldId id="288" r:id="rId15"/>
    <p:sldId id="289" r:id="rId16"/>
    <p:sldId id="284" r:id="rId17"/>
    <p:sldId id="271" r:id="rId18"/>
    <p:sldId id="274" r:id="rId19"/>
    <p:sldId id="278" r:id="rId20"/>
    <p:sldId id="277" r:id="rId21"/>
    <p:sldId id="287" r:id="rId22"/>
    <p:sldId id="275" r:id="rId23"/>
    <p:sldId id="279" r:id="rId24"/>
    <p:sldId id="280" r:id="rId25"/>
    <p:sldId id="286" r:id="rId26"/>
    <p:sldId id="285" r:id="rId27"/>
    <p:sldId id="281" r:id="rId28"/>
    <p:sldId id="283" r:id="rId29"/>
    <p:sldId id="2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0F4"/>
    <a:srgbClr val="1B2838"/>
    <a:srgbClr val="C7D5E0"/>
    <a:srgbClr val="2A475E"/>
    <a:srgbClr val="17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4" autoAdjust="0"/>
    <p:restoredTop sz="86386" autoAdjust="0"/>
  </p:normalViewPr>
  <p:slideViewPr>
    <p:cSldViewPr snapToGrid="0">
      <p:cViewPr varScale="1">
        <p:scale>
          <a:sx n="126" d="100"/>
          <a:sy n="126" d="100"/>
        </p:scale>
        <p:origin x="90" y="6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2550D-5032-4B1A-B8F2-136CEE1C1CE7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53FA8-B7AE-4ACD-B9E8-7BB9AFC836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9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5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5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6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2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6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5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30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Marco Morandi 966631</a:t>
            </a:r>
            <a:endParaRPr lang="en-US" dirty="0">
              <a:solidFill>
                <a:srgbClr val="C7D5E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56769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Analisi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della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piattaforma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di </a:t>
            </a:r>
            <a:r>
              <a:rPr lang="en-US" sz="2800" dirty="0" err="1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distribuzione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digitale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di </a:t>
            </a:r>
            <a:r>
              <a:rPr lang="en-US" sz="2800" dirty="0">
                <a:solidFill>
                  <a:srgbClr val="66C0F4"/>
                </a:solidFill>
                <a:latin typeface="+mj-lt"/>
                <a:cs typeface="Arial" panose="020B0604020202020204" pitchFamily="34" charset="0"/>
              </a:rPr>
              <a:t>VALVE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:</a:t>
            </a:r>
          </a:p>
          <a:p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C43D43-162B-4698-E03A-91A1B24E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00161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66C0F4"/>
                </a:solidFill>
              </a:rPr>
              <a:t>Single-Player vs Multi-Player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EDF655D-4D02-8255-2A59-114D2C608F66}"/>
              </a:ext>
            </a:extLst>
          </p:cNvPr>
          <p:cNvSpPr txBox="1">
            <a:spLocks/>
          </p:cNvSpPr>
          <p:nvPr/>
        </p:nvSpPr>
        <p:spPr>
          <a:xfrm>
            <a:off x="838199" y="2334720"/>
            <a:ext cx="4924237" cy="2462659"/>
          </a:xfrm>
          <a:prstGeom prst="rect">
            <a:avLst/>
          </a:prstGeom>
          <a:solidFill>
            <a:srgbClr val="171A2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2000">
                <a:solidFill>
                  <a:srgbClr val="C7D5E0"/>
                </a:solidFill>
              </a:rPr>
              <a:t>Si analizza il numero di </a:t>
            </a:r>
            <a:r>
              <a:rPr lang="en-US" sz="2000">
                <a:solidFill>
                  <a:srgbClr val="66C0F4"/>
                </a:solidFill>
              </a:rPr>
              <a:t>acquisti </a:t>
            </a:r>
            <a:r>
              <a:rPr lang="en-US" sz="2000">
                <a:solidFill>
                  <a:srgbClr val="C7D5E0"/>
                </a:solidFill>
              </a:rPr>
              <a:t>di VG per ciascuna delle categorie di </a:t>
            </a:r>
            <a:r>
              <a:rPr lang="en-US" sz="2000">
                <a:solidFill>
                  <a:srgbClr val="66C0F4"/>
                </a:solidFill>
              </a:rPr>
              <a:t>socialita’</a:t>
            </a:r>
            <a:r>
              <a:rPr lang="en-US" sz="2000">
                <a:solidFill>
                  <a:srgbClr val="C7D5E0"/>
                </a:solidFill>
              </a:rPr>
              <a:t> del prodotto, durante i tre periodi analizzati, per poter mettere in evidenza differenze nelle preferenze di acquisto degli utenti in situazioni sociali differenti.</a:t>
            </a:r>
          </a:p>
          <a:p>
            <a:pPr>
              <a:buClr>
                <a:srgbClr val="66C0F4"/>
              </a:buClr>
            </a:pPr>
            <a:r>
              <a:rPr lang="en-US" sz="2000">
                <a:solidFill>
                  <a:srgbClr val="C7D5E0"/>
                </a:solidFill>
              </a:rPr>
              <a:t>I VG si distribuiscono piu’ o meno </a:t>
            </a:r>
            <a:r>
              <a:rPr lang="en-US" sz="2000">
                <a:solidFill>
                  <a:srgbClr val="66C0F4"/>
                </a:solidFill>
              </a:rPr>
              <a:t>uniformemente </a:t>
            </a:r>
            <a:r>
              <a:rPr lang="en-US" sz="2000">
                <a:solidFill>
                  <a:srgbClr val="C7D5E0"/>
                </a:solidFill>
              </a:rPr>
              <a:t>tra le categorie di gruppo e quelle in singolo.</a:t>
            </a:r>
          </a:p>
          <a:p>
            <a:pPr>
              <a:buClr>
                <a:srgbClr val="66C0F4"/>
              </a:buClr>
            </a:pPr>
            <a:r>
              <a:rPr lang="en-US" sz="2000">
                <a:solidFill>
                  <a:srgbClr val="C7D5E0"/>
                </a:solidFill>
              </a:rPr>
              <a:t>Si evidenzia un </a:t>
            </a:r>
            <a:r>
              <a:rPr lang="en-US" sz="2000">
                <a:solidFill>
                  <a:srgbClr val="66C0F4"/>
                </a:solidFill>
              </a:rPr>
              <a:t>leggero </a:t>
            </a:r>
            <a:r>
              <a:rPr lang="en-US" sz="2000">
                <a:solidFill>
                  <a:srgbClr val="C7D5E0"/>
                </a:solidFill>
              </a:rPr>
              <a:t>aumento della popolarita’ della componente Co-op durante il Covid19</a:t>
            </a:r>
          </a:p>
          <a:p>
            <a:pPr>
              <a:buClr>
                <a:srgbClr val="66C0F4"/>
              </a:buClr>
            </a:pPr>
            <a:r>
              <a:rPr lang="en-US" sz="2000">
                <a:solidFill>
                  <a:srgbClr val="C7D5E0"/>
                </a:solidFill>
              </a:rPr>
              <a:t>Mentre la componente SinglePlayer registra un </a:t>
            </a:r>
            <a:r>
              <a:rPr lang="en-US" sz="2000">
                <a:solidFill>
                  <a:srgbClr val="66C0F4"/>
                </a:solidFill>
              </a:rPr>
              <a:t>leggero</a:t>
            </a:r>
            <a:r>
              <a:rPr lang="en-US" sz="2000">
                <a:solidFill>
                  <a:srgbClr val="C7D5E0"/>
                </a:solidFill>
              </a:rPr>
              <a:t> aumento nel period post-Covid19</a:t>
            </a:r>
            <a:endParaRPr lang="en-US" sz="2000" dirty="0">
              <a:solidFill>
                <a:srgbClr val="C7D5E0"/>
              </a:solidFill>
            </a:endParaRPr>
          </a:p>
        </p:txBody>
      </p:sp>
      <p:pic>
        <p:nvPicPr>
          <p:cNvPr id="11" name="Immagine 10" descr="Immagine che contiene testo, cerchio, schermata, Policromia&#10;&#10;Descrizione generata automaticamente">
            <a:extLst>
              <a:ext uri="{FF2B5EF4-FFF2-40B4-BE49-F238E27FC236}">
                <a16:creationId xmlns:a16="http://schemas.microsoft.com/office/drawing/2014/main" id="{3FD6F79F-300C-6BB5-229A-D1616D9A8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9" y="650816"/>
            <a:ext cx="6047482" cy="60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3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66C0F4"/>
                </a:solidFill>
              </a:rPr>
              <a:t>Distribuzione dei Generi per popolarita’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8" name="Immagine 7" descr="Immagine che contiene testo, Carattere, Elementi grafici, grafica&#10;&#10;Descrizione generata automaticamente">
            <a:extLst>
              <a:ext uri="{FF2B5EF4-FFF2-40B4-BE49-F238E27FC236}">
                <a16:creationId xmlns:a16="http://schemas.microsoft.com/office/drawing/2014/main" id="{C0241D71-5FA3-AAD2-8DC4-DC820550F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1672"/>
            <a:ext cx="5196517" cy="389738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F23BD1-3321-203C-CBC7-DE843A72AA59}"/>
              </a:ext>
            </a:extLst>
          </p:cNvPr>
          <p:cNvSpPr txBox="1"/>
          <p:nvPr/>
        </p:nvSpPr>
        <p:spPr>
          <a:xfrm>
            <a:off x="899483" y="2136338"/>
            <a:ext cx="41194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7D5E0"/>
                </a:solidFill>
              </a:rPr>
              <a:t>Notiamo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che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tra</a:t>
            </a:r>
            <a:r>
              <a:rPr lang="en-US" dirty="0">
                <a:solidFill>
                  <a:srgbClr val="C7D5E0"/>
                </a:solidFill>
              </a:rPr>
              <a:t> I </a:t>
            </a:r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piu’ </a:t>
            </a:r>
            <a:r>
              <a:rPr lang="en-US" dirty="0" err="1">
                <a:solidFill>
                  <a:srgbClr val="C7D5E0"/>
                </a:solidFill>
              </a:rPr>
              <a:t>popolari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figurano</a:t>
            </a:r>
            <a:r>
              <a:rPr lang="en-US" dirty="0">
                <a:solidFill>
                  <a:srgbClr val="C7D5E0"/>
                </a:solidFill>
              </a:rPr>
              <a:t>: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Casual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Uno di </a:t>
            </a:r>
            <a:r>
              <a:rPr lang="en-US" dirty="0" err="1">
                <a:solidFill>
                  <a:srgbClr val="C7D5E0"/>
                </a:solidFill>
              </a:rPr>
              <a:t>questi</a:t>
            </a:r>
            <a:r>
              <a:rPr lang="en-US" dirty="0">
                <a:solidFill>
                  <a:srgbClr val="C7D5E0"/>
                </a:solidFill>
              </a:rPr>
              <a:t> sara’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probabilmente</a:t>
            </a:r>
            <a:r>
              <a:rPr lang="en-US" dirty="0">
                <a:solidFill>
                  <a:srgbClr val="C7D5E0"/>
                </a:solidFill>
              </a:rPr>
              <a:t> il </a:t>
            </a:r>
            <a:r>
              <a:rPr lang="en-US" dirty="0" err="1">
                <a:solidFill>
                  <a:srgbClr val="C7D5E0"/>
                </a:solidFill>
              </a:rPr>
              <a:t>genere</a:t>
            </a:r>
            <a:r>
              <a:rPr lang="en-US" dirty="0">
                <a:solidFill>
                  <a:srgbClr val="C7D5E0"/>
                </a:solidFill>
              </a:rPr>
              <a:t> con il </a:t>
            </a:r>
            <a:r>
              <a:rPr lang="en-US" dirty="0" err="1">
                <a:solidFill>
                  <a:srgbClr val="C7D5E0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maggiore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667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Correlazione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Policromia, quadrato, modello">
            <a:extLst>
              <a:ext uri="{FF2B5EF4-FFF2-40B4-BE49-F238E27FC236}">
                <a16:creationId xmlns:a16="http://schemas.microsoft.com/office/drawing/2014/main" id="{053A6667-CC1E-AEAE-10FC-45F7FD8EE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FreeToPlay</a:t>
            </a:r>
            <a:r>
              <a:rPr lang="en-US" sz="3200" b="1" dirty="0">
                <a:solidFill>
                  <a:srgbClr val="66C0F4"/>
                </a:solidFill>
              </a:rPr>
              <a:t>(F2P) vs </a:t>
            </a:r>
            <a:r>
              <a:rPr lang="en-US" sz="3200" b="1" dirty="0" err="1">
                <a:solidFill>
                  <a:srgbClr val="66C0F4"/>
                </a:solidFill>
              </a:rPr>
              <a:t>PayToPlay</a:t>
            </a:r>
            <a:r>
              <a:rPr lang="en-US" sz="3200" b="1" dirty="0">
                <a:solidFill>
                  <a:srgbClr val="66C0F4"/>
                </a:solidFill>
              </a:rPr>
              <a:t>(P2P) - #N Download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AC6048C-0D31-1711-9B62-7F19EBC37E3B}"/>
              </a:ext>
            </a:extLst>
          </p:cNvPr>
          <p:cNvSpPr txBox="1">
            <a:spLocks/>
          </p:cNvSpPr>
          <p:nvPr/>
        </p:nvSpPr>
        <p:spPr>
          <a:xfrm>
            <a:off x="274549" y="1803357"/>
            <a:ext cx="4258540" cy="325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1600" dirty="0">
                <a:solidFill>
                  <a:srgbClr val="C7D5E0"/>
                </a:solidFill>
              </a:rPr>
              <a:t>Il </a:t>
            </a:r>
            <a:r>
              <a:rPr lang="en-US" sz="1600" dirty="0" err="1">
                <a:solidFill>
                  <a:srgbClr val="C7D5E0"/>
                </a:solidFill>
              </a:rPr>
              <a:t>grafico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mostra</a:t>
            </a:r>
            <a:r>
              <a:rPr lang="en-US" sz="1600" dirty="0">
                <a:solidFill>
                  <a:srgbClr val="C7D5E0"/>
                </a:solidFill>
              </a:rPr>
              <a:t> la </a:t>
            </a:r>
            <a:r>
              <a:rPr lang="en-US" sz="1600" dirty="0" err="1">
                <a:solidFill>
                  <a:srgbClr val="C7D5E0"/>
                </a:solidFill>
              </a:rPr>
              <a:t>distribuzione</a:t>
            </a:r>
            <a:r>
              <a:rPr lang="en-US" sz="1600" dirty="0">
                <a:solidFill>
                  <a:srgbClr val="C7D5E0"/>
                </a:solidFill>
              </a:rPr>
              <a:t> del </a:t>
            </a:r>
            <a:r>
              <a:rPr lang="en-US" sz="1600" dirty="0" err="1">
                <a:solidFill>
                  <a:srgbClr val="C7D5E0"/>
                </a:solidFill>
              </a:rPr>
              <a:t>numero</a:t>
            </a:r>
            <a:r>
              <a:rPr lang="en-US" sz="1600" dirty="0">
                <a:solidFill>
                  <a:srgbClr val="C7D5E0"/>
                </a:solidFill>
              </a:rPr>
              <a:t> di </a:t>
            </a:r>
            <a:r>
              <a:rPr lang="en-US" sz="1600" dirty="0" err="1">
                <a:solidFill>
                  <a:srgbClr val="C7D5E0"/>
                </a:solidFill>
              </a:rPr>
              <a:t>acquisti</a:t>
            </a:r>
            <a:r>
              <a:rPr lang="en-US" sz="1600" dirty="0">
                <a:solidFill>
                  <a:srgbClr val="C7D5E0"/>
                </a:solidFill>
              </a:rPr>
              <a:t> per </a:t>
            </a:r>
            <a:r>
              <a:rPr lang="en-US" sz="1600" dirty="0" err="1">
                <a:solidFill>
                  <a:srgbClr val="C7D5E0"/>
                </a:solidFill>
              </a:rPr>
              <a:t>Videogiochi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delle</a:t>
            </a:r>
            <a:r>
              <a:rPr lang="en-US" sz="1600" dirty="0">
                <a:solidFill>
                  <a:srgbClr val="C7D5E0"/>
                </a:solidFill>
              </a:rPr>
              <a:t> due diverse </a:t>
            </a:r>
            <a:r>
              <a:rPr lang="en-US" sz="1600" dirty="0" err="1">
                <a:solidFill>
                  <a:srgbClr val="C7D5E0"/>
                </a:solidFill>
              </a:rPr>
              <a:t>categorie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FreeToPlay</a:t>
            </a:r>
            <a:r>
              <a:rPr lang="en-US" sz="1600" dirty="0">
                <a:solidFill>
                  <a:srgbClr val="C7D5E0"/>
                </a:solidFill>
              </a:rPr>
              <a:t> (F2P) e </a:t>
            </a:r>
            <a:r>
              <a:rPr lang="en-US" sz="1600" dirty="0" err="1">
                <a:solidFill>
                  <a:srgbClr val="C7D5E0"/>
                </a:solidFill>
              </a:rPr>
              <a:t>PayToPlay</a:t>
            </a:r>
            <a:r>
              <a:rPr lang="en-US" sz="1600" dirty="0">
                <a:solidFill>
                  <a:srgbClr val="C7D5E0"/>
                </a:solidFill>
              </a:rPr>
              <a:t> (P2P)</a:t>
            </a:r>
          </a:p>
          <a:p>
            <a:pPr>
              <a:buClr>
                <a:srgbClr val="66C0F4"/>
              </a:buClr>
            </a:pPr>
            <a:r>
              <a:rPr lang="en-US" sz="1600" dirty="0" err="1">
                <a:solidFill>
                  <a:srgbClr val="C7D5E0"/>
                </a:solidFill>
              </a:rPr>
              <a:t>Crescita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della</a:t>
            </a:r>
            <a:r>
              <a:rPr lang="en-US" sz="1600" dirty="0">
                <a:solidFill>
                  <a:srgbClr val="C7D5E0"/>
                </a:solidFill>
              </a:rPr>
              <a:t> fetta di </a:t>
            </a:r>
            <a:r>
              <a:rPr lang="en-US" sz="1600" dirty="0" err="1">
                <a:solidFill>
                  <a:srgbClr val="C7D5E0"/>
                </a:solidFill>
              </a:rPr>
              <a:t>mercato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dei</a:t>
            </a:r>
            <a:r>
              <a:rPr lang="en-US" sz="1600" dirty="0">
                <a:solidFill>
                  <a:srgbClr val="C7D5E0"/>
                </a:solidFill>
              </a:rPr>
              <a:t> f2p </a:t>
            </a:r>
            <a:r>
              <a:rPr lang="en-US" sz="1600" dirty="0" err="1">
                <a:solidFill>
                  <a:srgbClr val="C7D5E0"/>
                </a:solidFill>
              </a:rPr>
              <a:t>che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culmina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nel</a:t>
            </a:r>
            <a:r>
              <a:rPr lang="en-US" sz="1600" dirty="0">
                <a:solidFill>
                  <a:srgbClr val="C7D5E0"/>
                </a:solidFill>
              </a:rPr>
              <a:t> 2018 con </a:t>
            </a:r>
            <a:r>
              <a:rPr lang="en-US" sz="1600" dirty="0" err="1">
                <a:solidFill>
                  <a:srgbClr val="C7D5E0"/>
                </a:solidFill>
              </a:rPr>
              <a:t>l’uscita</a:t>
            </a:r>
            <a:r>
              <a:rPr lang="en-US" sz="1600" dirty="0">
                <a:solidFill>
                  <a:srgbClr val="C7D5E0"/>
                </a:solidFill>
              </a:rPr>
              <a:t> di </a:t>
            </a:r>
            <a:r>
              <a:rPr lang="en-US" sz="1600" dirty="0">
                <a:solidFill>
                  <a:srgbClr val="66C0F4"/>
                </a:solidFill>
              </a:rPr>
              <a:t>Fortnight</a:t>
            </a:r>
          </a:p>
          <a:p>
            <a:pPr>
              <a:buClr>
                <a:srgbClr val="66C0F4"/>
              </a:buClr>
            </a:pPr>
            <a:r>
              <a:rPr lang="en-US" sz="1600" dirty="0" err="1">
                <a:solidFill>
                  <a:srgbClr val="C7D5E0"/>
                </a:solidFill>
              </a:rPr>
              <a:t>Inizio</a:t>
            </a:r>
            <a:r>
              <a:rPr lang="en-US" sz="1600" dirty="0">
                <a:solidFill>
                  <a:srgbClr val="C7D5E0"/>
                </a:solidFill>
              </a:rPr>
              <a:t> del </a:t>
            </a:r>
            <a:r>
              <a:rPr lang="en-US" sz="1600" dirty="0" err="1">
                <a:solidFill>
                  <a:srgbClr val="C7D5E0"/>
                </a:solidFill>
              </a:rPr>
              <a:t>declino</a:t>
            </a:r>
            <a:r>
              <a:rPr lang="en-US" sz="1600" dirty="0">
                <a:solidFill>
                  <a:srgbClr val="C7D5E0"/>
                </a:solidFill>
              </a:rPr>
              <a:t> con la fine del </a:t>
            </a:r>
            <a:r>
              <a:rPr lang="en-US" sz="1600" dirty="0">
                <a:solidFill>
                  <a:srgbClr val="66C0F4"/>
                </a:solidFill>
              </a:rPr>
              <a:t>Covid19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dovuto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alla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crescente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infamia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della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pratica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delle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66C0F4"/>
                </a:solidFill>
              </a:rPr>
              <a:t>microtransazioni</a:t>
            </a:r>
            <a:endParaRPr lang="en-US" sz="1600" dirty="0">
              <a:solidFill>
                <a:srgbClr val="66C0F4"/>
              </a:solidFill>
            </a:endParaRPr>
          </a:p>
          <a:p>
            <a:pPr>
              <a:buClr>
                <a:srgbClr val="66C0F4"/>
              </a:buClr>
            </a:pPr>
            <a:r>
              <a:rPr lang="en-US" sz="1600" dirty="0">
                <a:solidFill>
                  <a:srgbClr val="C7D5E0"/>
                </a:solidFill>
              </a:rPr>
              <a:t>Si </a:t>
            </a:r>
            <a:r>
              <a:rPr lang="en-US" sz="1600" dirty="0" err="1">
                <a:solidFill>
                  <a:srgbClr val="C7D5E0"/>
                </a:solidFill>
              </a:rPr>
              <a:t>puo</a:t>
            </a:r>
            <a:r>
              <a:rPr lang="en-US" sz="1600" dirty="0">
                <a:solidFill>
                  <a:srgbClr val="C7D5E0"/>
                </a:solidFill>
              </a:rPr>
              <a:t>’ </a:t>
            </a:r>
            <a:r>
              <a:rPr lang="en-US" sz="1600" dirty="0" err="1">
                <a:solidFill>
                  <a:srgbClr val="C7D5E0"/>
                </a:solidFill>
              </a:rPr>
              <a:t>notare</a:t>
            </a:r>
            <a:r>
              <a:rPr lang="en-US" sz="1600" dirty="0">
                <a:solidFill>
                  <a:srgbClr val="C7D5E0"/>
                </a:solidFill>
              </a:rPr>
              <a:t> come la </a:t>
            </a:r>
            <a:r>
              <a:rPr lang="en-US" sz="1600" dirty="0" err="1">
                <a:solidFill>
                  <a:srgbClr val="C7D5E0"/>
                </a:solidFill>
              </a:rPr>
              <a:t>maggior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parte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dei</a:t>
            </a:r>
            <a:r>
              <a:rPr lang="en-US" sz="1600" dirty="0">
                <a:solidFill>
                  <a:srgbClr val="C7D5E0"/>
                </a:solidFill>
              </a:rPr>
              <a:t> download </a:t>
            </a:r>
            <a:r>
              <a:rPr lang="en-US" sz="1600" dirty="0" err="1">
                <a:solidFill>
                  <a:srgbClr val="C7D5E0"/>
                </a:solidFill>
              </a:rPr>
              <a:t>degli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utenti</a:t>
            </a:r>
            <a:r>
              <a:rPr lang="en-US" sz="1600" dirty="0">
                <a:solidFill>
                  <a:srgbClr val="C7D5E0"/>
                </a:solidFill>
              </a:rPr>
              <a:t> di STEAM </a:t>
            </a:r>
            <a:r>
              <a:rPr lang="en-US" sz="1600" dirty="0" err="1">
                <a:solidFill>
                  <a:srgbClr val="C7D5E0"/>
                </a:solidFill>
              </a:rPr>
              <a:t>si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distribuisca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nella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categoria</a:t>
            </a:r>
            <a:r>
              <a:rPr lang="en-US" sz="1600" dirty="0">
                <a:solidFill>
                  <a:srgbClr val="C7D5E0"/>
                </a:solidFill>
              </a:rPr>
              <a:t> P2P </a:t>
            </a:r>
            <a:r>
              <a:rPr lang="en-US" sz="1600" dirty="0" err="1">
                <a:solidFill>
                  <a:srgbClr val="C7D5E0"/>
                </a:solidFill>
              </a:rPr>
              <a:t>piuttosto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che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nella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categoria</a:t>
            </a:r>
            <a:r>
              <a:rPr lang="en-US" sz="1600" dirty="0">
                <a:solidFill>
                  <a:srgbClr val="C7D5E0"/>
                </a:solidFill>
              </a:rPr>
              <a:t> F2P.</a:t>
            </a:r>
            <a:endParaRPr lang="en-US" sz="1600" dirty="0">
              <a:solidFill>
                <a:srgbClr val="66C0F4"/>
              </a:solidFill>
            </a:endParaRPr>
          </a:p>
          <a:p>
            <a:pPr>
              <a:buClr>
                <a:srgbClr val="66C0F4"/>
              </a:buClr>
            </a:pPr>
            <a:endParaRPr lang="en-US" sz="1600" dirty="0">
              <a:solidFill>
                <a:srgbClr val="66C0F4"/>
              </a:solidFill>
            </a:endParaRPr>
          </a:p>
        </p:txBody>
      </p:sp>
      <p:pic>
        <p:nvPicPr>
          <p:cNvPr id="4" name="Immagine 3" descr="Immagine che contiene testo, schermata, linea, giallo&#10;&#10;Descrizione generata automaticamente">
            <a:extLst>
              <a:ext uri="{FF2B5EF4-FFF2-40B4-BE49-F238E27FC236}">
                <a16:creationId xmlns:a16="http://schemas.microsoft.com/office/drawing/2014/main" id="{73CC9BB5-13D3-C45A-55E5-BD097D380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48" y="1604051"/>
            <a:ext cx="7325803" cy="3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9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FreeToPlay</a:t>
            </a:r>
            <a:r>
              <a:rPr lang="en-US" sz="3200" b="1" dirty="0">
                <a:solidFill>
                  <a:srgbClr val="66C0F4"/>
                </a:solidFill>
              </a:rPr>
              <a:t>(F2P) vs </a:t>
            </a:r>
            <a:r>
              <a:rPr lang="en-US" sz="3200" b="1" dirty="0" err="1">
                <a:solidFill>
                  <a:srgbClr val="66C0F4"/>
                </a:solidFill>
              </a:rPr>
              <a:t>PayToPlay</a:t>
            </a:r>
            <a:r>
              <a:rPr lang="en-US" sz="3200" b="1" dirty="0">
                <a:solidFill>
                  <a:srgbClr val="66C0F4"/>
                </a:solidFill>
              </a:rPr>
              <a:t>(P2P) - #Giochi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9" name="Immagine 8" descr="Immagine che contiene schermata, cerchio, Elementi grafici, astronomia&#10;&#10;Descrizione generata automaticamente">
            <a:extLst>
              <a:ext uri="{FF2B5EF4-FFF2-40B4-BE49-F238E27FC236}">
                <a16:creationId xmlns:a16="http://schemas.microsoft.com/office/drawing/2014/main" id="{F113F43A-C9D3-4E3E-0AC0-70EE1F747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" r="22338"/>
          <a:stretch/>
        </p:blipFill>
        <p:spPr>
          <a:xfrm>
            <a:off x="4428830" y="1321117"/>
            <a:ext cx="7214073" cy="4379112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AC4304-8E72-AF1B-082C-09DCE58F7595}"/>
              </a:ext>
            </a:extLst>
          </p:cNvPr>
          <p:cNvSpPr txBox="1">
            <a:spLocks/>
          </p:cNvSpPr>
          <p:nvPr/>
        </p:nvSpPr>
        <p:spPr>
          <a:xfrm>
            <a:off x="838199" y="2364025"/>
            <a:ext cx="4403501" cy="212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1600" dirty="0">
                <a:solidFill>
                  <a:srgbClr val="C7D5E0"/>
                </a:solidFill>
              </a:rPr>
              <a:t>La slide </a:t>
            </a:r>
            <a:r>
              <a:rPr lang="en-US" sz="1600" dirty="0" err="1">
                <a:solidFill>
                  <a:srgbClr val="66C0F4"/>
                </a:solidFill>
              </a:rPr>
              <a:t>precedente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evidenziava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una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numero</a:t>
            </a:r>
            <a:r>
              <a:rPr lang="en-US" sz="1600" dirty="0">
                <a:solidFill>
                  <a:srgbClr val="C7D5E0"/>
                </a:solidFill>
              </a:rPr>
              <a:t> di download molto piu’ alto per </a:t>
            </a:r>
            <a:r>
              <a:rPr lang="en-US" sz="1600" dirty="0" err="1">
                <a:solidFill>
                  <a:srgbClr val="C7D5E0"/>
                </a:solidFill>
              </a:rPr>
              <a:t>i</a:t>
            </a:r>
            <a:r>
              <a:rPr lang="en-US" sz="1600" dirty="0">
                <a:solidFill>
                  <a:srgbClr val="C7D5E0"/>
                </a:solidFill>
              </a:rPr>
              <a:t> VG P2P:</a:t>
            </a:r>
          </a:p>
          <a:p>
            <a:pPr>
              <a:buClr>
                <a:srgbClr val="66C0F4"/>
              </a:buClr>
            </a:pPr>
            <a:r>
              <a:rPr lang="en-US" sz="1600" dirty="0" err="1">
                <a:solidFill>
                  <a:srgbClr val="C7D5E0"/>
                </a:solidFill>
              </a:rPr>
              <a:t>Notiamo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che</a:t>
            </a:r>
            <a:r>
              <a:rPr lang="en-US" sz="1600" dirty="0">
                <a:solidFill>
                  <a:srgbClr val="C7D5E0"/>
                </a:solidFill>
              </a:rPr>
              <a:t> la </a:t>
            </a:r>
            <a:r>
              <a:rPr lang="en-US" sz="1600" dirty="0" err="1">
                <a:solidFill>
                  <a:srgbClr val="C7D5E0"/>
                </a:solidFill>
              </a:rPr>
              <a:t>motivazione</a:t>
            </a:r>
            <a:r>
              <a:rPr lang="en-US" sz="1600" dirty="0">
                <a:solidFill>
                  <a:srgbClr val="C7D5E0"/>
                </a:solidFill>
              </a:rPr>
              <a:t> di </a:t>
            </a:r>
            <a:r>
              <a:rPr lang="en-US" sz="1600" dirty="0" err="1">
                <a:solidFill>
                  <a:srgbClr val="C7D5E0"/>
                </a:solidFill>
              </a:rPr>
              <a:t>questa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66C0F4"/>
                </a:solidFill>
              </a:rPr>
              <a:t>disparita</a:t>
            </a:r>
            <a:r>
              <a:rPr lang="en-US" sz="1600" dirty="0">
                <a:solidFill>
                  <a:srgbClr val="C7D5E0"/>
                </a:solidFill>
              </a:rPr>
              <a:t>’ e’ </a:t>
            </a:r>
            <a:r>
              <a:rPr lang="en-US" sz="1600" dirty="0" err="1">
                <a:solidFill>
                  <a:srgbClr val="C7D5E0"/>
                </a:solidFill>
              </a:rPr>
              <a:t>che</a:t>
            </a:r>
            <a:r>
              <a:rPr lang="en-US" sz="1600" dirty="0">
                <a:solidFill>
                  <a:srgbClr val="C7D5E0"/>
                </a:solidFill>
              </a:rPr>
              <a:t> il </a:t>
            </a:r>
            <a:r>
              <a:rPr lang="en-US" sz="1600" dirty="0" err="1">
                <a:solidFill>
                  <a:srgbClr val="C7D5E0"/>
                </a:solidFill>
              </a:rPr>
              <a:t>numero</a:t>
            </a:r>
            <a:r>
              <a:rPr lang="en-US" sz="1600" dirty="0">
                <a:solidFill>
                  <a:srgbClr val="C7D5E0"/>
                </a:solidFill>
              </a:rPr>
              <a:t> di VG F2P e’ molto piu’ piccolo del </a:t>
            </a:r>
            <a:r>
              <a:rPr lang="en-US" sz="1600" dirty="0" err="1">
                <a:solidFill>
                  <a:srgbClr val="C7D5E0"/>
                </a:solidFill>
              </a:rPr>
              <a:t>numero</a:t>
            </a:r>
            <a:r>
              <a:rPr lang="en-US" sz="1600" dirty="0">
                <a:solidFill>
                  <a:srgbClr val="C7D5E0"/>
                </a:solidFill>
              </a:rPr>
              <a:t> di VG P2P</a:t>
            </a:r>
          </a:p>
          <a:p>
            <a:pPr>
              <a:buClr>
                <a:srgbClr val="66C0F4"/>
              </a:buClr>
            </a:pPr>
            <a:r>
              <a:rPr lang="en-US" sz="1600" dirty="0" err="1">
                <a:solidFill>
                  <a:srgbClr val="C7D5E0"/>
                </a:solidFill>
              </a:rPr>
              <a:t>Questo</a:t>
            </a:r>
            <a:r>
              <a:rPr lang="en-US" sz="1600" dirty="0">
                <a:solidFill>
                  <a:srgbClr val="C7D5E0"/>
                </a:solidFill>
              </a:rPr>
              <a:t> e’ </a:t>
            </a:r>
            <a:r>
              <a:rPr lang="en-US" sz="1600" dirty="0" err="1">
                <a:solidFill>
                  <a:srgbClr val="C7D5E0"/>
                </a:solidFill>
              </a:rPr>
              <a:t>facilmente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giustificato</a:t>
            </a:r>
            <a:r>
              <a:rPr lang="en-US" sz="1600" dirty="0">
                <a:solidFill>
                  <a:srgbClr val="C7D5E0"/>
                </a:solidFill>
              </a:rPr>
              <a:t> dal </a:t>
            </a:r>
            <a:r>
              <a:rPr lang="en-US" sz="1600" dirty="0" err="1">
                <a:solidFill>
                  <a:srgbClr val="C7D5E0"/>
                </a:solidFill>
              </a:rPr>
              <a:t>fatto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che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>
                <a:solidFill>
                  <a:srgbClr val="66C0F4"/>
                </a:solidFill>
              </a:rPr>
              <a:t>STEAM</a:t>
            </a:r>
            <a:r>
              <a:rPr lang="en-US" sz="1600" dirty="0">
                <a:solidFill>
                  <a:srgbClr val="C7D5E0"/>
                </a:solidFill>
              </a:rPr>
              <a:t> e’ </a:t>
            </a:r>
            <a:r>
              <a:rPr lang="en-US" sz="1600" dirty="0" err="1">
                <a:solidFill>
                  <a:srgbClr val="C7D5E0"/>
                </a:solidFill>
              </a:rPr>
              <a:t>una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piattaforma</a:t>
            </a:r>
            <a:r>
              <a:rPr lang="en-US" sz="1600" dirty="0">
                <a:solidFill>
                  <a:srgbClr val="C7D5E0"/>
                </a:solidFill>
              </a:rPr>
              <a:t> di </a:t>
            </a:r>
            <a:r>
              <a:rPr lang="en-US" sz="1600" dirty="0" err="1">
                <a:solidFill>
                  <a:srgbClr val="66C0F4"/>
                </a:solidFill>
              </a:rPr>
              <a:t>distribuzione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che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si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concentra</a:t>
            </a:r>
            <a:r>
              <a:rPr lang="en-US" sz="1600" dirty="0">
                <a:solidFill>
                  <a:srgbClr val="C7D5E0"/>
                </a:solidFill>
              </a:rPr>
              <a:t> sui VG a </a:t>
            </a:r>
            <a:r>
              <a:rPr lang="en-US" sz="1600" dirty="0" err="1">
                <a:solidFill>
                  <a:srgbClr val="66C0F4"/>
                </a:solidFill>
              </a:rPr>
              <a:t>pagamento</a:t>
            </a:r>
            <a:r>
              <a:rPr lang="en-US" sz="1600" dirty="0">
                <a:solidFill>
                  <a:srgbClr val="C7D5E0"/>
                </a:solidFill>
              </a:rPr>
              <a:t>.</a:t>
            </a:r>
          </a:p>
        </p:txBody>
      </p:sp>
      <p:pic>
        <p:nvPicPr>
          <p:cNvPr id="2" name="Immagine 1" descr="Immagine che contiene schermata, cerchio, Elementi grafici, astronomia&#10;&#10;Descrizione generata automaticamente">
            <a:extLst>
              <a:ext uri="{FF2B5EF4-FFF2-40B4-BE49-F238E27FC236}">
                <a16:creationId xmlns:a16="http://schemas.microsoft.com/office/drawing/2014/main" id="{829A5FF1-03F9-03EB-080F-0B2D1301B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65" b="65442"/>
          <a:stretch/>
        </p:blipFill>
        <p:spPr>
          <a:xfrm>
            <a:off x="5974877" y="1321118"/>
            <a:ext cx="1149654" cy="136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4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La </a:t>
            </a:r>
            <a:r>
              <a:rPr lang="en-US" sz="3200" b="1" dirty="0" err="1">
                <a:solidFill>
                  <a:srgbClr val="66C0F4"/>
                </a:solidFill>
              </a:rPr>
              <a:t>crescita</a:t>
            </a:r>
            <a:r>
              <a:rPr lang="en-US" sz="3200" b="1" dirty="0">
                <a:solidFill>
                  <a:srgbClr val="66C0F4"/>
                </a:solidFill>
              </a:rPr>
              <a:t> del </a:t>
            </a:r>
            <a:r>
              <a:rPr lang="en-US" sz="3200" b="1" dirty="0" err="1">
                <a:solidFill>
                  <a:srgbClr val="66C0F4"/>
                </a:solidFill>
              </a:rPr>
              <a:t>mercato</a:t>
            </a:r>
            <a:r>
              <a:rPr lang="en-US" sz="3200" b="1" dirty="0">
                <a:solidFill>
                  <a:srgbClr val="66C0F4"/>
                </a:solidFill>
              </a:rPr>
              <a:t> F2P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D28836-ACB6-E224-EB0C-A8EC88FF5B27}"/>
              </a:ext>
            </a:extLst>
          </p:cNvPr>
          <p:cNvSpPr txBox="1"/>
          <p:nvPr/>
        </p:nvSpPr>
        <p:spPr>
          <a:xfrm>
            <a:off x="838201" y="1326514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7D5E0"/>
                </a:solidFill>
              </a:rPr>
              <a:t>Nonostante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i</a:t>
            </a:r>
            <a:r>
              <a:rPr lang="en-US" sz="1600" dirty="0">
                <a:solidFill>
                  <a:srgbClr val="C7D5E0"/>
                </a:solidFill>
              </a:rPr>
              <a:t> VG </a:t>
            </a:r>
            <a:r>
              <a:rPr lang="en-US" sz="1600" dirty="0">
                <a:solidFill>
                  <a:srgbClr val="66C0F4"/>
                </a:solidFill>
              </a:rPr>
              <a:t>F2P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compongano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solamente</a:t>
            </a:r>
            <a:r>
              <a:rPr lang="en-US" sz="1600" dirty="0">
                <a:solidFill>
                  <a:srgbClr val="C7D5E0"/>
                </a:solidFill>
              </a:rPr>
              <a:t> il 10% </a:t>
            </a:r>
            <a:r>
              <a:rPr lang="en-US" sz="1600" dirty="0" err="1">
                <a:solidFill>
                  <a:srgbClr val="C7D5E0"/>
                </a:solidFill>
              </a:rPr>
              <a:t>dei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prodotti</a:t>
            </a:r>
            <a:r>
              <a:rPr lang="en-US" sz="1600" dirty="0">
                <a:solidFill>
                  <a:srgbClr val="C7D5E0"/>
                </a:solidFill>
              </a:rPr>
              <a:t> di </a:t>
            </a:r>
            <a:r>
              <a:rPr lang="en-US" sz="1600" dirty="0">
                <a:solidFill>
                  <a:srgbClr val="66C0F4"/>
                </a:solidFill>
              </a:rPr>
              <a:t>STEAM</a:t>
            </a:r>
            <a:r>
              <a:rPr lang="en-US" sz="1600" dirty="0">
                <a:solidFill>
                  <a:srgbClr val="C7D5E0"/>
                </a:solidFill>
              </a:rPr>
              <a:t>, la revenue </a:t>
            </a:r>
            <a:r>
              <a:rPr lang="en-US" sz="1600" dirty="0" err="1">
                <a:solidFill>
                  <a:srgbClr val="C7D5E0"/>
                </a:solidFill>
              </a:rPr>
              <a:t>mondiale</a:t>
            </a:r>
            <a:r>
              <a:rPr lang="en-US" sz="1600" dirty="0">
                <a:solidFill>
                  <a:srgbClr val="C7D5E0"/>
                </a:solidFill>
              </a:rPr>
              <a:t> data </a:t>
            </a:r>
            <a:r>
              <a:rPr lang="en-US" sz="1600" dirty="0" err="1">
                <a:solidFill>
                  <a:srgbClr val="C7D5E0"/>
                </a:solidFill>
              </a:rPr>
              <a:t>dai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contenuti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aggiuntivi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supera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ormai</a:t>
            </a:r>
            <a:r>
              <a:rPr lang="en-US" sz="1600" dirty="0">
                <a:solidFill>
                  <a:srgbClr val="C7D5E0"/>
                </a:solidFill>
              </a:rPr>
              <a:t> di molto </a:t>
            </a:r>
            <a:r>
              <a:rPr lang="en-US" sz="1600" dirty="0" err="1">
                <a:solidFill>
                  <a:srgbClr val="C7D5E0"/>
                </a:solidFill>
              </a:rPr>
              <a:t>quella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videogiochi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>
                <a:solidFill>
                  <a:srgbClr val="66C0F4"/>
                </a:solidFill>
              </a:rPr>
              <a:t>P2P</a:t>
            </a:r>
            <a:r>
              <a:rPr lang="en-US" sz="1600" dirty="0">
                <a:solidFill>
                  <a:srgbClr val="C7D5E0"/>
                </a:solidFill>
              </a:rPr>
              <a:t> (Premium)</a:t>
            </a:r>
          </a:p>
          <a:p>
            <a:r>
              <a:rPr lang="en-US" sz="1600" dirty="0">
                <a:solidFill>
                  <a:srgbClr val="C7D5E0"/>
                </a:solidFill>
              </a:rPr>
              <a:t>La </a:t>
            </a:r>
            <a:r>
              <a:rPr lang="en-US" sz="1600" dirty="0" err="1">
                <a:solidFill>
                  <a:srgbClr val="66C0F4"/>
                </a:solidFill>
              </a:rPr>
              <a:t>previsione</a:t>
            </a:r>
            <a:r>
              <a:rPr lang="en-US" sz="1600" dirty="0">
                <a:solidFill>
                  <a:srgbClr val="C7D5E0"/>
                </a:solidFill>
              </a:rPr>
              <a:t> e’ </a:t>
            </a:r>
            <a:r>
              <a:rPr lang="en-US" sz="1600" dirty="0" err="1">
                <a:solidFill>
                  <a:srgbClr val="C7D5E0"/>
                </a:solidFill>
              </a:rPr>
              <a:t>che</a:t>
            </a:r>
            <a:r>
              <a:rPr lang="en-US" sz="1600" dirty="0">
                <a:solidFill>
                  <a:srgbClr val="C7D5E0"/>
                </a:solidFill>
              </a:rPr>
              <a:t> tale </a:t>
            </a:r>
            <a:r>
              <a:rPr lang="en-US" sz="1600" dirty="0" err="1">
                <a:solidFill>
                  <a:srgbClr val="C7D5E0"/>
                </a:solidFill>
              </a:rPr>
              <a:t>valore</a:t>
            </a:r>
            <a:r>
              <a:rPr lang="en-US" sz="1600" dirty="0">
                <a:solidFill>
                  <a:srgbClr val="C7D5E0"/>
                </a:solidFill>
              </a:rPr>
              <a:t> vada ad </a:t>
            </a:r>
            <a:r>
              <a:rPr lang="en-US" sz="1600" dirty="0" err="1">
                <a:solidFill>
                  <a:srgbClr val="C7D5E0"/>
                </a:solidFill>
              </a:rPr>
              <a:t>aumentare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ulteriormente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nei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prossimi</a:t>
            </a:r>
            <a:r>
              <a:rPr lang="en-US" sz="1600" dirty="0">
                <a:solidFill>
                  <a:srgbClr val="C7D5E0"/>
                </a:solidFill>
              </a:rPr>
              <a:t> anni (</a:t>
            </a:r>
            <a:r>
              <a:rPr lang="en-US" sz="1600" dirty="0" err="1">
                <a:solidFill>
                  <a:srgbClr val="C7D5E0"/>
                </a:solidFill>
              </a:rPr>
              <a:t>si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parla</a:t>
            </a:r>
            <a:r>
              <a:rPr lang="en-US" sz="1600" dirty="0">
                <a:solidFill>
                  <a:srgbClr val="C7D5E0"/>
                </a:solidFill>
              </a:rPr>
              <a:t> del </a:t>
            </a:r>
            <a:r>
              <a:rPr lang="en-US" sz="1600" dirty="0">
                <a:solidFill>
                  <a:srgbClr val="66C0F4"/>
                </a:solidFill>
              </a:rPr>
              <a:t>95% </a:t>
            </a:r>
            <a:r>
              <a:rPr lang="en-US" sz="1600" dirty="0" err="1">
                <a:solidFill>
                  <a:srgbClr val="66C0F4"/>
                </a:solidFill>
              </a:rPr>
              <a:t>nel</a:t>
            </a:r>
            <a:r>
              <a:rPr lang="en-US" sz="1600" dirty="0">
                <a:solidFill>
                  <a:srgbClr val="66C0F4"/>
                </a:solidFill>
              </a:rPr>
              <a:t> 2025</a:t>
            </a:r>
            <a:r>
              <a:rPr lang="en-US" sz="1600" dirty="0">
                <a:solidFill>
                  <a:srgbClr val="C7D5E0"/>
                </a:solidFill>
              </a:rPr>
              <a:t>).</a:t>
            </a:r>
          </a:p>
        </p:txBody>
      </p:sp>
      <p:pic>
        <p:nvPicPr>
          <p:cNvPr id="6" name="Immagine 5" descr="Immagine che contiene cerchi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6732222C-B1AF-E1AD-7075-5100C735B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50" y="2546449"/>
            <a:ext cx="8702899" cy="41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F2P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2113901" y="1166842"/>
            <a:ext cx="79641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7D5E0"/>
                </a:solidFill>
              </a:rPr>
              <a:t>I </a:t>
            </a:r>
            <a:r>
              <a:rPr lang="en-US" dirty="0" err="1">
                <a:solidFill>
                  <a:srgbClr val="C7D5E0"/>
                </a:solidFill>
              </a:rPr>
              <a:t>Videogiochi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FreeToPlay</a:t>
            </a:r>
            <a:r>
              <a:rPr lang="en-US" dirty="0">
                <a:solidFill>
                  <a:srgbClr val="66C0F4"/>
                </a:solidFill>
              </a:rPr>
              <a:t> (F2P) </a:t>
            </a:r>
            <a:r>
              <a:rPr lang="en-US" dirty="0" err="1">
                <a:solidFill>
                  <a:srgbClr val="C7D5E0"/>
                </a:solidFill>
              </a:rPr>
              <a:t>sono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prodotti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distribuiti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gratutitamente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che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solitamente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utilizzano</a:t>
            </a:r>
            <a:r>
              <a:rPr lang="en-US" dirty="0">
                <a:solidFill>
                  <a:srgbClr val="C7D5E0"/>
                </a:solidFill>
              </a:rPr>
              <a:t> un </a:t>
            </a:r>
            <a:r>
              <a:rPr lang="en-US" dirty="0" err="1">
                <a:solidFill>
                  <a:srgbClr val="C7D5E0"/>
                </a:solidFill>
              </a:rPr>
              <a:t>modello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economico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basato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sulle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Microtransazioni</a:t>
            </a:r>
            <a:r>
              <a:rPr lang="en-US" dirty="0">
                <a:solidFill>
                  <a:srgbClr val="66C0F4"/>
                </a:solidFill>
              </a:rPr>
              <a:t> (MTX)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r>
              <a:rPr lang="en-US" dirty="0" err="1">
                <a:solidFill>
                  <a:srgbClr val="C7D5E0"/>
                </a:solidFill>
              </a:rPr>
              <a:t>Pertanto</a:t>
            </a:r>
            <a:r>
              <a:rPr lang="en-US" dirty="0">
                <a:solidFill>
                  <a:srgbClr val="C7D5E0"/>
                </a:solidFill>
              </a:rPr>
              <a:t> il tempo di </a:t>
            </a:r>
            <a:r>
              <a:rPr lang="en-US" dirty="0" err="1">
                <a:solidFill>
                  <a:srgbClr val="C7D5E0"/>
                </a:solidFill>
              </a:rPr>
              <a:t>gioco</a:t>
            </a:r>
            <a:r>
              <a:rPr lang="en-US" dirty="0">
                <a:solidFill>
                  <a:srgbClr val="C7D5E0"/>
                </a:solidFill>
              </a:rPr>
              <a:t> ed il </a:t>
            </a:r>
            <a:r>
              <a:rPr lang="en-US" dirty="0" err="1">
                <a:solidFill>
                  <a:srgbClr val="C7D5E0"/>
                </a:solidFill>
              </a:rPr>
              <a:t>numero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giocatori</a:t>
            </a:r>
            <a:r>
              <a:rPr lang="en-US" dirty="0">
                <a:solidFill>
                  <a:srgbClr val="C7D5E0"/>
                </a:solidFill>
              </a:rPr>
              <a:t> online </a:t>
            </a:r>
            <a:r>
              <a:rPr lang="en-US" dirty="0" err="1">
                <a:solidFill>
                  <a:srgbClr val="C7D5E0"/>
                </a:solidFill>
              </a:rPr>
              <a:t>temporaneamente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influiscono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sul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profitto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registrato</a:t>
            </a:r>
            <a:r>
              <a:rPr lang="en-US" dirty="0">
                <a:solidFill>
                  <a:srgbClr val="C7D5E0"/>
                </a:solidFill>
              </a:rPr>
              <a:t> dale compagnie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Il </a:t>
            </a:r>
            <a:r>
              <a:rPr lang="en-US" dirty="0" err="1">
                <a:solidFill>
                  <a:srgbClr val="66C0F4"/>
                </a:solidFill>
              </a:rPr>
              <a:t>numero</a:t>
            </a:r>
            <a:r>
              <a:rPr lang="en-US" dirty="0">
                <a:solidFill>
                  <a:srgbClr val="66C0F4"/>
                </a:solidFill>
              </a:rPr>
              <a:t> di download </a:t>
            </a:r>
            <a:r>
              <a:rPr lang="en-US" dirty="0">
                <a:solidFill>
                  <a:srgbClr val="C7D5E0"/>
                </a:solidFill>
              </a:rPr>
              <a:t>(Estimated Owners) </a:t>
            </a:r>
            <a:r>
              <a:rPr lang="en-US" dirty="0" err="1">
                <a:solidFill>
                  <a:srgbClr val="C7D5E0"/>
                </a:solidFill>
              </a:rPr>
              <a:t>nel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caso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dei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Videogiochi</a:t>
            </a:r>
            <a:r>
              <a:rPr lang="en-US" dirty="0">
                <a:solidFill>
                  <a:srgbClr val="C7D5E0"/>
                </a:solidFill>
              </a:rPr>
              <a:t> F2P </a:t>
            </a:r>
            <a:r>
              <a:rPr lang="en-US" dirty="0">
                <a:solidFill>
                  <a:srgbClr val="66C0F4"/>
                </a:solidFill>
              </a:rPr>
              <a:t>non e’ </a:t>
            </a:r>
            <a:r>
              <a:rPr lang="en-US" dirty="0">
                <a:solidFill>
                  <a:srgbClr val="C7D5E0"/>
                </a:solidFill>
              </a:rPr>
              <a:t>un </a:t>
            </a:r>
            <a:r>
              <a:rPr lang="en-US" dirty="0" err="1">
                <a:solidFill>
                  <a:srgbClr val="C7D5E0"/>
                </a:solidFill>
              </a:rPr>
              <a:t>buon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C7D5E0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economico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degli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stessi</a:t>
            </a:r>
            <a:r>
              <a:rPr lang="en-US" dirty="0">
                <a:solidFill>
                  <a:srgbClr val="C7D5E0"/>
                </a:solidFill>
              </a:rPr>
              <a:t>, </a:t>
            </a:r>
            <a:r>
              <a:rPr lang="en-US" dirty="0" err="1">
                <a:solidFill>
                  <a:srgbClr val="C7D5E0"/>
                </a:solidFill>
              </a:rPr>
              <a:t>che</a:t>
            </a:r>
            <a:r>
              <a:rPr lang="en-US" dirty="0">
                <a:solidFill>
                  <a:srgbClr val="C7D5E0"/>
                </a:solidFill>
              </a:rPr>
              <a:t> non </a:t>
            </a:r>
            <a:r>
              <a:rPr lang="en-US" dirty="0" err="1">
                <a:solidFill>
                  <a:srgbClr val="C7D5E0"/>
                </a:solidFill>
              </a:rPr>
              <a:t>avendo</a:t>
            </a:r>
            <a:r>
              <a:rPr lang="en-US" dirty="0">
                <a:solidFill>
                  <a:srgbClr val="C7D5E0"/>
                </a:solidFill>
              </a:rPr>
              <a:t> un </a:t>
            </a:r>
            <a:r>
              <a:rPr lang="en-US" dirty="0" err="1">
                <a:solidFill>
                  <a:srgbClr val="C7D5E0"/>
                </a:solidFill>
              </a:rPr>
              <a:t>prezzo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acquisto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si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basano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sull’acquisto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66C0F4"/>
                </a:solidFill>
              </a:rPr>
              <a:t>contenuto</a:t>
            </a:r>
            <a:r>
              <a:rPr lang="en-US" dirty="0">
                <a:solidFill>
                  <a:srgbClr val="66C0F4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digitale</a:t>
            </a:r>
            <a:r>
              <a:rPr lang="en-US" dirty="0">
                <a:solidFill>
                  <a:srgbClr val="66C0F4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aggiuntivo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La </a:t>
            </a:r>
            <a:r>
              <a:rPr lang="en-US" dirty="0" err="1">
                <a:solidFill>
                  <a:srgbClr val="C7D5E0"/>
                </a:solidFill>
              </a:rPr>
              <a:t>tendenza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C7D5E0"/>
                </a:solidFill>
              </a:rPr>
              <a:t>modello</a:t>
            </a:r>
            <a:r>
              <a:rPr lang="en-US" dirty="0">
                <a:solidFill>
                  <a:srgbClr val="C7D5E0"/>
                </a:solidFill>
              </a:rPr>
              <a:t> e’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quella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aumentare</a:t>
            </a:r>
            <a:r>
              <a:rPr lang="en-US" dirty="0">
                <a:solidFill>
                  <a:srgbClr val="C7D5E0"/>
                </a:solidFill>
              </a:rPr>
              <a:t> il </a:t>
            </a:r>
            <a:r>
              <a:rPr lang="en-US" dirty="0">
                <a:solidFill>
                  <a:srgbClr val="66C0F4"/>
                </a:solidFill>
              </a:rPr>
              <a:t>tempo </a:t>
            </a:r>
            <a:r>
              <a:rPr lang="en-US" dirty="0" err="1">
                <a:solidFill>
                  <a:srgbClr val="66C0F4"/>
                </a:solidFill>
              </a:rPr>
              <a:t>passato</a:t>
            </a:r>
            <a:r>
              <a:rPr lang="en-US" dirty="0">
                <a:solidFill>
                  <a:srgbClr val="66C0F4"/>
                </a:solidFill>
              </a:rPr>
              <a:t> online </a:t>
            </a:r>
            <a:r>
              <a:rPr lang="en-US" dirty="0">
                <a:solidFill>
                  <a:srgbClr val="C7D5E0"/>
                </a:solidFill>
              </a:rPr>
              <a:t>in modo da </a:t>
            </a:r>
            <a:r>
              <a:rPr lang="en-US" dirty="0" err="1">
                <a:solidFill>
                  <a:srgbClr val="C7D5E0"/>
                </a:solidFill>
              </a:rPr>
              <a:t>poter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invogliare</a:t>
            </a:r>
            <a:r>
              <a:rPr lang="en-US" dirty="0">
                <a:solidFill>
                  <a:srgbClr val="C7D5E0"/>
                </a:solidFill>
              </a:rPr>
              <a:t> piu’ </a:t>
            </a:r>
            <a:r>
              <a:rPr lang="en-US" dirty="0" err="1">
                <a:solidFill>
                  <a:srgbClr val="C7D5E0"/>
                </a:solidFill>
              </a:rPr>
              <a:t>frequentemente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l’utente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all’acquisto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>
                <a:solidFill>
                  <a:srgbClr val="66C0F4"/>
                </a:solidFill>
              </a:rPr>
              <a:t>MTXs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 err="1">
                <a:solidFill>
                  <a:srgbClr val="C7D5E0"/>
                </a:solidFill>
              </a:rPr>
              <a:t>Procediamo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ad </a:t>
            </a:r>
            <a:r>
              <a:rPr lang="en-US" dirty="0" err="1">
                <a:solidFill>
                  <a:srgbClr val="C7D5E0"/>
                </a:solidFill>
              </a:rPr>
              <a:t>analizzare</a:t>
            </a:r>
            <a:r>
              <a:rPr lang="en-US" dirty="0">
                <a:solidFill>
                  <a:srgbClr val="C7D5E0"/>
                </a:solidFill>
              </a:rPr>
              <a:t> due </a:t>
            </a:r>
            <a:r>
              <a:rPr lang="en-US" dirty="0" err="1">
                <a:solidFill>
                  <a:srgbClr val="C7D5E0"/>
                </a:solidFill>
              </a:rPr>
              <a:t>diversi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classificatori</a:t>
            </a:r>
            <a:r>
              <a:rPr lang="en-US" dirty="0">
                <a:solidFill>
                  <a:srgbClr val="C7D5E0"/>
                </a:solidFill>
              </a:rPr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Peak CCU </a:t>
            </a:r>
            <a:r>
              <a:rPr lang="en-US" dirty="0">
                <a:solidFill>
                  <a:srgbClr val="C7D5E0"/>
                </a:solidFill>
              </a:rPr>
              <a:t>– Il </a:t>
            </a:r>
            <a:r>
              <a:rPr lang="en-US" dirty="0" err="1">
                <a:solidFill>
                  <a:srgbClr val="C7D5E0"/>
                </a:solidFill>
              </a:rPr>
              <a:t>picco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giocatori</a:t>
            </a:r>
            <a:r>
              <a:rPr lang="en-US" dirty="0">
                <a:solidFill>
                  <a:srgbClr val="C7D5E0"/>
                </a:solidFill>
              </a:rPr>
              <a:t> online in </a:t>
            </a:r>
            <a:r>
              <a:rPr lang="en-US" dirty="0" err="1">
                <a:solidFill>
                  <a:srgbClr val="C7D5E0"/>
                </a:solidFill>
              </a:rPr>
              <a:t>contemporanea</a:t>
            </a:r>
            <a:r>
              <a:rPr lang="en-US" dirty="0">
                <a:solidFill>
                  <a:srgbClr val="C7D5E0"/>
                </a:solidFill>
              </a:rPr>
              <a:t> piu’ alto </a:t>
            </a:r>
            <a:r>
              <a:rPr lang="en-US" dirty="0" err="1">
                <a:solidFill>
                  <a:srgbClr val="C7D5E0"/>
                </a:solidFill>
              </a:rPr>
              <a:t>mai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registrato</a:t>
            </a:r>
            <a:endParaRPr lang="en-US" dirty="0">
              <a:solidFill>
                <a:srgbClr val="C7D5E0"/>
              </a:solidFill>
            </a:endParaRP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6C0F4"/>
                </a:solidFill>
              </a:rPr>
              <a:t>AverageTime</a:t>
            </a:r>
            <a:r>
              <a:rPr lang="en-US" dirty="0">
                <a:solidFill>
                  <a:srgbClr val="C7D5E0"/>
                </a:solidFill>
              </a:rPr>
              <a:t> – Il tempo medio di </a:t>
            </a:r>
            <a:r>
              <a:rPr lang="en-US" dirty="0" err="1">
                <a:solidFill>
                  <a:srgbClr val="C7D5E0"/>
                </a:solidFill>
              </a:rPr>
              <a:t>utilizzo</a:t>
            </a:r>
            <a:r>
              <a:rPr lang="en-US" dirty="0">
                <a:solidFill>
                  <a:srgbClr val="C7D5E0"/>
                </a:solidFill>
              </a:rPr>
              <a:t> di un </a:t>
            </a:r>
            <a:r>
              <a:rPr lang="en-US" dirty="0" err="1">
                <a:solidFill>
                  <a:srgbClr val="C7D5E0"/>
                </a:solidFill>
              </a:rPr>
              <a:t>Videogioco</a:t>
            </a:r>
            <a:r>
              <a:rPr lang="en-US" dirty="0">
                <a:solidFill>
                  <a:srgbClr val="C7D5E0"/>
                </a:solidFill>
              </a:rPr>
              <a:t> da </a:t>
            </a:r>
            <a:r>
              <a:rPr lang="en-US" dirty="0" err="1">
                <a:solidFill>
                  <a:srgbClr val="C7D5E0"/>
                </a:solidFill>
              </a:rPr>
              <a:t>parte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degli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utenti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che</a:t>
            </a:r>
            <a:r>
              <a:rPr lang="en-US" dirty="0">
                <a:solidFill>
                  <a:srgbClr val="C7D5E0"/>
                </a:solidFill>
              </a:rPr>
              <a:t> lo </a:t>
            </a:r>
            <a:r>
              <a:rPr lang="en-US" dirty="0" err="1">
                <a:solidFill>
                  <a:srgbClr val="C7D5E0"/>
                </a:solidFill>
              </a:rPr>
              <a:t>acquistano</a:t>
            </a:r>
            <a:r>
              <a:rPr lang="en-US" dirty="0">
                <a:solidFill>
                  <a:srgbClr val="C7D5E0"/>
                </a:solidFill>
              </a:rPr>
              <a:t> (o </a:t>
            </a:r>
            <a:r>
              <a:rPr lang="en-US" dirty="0" err="1">
                <a:solidFill>
                  <a:srgbClr val="C7D5E0"/>
                </a:solidFill>
              </a:rPr>
              <a:t>scaricano</a:t>
            </a:r>
            <a:r>
              <a:rPr lang="en-US" dirty="0">
                <a:solidFill>
                  <a:srgbClr val="C7D5E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300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: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testo, linea, Diagramma, numero&#10;&#10;Descrizione generata automaticamente">
            <a:extLst>
              <a:ext uri="{FF2B5EF4-FFF2-40B4-BE49-F238E27FC236}">
                <a16:creationId xmlns:a16="http://schemas.microsoft.com/office/drawing/2014/main" id="{ADBBA34D-3762-CA9E-B132-9D644EBC0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52032"/>
            <a:ext cx="8738898" cy="43539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328902" y="2228671"/>
            <a:ext cx="26767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C7D5E0"/>
                </a:solidFill>
              </a:rPr>
              <a:t>Notiamo</a:t>
            </a:r>
            <a:r>
              <a:rPr lang="en-US" sz="1500" dirty="0">
                <a:solidFill>
                  <a:srgbClr val="C7D5E0"/>
                </a:solidFill>
              </a:rPr>
              <a:t> la </a:t>
            </a:r>
            <a:r>
              <a:rPr lang="en-US" sz="1500" dirty="0" err="1">
                <a:solidFill>
                  <a:srgbClr val="C7D5E0"/>
                </a:solidFill>
              </a:rPr>
              <a:t>presenza</a:t>
            </a:r>
            <a:r>
              <a:rPr lang="en-US" sz="1500" dirty="0">
                <a:solidFill>
                  <a:srgbClr val="C7D5E0"/>
                </a:solidFill>
              </a:rPr>
              <a:t> di </a:t>
            </a:r>
            <a:r>
              <a:rPr lang="en-US" sz="1500" dirty="0" err="1">
                <a:solidFill>
                  <a:srgbClr val="C7D5E0"/>
                </a:solidFill>
              </a:rPr>
              <a:t>una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66C0F4"/>
                </a:solidFill>
              </a:rPr>
              <a:t>correlazione</a:t>
            </a:r>
            <a:r>
              <a:rPr lang="en-US" sz="1500" dirty="0">
                <a:solidFill>
                  <a:srgbClr val="C7D5E0"/>
                </a:solidFill>
              </a:rPr>
              <a:t> positive </a:t>
            </a:r>
            <a:r>
              <a:rPr lang="en-US" sz="1500" dirty="0" err="1">
                <a:solidFill>
                  <a:srgbClr val="C7D5E0"/>
                </a:solidFill>
              </a:rPr>
              <a:t>tra</a:t>
            </a:r>
            <a:r>
              <a:rPr lang="en-US" sz="1500" dirty="0">
                <a:solidFill>
                  <a:srgbClr val="C7D5E0"/>
                </a:solidFill>
              </a:rPr>
              <a:t> il Peak CCU ed il </a:t>
            </a:r>
            <a:r>
              <a:rPr lang="en-US" sz="1500" dirty="0" err="1">
                <a:solidFill>
                  <a:srgbClr val="C7D5E0"/>
                </a:solidFill>
              </a:rPr>
              <a:t>numero</a:t>
            </a:r>
            <a:r>
              <a:rPr lang="en-US" sz="1500" dirty="0">
                <a:solidFill>
                  <a:srgbClr val="C7D5E0"/>
                </a:solidFill>
              </a:rPr>
              <a:t> di </a:t>
            </a:r>
            <a:r>
              <a:rPr lang="en-US" sz="1500" dirty="0" err="1">
                <a:solidFill>
                  <a:srgbClr val="C7D5E0"/>
                </a:solidFill>
              </a:rPr>
              <a:t>utenti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che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possiedono</a:t>
            </a:r>
            <a:r>
              <a:rPr lang="en-US" sz="1500" dirty="0">
                <a:solidFill>
                  <a:srgbClr val="C7D5E0"/>
                </a:solidFill>
              </a:rPr>
              <a:t> il </a:t>
            </a:r>
            <a:r>
              <a:rPr lang="en-US" sz="1500" dirty="0" err="1">
                <a:solidFill>
                  <a:srgbClr val="C7D5E0"/>
                </a:solidFill>
              </a:rPr>
              <a:t>gioco</a:t>
            </a:r>
            <a:r>
              <a:rPr lang="en-US" sz="1500" dirty="0">
                <a:solidFill>
                  <a:srgbClr val="C7D5E0"/>
                </a:solidFill>
              </a:rPr>
              <a:t>.</a:t>
            </a:r>
          </a:p>
          <a:p>
            <a:endParaRPr lang="en-US" sz="1500" dirty="0">
              <a:solidFill>
                <a:srgbClr val="C7D5E0"/>
              </a:solidFill>
            </a:endParaRPr>
          </a:p>
          <a:p>
            <a:r>
              <a:rPr lang="en-US" sz="1500" dirty="0" err="1">
                <a:solidFill>
                  <a:srgbClr val="C7D5E0"/>
                </a:solidFill>
              </a:rPr>
              <a:t>Sebbene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si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tratti</a:t>
            </a:r>
            <a:r>
              <a:rPr lang="en-US" sz="1500" dirty="0">
                <a:solidFill>
                  <a:srgbClr val="C7D5E0"/>
                </a:solidFill>
              </a:rPr>
              <a:t> di un </a:t>
            </a:r>
            <a:r>
              <a:rPr lang="en-US" sz="1500" dirty="0" err="1">
                <a:solidFill>
                  <a:srgbClr val="C7D5E0"/>
                </a:solidFill>
              </a:rPr>
              <a:t>classificatore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generalmente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migliore</a:t>
            </a:r>
            <a:r>
              <a:rPr lang="en-US" sz="1500" dirty="0">
                <a:solidFill>
                  <a:srgbClr val="C7D5E0"/>
                </a:solidFill>
              </a:rPr>
              <a:t>, </a:t>
            </a:r>
            <a:r>
              <a:rPr lang="en-US" sz="1500" dirty="0">
                <a:solidFill>
                  <a:srgbClr val="66C0F4"/>
                </a:solidFill>
              </a:rPr>
              <a:t>non e’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66C0F4"/>
                </a:solidFill>
              </a:rPr>
              <a:t>sufficiente</a:t>
            </a:r>
            <a:r>
              <a:rPr lang="en-US" sz="1500" dirty="0">
                <a:solidFill>
                  <a:srgbClr val="C7D5E0"/>
                </a:solidFill>
              </a:rPr>
              <a:t> a </a:t>
            </a:r>
            <a:r>
              <a:rPr lang="en-US" sz="1500" dirty="0" err="1">
                <a:solidFill>
                  <a:srgbClr val="C7D5E0"/>
                </a:solidFill>
              </a:rPr>
              <a:t>caratterizzare</a:t>
            </a:r>
            <a:r>
              <a:rPr lang="en-US" sz="1500" dirty="0">
                <a:solidFill>
                  <a:srgbClr val="C7D5E0"/>
                </a:solidFill>
              </a:rPr>
              <a:t> il </a:t>
            </a:r>
            <a:r>
              <a:rPr lang="en-US" sz="1500" dirty="0" err="1">
                <a:solidFill>
                  <a:srgbClr val="C7D5E0"/>
                </a:solidFill>
              </a:rPr>
              <a:t>successo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dei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Videogiochi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FreeToPlay</a:t>
            </a:r>
            <a:r>
              <a:rPr lang="en-US" sz="1500" dirty="0">
                <a:solidFill>
                  <a:srgbClr val="C7D5E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61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linea, Rettangolo, Policromia&#10;&#10;Descrizione generata automaticamente">
            <a:extLst>
              <a:ext uri="{FF2B5EF4-FFF2-40B4-BE49-F238E27FC236}">
                <a16:creationId xmlns:a16="http://schemas.microsoft.com/office/drawing/2014/main" id="{7092F41C-F6D7-E847-0540-92BADC82D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9" name="Titolo 15">
            <a:extLst>
              <a:ext uri="{FF2B5EF4-FFF2-40B4-BE49-F238E27FC236}">
                <a16:creationId xmlns:a16="http://schemas.microsoft.com/office/drawing/2014/main" id="{031D7FE7-5E08-355D-F950-B736C53D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: Average Time</a:t>
            </a:r>
          </a:p>
        </p:txBody>
      </p:sp>
      <p:pic>
        <p:nvPicPr>
          <p:cNvPr id="10" name="Immagine 9" descr="Immagine che contiene Elementi grafici, cerchio, clipart, cartone animato">
            <a:extLst>
              <a:ext uri="{FF2B5EF4-FFF2-40B4-BE49-F238E27FC236}">
                <a16:creationId xmlns:a16="http://schemas.microsoft.com/office/drawing/2014/main" id="{413774C4-07B6-202B-F6EC-CFEEFD2C13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199FA27-0E7B-197A-61DD-944DB71724E2}"/>
              </a:ext>
            </a:extLst>
          </p:cNvPr>
          <p:cNvSpPr txBox="1"/>
          <p:nvPr/>
        </p:nvSpPr>
        <p:spPr>
          <a:xfrm>
            <a:off x="328902" y="2228671"/>
            <a:ext cx="26767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C7D5E0"/>
                </a:solidFill>
              </a:rPr>
              <a:t>Notiamo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che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>
                <a:solidFill>
                  <a:srgbClr val="66C0F4"/>
                </a:solidFill>
              </a:rPr>
              <a:t>non e’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presente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una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correlazione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tra</a:t>
            </a:r>
            <a:r>
              <a:rPr lang="en-US" sz="1500" dirty="0">
                <a:solidFill>
                  <a:srgbClr val="C7D5E0"/>
                </a:solidFill>
              </a:rPr>
              <a:t> il </a:t>
            </a:r>
            <a:r>
              <a:rPr lang="en-US" sz="1500" dirty="0" err="1">
                <a:solidFill>
                  <a:srgbClr val="C7D5E0"/>
                </a:solidFill>
              </a:rPr>
              <a:t>numero</a:t>
            </a:r>
            <a:r>
              <a:rPr lang="en-US" sz="1500" dirty="0">
                <a:solidFill>
                  <a:srgbClr val="C7D5E0"/>
                </a:solidFill>
              </a:rPr>
              <a:t> di </a:t>
            </a:r>
            <a:r>
              <a:rPr lang="en-US" sz="1500" dirty="0" err="1">
                <a:solidFill>
                  <a:srgbClr val="C7D5E0"/>
                </a:solidFill>
              </a:rPr>
              <a:t>Acquisti</a:t>
            </a:r>
            <a:r>
              <a:rPr lang="en-US" sz="1500" dirty="0">
                <a:solidFill>
                  <a:srgbClr val="C7D5E0"/>
                </a:solidFill>
              </a:rPr>
              <a:t>/Download ed il tempo medio </a:t>
            </a:r>
            <a:r>
              <a:rPr lang="en-US" sz="1500" dirty="0" err="1">
                <a:solidFill>
                  <a:srgbClr val="C7D5E0"/>
                </a:solidFill>
              </a:rPr>
              <a:t>che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gli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utenti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passano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nel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Videogioco</a:t>
            </a:r>
            <a:endParaRPr lang="en-US" sz="1500" dirty="0">
              <a:solidFill>
                <a:srgbClr val="C7D5E0"/>
              </a:solidFill>
            </a:endParaRPr>
          </a:p>
          <a:p>
            <a:endParaRPr lang="en-US" sz="1500" dirty="0">
              <a:solidFill>
                <a:srgbClr val="C7D5E0"/>
              </a:solidFill>
            </a:endParaRPr>
          </a:p>
          <a:p>
            <a:r>
              <a:rPr lang="en-US" sz="1500" dirty="0">
                <a:solidFill>
                  <a:srgbClr val="C7D5E0"/>
                </a:solidFill>
              </a:rPr>
              <a:t>Si </a:t>
            </a:r>
            <a:r>
              <a:rPr lang="en-US" sz="1500" dirty="0" err="1">
                <a:solidFill>
                  <a:srgbClr val="C7D5E0"/>
                </a:solidFill>
              </a:rPr>
              <a:t>tratta</a:t>
            </a:r>
            <a:r>
              <a:rPr lang="en-US" sz="1500" dirty="0">
                <a:solidFill>
                  <a:srgbClr val="C7D5E0"/>
                </a:solidFill>
              </a:rPr>
              <a:t> di un </a:t>
            </a:r>
            <a:r>
              <a:rPr lang="en-US" sz="1500" dirty="0" err="1">
                <a:solidFill>
                  <a:srgbClr val="66C0F4"/>
                </a:solidFill>
              </a:rPr>
              <a:t>classificatore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che</a:t>
            </a:r>
            <a:r>
              <a:rPr lang="en-US" sz="1500" dirty="0">
                <a:solidFill>
                  <a:srgbClr val="C7D5E0"/>
                </a:solidFill>
              </a:rPr>
              <a:t> se </a:t>
            </a:r>
            <a:r>
              <a:rPr lang="en-US" sz="1500" dirty="0" err="1">
                <a:solidFill>
                  <a:srgbClr val="66C0F4"/>
                </a:solidFill>
              </a:rPr>
              <a:t>unito</a:t>
            </a:r>
            <a:r>
              <a:rPr lang="en-US" sz="1500" dirty="0">
                <a:solidFill>
                  <a:srgbClr val="66C0F4"/>
                </a:solidFill>
              </a:rPr>
              <a:t> al </a:t>
            </a:r>
            <a:r>
              <a:rPr lang="en-US" sz="1500" dirty="0" err="1">
                <a:solidFill>
                  <a:srgbClr val="66C0F4"/>
                </a:solidFill>
              </a:rPr>
              <a:t>numero</a:t>
            </a:r>
            <a:r>
              <a:rPr lang="en-US" sz="1500" dirty="0">
                <a:solidFill>
                  <a:srgbClr val="66C0F4"/>
                </a:solidFill>
              </a:rPr>
              <a:t> di Download </a:t>
            </a:r>
            <a:r>
              <a:rPr lang="en-US" sz="1500" dirty="0">
                <a:solidFill>
                  <a:srgbClr val="C7D5E0"/>
                </a:solidFill>
              </a:rPr>
              <a:t>ci </a:t>
            </a:r>
            <a:r>
              <a:rPr lang="en-US" sz="1500" dirty="0" err="1">
                <a:solidFill>
                  <a:srgbClr val="C7D5E0"/>
                </a:solidFill>
              </a:rPr>
              <a:t>fornisce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una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stima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migliore</a:t>
            </a:r>
            <a:r>
              <a:rPr lang="en-US" sz="1500" dirty="0">
                <a:solidFill>
                  <a:srgbClr val="C7D5E0"/>
                </a:solidFill>
              </a:rPr>
              <a:t> del </a:t>
            </a:r>
            <a:r>
              <a:rPr lang="en-US" sz="1500" dirty="0" err="1">
                <a:solidFill>
                  <a:srgbClr val="C7D5E0"/>
                </a:solidFill>
              </a:rPr>
              <a:t>successo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economico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dei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Videogiochi</a:t>
            </a:r>
            <a:r>
              <a:rPr lang="en-US" sz="1500" dirty="0">
                <a:solidFill>
                  <a:srgbClr val="C7D5E0"/>
                </a:solidFill>
              </a:rPr>
              <a:t> F2P</a:t>
            </a:r>
          </a:p>
        </p:txBody>
      </p:sp>
      <p:pic>
        <p:nvPicPr>
          <p:cNvPr id="14" name="Immagine 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9199B336-2170-EAD7-370C-61600C809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94" y="1252727"/>
            <a:ext cx="8736104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Topics del Progetto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961208-EA20-CFD3-6F9A-8B701E038D3A}"/>
              </a:ext>
            </a:extLst>
          </p:cNvPr>
          <p:cNvSpPr txBox="1"/>
          <p:nvPr/>
        </p:nvSpPr>
        <p:spPr>
          <a:xfrm>
            <a:off x="6906311" y="1847104"/>
            <a:ext cx="4736592" cy="347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Scelta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un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classificatore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del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nell’epoca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videogiochi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Free2Play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L’indice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gradimento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di un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la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sua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accuratezza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nel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descrivere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il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un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Le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caratteristiche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giochi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maggior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la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possibilita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’ di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una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previsione</a:t>
            </a: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E852-2811-A963-3A37-799BB41E34BB}"/>
              </a:ext>
            </a:extLst>
          </p:cNvPr>
          <p:cNvSpPr txBox="1"/>
          <p:nvPr/>
        </p:nvSpPr>
        <p:spPr>
          <a:xfrm>
            <a:off x="549097" y="1839393"/>
            <a:ext cx="47396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Analisi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della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crescita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del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mercato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videoludico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del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prezzo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videogiochi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Single-Player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o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Multi-Player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L’importanza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della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componente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interpersonale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nei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videogiochi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l’impatto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del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Covid19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sulle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scelte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giocatori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La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distribuzione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generi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videoludici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analisi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correlazioni</a:t>
            </a: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20021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- #N Download * </a:t>
            </a:r>
            <a:r>
              <a:rPr lang="en-US" sz="3200" b="1" dirty="0" err="1">
                <a:solidFill>
                  <a:srgbClr val="66C0F4"/>
                </a:solidFill>
              </a:rPr>
              <a:t>TempoMedio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testo, linea, Rettangolo&#10;&#10;Descrizione generata automaticamente">
            <a:extLst>
              <a:ext uri="{FF2B5EF4-FFF2-40B4-BE49-F238E27FC236}">
                <a16:creationId xmlns:a16="http://schemas.microsoft.com/office/drawing/2014/main" id="{9DA80791-4ADF-434C-232B-0D014B473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L’ </a:t>
            </a:r>
            <a:r>
              <a:rPr lang="en-US" sz="3200" b="1" dirty="0" err="1">
                <a:solidFill>
                  <a:srgbClr val="66C0F4"/>
                </a:solidFill>
              </a:rPr>
              <a:t>importanza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delle</a:t>
            </a:r>
            <a:r>
              <a:rPr lang="en-US" sz="3200" b="1" dirty="0">
                <a:solidFill>
                  <a:srgbClr val="66C0F4"/>
                </a:solidFill>
              </a:rPr>
              <a:t> opinion </a:t>
            </a:r>
            <a:r>
              <a:rPr lang="en-US" sz="3200" b="1" dirty="0" err="1">
                <a:solidFill>
                  <a:srgbClr val="66C0F4"/>
                </a:solidFill>
              </a:rPr>
              <a:t>degli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Utenti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B488B5-AC13-0E8D-EA2D-9AB6B49D4D25}"/>
              </a:ext>
            </a:extLst>
          </p:cNvPr>
          <p:cNvSpPr txBox="1"/>
          <p:nvPr/>
        </p:nvSpPr>
        <p:spPr>
          <a:xfrm>
            <a:off x="2240273" y="1582340"/>
            <a:ext cx="77114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7D5E0"/>
                </a:solidFill>
              </a:rPr>
              <a:t>Gli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utenti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della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piattaforma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>
                <a:solidFill>
                  <a:srgbClr val="66C0F4"/>
                </a:solidFill>
              </a:rPr>
              <a:t>STEAM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possono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esprimere</a:t>
            </a:r>
            <a:r>
              <a:rPr lang="en-US" dirty="0">
                <a:solidFill>
                  <a:srgbClr val="C7D5E0"/>
                </a:solidFill>
              </a:rPr>
              <a:t> la propria </a:t>
            </a:r>
            <a:r>
              <a:rPr lang="en-US" dirty="0" err="1">
                <a:solidFill>
                  <a:srgbClr val="66C0F4"/>
                </a:solidFill>
              </a:rPr>
              <a:t>opinione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dando</a:t>
            </a:r>
            <a:r>
              <a:rPr lang="en-US" dirty="0">
                <a:solidFill>
                  <a:srgbClr val="C7D5E0"/>
                </a:solidFill>
              </a:rPr>
              <a:t> un </a:t>
            </a:r>
            <a:r>
              <a:rPr lang="en-US" dirty="0" err="1">
                <a:solidFill>
                  <a:srgbClr val="C7D5E0"/>
                </a:solidFill>
              </a:rPr>
              <a:t>parere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positivo</a:t>
            </a:r>
            <a:r>
              <a:rPr lang="en-US" dirty="0">
                <a:solidFill>
                  <a:srgbClr val="C7D5E0"/>
                </a:solidFill>
              </a:rPr>
              <a:t> o </a:t>
            </a:r>
            <a:r>
              <a:rPr lang="en-US" dirty="0" err="1">
                <a:solidFill>
                  <a:srgbClr val="C7D5E0"/>
                </a:solidFill>
              </a:rPr>
              <a:t>negativo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Il </a:t>
            </a:r>
            <a:r>
              <a:rPr lang="en-US" dirty="0" err="1">
                <a:solidFill>
                  <a:srgbClr val="C7D5E0"/>
                </a:solidFill>
              </a:rPr>
              <a:t>rapporto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tra</a:t>
            </a:r>
            <a:r>
              <a:rPr lang="en-US" dirty="0">
                <a:solidFill>
                  <a:srgbClr val="C7D5E0"/>
                </a:solidFill>
              </a:rPr>
              <a:t> il </a:t>
            </a:r>
            <a:r>
              <a:rPr lang="en-US" dirty="0" err="1">
                <a:solidFill>
                  <a:srgbClr val="C7D5E0"/>
                </a:solidFill>
              </a:rPr>
              <a:t>numero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dei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pareri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positivi</a:t>
            </a:r>
            <a:r>
              <a:rPr lang="en-US" dirty="0">
                <a:solidFill>
                  <a:srgbClr val="C7D5E0"/>
                </a:solidFill>
              </a:rPr>
              <a:t> ed il </a:t>
            </a:r>
            <a:r>
              <a:rPr lang="en-US" dirty="0" err="1">
                <a:solidFill>
                  <a:srgbClr val="C7D5E0"/>
                </a:solidFill>
              </a:rPr>
              <a:t>numero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totale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pareri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costituisce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l’indice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(User Score):</a:t>
            </a:r>
            <a:endParaRPr lang="it-IT" dirty="0">
              <a:solidFill>
                <a:srgbClr val="C7D5E0"/>
              </a:solidFill>
            </a:endParaRP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I_P </a:t>
            </a:r>
            <a:r>
              <a:rPr lang="en-US" dirty="0">
                <a:solidFill>
                  <a:srgbClr val="C7D5E0"/>
                </a:solidFill>
              </a:rPr>
              <a:t>= #Positivi / #Pareri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 err="1">
                <a:solidFill>
                  <a:srgbClr val="C7D5E0"/>
                </a:solidFill>
              </a:rPr>
              <a:t>Questo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indice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puo</a:t>
            </a:r>
            <a:r>
              <a:rPr lang="en-US" dirty="0">
                <a:solidFill>
                  <a:srgbClr val="C7D5E0"/>
                </a:solidFill>
              </a:rPr>
              <a:t>’ </a:t>
            </a:r>
            <a:r>
              <a:rPr lang="en-US" dirty="0" err="1">
                <a:solidFill>
                  <a:srgbClr val="C7D5E0"/>
                </a:solidFill>
              </a:rPr>
              <a:t>essere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utilizzato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analizzare</a:t>
            </a:r>
            <a:r>
              <a:rPr lang="en-US" dirty="0">
                <a:solidFill>
                  <a:srgbClr val="C7D5E0"/>
                </a:solidFill>
              </a:rPr>
              <a:t> il </a:t>
            </a:r>
            <a:r>
              <a:rPr lang="en-US" dirty="0" err="1">
                <a:solidFill>
                  <a:srgbClr val="66C0F4"/>
                </a:solidFill>
              </a:rPr>
              <a:t>gradimento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dei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Videogiochi</a:t>
            </a:r>
            <a:r>
              <a:rPr lang="en-US" dirty="0">
                <a:solidFill>
                  <a:srgbClr val="C7D5E0"/>
                </a:solidFill>
              </a:rPr>
              <a:t> e </a:t>
            </a:r>
            <a:r>
              <a:rPr lang="en-US" dirty="0" err="1">
                <a:solidFill>
                  <a:srgbClr val="C7D5E0"/>
                </a:solidFill>
              </a:rPr>
              <a:t>potenzialmente</a:t>
            </a:r>
            <a:r>
              <a:rPr lang="en-US" dirty="0">
                <a:solidFill>
                  <a:srgbClr val="C7D5E0"/>
                </a:solidFill>
              </a:rPr>
              <a:t> come </a:t>
            </a:r>
            <a:r>
              <a:rPr lang="en-US" dirty="0" err="1">
                <a:solidFill>
                  <a:srgbClr val="C7D5E0"/>
                </a:solidFill>
              </a:rPr>
              <a:t>una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caratteristica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66C0F4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degli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stessi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pPr>
              <a:buClr>
                <a:srgbClr val="66C0F4"/>
              </a:buClr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>
                <a:solidFill>
                  <a:srgbClr val="C7D5E0"/>
                </a:solidFill>
              </a:rPr>
              <a:t>Si </a:t>
            </a:r>
            <a:r>
              <a:rPr lang="en-US" dirty="0" err="1">
                <a:solidFill>
                  <a:srgbClr val="C7D5E0"/>
                </a:solidFill>
              </a:rPr>
              <a:t>analizza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questo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indice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cercare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una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correlazione</a:t>
            </a:r>
            <a:r>
              <a:rPr lang="en-US" dirty="0">
                <a:solidFill>
                  <a:srgbClr val="C7D5E0"/>
                </a:solidFill>
              </a:rPr>
              <a:t> con il </a:t>
            </a:r>
            <a:r>
              <a:rPr lang="en-US" dirty="0" err="1">
                <a:solidFill>
                  <a:srgbClr val="C7D5E0"/>
                </a:solidFill>
              </a:rPr>
              <a:t>numero</a:t>
            </a:r>
            <a:r>
              <a:rPr lang="en-US" dirty="0">
                <a:solidFill>
                  <a:srgbClr val="C7D5E0"/>
                </a:solidFill>
              </a:rPr>
              <a:t> di download </a:t>
            </a:r>
            <a:r>
              <a:rPr lang="en-US" dirty="0" err="1">
                <a:solidFill>
                  <a:srgbClr val="C7D5E0"/>
                </a:solidFill>
              </a:rPr>
              <a:t>effettuati</a:t>
            </a:r>
            <a:r>
              <a:rPr lang="en-US" dirty="0">
                <a:solidFill>
                  <a:srgbClr val="C7D5E0"/>
                </a:solidFill>
              </a:rPr>
              <a:t> (</a:t>
            </a:r>
            <a:r>
              <a:rPr lang="en-US" dirty="0">
                <a:solidFill>
                  <a:srgbClr val="66C0F4"/>
                </a:solidFill>
              </a:rPr>
              <a:t>Owners</a:t>
            </a:r>
            <a:r>
              <a:rPr lang="en-US" dirty="0">
                <a:solidFill>
                  <a:srgbClr val="C7D5E0"/>
                </a:solidFill>
              </a:rPr>
              <a:t>), in modo da </a:t>
            </a:r>
            <a:r>
              <a:rPr lang="en-US" dirty="0" err="1">
                <a:solidFill>
                  <a:srgbClr val="C7D5E0"/>
                </a:solidFill>
              </a:rPr>
              <a:t>comprendere</a:t>
            </a:r>
            <a:r>
              <a:rPr lang="en-US" dirty="0">
                <a:solidFill>
                  <a:srgbClr val="C7D5E0"/>
                </a:solidFill>
              </a:rPr>
              <a:t> se </a:t>
            </a:r>
            <a:r>
              <a:rPr lang="en-US" dirty="0" err="1">
                <a:solidFill>
                  <a:srgbClr val="C7D5E0"/>
                </a:solidFill>
              </a:rPr>
              <a:t>questo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indice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possa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essere</a:t>
            </a:r>
            <a:r>
              <a:rPr lang="en-US" dirty="0">
                <a:solidFill>
                  <a:srgbClr val="C7D5E0"/>
                </a:solidFill>
              </a:rPr>
              <a:t> utile per </a:t>
            </a:r>
            <a:r>
              <a:rPr lang="en-US" dirty="0" err="1">
                <a:solidFill>
                  <a:srgbClr val="C7D5E0"/>
                </a:solidFill>
              </a:rPr>
              <a:t>una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potenziale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previsione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C7D5E0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.</a:t>
            </a:r>
            <a:endParaRPr lang="it-IT" dirty="0">
              <a:solidFill>
                <a:srgbClr val="C7D5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835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Correlazione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tra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Indice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Positivita</a:t>
            </a:r>
            <a:r>
              <a:rPr lang="en-US" sz="3200" b="1" dirty="0">
                <a:solidFill>
                  <a:srgbClr val="66C0F4"/>
                </a:solidFill>
              </a:rPr>
              <a:t>’ e Owners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2E064A0D-4D63-DF24-373B-50B11751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5" y="937577"/>
            <a:ext cx="1055964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4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Le </a:t>
            </a:r>
            <a:r>
              <a:rPr lang="en-US" sz="3200" b="1" dirty="0" err="1">
                <a:solidFill>
                  <a:srgbClr val="66C0F4"/>
                </a:solidFill>
              </a:rPr>
              <a:t>caratteristiche</a:t>
            </a:r>
            <a:r>
              <a:rPr lang="en-US" sz="3200" b="1" dirty="0">
                <a:solidFill>
                  <a:srgbClr val="66C0F4"/>
                </a:solidFill>
              </a:rPr>
              <a:t> del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2C6FA7-F801-AA7D-C84E-C799E9188CB2}"/>
              </a:ext>
            </a:extLst>
          </p:cNvPr>
          <p:cNvSpPr txBox="1"/>
          <p:nvPr/>
        </p:nvSpPr>
        <p:spPr>
          <a:xfrm>
            <a:off x="2617242" y="1679005"/>
            <a:ext cx="6957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7D5E0"/>
                </a:solidFill>
              </a:rPr>
              <a:t>Un </a:t>
            </a:r>
            <a:r>
              <a:rPr lang="en-US" dirty="0" err="1">
                <a:solidFill>
                  <a:srgbClr val="C7D5E0"/>
                </a:solidFill>
              </a:rPr>
              <a:t>videogioco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puo</a:t>
            </a:r>
            <a:r>
              <a:rPr lang="en-US" dirty="0">
                <a:solidFill>
                  <a:srgbClr val="C7D5E0"/>
                </a:solidFill>
              </a:rPr>
              <a:t>’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essere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identificato</a:t>
            </a:r>
            <a:r>
              <a:rPr lang="en-US" dirty="0">
                <a:solidFill>
                  <a:srgbClr val="C7D5E0"/>
                </a:solidFill>
              </a:rPr>
              <a:t> a </a:t>
            </a:r>
            <a:r>
              <a:rPr lang="en-US" dirty="0" err="1">
                <a:solidFill>
                  <a:srgbClr val="C7D5E0"/>
                </a:solidFill>
              </a:rPr>
              <a:t>partire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dalle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caratteristiche</a:t>
            </a:r>
            <a:r>
              <a:rPr lang="en-US" dirty="0">
                <a:solidFill>
                  <a:srgbClr val="C7D5E0"/>
                </a:solidFill>
              </a:rPr>
              <a:t> di: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Peak CCU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7D5E0"/>
                </a:solidFill>
              </a:rPr>
              <a:t>#N </a:t>
            </a:r>
            <a:r>
              <a:rPr lang="en-US" dirty="0">
                <a:solidFill>
                  <a:srgbClr val="66C0F4"/>
                </a:solidFill>
              </a:rPr>
              <a:t>Download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7D5E0"/>
                </a:solidFill>
              </a:rPr>
              <a:t>Tempo Medio di </a:t>
            </a:r>
            <a:r>
              <a:rPr lang="en-US" dirty="0" err="1">
                <a:solidFill>
                  <a:srgbClr val="C7D5E0"/>
                </a:solidFill>
              </a:rPr>
              <a:t>utilizzo</a:t>
            </a: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>
                <a:solidFill>
                  <a:srgbClr val="C7D5E0"/>
                </a:solidFill>
              </a:rPr>
              <a:t>E’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possibile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utilizzare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questi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tre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indicatori</a:t>
            </a:r>
            <a:r>
              <a:rPr lang="en-US" dirty="0">
                <a:solidFill>
                  <a:srgbClr val="C7D5E0"/>
                </a:solidFill>
              </a:rPr>
              <a:t>, </a:t>
            </a:r>
            <a:r>
              <a:rPr lang="en-US" dirty="0" err="1">
                <a:solidFill>
                  <a:srgbClr val="C7D5E0"/>
                </a:solidFill>
              </a:rPr>
              <a:t>unendoli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all’indice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apprezzamento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C7D5E0"/>
                </a:solidFill>
              </a:rPr>
              <a:t>videogioco</a:t>
            </a:r>
            <a:r>
              <a:rPr lang="en-US" dirty="0">
                <a:solidFill>
                  <a:srgbClr val="C7D5E0"/>
                </a:solidFill>
              </a:rPr>
              <a:t> da </a:t>
            </a:r>
            <a:r>
              <a:rPr lang="en-US" dirty="0" err="1">
                <a:solidFill>
                  <a:srgbClr val="C7D5E0"/>
                </a:solidFill>
              </a:rPr>
              <a:t>parte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C7D5E0"/>
                </a:solidFill>
              </a:rPr>
              <a:t>pubblico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indicare</a:t>
            </a:r>
            <a:r>
              <a:rPr lang="en-US" dirty="0">
                <a:solidFill>
                  <a:srgbClr val="C7D5E0"/>
                </a:solidFill>
              </a:rPr>
              <a:t> le </a:t>
            </a:r>
            <a:r>
              <a:rPr lang="en-US" dirty="0" err="1">
                <a:solidFill>
                  <a:srgbClr val="C7D5E0"/>
                </a:solidFill>
              </a:rPr>
              <a:t>caratteristiche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sviluppo</a:t>
            </a:r>
            <a:r>
              <a:rPr lang="en-US" dirty="0">
                <a:solidFill>
                  <a:srgbClr val="C7D5E0"/>
                </a:solidFill>
              </a:rPr>
              <a:t> piu di </a:t>
            </a:r>
            <a:r>
              <a:rPr lang="en-US" dirty="0" err="1">
                <a:solidFill>
                  <a:srgbClr val="C7D5E0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dal punto di vista </a:t>
            </a:r>
            <a:r>
              <a:rPr lang="en-US" dirty="0" err="1">
                <a:solidFill>
                  <a:srgbClr val="C7D5E0"/>
                </a:solidFill>
              </a:rPr>
              <a:t>economico</a:t>
            </a:r>
            <a:r>
              <a:rPr lang="en-US" dirty="0">
                <a:solidFill>
                  <a:srgbClr val="C7D5E0"/>
                </a:solidFill>
              </a:rPr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6C0F4"/>
                </a:solidFill>
              </a:rPr>
              <a:t>Genere</a:t>
            </a:r>
            <a:endParaRPr lang="en-US" dirty="0">
              <a:solidFill>
                <a:srgbClr val="66C0F4"/>
              </a:solidFill>
            </a:endParaRP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F2P/P2P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7D5E0"/>
                </a:solidFill>
              </a:rPr>
              <a:t>Focus </a:t>
            </a:r>
            <a:r>
              <a:rPr lang="en-US" dirty="0" err="1">
                <a:solidFill>
                  <a:srgbClr val="C7D5E0"/>
                </a:solidFill>
              </a:rPr>
              <a:t>su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>
                <a:solidFill>
                  <a:srgbClr val="66C0F4"/>
                </a:solidFill>
              </a:rPr>
              <a:t>Co-op</a:t>
            </a:r>
            <a:r>
              <a:rPr lang="en-US" dirty="0">
                <a:solidFill>
                  <a:srgbClr val="C7D5E0"/>
                </a:solidFill>
              </a:rPr>
              <a:t>, </a:t>
            </a:r>
            <a:r>
              <a:rPr lang="en-US" dirty="0" err="1">
                <a:solidFill>
                  <a:srgbClr val="66C0F4"/>
                </a:solidFill>
              </a:rPr>
              <a:t>SinglePlayer</a:t>
            </a:r>
            <a:r>
              <a:rPr lang="en-US" dirty="0">
                <a:solidFill>
                  <a:srgbClr val="C7D5E0"/>
                </a:solidFill>
              </a:rPr>
              <a:t>, </a:t>
            </a:r>
            <a:r>
              <a:rPr lang="en-US" dirty="0" err="1">
                <a:solidFill>
                  <a:srgbClr val="66C0F4"/>
                </a:solidFill>
              </a:rPr>
              <a:t>MultiPlayer</a:t>
            </a:r>
            <a:endParaRPr lang="en-US" dirty="0">
              <a:solidFill>
                <a:srgbClr val="66C0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2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66C0F4"/>
                </a:solidFill>
              </a:rPr>
              <a:t>I generi di successo – #N Download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9" name="Immagine 8" descr="Immagine che contiene schermata, testo, schermo, quadrato&#10;&#10;Descrizione generata automaticamente">
            <a:extLst>
              <a:ext uri="{FF2B5EF4-FFF2-40B4-BE49-F238E27FC236}">
                <a16:creationId xmlns:a16="http://schemas.microsoft.com/office/drawing/2014/main" id="{B33F75E5-82F2-E417-411B-12D8D9350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821"/>
            <a:ext cx="12192000" cy="60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0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schermata, quadrato, schermo, testo&#10;&#10;Descrizione generata automaticamente">
            <a:extLst>
              <a:ext uri="{FF2B5EF4-FFF2-40B4-BE49-F238E27FC236}">
                <a16:creationId xmlns:a16="http://schemas.microsoft.com/office/drawing/2014/main" id="{15E03DCD-59EB-8DEB-1707-2461BF00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821"/>
            <a:ext cx="12192000" cy="60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23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– Tempo Medio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schermata, testo, quadrato, schermo&#10;&#10;Descrizione generata automaticamente">
            <a:extLst>
              <a:ext uri="{FF2B5EF4-FFF2-40B4-BE49-F238E27FC236}">
                <a16:creationId xmlns:a16="http://schemas.microsoft.com/office/drawing/2014/main" id="{9AC91E04-3860-311C-60C6-C30F45033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821"/>
            <a:ext cx="12192000" cy="60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9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Conclusione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8B6E2A-EC45-90CA-3158-C082282E3241}"/>
              </a:ext>
            </a:extLst>
          </p:cNvPr>
          <p:cNvSpPr txBox="1"/>
          <p:nvPr/>
        </p:nvSpPr>
        <p:spPr>
          <a:xfrm>
            <a:off x="2008548" y="1859339"/>
            <a:ext cx="8174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Possiamo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concludere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le </a:t>
            </a:r>
            <a:r>
              <a:rPr lang="en-US" dirty="0" err="1"/>
              <a:t>migliori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r>
              <a:rPr lang="en-US" dirty="0"/>
              <a:t> per il </a:t>
            </a:r>
            <a:r>
              <a:rPr lang="en-US" dirty="0" err="1">
                <a:solidFill>
                  <a:srgbClr val="66C0F4"/>
                </a:solidFill>
              </a:rPr>
              <a:t>successo</a:t>
            </a:r>
            <a:r>
              <a:rPr lang="en-US" dirty="0"/>
              <a:t> di un </a:t>
            </a:r>
            <a:r>
              <a:rPr lang="en-US" dirty="0" err="1"/>
              <a:t>videogioco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le </a:t>
            </a:r>
            <a:r>
              <a:rPr lang="en-US" dirty="0" err="1"/>
              <a:t>seguenti</a:t>
            </a:r>
            <a:r>
              <a:rPr lang="en-US" dirty="0"/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Genere</a:t>
            </a:r>
            <a:r>
              <a:rPr lang="en-US" dirty="0"/>
              <a:t>: </a:t>
            </a:r>
            <a:r>
              <a:rPr lang="en-US" dirty="0">
                <a:solidFill>
                  <a:srgbClr val="66C0F4"/>
                </a:solidFill>
              </a:rPr>
              <a:t>Action</a:t>
            </a:r>
            <a:r>
              <a:rPr lang="en-US" dirty="0"/>
              <a:t> (</a:t>
            </a:r>
            <a:r>
              <a:rPr lang="en-US" dirty="0" err="1"/>
              <a:t>Potenzialmente</a:t>
            </a:r>
            <a:r>
              <a:rPr lang="en-US" dirty="0"/>
              <a:t> </a:t>
            </a:r>
            <a:r>
              <a:rPr lang="en-US" dirty="0">
                <a:solidFill>
                  <a:srgbClr val="66C0F4"/>
                </a:solidFill>
              </a:rPr>
              <a:t>Action-Shooter</a:t>
            </a:r>
            <a:r>
              <a:rPr lang="en-US" dirty="0"/>
              <a:t>)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/>
              <a:t>Maggiore e’ l’ </a:t>
            </a:r>
            <a:r>
              <a:rPr lang="en-US" dirty="0">
                <a:solidFill>
                  <a:srgbClr val="66C0F4"/>
                </a:solidFill>
              </a:rPr>
              <a:t>I_P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e’ il </a:t>
            </a:r>
            <a:r>
              <a:rPr lang="en-US" dirty="0" err="1"/>
              <a:t>potenziale</a:t>
            </a:r>
            <a:r>
              <a:rPr lang="en-US" dirty="0"/>
              <a:t> </a:t>
            </a:r>
            <a:r>
              <a:rPr lang="en-US" dirty="0" err="1"/>
              <a:t>successo</a:t>
            </a:r>
            <a:r>
              <a:rPr lang="en-US" dirty="0"/>
              <a:t> 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Free2Play</a:t>
            </a:r>
            <a:r>
              <a:rPr lang="en-US" dirty="0"/>
              <a:t> e’ un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migliore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Multiplayer</a:t>
            </a:r>
            <a:r>
              <a:rPr lang="en-US" dirty="0"/>
              <a:t> e’ la </a:t>
            </a:r>
            <a:r>
              <a:rPr lang="en-US" dirty="0" err="1"/>
              <a:t>caratteristica</a:t>
            </a:r>
            <a:r>
              <a:rPr lang="en-US" dirty="0"/>
              <a:t> </a:t>
            </a:r>
            <a:r>
              <a:rPr lang="en-US" dirty="0" err="1"/>
              <a:t>migliore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L’indicatore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F2P e’: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6C0F4"/>
                </a:solidFill>
              </a:rPr>
              <a:t>Tempo_Medio</a:t>
            </a:r>
            <a:r>
              <a:rPr lang="en-US" dirty="0">
                <a:solidFill>
                  <a:srgbClr val="66C0F4"/>
                </a:solidFill>
              </a:rPr>
              <a:t> * #Download </a:t>
            </a:r>
            <a:r>
              <a:rPr lang="en-US" dirty="0"/>
              <a:t>come </a:t>
            </a:r>
            <a:r>
              <a:rPr lang="en-US" dirty="0" err="1"/>
              <a:t>indicatore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endParaRPr lang="en-US" dirty="0"/>
          </a:p>
          <a:p>
            <a:r>
              <a:rPr lang="en-US" dirty="0" err="1"/>
              <a:t>Mentre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 a </a:t>
            </a:r>
            <a:r>
              <a:rPr lang="en-US" dirty="0" err="1"/>
              <a:t>pagamento</a:t>
            </a:r>
            <a:r>
              <a:rPr lang="en-US" dirty="0"/>
              <a:t> e’: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6C0F4"/>
                </a:solidFill>
              </a:rPr>
              <a:t>Estimated_Owners</a:t>
            </a:r>
            <a:endParaRPr lang="en-US" dirty="0">
              <a:solidFill>
                <a:srgbClr val="66C0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06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Possibili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Sviluppi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FD7B70-B513-A8ED-8580-58D4B4EA8FA9}"/>
              </a:ext>
            </a:extLst>
          </p:cNvPr>
          <p:cNvSpPr txBox="1"/>
          <p:nvPr/>
        </p:nvSpPr>
        <p:spPr>
          <a:xfrm>
            <a:off x="2905328" y="1725038"/>
            <a:ext cx="3968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interessante</a:t>
            </a:r>
            <a:r>
              <a:rPr lang="en-US" dirty="0"/>
              <a:t> </a:t>
            </a:r>
            <a:r>
              <a:rPr lang="en-US" dirty="0" err="1"/>
              <a:t>costruire</a:t>
            </a:r>
            <a:r>
              <a:rPr lang="en-US" dirty="0"/>
              <a:t> un </a:t>
            </a:r>
            <a:r>
              <a:rPr lang="en-US" dirty="0" err="1"/>
              <a:t>modello</a:t>
            </a:r>
            <a:r>
              <a:rPr lang="en-US" dirty="0"/>
              <a:t> di </a:t>
            </a:r>
            <a:r>
              <a:rPr lang="en-US" dirty="0" err="1"/>
              <a:t>regressione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analizzi</a:t>
            </a:r>
            <a:r>
              <a:rPr lang="en-US" dirty="0"/>
              <a:t> </a:t>
            </a:r>
            <a:r>
              <a:rPr lang="en-US" dirty="0" err="1"/>
              <a:t>ulteriormente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.</a:t>
            </a:r>
          </a:p>
          <a:p>
            <a:r>
              <a:rPr lang="en-US" dirty="0" err="1"/>
              <a:t>Limitando</a:t>
            </a:r>
            <a:r>
              <a:rPr lang="en-US" dirty="0"/>
              <a:t> lo scope al </a:t>
            </a:r>
            <a:r>
              <a:rPr lang="en-US" dirty="0" err="1"/>
              <a:t>periodoooo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 in modo da </a:t>
            </a:r>
            <a:r>
              <a:rPr lang="en-US" dirty="0" err="1"/>
              <a:t>poter</a:t>
            </a:r>
            <a:r>
              <a:rPr lang="en-US" dirty="0"/>
              <a:t> </a:t>
            </a:r>
            <a:r>
              <a:rPr lang="en-US" dirty="0" err="1"/>
              <a:t>costruire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previsione</a:t>
            </a:r>
            <a:r>
              <a:rPr lang="en-US" dirty="0"/>
              <a:t> </a:t>
            </a:r>
            <a:r>
              <a:rPr lang="en-US" dirty="0" err="1"/>
              <a:t>valida</a:t>
            </a:r>
            <a:r>
              <a:rPr lang="en-US" dirty="0"/>
              <a:t> del</a:t>
            </a:r>
          </a:p>
        </p:txBody>
      </p:sp>
    </p:spTree>
    <p:extLst>
      <p:ext uri="{BB962C8B-B14F-4D97-AF65-F5344CB8AC3E}">
        <p14:creationId xmlns:p14="http://schemas.microsoft.com/office/powerpoint/2010/main" val="2689063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Marco Morandi 966631</a:t>
            </a:r>
            <a:endParaRPr lang="en-US" dirty="0">
              <a:solidFill>
                <a:srgbClr val="C7D5E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3527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Grazie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per </a:t>
            </a:r>
            <a:r>
              <a:rPr lang="en-US" sz="2800" dirty="0" err="1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l’attenzione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0670D5-2520-9770-F705-7D01C3CE8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2186554"/>
            <a:ext cx="3983880" cy="115038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BE1E256-B1C3-0C20-A952-85FB0BBB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3705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RACCOLTA DATI</a:t>
            </a: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A09A67-51D7-7886-B02C-929C198060AE}"/>
              </a:ext>
            </a:extLst>
          </p:cNvPr>
          <p:cNvSpPr txBox="1"/>
          <p:nvPr/>
        </p:nvSpPr>
        <p:spPr>
          <a:xfrm>
            <a:off x="3810954" y="2889051"/>
            <a:ext cx="6233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STEAM Api: Dati </a:t>
            </a:r>
            <a:r>
              <a:rPr lang="en-US" dirty="0" err="1"/>
              <a:t>relativi</a:t>
            </a:r>
            <a:r>
              <a:rPr lang="en-US" dirty="0"/>
              <a:t> a STEAM </a:t>
            </a:r>
          </a:p>
          <a:p>
            <a:r>
              <a:rPr lang="en-US" dirty="0"/>
              <a:t>Ark invest Big Ideas 2021: Breakdown of Global Gaming Revenue</a:t>
            </a:r>
          </a:p>
        </p:txBody>
      </p:sp>
    </p:spTree>
    <p:extLst>
      <p:ext uri="{BB962C8B-B14F-4D97-AF65-F5344CB8AC3E}">
        <p14:creationId xmlns:p14="http://schemas.microsoft.com/office/powerpoint/2010/main" val="358292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 </a:t>
            </a:r>
            <a:r>
              <a:rPr lang="en-US" sz="3200" b="1" dirty="0" err="1">
                <a:solidFill>
                  <a:srgbClr val="66C0F4"/>
                </a:solidFill>
              </a:rPr>
              <a:t>Prodotti</a:t>
            </a:r>
            <a:r>
              <a:rPr lang="en-US" sz="3200" b="1" dirty="0">
                <a:solidFill>
                  <a:srgbClr val="66C0F4"/>
                </a:solidFill>
              </a:rPr>
              <a:t> di STEAM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A50EC267-897A-4D2C-9DA2-E610F169AD86}"/>
              </a:ext>
            </a:extLst>
          </p:cNvPr>
          <p:cNvSpPr txBox="1">
            <a:spLocks/>
          </p:cNvSpPr>
          <p:nvPr/>
        </p:nvSpPr>
        <p:spPr>
          <a:xfrm>
            <a:off x="931058" y="2717817"/>
            <a:ext cx="5164942" cy="1422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C0F4"/>
              </a:buClr>
            </a:pPr>
            <a:r>
              <a:rPr lang="en-US" sz="1600" dirty="0">
                <a:solidFill>
                  <a:srgbClr val="C7D5E0"/>
                </a:solidFill>
              </a:rPr>
              <a:t>I </a:t>
            </a:r>
            <a:r>
              <a:rPr lang="en-US" sz="1600" dirty="0">
                <a:solidFill>
                  <a:srgbClr val="66C0F4"/>
                </a:solidFill>
              </a:rPr>
              <a:t>Videogames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rappresentano</a:t>
            </a:r>
            <a:r>
              <a:rPr lang="en-US" sz="1600" dirty="0">
                <a:solidFill>
                  <a:srgbClr val="C7D5E0"/>
                </a:solidFill>
              </a:rPr>
              <a:t> la </a:t>
            </a:r>
            <a:r>
              <a:rPr lang="en-US" sz="1600" dirty="0" err="1">
                <a:solidFill>
                  <a:srgbClr val="C7D5E0"/>
                </a:solidFill>
              </a:rPr>
              <a:t>stragrande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maggioranza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prodotti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venduti</a:t>
            </a:r>
            <a:r>
              <a:rPr lang="en-US" sz="1600" dirty="0">
                <a:solidFill>
                  <a:srgbClr val="C7D5E0"/>
                </a:solidFill>
              </a:rPr>
              <a:t> da Steam</a:t>
            </a:r>
          </a:p>
          <a:p>
            <a:pPr>
              <a:buClr>
                <a:srgbClr val="66C0F4"/>
              </a:buClr>
            </a:pPr>
            <a:r>
              <a:rPr lang="en-US" sz="1600" dirty="0">
                <a:solidFill>
                  <a:srgbClr val="C7D5E0"/>
                </a:solidFill>
              </a:rPr>
              <a:t>Il focus </a:t>
            </a:r>
            <a:r>
              <a:rPr lang="en-US" sz="1600" dirty="0" err="1">
                <a:solidFill>
                  <a:srgbClr val="C7D5E0"/>
                </a:solidFill>
              </a:rPr>
              <a:t>dello</a:t>
            </a:r>
            <a:r>
              <a:rPr lang="en-US" sz="1600" dirty="0">
                <a:solidFill>
                  <a:srgbClr val="C7D5E0"/>
                </a:solidFill>
              </a:rPr>
              <a:t> studio sara’ </a:t>
            </a:r>
            <a:r>
              <a:rPr lang="en-US" sz="1600" dirty="0" err="1">
                <a:solidFill>
                  <a:srgbClr val="C7D5E0"/>
                </a:solidFill>
              </a:rPr>
              <a:t>pertanto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sul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comportamento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degli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utenti</a:t>
            </a:r>
            <a:r>
              <a:rPr lang="en-US" sz="1600" dirty="0">
                <a:solidFill>
                  <a:srgbClr val="C7D5E0"/>
                </a:solidFill>
              </a:rPr>
              <a:t> di Steam </a:t>
            </a:r>
            <a:r>
              <a:rPr lang="en-US" sz="1600" dirty="0" err="1">
                <a:solidFill>
                  <a:srgbClr val="C7D5E0"/>
                </a:solidFill>
              </a:rPr>
              <a:t>che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sono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66C0F4"/>
                </a:solidFill>
              </a:rPr>
              <a:t>videogiocatori</a:t>
            </a:r>
            <a:endParaRPr lang="en-US" sz="1600" dirty="0">
              <a:solidFill>
                <a:srgbClr val="66C0F4"/>
              </a:solidFill>
            </a:endParaRPr>
          </a:p>
          <a:p>
            <a:pPr>
              <a:buClr>
                <a:srgbClr val="66C0F4"/>
              </a:buClr>
            </a:pPr>
            <a:endParaRPr lang="en-US" sz="1600" dirty="0">
              <a:solidFill>
                <a:srgbClr val="C7D5E0"/>
              </a:solidFill>
            </a:endParaRPr>
          </a:p>
        </p:txBody>
      </p:sp>
      <p:pic>
        <p:nvPicPr>
          <p:cNvPr id="7" name="Immagine 6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D02D9266-AED1-B3C9-A858-495052A65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5" t="-1003" r="26085" b="1173"/>
          <a:stretch/>
        </p:blipFill>
        <p:spPr>
          <a:xfrm>
            <a:off x="6908957" y="1459283"/>
            <a:ext cx="4208746" cy="4308952"/>
          </a:xfrm>
          <a:prstGeom prst="rect">
            <a:avLst/>
          </a:prstGeom>
        </p:spPr>
      </p:pic>
      <p:pic>
        <p:nvPicPr>
          <p:cNvPr id="3" name="Immagine 2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2775876A-2ED8-E38C-E710-67F1EEDE4F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1" t="-399" r="-208" b="66477"/>
          <a:stretch/>
        </p:blipFill>
        <p:spPr>
          <a:xfrm>
            <a:off x="6096000" y="1459282"/>
            <a:ext cx="1836024" cy="16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2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Rilasci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Annui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Videogiochi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E4E3DBD7-0AB0-03B7-0482-B59AA8643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93" y="937576"/>
            <a:ext cx="10162426" cy="50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0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Mensile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Rilasci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schermata, Diagramma, linea, viola&#10;&#10;Descrizione generata automaticamente">
            <a:extLst>
              <a:ext uri="{FF2B5EF4-FFF2-40B4-BE49-F238E27FC236}">
                <a16:creationId xmlns:a16="http://schemas.microsoft.com/office/drawing/2014/main" id="{C9762130-4342-7E3B-B629-DB60DAC57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0" y="937577"/>
            <a:ext cx="1009423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Acquisti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Annui</a:t>
            </a:r>
            <a:r>
              <a:rPr lang="en-US" sz="3200" b="1" dirty="0">
                <a:solidFill>
                  <a:srgbClr val="66C0F4"/>
                </a:solidFill>
              </a:rPr>
              <a:t> e </a:t>
            </a:r>
            <a:r>
              <a:rPr lang="en-US" sz="3200" b="1" dirty="0" err="1">
                <a:solidFill>
                  <a:srgbClr val="66C0F4"/>
                </a:solidFill>
              </a:rPr>
              <a:t>Cumulativi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CF55488D-BE7A-D07E-12E2-6828676F0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del Prezzo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Videogiochi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49E9E1C4-E337-036C-A764-0D7BA0C9A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1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Confronto</a:t>
            </a:r>
            <a:r>
              <a:rPr lang="en-US" sz="3200" b="1" dirty="0">
                <a:solidFill>
                  <a:srgbClr val="66C0F4"/>
                </a:solidFill>
              </a:rPr>
              <a:t>: Prezzo VG / </a:t>
            </a:r>
            <a:r>
              <a:rPr lang="en-US" sz="3200" b="1" dirty="0" err="1">
                <a:solidFill>
                  <a:srgbClr val="66C0F4"/>
                </a:solidFill>
              </a:rPr>
              <a:t>Reddito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Diagramma, linea, diagramma, pendio&#10;&#10;Descrizione generata automaticamente">
            <a:extLst>
              <a:ext uri="{FF2B5EF4-FFF2-40B4-BE49-F238E27FC236}">
                <a16:creationId xmlns:a16="http://schemas.microsoft.com/office/drawing/2014/main" id="{B86AD0B6-2FCA-31B3-A7FD-E8F449BF7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69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752</TotalTime>
  <Words>1157</Words>
  <Application>Microsoft Office PowerPoint</Application>
  <PresentationFormat>Widescreen</PresentationFormat>
  <Paragraphs>116</Paragraphs>
  <Slides>29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di Office</vt:lpstr>
      <vt:lpstr>Start</vt:lpstr>
      <vt:lpstr>Topics del Progetto</vt:lpstr>
      <vt:lpstr>RACCOLTA DATI</vt:lpstr>
      <vt:lpstr>I  Prodotti di STEAM</vt:lpstr>
      <vt:lpstr>Rilasci Annui dei Videogiochi</vt:lpstr>
      <vt:lpstr>Distribuzione Mensile dei Rilasci</vt:lpstr>
      <vt:lpstr>Acquisti Annui e Cumulativi</vt:lpstr>
      <vt:lpstr>Distribuzione del Prezzo dei Videogiochi</vt:lpstr>
      <vt:lpstr>Confronto: Prezzo VG / Reddito</vt:lpstr>
      <vt:lpstr>Single-Player vs Multi-Player</vt:lpstr>
      <vt:lpstr>Distribuzione dei Generi per popolarita’</vt:lpstr>
      <vt:lpstr>Correlazione dei Generi</vt:lpstr>
      <vt:lpstr>FreeToPlay(F2P) vs PayToPlay(P2P) - #N Download</vt:lpstr>
      <vt:lpstr>FreeToPlay(F2P) vs PayToPlay(P2P) - #Giochi</vt:lpstr>
      <vt:lpstr>La crescita del mercato F2P</vt:lpstr>
      <vt:lpstr>Scelta di un classificatore per il successo dei F2P</vt:lpstr>
      <vt:lpstr>Scelta di un classificatore per il successo: Peak CCU</vt:lpstr>
      <vt:lpstr>F2P vs P2P – Peak CCU</vt:lpstr>
      <vt:lpstr>Scelta di un classificatore per il successo: Average Time</vt:lpstr>
      <vt:lpstr>F2P vs P2P - #N Download * TempoMedio</vt:lpstr>
      <vt:lpstr>L’ importanza delle opinion degli Utenti</vt:lpstr>
      <vt:lpstr>Correlazione tra Indice di Positivita’ e Owners</vt:lpstr>
      <vt:lpstr>Le caratteristiche del successo</vt:lpstr>
      <vt:lpstr>I generi di successo – #N Download</vt:lpstr>
      <vt:lpstr>I generi di successo – Peak CCU</vt:lpstr>
      <vt:lpstr>I generi di successo – Tempo Medio</vt:lpstr>
      <vt:lpstr>Conclusione</vt:lpstr>
      <vt:lpstr>Possibili Sviluppi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Steam </dc:title>
  <dc:creator>Ivan Selvaggio</dc:creator>
  <cp:lastModifiedBy>Ivan Selvaggio</cp:lastModifiedBy>
  <cp:revision>154</cp:revision>
  <dcterms:created xsi:type="dcterms:W3CDTF">2023-06-29T13:16:56Z</dcterms:created>
  <dcterms:modified xsi:type="dcterms:W3CDTF">2023-07-07T16:16:23Z</dcterms:modified>
</cp:coreProperties>
</file>