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57" r:id="rId2"/>
    <p:sldId id="259" r:id="rId3"/>
    <p:sldId id="276" r:id="rId4"/>
    <p:sldId id="262" r:id="rId5"/>
    <p:sldId id="263" r:id="rId6"/>
    <p:sldId id="273" r:id="rId7"/>
    <p:sldId id="260" r:id="rId8"/>
    <p:sldId id="264" r:id="rId9"/>
    <p:sldId id="265" r:id="rId10"/>
    <p:sldId id="266" r:id="rId11"/>
    <p:sldId id="268" r:id="rId12"/>
    <p:sldId id="272" r:id="rId13"/>
    <p:sldId id="267" r:id="rId14"/>
    <p:sldId id="288" r:id="rId15"/>
    <p:sldId id="289" r:id="rId16"/>
    <p:sldId id="284" r:id="rId17"/>
    <p:sldId id="271" r:id="rId18"/>
    <p:sldId id="274" r:id="rId19"/>
    <p:sldId id="278" r:id="rId20"/>
    <p:sldId id="277" r:id="rId21"/>
    <p:sldId id="287" r:id="rId22"/>
    <p:sldId id="275" r:id="rId23"/>
    <p:sldId id="291" r:id="rId24"/>
    <p:sldId id="279" r:id="rId25"/>
    <p:sldId id="280" r:id="rId26"/>
    <p:sldId id="286" r:id="rId27"/>
    <p:sldId id="285" r:id="rId28"/>
    <p:sldId id="281" r:id="rId29"/>
    <p:sldId id="283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0F4"/>
    <a:srgbClr val="1B2838"/>
    <a:srgbClr val="C7D5E0"/>
    <a:srgbClr val="2A475E"/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72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2550D-5032-4B1A-B8F2-136CEE1C1CE7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53FA8-B7AE-4ACD-B9E8-7BB9AFC836C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4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7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2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9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5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5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6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30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Marco Morandi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56769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  <a:cs typeface="Arial" panose="020B0604020202020204" pitchFamily="34" charset="0"/>
              </a:rPr>
              <a:t>Analisi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della piattaforma di distribuzione digitale di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66C0F4"/>
                </a:solidFill>
                <a:latin typeface="+mj-lt"/>
                <a:cs typeface="Arial" panose="020B0604020202020204" pitchFamily="34" charset="0"/>
              </a:rPr>
              <a:t>VALVE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0161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Single-Player vs Multi-Player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EDF655D-4D02-8255-2A59-114D2C608F66}"/>
              </a:ext>
            </a:extLst>
          </p:cNvPr>
          <p:cNvSpPr txBox="1">
            <a:spLocks/>
          </p:cNvSpPr>
          <p:nvPr/>
        </p:nvSpPr>
        <p:spPr>
          <a:xfrm>
            <a:off x="838199" y="2334720"/>
            <a:ext cx="4924237" cy="2462659"/>
          </a:xfrm>
          <a:prstGeom prst="rect">
            <a:avLst/>
          </a:prstGeom>
          <a:solidFill>
            <a:srgbClr val="171A2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it-IT" sz="2000" dirty="0"/>
              <a:t>Si analizza il numero di </a:t>
            </a:r>
            <a:r>
              <a:rPr lang="it-IT" sz="2000" dirty="0">
                <a:solidFill>
                  <a:srgbClr val="66C0F4"/>
                </a:solidFill>
              </a:rPr>
              <a:t>acquisti </a:t>
            </a:r>
            <a:r>
              <a:rPr lang="it-IT" sz="2000" dirty="0"/>
              <a:t>di VG per ciascuna delle categorie di </a:t>
            </a:r>
            <a:r>
              <a:rPr lang="it-IT" sz="2000" dirty="0">
                <a:solidFill>
                  <a:srgbClr val="66C0F4"/>
                </a:solidFill>
              </a:rPr>
              <a:t>socialità</a:t>
            </a:r>
            <a:r>
              <a:rPr lang="it-IT" sz="2000" dirty="0">
                <a:solidFill>
                  <a:srgbClr val="C7D5E0"/>
                </a:solidFill>
              </a:rPr>
              <a:t> </a:t>
            </a:r>
            <a:r>
              <a:rPr lang="it-IT" sz="2000" dirty="0"/>
              <a:t>del prodotto, durante i tre periodi analizzati, per poter mettere in evidenza differenze nelle preferenze di acquisto degli utenti in situazioni sociali differenti.</a:t>
            </a:r>
          </a:p>
          <a:p>
            <a:pPr>
              <a:buClr>
                <a:srgbClr val="66C0F4"/>
              </a:buClr>
            </a:pPr>
            <a:r>
              <a:rPr lang="it-IT" sz="2000" dirty="0"/>
              <a:t>I VG si distribuiscono più o meno </a:t>
            </a:r>
            <a:r>
              <a:rPr lang="it-IT" sz="2000" dirty="0">
                <a:solidFill>
                  <a:srgbClr val="66C0F4"/>
                </a:solidFill>
              </a:rPr>
              <a:t>uniformemente </a:t>
            </a:r>
            <a:r>
              <a:rPr lang="it-IT" sz="2000" dirty="0"/>
              <a:t>tra le categorie di gruppo e quelle in singolo.</a:t>
            </a:r>
          </a:p>
          <a:p>
            <a:pPr>
              <a:buClr>
                <a:srgbClr val="66C0F4"/>
              </a:buClr>
            </a:pPr>
            <a:r>
              <a:rPr lang="it-IT" sz="2000" dirty="0"/>
              <a:t>Si evidenzia un </a:t>
            </a:r>
            <a:r>
              <a:rPr lang="it-IT" sz="2000" dirty="0">
                <a:solidFill>
                  <a:srgbClr val="66C0F4"/>
                </a:solidFill>
              </a:rPr>
              <a:t>leggero </a:t>
            </a:r>
            <a:r>
              <a:rPr lang="it-IT" sz="2000" dirty="0"/>
              <a:t>aumento della popolarità della componente Co-op durante il Covid19</a:t>
            </a:r>
          </a:p>
          <a:p>
            <a:pPr>
              <a:buClr>
                <a:srgbClr val="66C0F4"/>
              </a:buClr>
            </a:pPr>
            <a:r>
              <a:rPr lang="it-IT" sz="2000" dirty="0"/>
              <a:t>Mentre la componente SinglePlayer registra un </a:t>
            </a:r>
            <a:r>
              <a:rPr lang="it-IT" sz="2000" dirty="0">
                <a:solidFill>
                  <a:srgbClr val="66C0F4"/>
                </a:solidFill>
              </a:rPr>
              <a:t>leggero</a:t>
            </a:r>
            <a:r>
              <a:rPr lang="it-IT" sz="2000" dirty="0">
                <a:solidFill>
                  <a:srgbClr val="C7D5E0"/>
                </a:solidFill>
              </a:rPr>
              <a:t> </a:t>
            </a:r>
            <a:r>
              <a:rPr lang="it-IT" sz="2000" dirty="0"/>
              <a:t>aumento nel period post-Covid19</a:t>
            </a:r>
          </a:p>
        </p:txBody>
      </p:sp>
      <p:pic>
        <p:nvPicPr>
          <p:cNvPr id="11" name="Immagine 10" descr="Immagine che contiene testo, cerchio, schermata, Policromia&#10;&#10;Descrizione generata automaticamente">
            <a:extLst>
              <a:ext uri="{FF2B5EF4-FFF2-40B4-BE49-F238E27FC236}">
                <a16:creationId xmlns:a16="http://schemas.microsoft.com/office/drawing/2014/main" id="{3FD6F79F-300C-6BB5-229A-D1616D9A8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9" y="650816"/>
            <a:ext cx="6047482" cy="60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Distribuzione dei Generi per popolarità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8" name="Immagine 7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C0241D71-5FA3-AAD2-8DC4-DC820550F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1672"/>
            <a:ext cx="5196517" cy="389738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F23BD1-3321-203C-CBC7-DE843A72AA59}"/>
              </a:ext>
            </a:extLst>
          </p:cNvPr>
          <p:cNvSpPr txBox="1"/>
          <p:nvPr/>
        </p:nvSpPr>
        <p:spPr>
          <a:xfrm>
            <a:off x="899483" y="2136338"/>
            <a:ext cx="4119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Notiamo</a:t>
            </a:r>
            <a:r>
              <a:rPr lang="en-US" dirty="0"/>
              <a:t> che tra I generi più popolari figurano: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Casual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/>
              <a:t>Uno di questi sarà quindi </a:t>
            </a:r>
            <a:r>
              <a:rPr lang="it-IT" dirty="0"/>
              <a:t>probabilmente</a:t>
            </a:r>
            <a:r>
              <a:rPr lang="en-US" dirty="0"/>
              <a:t> il genere con l’aspettativa di successo </a:t>
            </a:r>
            <a:r>
              <a:rPr lang="en-US" dirty="0">
                <a:solidFill>
                  <a:srgbClr val="66C0F4"/>
                </a:solidFill>
              </a:rPr>
              <a:t>maggiore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67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Correlazione dei Generi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Policromia, quadrato, modello">
            <a:extLst>
              <a:ext uri="{FF2B5EF4-FFF2-40B4-BE49-F238E27FC236}">
                <a16:creationId xmlns:a16="http://schemas.microsoft.com/office/drawing/2014/main" id="{053A6667-CC1E-AEAE-10FC-45F7FD8EE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FreeToPlay(F2P) vs PayToPlay(P2P) - #N Download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AC6048C-0D31-1711-9B62-7F19EBC37E3B}"/>
              </a:ext>
            </a:extLst>
          </p:cNvPr>
          <p:cNvSpPr txBox="1">
            <a:spLocks/>
          </p:cNvSpPr>
          <p:nvPr/>
        </p:nvSpPr>
        <p:spPr>
          <a:xfrm>
            <a:off x="274549" y="1803357"/>
            <a:ext cx="4258540" cy="325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it-IT" sz="1600" dirty="0"/>
              <a:t>Il grafico mostra la distribuzione del numero di acquisti per Videogiochi delle due diverse categorie FreeToPlay (F2P) e PayToPlay (P2P)</a:t>
            </a:r>
          </a:p>
          <a:p>
            <a:pPr>
              <a:buClr>
                <a:srgbClr val="66C0F4"/>
              </a:buClr>
            </a:pPr>
            <a:r>
              <a:rPr lang="it-IT" sz="1600" dirty="0"/>
              <a:t>Crescita della fetta di mercato dei f2p che culmina nel 2018 con l’uscita di </a:t>
            </a:r>
            <a:r>
              <a:rPr lang="it-IT" sz="1600" dirty="0">
                <a:solidFill>
                  <a:srgbClr val="66C0F4"/>
                </a:solidFill>
              </a:rPr>
              <a:t>Fortnite</a:t>
            </a:r>
          </a:p>
          <a:p>
            <a:pPr>
              <a:buClr>
                <a:srgbClr val="66C0F4"/>
              </a:buClr>
            </a:pPr>
            <a:r>
              <a:rPr lang="it-IT" sz="1600" dirty="0"/>
              <a:t>Inizio del declino con la fine del </a:t>
            </a:r>
            <a:r>
              <a:rPr lang="it-IT" sz="1600" dirty="0">
                <a:solidFill>
                  <a:srgbClr val="66C0F4"/>
                </a:solidFill>
              </a:rPr>
              <a:t>Covid19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dovuto alla crescente infamia della pratica delle </a:t>
            </a:r>
            <a:r>
              <a:rPr lang="it-IT" sz="1600" dirty="0">
                <a:solidFill>
                  <a:srgbClr val="66C0F4"/>
                </a:solidFill>
              </a:rPr>
              <a:t>microtransazioni</a:t>
            </a:r>
          </a:p>
          <a:p>
            <a:pPr>
              <a:buClr>
                <a:srgbClr val="66C0F4"/>
              </a:buClr>
            </a:pPr>
            <a:r>
              <a:rPr lang="it-IT" sz="1600" dirty="0"/>
              <a:t>Si puo’ notare come la maggior parte dei download degli utenti di STEAM si distribuisca nella categoria P2P piuttosto che nella categoria F2P.</a:t>
            </a:r>
          </a:p>
        </p:txBody>
      </p:sp>
      <p:pic>
        <p:nvPicPr>
          <p:cNvPr id="4" name="Immagine 3" descr="Immagine che contiene testo, schermata, linea, giallo&#10;&#10;Descrizione generata automaticamente">
            <a:extLst>
              <a:ext uri="{FF2B5EF4-FFF2-40B4-BE49-F238E27FC236}">
                <a16:creationId xmlns:a16="http://schemas.microsoft.com/office/drawing/2014/main" id="{73CC9BB5-13D3-C45A-55E5-BD097D380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48" y="1604051"/>
            <a:ext cx="7325803" cy="3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FreeToPlay(F2P) vs PayToPlay(P2P) - #Giochi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9" name="Immagine 8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F113F43A-C9D3-4E3E-0AC0-70EE1F747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" r="22338"/>
          <a:stretch/>
        </p:blipFill>
        <p:spPr>
          <a:xfrm>
            <a:off x="4428830" y="1321117"/>
            <a:ext cx="7214073" cy="4379112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AC4304-8E72-AF1B-082C-09DCE58F7595}"/>
              </a:ext>
            </a:extLst>
          </p:cNvPr>
          <p:cNvSpPr txBox="1">
            <a:spLocks/>
          </p:cNvSpPr>
          <p:nvPr/>
        </p:nvSpPr>
        <p:spPr>
          <a:xfrm>
            <a:off x="838199" y="2364025"/>
            <a:ext cx="4403501" cy="212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/>
              <a:t>La slide </a:t>
            </a:r>
            <a:r>
              <a:rPr lang="en-US" sz="1600" dirty="0">
                <a:solidFill>
                  <a:srgbClr val="66C0F4"/>
                </a:solidFill>
              </a:rPr>
              <a:t>precedente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evidenziava una numero di download molto più alto per i VG P2P:</a:t>
            </a:r>
          </a:p>
          <a:p>
            <a:pPr>
              <a:buClr>
                <a:srgbClr val="66C0F4"/>
              </a:buClr>
            </a:pPr>
            <a:r>
              <a:rPr lang="en-US" sz="1600" dirty="0"/>
              <a:t>Notiamo che la motivazione di questa </a:t>
            </a:r>
            <a:r>
              <a:rPr lang="en-US" sz="1600" dirty="0">
                <a:solidFill>
                  <a:srgbClr val="66C0F4"/>
                </a:solidFill>
              </a:rPr>
              <a:t>disparità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è che il numero di VG F2P è molto più piccolo del numero di VG P2P</a:t>
            </a:r>
          </a:p>
          <a:p>
            <a:pPr>
              <a:buClr>
                <a:srgbClr val="66C0F4"/>
              </a:buClr>
            </a:pPr>
            <a:r>
              <a:rPr lang="en-US" sz="1600" dirty="0"/>
              <a:t>Questo è facilmente giustificato dal fatto che </a:t>
            </a:r>
            <a:r>
              <a:rPr lang="en-US" sz="1600" dirty="0">
                <a:solidFill>
                  <a:srgbClr val="66C0F4"/>
                </a:solidFill>
              </a:rPr>
              <a:t>STEAM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è una piattaforma di </a:t>
            </a:r>
            <a:r>
              <a:rPr lang="en-US" sz="1600" dirty="0">
                <a:solidFill>
                  <a:srgbClr val="66C0F4"/>
                </a:solidFill>
              </a:rPr>
              <a:t>distribuzione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che si concentra sui VG 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>
                <a:solidFill>
                  <a:srgbClr val="66C0F4"/>
                </a:solidFill>
              </a:rPr>
              <a:t>pagamento</a:t>
            </a:r>
            <a:r>
              <a:rPr lang="en-US" sz="1600" dirty="0">
                <a:solidFill>
                  <a:srgbClr val="C7D5E0"/>
                </a:solidFill>
              </a:rPr>
              <a:t>.</a:t>
            </a:r>
          </a:p>
        </p:txBody>
      </p:sp>
      <p:pic>
        <p:nvPicPr>
          <p:cNvPr id="2" name="Immagine 1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829A5FF1-03F9-03EB-080F-0B2D1301B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5" b="65442"/>
          <a:stretch/>
        </p:blipFill>
        <p:spPr>
          <a:xfrm>
            <a:off x="5974877" y="1321118"/>
            <a:ext cx="1149654" cy="13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4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La </a:t>
            </a:r>
            <a:r>
              <a:rPr lang="it-IT" sz="3200" b="1" dirty="0">
                <a:solidFill>
                  <a:srgbClr val="66C0F4"/>
                </a:solidFill>
              </a:rPr>
              <a:t>crescita</a:t>
            </a:r>
            <a:r>
              <a:rPr lang="en-US" sz="3200" b="1" dirty="0">
                <a:solidFill>
                  <a:srgbClr val="66C0F4"/>
                </a:solidFill>
              </a:rPr>
              <a:t> del mercato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D28836-ACB6-E224-EB0C-A8EC88FF5B27}"/>
              </a:ext>
            </a:extLst>
          </p:cNvPr>
          <p:cNvSpPr txBox="1"/>
          <p:nvPr/>
        </p:nvSpPr>
        <p:spPr>
          <a:xfrm>
            <a:off x="838201" y="1326514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Nonostante i VG </a:t>
            </a:r>
            <a:r>
              <a:rPr lang="it-IT" sz="1600" dirty="0">
                <a:solidFill>
                  <a:srgbClr val="66C0F4"/>
                </a:solidFill>
              </a:rPr>
              <a:t>F2P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compongano solamente il 10% dei prodotti di </a:t>
            </a:r>
            <a:r>
              <a:rPr lang="it-IT" sz="1600" dirty="0">
                <a:solidFill>
                  <a:srgbClr val="66C0F4"/>
                </a:solidFill>
              </a:rPr>
              <a:t>STEAM</a:t>
            </a:r>
            <a:r>
              <a:rPr lang="it-IT" sz="1600" dirty="0"/>
              <a:t>, la revenue mondiale data dai contenuti aggiuntivi supera ormai di molto quella dei videogiochi </a:t>
            </a:r>
            <a:r>
              <a:rPr lang="it-IT" sz="1600" dirty="0">
                <a:solidFill>
                  <a:srgbClr val="66C0F4"/>
                </a:solidFill>
              </a:rPr>
              <a:t>P2P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(Premium)</a:t>
            </a:r>
          </a:p>
          <a:p>
            <a:r>
              <a:rPr lang="it-IT" sz="1600" dirty="0"/>
              <a:t>La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>
                <a:solidFill>
                  <a:srgbClr val="66C0F4"/>
                </a:solidFill>
              </a:rPr>
              <a:t>previsione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è che tale valore vada ad aumentare ulteriormente nei prossimi anni (si parla del </a:t>
            </a:r>
            <a:r>
              <a:rPr lang="it-IT" sz="1600" dirty="0">
                <a:solidFill>
                  <a:srgbClr val="66C0F4"/>
                </a:solidFill>
              </a:rPr>
              <a:t>95% nel 2025</a:t>
            </a:r>
            <a:r>
              <a:rPr lang="it-IT" sz="1600" dirty="0"/>
              <a:t>).</a:t>
            </a:r>
          </a:p>
        </p:txBody>
      </p:sp>
      <p:pic>
        <p:nvPicPr>
          <p:cNvPr id="6" name="Immagine 5" descr="Immagine che contiene cerchi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6732222C-B1AF-E1AD-7075-5100C735B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50" y="2546449"/>
            <a:ext cx="8702899" cy="4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Scelta di un classificatore per il successo dei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2113901" y="1166842"/>
            <a:ext cx="7964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Videogiochi </a:t>
            </a:r>
            <a:r>
              <a:rPr lang="it-IT" dirty="0">
                <a:solidFill>
                  <a:srgbClr val="66C0F4"/>
                </a:solidFill>
              </a:rPr>
              <a:t>FreeToPlay (F2P) </a:t>
            </a:r>
            <a:r>
              <a:rPr lang="it-IT" dirty="0"/>
              <a:t>sono prodotti distribuiti gratutitamente che solitamente utilizzano un modello economico basato sulle </a:t>
            </a:r>
            <a:r>
              <a:rPr lang="it-IT" dirty="0">
                <a:solidFill>
                  <a:srgbClr val="66C0F4"/>
                </a:solidFill>
              </a:rPr>
              <a:t>Microtransazioni (MTX)</a:t>
            </a:r>
            <a:r>
              <a:rPr lang="it-IT" dirty="0">
                <a:solidFill>
                  <a:srgbClr val="C7D5E0"/>
                </a:solidFill>
              </a:rPr>
              <a:t>.</a:t>
            </a:r>
          </a:p>
          <a:p>
            <a:r>
              <a:rPr lang="it-IT" dirty="0"/>
              <a:t>Pertanto il tempo di gioco ed il numero di giocatori online temporaneamente influiscono sul profitto registrato dale compagnie</a:t>
            </a:r>
          </a:p>
          <a:p>
            <a:endParaRPr lang="it-IT" dirty="0">
              <a:solidFill>
                <a:srgbClr val="C7D5E0"/>
              </a:solidFill>
            </a:endParaRPr>
          </a:p>
          <a:p>
            <a:r>
              <a:rPr lang="it-IT" dirty="0">
                <a:solidFill>
                  <a:srgbClr val="C7D5E0"/>
                </a:solidFill>
              </a:rPr>
              <a:t>Il </a:t>
            </a:r>
            <a:r>
              <a:rPr lang="it-IT" dirty="0">
                <a:solidFill>
                  <a:srgbClr val="66C0F4"/>
                </a:solidFill>
              </a:rPr>
              <a:t>numero di download </a:t>
            </a:r>
            <a:r>
              <a:rPr lang="it-IT" dirty="0"/>
              <a:t>(Estimated Owners) nel caso dei Videogiochi F2P </a:t>
            </a:r>
            <a:r>
              <a:rPr lang="it-IT" dirty="0">
                <a:solidFill>
                  <a:srgbClr val="66C0F4"/>
                </a:solidFill>
              </a:rPr>
              <a:t>NON </a:t>
            </a:r>
            <a:r>
              <a:rPr lang="it-IT" dirty="0"/>
              <a:t>è un buon indicatore del successo economico degli stessi, che non avendo un prezzo di acquisto si basano sull’acquisto di </a:t>
            </a:r>
            <a:r>
              <a:rPr lang="it-IT" dirty="0">
                <a:solidFill>
                  <a:srgbClr val="66C0F4"/>
                </a:solidFill>
              </a:rPr>
              <a:t>contenuto digitale aggiuntivo</a:t>
            </a:r>
            <a:r>
              <a:rPr lang="it-IT" dirty="0">
                <a:solidFill>
                  <a:srgbClr val="C7D5E0"/>
                </a:solidFill>
              </a:rPr>
              <a:t>.</a:t>
            </a:r>
          </a:p>
          <a:p>
            <a:endParaRPr lang="it-IT" dirty="0">
              <a:solidFill>
                <a:srgbClr val="C7D5E0"/>
              </a:solidFill>
            </a:endParaRPr>
          </a:p>
          <a:p>
            <a:r>
              <a:rPr lang="it-IT" dirty="0">
                <a:solidFill>
                  <a:srgbClr val="C7D5E0"/>
                </a:solidFill>
              </a:rPr>
              <a:t>La tendenza del modello è quindi quella di aumentare il </a:t>
            </a:r>
            <a:r>
              <a:rPr lang="it-IT" dirty="0">
                <a:solidFill>
                  <a:srgbClr val="66C0F4"/>
                </a:solidFill>
              </a:rPr>
              <a:t>tempo passato online </a:t>
            </a:r>
            <a:r>
              <a:rPr lang="it-IT" dirty="0"/>
              <a:t>in modo da poter invogliare più frequentemente l’utente all’acquisto d</a:t>
            </a:r>
            <a:r>
              <a:rPr lang="it-IT" dirty="0">
                <a:solidFill>
                  <a:srgbClr val="C7D5E0"/>
                </a:solidFill>
              </a:rPr>
              <a:t>i </a:t>
            </a:r>
            <a:r>
              <a:rPr lang="it-IT" dirty="0">
                <a:solidFill>
                  <a:srgbClr val="66C0F4"/>
                </a:solidFill>
              </a:rPr>
              <a:t>MTXs</a:t>
            </a:r>
            <a:r>
              <a:rPr lang="it-IT" dirty="0">
                <a:solidFill>
                  <a:srgbClr val="C7D5E0"/>
                </a:solidFill>
              </a:rPr>
              <a:t>.</a:t>
            </a:r>
          </a:p>
          <a:p>
            <a:endParaRPr lang="it-IT" dirty="0">
              <a:solidFill>
                <a:srgbClr val="C7D5E0"/>
              </a:solidFill>
            </a:endParaRPr>
          </a:p>
          <a:p>
            <a:r>
              <a:rPr lang="it-IT" dirty="0"/>
              <a:t>Procediamo quindi ad analizzare due diversi </a:t>
            </a:r>
            <a:r>
              <a:rPr lang="it-IT" dirty="0">
                <a:solidFill>
                  <a:srgbClr val="66C0F4"/>
                </a:solidFill>
              </a:rPr>
              <a:t>classificatori</a:t>
            </a:r>
            <a:r>
              <a:rPr lang="it-IT" dirty="0">
                <a:solidFill>
                  <a:srgbClr val="C7D5E0"/>
                </a:solidFill>
              </a:rPr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Peak CCU </a:t>
            </a:r>
            <a:r>
              <a:rPr lang="it-IT" dirty="0"/>
              <a:t>– Il picco di giocatori online in contemporanea più alto mai registrato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AverageTime</a:t>
            </a:r>
            <a:r>
              <a:rPr lang="it-IT" b="1" dirty="0">
                <a:solidFill>
                  <a:srgbClr val="C7D5E0"/>
                </a:solidFill>
              </a:rPr>
              <a:t> </a:t>
            </a:r>
            <a:r>
              <a:rPr lang="it-IT" dirty="0"/>
              <a:t>– Il tempo medio di utilizzo di un Videogioco da parte degli utenti che lo acquistano (o scaricano)</a:t>
            </a:r>
          </a:p>
        </p:txBody>
      </p:sp>
    </p:spTree>
    <p:extLst>
      <p:ext uri="{BB962C8B-B14F-4D97-AF65-F5344CB8AC3E}">
        <p14:creationId xmlns:p14="http://schemas.microsoft.com/office/powerpoint/2010/main" val="36730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Scelta di un classificatore per il successo: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testo, linea, Diagramma, numero&#10;&#10;Descrizione generata automaticamente">
            <a:extLst>
              <a:ext uri="{FF2B5EF4-FFF2-40B4-BE49-F238E27FC236}">
                <a16:creationId xmlns:a16="http://schemas.microsoft.com/office/drawing/2014/main" id="{ADBBA34D-3762-CA9E-B132-9D644EBC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52032"/>
            <a:ext cx="8738898" cy="43539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328902" y="2228671"/>
            <a:ext cx="26767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Notiamo la presenza di una </a:t>
            </a:r>
            <a:r>
              <a:rPr lang="it-IT" sz="1500" dirty="0">
                <a:solidFill>
                  <a:srgbClr val="66C0F4"/>
                </a:solidFill>
              </a:rPr>
              <a:t>correlazione</a:t>
            </a:r>
            <a:r>
              <a:rPr lang="it-IT" sz="1500" dirty="0">
                <a:solidFill>
                  <a:srgbClr val="C7D5E0"/>
                </a:solidFill>
              </a:rPr>
              <a:t> </a:t>
            </a:r>
            <a:r>
              <a:rPr lang="it-IT" sz="1500" dirty="0"/>
              <a:t>positive tra il Peak CCU ed il numero di utenti che possiedono il gioco.</a:t>
            </a:r>
          </a:p>
          <a:p>
            <a:endParaRPr lang="it-IT" sz="1500" dirty="0">
              <a:solidFill>
                <a:srgbClr val="C7D5E0"/>
              </a:solidFill>
            </a:endParaRPr>
          </a:p>
          <a:p>
            <a:r>
              <a:rPr lang="it-IT" sz="1500" dirty="0"/>
              <a:t>Sebbene si tratti di un classificatore generalmente migliore, </a:t>
            </a:r>
            <a:r>
              <a:rPr lang="it-IT" sz="1500" dirty="0">
                <a:solidFill>
                  <a:srgbClr val="66C0F4"/>
                </a:solidFill>
              </a:rPr>
              <a:t>non è sufficiente</a:t>
            </a:r>
            <a:r>
              <a:rPr lang="it-IT" sz="1500" dirty="0">
                <a:solidFill>
                  <a:srgbClr val="C7D5E0"/>
                </a:solidFill>
              </a:rPr>
              <a:t> a </a:t>
            </a:r>
            <a:r>
              <a:rPr lang="it-IT" sz="1500" dirty="0"/>
              <a:t>caratterizzare il successo dei Videogiochi FreeToPlay.</a:t>
            </a:r>
          </a:p>
        </p:txBody>
      </p:sp>
    </p:spTree>
    <p:extLst>
      <p:ext uri="{BB962C8B-B14F-4D97-AF65-F5344CB8AC3E}">
        <p14:creationId xmlns:p14="http://schemas.microsoft.com/office/powerpoint/2010/main" val="312061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linea, Rettangolo, Policromia&#10;&#10;Descrizione generata automaticamente">
            <a:extLst>
              <a:ext uri="{FF2B5EF4-FFF2-40B4-BE49-F238E27FC236}">
                <a16:creationId xmlns:a16="http://schemas.microsoft.com/office/drawing/2014/main" id="{7092F41C-F6D7-E847-0540-92BADC82D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9" name="Titolo 15">
            <a:extLst>
              <a:ext uri="{FF2B5EF4-FFF2-40B4-BE49-F238E27FC236}">
                <a16:creationId xmlns:a16="http://schemas.microsoft.com/office/drawing/2014/main" id="{031D7FE7-5E08-355D-F950-B736C53D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Scelta di un classificatore per il successo: Average Time</a:t>
            </a:r>
          </a:p>
        </p:txBody>
      </p:sp>
      <p:pic>
        <p:nvPicPr>
          <p:cNvPr id="10" name="Immagine 9" descr="Immagine che contiene Elementi grafici, cerchio, clipart, cartone animato">
            <a:extLst>
              <a:ext uri="{FF2B5EF4-FFF2-40B4-BE49-F238E27FC236}">
                <a16:creationId xmlns:a16="http://schemas.microsoft.com/office/drawing/2014/main" id="{413774C4-07B6-202B-F6EC-CFEEFD2C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99FA27-0E7B-197A-61DD-944DB71724E2}"/>
              </a:ext>
            </a:extLst>
          </p:cNvPr>
          <p:cNvSpPr txBox="1"/>
          <p:nvPr/>
        </p:nvSpPr>
        <p:spPr>
          <a:xfrm>
            <a:off x="328902" y="2228671"/>
            <a:ext cx="26767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Notiamo che </a:t>
            </a:r>
            <a:r>
              <a:rPr lang="it-IT" sz="1500" dirty="0">
                <a:solidFill>
                  <a:srgbClr val="66C0F4"/>
                </a:solidFill>
              </a:rPr>
              <a:t>non è </a:t>
            </a:r>
            <a:r>
              <a:rPr lang="it-IT" sz="1500" dirty="0"/>
              <a:t>presente una correlazione tra il numero di Acquisti/Download ed il tempo medio che gli utenti passano nel Videogioco</a:t>
            </a:r>
          </a:p>
          <a:p>
            <a:endParaRPr lang="it-IT" sz="1500" dirty="0">
              <a:solidFill>
                <a:srgbClr val="C7D5E0"/>
              </a:solidFill>
            </a:endParaRPr>
          </a:p>
          <a:p>
            <a:r>
              <a:rPr lang="it-IT" sz="1500" dirty="0"/>
              <a:t>Si tratta di un </a:t>
            </a:r>
            <a:r>
              <a:rPr lang="it-IT" sz="1500" dirty="0">
                <a:solidFill>
                  <a:srgbClr val="66C0F4"/>
                </a:solidFill>
              </a:rPr>
              <a:t>classificatore</a:t>
            </a:r>
            <a:r>
              <a:rPr lang="it-IT" sz="1500" dirty="0">
                <a:solidFill>
                  <a:srgbClr val="C7D5E0"/>
                </a:solidFill>
              </a:rPr>
              <a:t> </a:t>
            </a:r>
            <a:r>
              <a:rPr lang="it-IT" sz="1500" dirty="0"/>
              <a:t>che se </a:t>
            </a:r>
            <a:r>
              <a:rPr lang="it-IT" sz="1500" dirty="0">
                <a:solidFill>
                  <a:srgbClr val="66C0F4"/>
                </a:solidFill>
              </a:rPr>
              <a:t>unito al numero di Download </a:t>
            </a:r>
            <a:r>
              <a:rPr lang="it-IT" sz="1500" dirty="0"/>
              <a:t>ci fornisce una stima migliore del successo economico dei Videogiochi F2P</a:t>
            </a: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199B336-2170-EAD7-370C-61600C80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94" y="1252727"/>
            <a:ext cx="873610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Topics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61208-EA20-CFD3-6F9A-8B701E038D3A}"/>
              </a:ext>
            </a:extLst>
          </p:cNvPr>
          <p:cNvSpPr txBox="1"/>
          <p:nvPr/>
        </p:nvSpPr>
        <p:spPr>
          <a:xfrm>
            <a:off x="6906311" y="1847104"/>
            <a:ext cx="46015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it-IT" sz="2000" dirty="0">
                <a:cs typeface="Arial" panose="020B0604020202020204" pitchFamily="34" charset="0"/>
              </a:rPr>
              <a:t>Scelta di un classificatore del successo nell’epoca dei videogiochi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Free2Play</a:t>
            </a:r>
            <a:endParaRPr lang="it-IT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it-IT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L’indice di gradimento </a:t>
            </a:r>
            <a:r>
              <a:rPr lang="it-IT" sz="2000" dirty="0">
                <a:cs typeface="Arial" panose="020B0604020202020204" pitchFamily="34" charset="0"/>
              </a:rPr>
              <a:t>di un gioco e la sua accuratezza nel descrivere il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di un gioco 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it-IT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it-IT" sz="2000" dirty="0">
                <a:cs typeface="Arial" panose="020B0604020202020204" pitchFamily="34" charset="0"/>
              </a:rPr>
              <a:t>Le caratteristiche dei giochi di maggior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e la possibilitàdi una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previsione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E852-2811-A963-3A37-799BB41E34BB}"/>
              </a:ext>
            </a:extLst>
          </p:cNvPr>
          <p:cNvSpPr txBox="1"/>
          <p:nvPr/>
        </p:nvSpPr>
        <p:spPr>
          <a:xfrm>
            <a:off x="549097" y="1839393"/>
            <a:ext cx="4739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della crescita del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mercato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videoludico e del prezzo dei videogiochi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it-IT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Single-Player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o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Multi-Player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: </a:t>
            </a:r>
            <a:r>
              <a:rPr lang="it-IT" sz="2000" dirty="0">
                <a:cs typeface="Arial" panose="020B0604020202020204" pitchFamily="34" charset="0"/>
              </a:rPr>
              <a:t>L’importanza della componente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interpersonale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nei videogiochi e l’impatto del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Covid19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sulle scelte dei giocatori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it-IT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it-IT" sz="2000" dirty="0">
                <a:cs typeface="Arial" panose="020B0604020202020204" pitchFamily="34" charset="0"/>
              </a:rPr>
              <a:t>La distribuzione dei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generi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videoludici e analisi di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correlazioni</a:t>
            </a: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002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- #N Download * TempoMedio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testo, linea, Rettangolo&#10;&#10;Descrizione generata automaticamente">
            <a:extLst>
              <a:ext uri="{FF2B5EF4-FFF2-40B4-BE49-F238E27FC236}">
                <a16:creationId xmlns:a16="http://schemas.microsoft.com/office/drawing/2014/main" id="{9DA80791-4ADF-434C-232B-0D014B473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L’ </a:t>
            </a:r>
            <a:r>
              <a:rPr lang="it-IT" sz="3200" b="1" dirty="0">
                <a:solidFill>
                  <a:srgbClr val="66C0F4"/>
                </a:solidFill>
              </a:rPr>
              <a:t>importanza</a:t>
            </a:r>
            <a:r>
              <a:rPr lang="en-US" sz="3200" b="1" dirty="0">
                <a:solidFill>
                  <a:srgbClr val="66C0F4"/>
                </a:solidFill>
              </a:rPr>
              <a:t> delle opinioni degli Utenti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B488B5-AC13-0E8D-EA2D-9AB6B49D4D25}"/>
              </a:ext>
            </a:extLst>
          </p:cNvPr>
          <p:cNvSpPr txBox="1"/>
          <p:nvPr/>
        </p:nvSpPr>
        <p:spPr>
          <a:xfrm>
            <a:off x="2240273" y="1582340"/>
            <a:ext cx="7711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Gli</a:t>
            </a:r>
            <a:r>
              <a:rPr lang="en-US" dirty="0"/>
              <a:t> utenti della piattaforma </a:t>
            </a:r>
            <a:r>
              <a:rPr lang="en-US" dirty="0">
                <a:solidFill>
                  <a:srgbClr val="66C0F4"/>
                </a:solidFill>
              </a:rPr>
              <a:t>STEAM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/>
              <a:t>possono esprimere la propria </a:t>
            </a:r>
            <a:r>
              <a:rPr lang="en-US" dirty="0">
                <a:solidFill>
                  <a:srgbClr val="66C0F4"/>
                </a:solidFill>
              </a:rPr>
              <a:t>opinione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/>
              <a:t>dando un parere positivo o negativo.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/>
              <a:t>Il rapporto tra il numero dei pareri positivi ed il numero totale di pareri costituisce l’indice di positività (User Score):</a:t>
            </a:r>
            <a:endParaRPr lang="it-IT" dirty="0"/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I_P </a:t>
            </a:r>
            <a:r>
              <a:rPr lang="en-US" b="1" dirty="0"/>
              <a:t>= #Positivi / #Pareri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/>
              <a:t>Questo indice può essere utilizzato per analizzare il </a:t>
            </a:r>
            <a:r>
              <a:rPr lang="en-US" dirty="0">
                <a:solidFill>
                  <a:srgbClr val="66C0F4"/>
                </a:solidFill>
              </a:rPr>
              <a:t>gradimento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/>
              <a:t>dei Videogiochi e potenzialmente come una caratteristica del </a:t>
            </a:r>
            <a:r>
              <a:rPr lang="en-US" dirty="0">
                <a:solidFill>
                  <a:srgbClr val="66C0F4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/>
              <a:t>degli stessi.</a:t>
            </a:r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/>
              <a:t>Si analizza quindi questo indice per cercare una </a:t>
            </a:r>
            <a:r>
              <a:rPr lang="en-US" dirty="0">
                <a:solidFill>
                  <a:srgbClr val="66C0F4"/>
                </a:solidFill>
              </a:rPr>
              <a:t>correlazione</a:t>
            </a:r>
            <a:r>
              <a:rPr lang="en-US" dirty="0"/>
              <a:t> con il numero di download effettuati (</a:t>
            </a:r>
            <a:r>
              <a:rPr lang="en-US" dirty="0">
                <a:solidFill>
                  <a:srgbClr val="66C0F4"/>
                </a:solidFill>
              </a:rPr>
              <a:t>Owners</a:t>
            </a:r>
            <a:r>
              <a:rPr lang="en-US" dirty="0"/>
              <a:t>), in modo da comprendere se questo indice possa essere utile per una potenziale previsione del successo.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583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Correlazione tra Indice di Positività e Owners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E064A0D-4D63-DF24-373B-50B11751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5" y="937577"/>
            <a:ext cx="1055964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(%) Single/Multi/Coop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schermata, Policromia, Rettangolo, testo&#10;&#10;Descrizione generata automaticamente">
            <a:extLst>
              <a:ext uri="{FF2B5EF4-FFF2-40B4-BE49-F238E27FC236}">
                <a16:creationId xmlns:a16="http://schemas.microsoft.com/office/drawing/2014/main" id="{BBBC8700-C57A-0DC2-FF32-C51A4E8FB5A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34" y="937577"/>
            <a:ext cx="9669531" cy="5439111"/>
          </a:xfrm>
          <a:prstGeom prst="rect">
            <a:avLst/>
          </a:prstGeom>
        </p:spPr>
      </p:pic>
      <p:pic>
        <p:nvPicPr>
          <p:cNvPr id="15" name="Immagine 14" descr="Immagine che contiene schermata, Policromia, testo, Rettangolo&#10;&#10;Descrizione generata automaticamente">
            <a:extLst>
              <a:ext uri="{FF2B5EF4-FFF2-40B4-BE49-F238E27FC236}">
                <a16:creationId xmlns:a16="http://schemas.microsoft.com/office/drawing/2014/main" id="{A567A78D-A2F2-F6FA-530D-98F40B660A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3" b="82424"/>
          <a:stretch/>
        </p:blipFill>
        <p:spPr>
          <a:xfrm>
            <a:off x="9661756" y="937577"/>
            <a:ext cx="1269009" cy="18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44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Le caratteristiche del successo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2617242" y="1679005"/>
            <a:ext cx="6957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videogioco di successo può quindi essere identificato a partire dalle caratteristiche di: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Peak CCU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/>
              <a:t>#N </a:t>
            </a:r>
            <a:r>
              <a:rPr lang="it-IT" b="1" dirty="0">
                <a:solidFill>
                  <a:srgbClr val="66C0F4"/>
                </a:solidFill>
              </a:rPr>
              <a:t>Download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/>
              <a:t>Tempo Medio di utilizzo</a:t>
            </a:r>
          </a:p>
          <a:p>
            <a:pPr>
              <a:buClr>
                <a:srgbClr val="66C0F4"/>
              </a:buClr>
            </a:pPr>
            <a:endParaRPr lang="it-IT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it-IT" dirty="0"/>
              <a:t>È quindi possibile utilizzare questi tre indicatori, unendoli all’indice di apprezzamento del videogioco da parte del pubblico per indicare le caratteristiche di sviluppo più di successo dal punto di vista economico: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Genere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F2P/P2P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/>
              <a:t>Focus su </a:t>
            </a:r>
            <a:r>
              <a:rPr lang="it-IT" b="1" dirty="0">
                <a:solidFill>
                  <a:srgbClr val="66C0F4"/>
                </a:solidFill>
              </a:rPr>
              <a:t>Co-op</a:t>
            </a:r>
            <a:r>
              <a:rPr lang="it-IT" b="1" dirty="0">
                <a:solidFill>
                  <a:srgbClr val="C7D5E0"/>
                </a:solidFill>
              </a:rPr>
              <a:t>, </a:t>
            </a:r>
            <a:r>
              <a:rPr lang="it-IT" b="1" dirty="0">
                <a:solidFill>
                  <a:srgbClr val="66C0F4"/>
                </a:solidFill>
              </a:rPr>
              <a:t>SinglePlayer</a:t>
            </a:r>
            <a:r>
              <a:rPr lang="it-IT" b="1" dirty="0">
                <a:solidFill>
                  <a:srgbClr val="C7D5E0"/>
                </a:solidFill>
              </a:rPr>
              <a:t>, </a:t>
            </a:r>
            <a:r>
              <a:rPr lang="it-IT" b="1" dirty="0">
                <a:solidFill>
                  <a:srgbClr val="66C0F4"/>
                </a:solidFill>
              </a:rPr>
              <a:t>MultiPlayer</a:t>
            </a:r>
          </a:p>
        </p:txBody>
      </p:sp>
    </p:spTree>
    <p:extLst>
      <p:ext uri="{BB962C8B-B14F-4D97-AF65-F5344CB8AC3E}">
        <p14:creationId xmlns:p14="http://schemas.microsoft.com/office/powerpoint/2010/main" val="23329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generi di successo – #N Download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10" name="Immagine 9" descr="Immagine che contiene schermata, testo, Rettangolo, quadrato&#10;&#10;Descrizione generata automaticamente">
            <a:extLst>
              <a:ext uri="{FF2B5EF4-FFF2-40B4-BE49-F238E27FC236}">
                <a16:creationId xmlns:a16="http://schemas.microsoft.com/office/drawing/2014/main" id="{C833C9C0-D491-E08B-20CC-DC91D134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generi di successo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Rettangolo, quadrato&#10;&#10;Descrizione generata automaticamente">
            <a:extLst>
              <a:ext uri="{FF2B5EF4-FFF2-40B4-BE49-F238E27FC236}">
                <a16:creationId xmlns:a16="http://schemas.microsoft.com/office/drawing/2014/main" id="{5BCB064E-E9BC-7F8A-8338-7A79BCA8F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23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generi di successo – Tempo Medio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testo, schermata, schermo, Rettangolo&#10;&#10;Descrizione generata automaticamente">
            <a:extLst>
              <a:ext uri="{FF2B5EF4-FFF2-40B4-BE49-F238E27FC236}">
                <a16:creationId xmlns:a16="http://schemas.microsoft.com/office/drawing/2014/main" id="{AA71A543-A90F-EB8E-C1D7-3CB9224E4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9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Conclusione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8B6E2A-EC45-90CA-3158-C082282E3241}"/>
              </a:ext>
            </a:extLst>
          </p:cNvPr>
          <p:cNvSpPr txBox="1"/>
          <p:nvPr/>
        </p:nvSpPr>
        <p:spPr>
          <a:xfrm>
            <a:off x="2008548" y="1859339"/>
            <a:ext cx="8174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Possiamo quindi concludere che le migliori caratteristiche per il </a:t>
            </a:r>
            <a:r>
              <a:rPr lang="it-IT" dirty="0">
                <a:solidFill>
                  <a:srgbClr val="66C0F4"/>
                </a:solidFill>
              </a:rPr>
              <a:t>successo</a:t>
            </a:r>
            <a:r>
              <a:rPr lang="it-IT" dirty="0"/>
              <a:t> di un videogioco sono le seguenti: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/>
              <a:t>Genere: </a:t>
            </a:r>
            <a:r>
              <a:rPr lang="it-IT" dirty="0">
                <a:solidFill>
                  <a:srgbClr val="66C0F4"/>
                </a:solidFill>
              </a:rPr>
              <a:t>Action</a:t>
            </a:r>
            <a:r>
              <a:rPr lang="it-IT" dirty="0"/>
              <a:t> (Potenzialmente </a:t>
            </a:r>
            <a:r>
              <a:rPr lang="it-IT" dirty="0">
                <a:solidFill>
                  <a:srgbClr val="66C0F4"/>
                </a:solidFill>
              </a:rPr>
              <a:t>Action-Shooter</a:t>
            </a:r>
            <a:r>
              <a:rPr lang="it-IT" dirty="0"/>
              <a:t>)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dirty="0"/>
              <a:t>Maggiore è l’ </a:t>
            </a:r>
            <a:r>
              <a:rPr lang="it-IT" dirty="0">
                <a:solidFill>
                  <a:srgbClr val="66C0F4"/>
                </a:solidFill>
              </a:rPr>
              <a:t>I_P</a:t>
            </a:r>
            <a:r>
              <a:rPr lang="it-IT" dirty="0"/>
              <a:t> maggiore è il potenziale successo 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Free2Play</a:t>
            </a:r>
            <a:r>
              <a:rPr lang="it-IT" b="1" dirty="0"/>
              <a:t> </a:t>
            </a:r>
            <a:r>
              <a:rPr lang="it-IT" dirty="0"/>
              <a:t>è un modello migliore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Multiplayer</a:t>
            </a:r>
            <a:r>
              <a:rPr lang="it-IT" b="1" dirty="0"/>
              <a:t> </a:t>
            </a:r>
            <a:r>
              <a:rPr lang="it-IT" dirty="0"/>
              <a:t>è la modalità di gioco migliore</a:t>
            </a:r>
          </a:p>
          <a:p>
            <a:endParaRPr lang="it-IT" dirty="0"/>
          </a:p>
          <a:p>
            <a:r>
              <a:rPr lang="it-IT" dirty="0"/>
              <a:t>L’indicatore del successo dei F2P è: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Tempo_Medio * #Download </a:t>
            </a:r>
            <a:r>
              <a:rPr lang="it-IT" b="1" dirty="0"/>
              <a:t>come indicatore del successo</a:t>
            </a:r>
          </a:p>
          <a:p>
            <a:r>
              <a:rPr lang="it-IT" dirty="0"/>
              <a:t>Mentre quello per i videogiochi a pagamento è: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Estimated_Owners</a:t>
            </a:r>
          </a:p>
        </p:txBody>
      </p:sp>
    </p:spTree>
    <p:extLst>
      <p:ext uri="{BB962C8B-B14F-4D97-AF65-F5344CB8AC3E}">
        <p14:creationId xmlns:p14="http://schemas.microsoft.com/office/powerpoint/2010/main" val="2621306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Possibili Sviluppi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FD7B70-B513-A8ED-8580-58D4B4EA8FA9}"/>
              </a:ext>
            </a:extLst>
          </p:cNvPr>
          <p:cNvSpPr txBox="1"/>
          <p:nvPr/>
        </p:nvSpPr>
        <p:spPr>
          <a:xfrm>
            <a:off x="1667409" y="1305341"/>
            <a:ext cx="88571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Potrebbe essere interessante eseguire una simile analisi su altri storefront di distribuzione di videogiochi (anche su altre piattaforme come Mobile o Console) per approfondire le differenze tra le userbase degli store.</a:t>
            </a:r>
          </a:p>
          <a:p>
            <a:endParaRPr lang="en-US" dirty="0"/>
          </a:p>
          <a:p>
            <a:endParaRPr lang="it-IT" dirty="0"/>
          </a:p>
          <a:p>
            <a:r>
              <a:rPr lang="en-US" dirty="0"/>
              <a:t>Si potrebbe utilizzare i classificatori analizzati per costruire un modello di predizione del successo di un videogioco in base alle sue caratteristiche principali (TAGS, GENERI, …) attraverso una regressione logistica.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Recuperando le informazioni sulle caratteristiche delle MTX vendute nei videogiochi F2P sarebbe possibile effettuare una più precisa analisi delle differenze di Revenue tra i free to play ed i videogiochi a pagamento, espandendo quindi gli indici del successo ad includere il concreto valore economico dei download o del tempo passato online (utilizzando una correlazione con il numero medio di acquisti di MTX per unità di tempo).</a:t>
            </a:r>
          </a:p>
        </p:txBody>
      </p:sp>
    </p:spTree>
    <p:extLst>
      <p:ext uri="{BB962C8B-B14F-4D97-AF65-F5344CB8AC3E}">
        <p14:creationId xmlns:p14="http://schemas.microsoft.com/office/powerpoint/2010/main" val="268906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Raccolta e Analisi di Dati</a:t>
            </a: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A09A67-51D7-7886-B02C-929C198060AE}"/>
              </a:ext>
            </a:extLst>
          </p:cNvPr>
          <p:cNvSpPr txBox="1"/>
          <p:nvPr/>
        </p:nvSpPr>
        <p:spPr>
          <a:xfrm>
            <a:off x="2022960" y="1048067"/>
            <a:ext cx="8146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dirty="0">
                <a:solidFill>
                  <a:srgbClr val="66C0F4"/>
                </a:solidFill>
              </a:rPr>
              <a:t>database</a:t>
            </a:r>
            <a:r>
              <a:rPr lang="it-IT" dirty="0"/>
              <a:t> costruito contiene informazioni sui </a:t>
            </a:r>
            <a:r>
              <a:rPr lang="it-IT" dirty="0">
                <a:solidFill>
                  <a:srgbClr val="66C0F4"/>
                </a:solidFill>
              </a:rPr>
              <a:t>Videogiochi</a:t>
            </a:r>
            <a:r>
              <a:rPr lang="it-IT" dirty="0"/>
              <a:t> distribuiti da STEAM, coprendo gli anni dal 2003 al 2022.</a:t>
            </a:r>
          </a:p>
          <a:p>
            <a:endParaRPr lang="it-IT" dirty="0"/>
          </a:p>
          <a:p>
            <a:r>
              <a:rPr lang="it-IT" dirty="0"/>
              <a:t>I dati raccolti contengono informazioni su </a:t>
            </a:r>
            <a:r>
              <a:rPr lang="it-IT" dirty="0">
                <a:solidFill>
                  <a:srgbClr val="66C0F4"/>
                </a:solidFill>
              </a:rPr>
              <a:t>72934</a:t>
            </a:r>
            <a:r>
              <a:rPr lang="it-IT" dirty="0"/>
              <a:t> Videogiochi:</a:t>
            </a:r>
          </a:p>
          <a:p>
            <a:r>
              <a:rPr lang="it-IT" dirty="0"/>
              <a:t>Le </a:t>
            </a:r>
            <a:r>
              <a:rPr lang="it-IT" dirty="0">
                <a:solidFill>
                  <a:srgbClr val="66C0F4"/>
                </a:solidFill>
              </a:rPr>
              <a:t>righe</a:t>
            </a:r>
            <a:r>
              <a:rPr lang="it-IT" dirty="0"/>
              <a:t> di questo dataset contengono diverse </a:t>
            </a:r>
            <a:r>
              <a:rPr lang="it-IT" dirty="0">
                <a:solidFill>
                  <a:srgbClr val="66C0F4"/>
                </a:solidFill>
              </a:rPr>
              <a:t>informazioni</a:t>
            </a:r>
            <a:r>
              <a:rPr lang="it-IT" dirty="0"/>
              <a:t> economiche, storiche e categoriche sui Videogiochi tra le quali: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Data</a:t>
            </a:r>
            <a:r>
              <a:rPr lang="it-IT" dirty="0"/>
              <a:t> di uscita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Prezzo</a:t>
            </a:r>
            <a:r>
              <a:rPr lang="it-IT" dirty="0"/>
              <a:t> di vendita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Genere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dirty="0"/>
              <a:t>Numero di </a:t>
            </a:r>
            <a:r>
              <a:rPr lang="it-IT" b="1" dirty="0">
                <a:solidFill>
                  <a:srgbClr val="66C0F4"/>
                </a:solidFill>
              </a:rPr>
              <a:t>downloads</a:t>
            </a:r>
            <a:r>
              <a:rPr lang="it-IT" dirty="0"/>
              <a:t>/acquisti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958123-3581-532E-A0B7-DCD59CEEFCF3}"/>
              </a:ext>
            </a:extLst>
          </p:cNvPr>
          <p:cNvSpPr txBox="1">
            <a:spLocks/>
          </p:cNvSpPr>
          <p:nvPr/>
        </p:nvSpPr>
        <p:spPr>
          <a:xfrm>
            <a:off x="838200" y="4324407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F125E3-8D35-5990-38A8-952821B2A9D1}"/>
              </a:ext>
            </a:extLst>
          </p:cNvPr>
          <p:cNvSpPr txBox="1"/>
          <p:nvPr/>
        </p:nvSpPr>
        <p:spPr>
          <a:xfrm>
            <a:off x="2022960" y="5323262"/>
            <a:ext cx="814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STEAM API – Dati del dataset</a:t>
            </a:r>
          </a:p>
          <a:p>
            <a:pPr algn="ctr"/>
            <a:r>
              <a:rPr lang="en-US" dirty="0"/>
              <a:t>Ark invest Big Ideas 2021 – “Breakdown of Global Gaming Revenue”</a:t>
            </a:r>
          </a:p>
        </p:txBody>
      </p:sp>
    </p:spTree>
    <p:extLst>
      <p:ext uri="{BB962C8B-B14F-4D97-AF65-F5344CB8AC3E}">
        <p14:creationId xmlns:p14="http://schemas.microsoft.com/office/powerpoint/2010/main" val="3582928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Marco Morandi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3527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Grazie per l’attenzione!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0670D5-2520-9770-F705-7D01C3CE8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186554"/>
            <a:ext cx="3983880" cy="11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 Prodotti di STEAM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A50EC267-897A-4D2C-9DA2-E610F169AD86}"/>
              </a:ext>
            </a:extLst>
          </p:cNvPr>
          <p:cNvSpPr txBox="1">
            <a:spLocks/>
          </p:cNvSpPr>
          <p:nvPr/>
        </p:nvSpPr>
        <p:spPr>
          <a:xfrm>
            <a:off x="931058" y="2860832"/>
            <a:ext cx="5164942" cy="1136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it-IT" sz="1600" dirty="0">
                <a:solidFill>
                  <a:srgbClr val="C7D5E0"/>
                </a:solidFill>
              </a:rPr>
              <a:t>I </a:t>
            </a:r>
            <a:r>
              <a:rPr lang="it-IT" sz="1600" dirty="0">
                <a:solidFill>
                  <a:srgbClr val="66C0F4"/>
                </a:solidFill>
              </a:rPr>
              <a:t>Videogames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rappresentano la stragrande maggioranza dei prodotti venduti da Steam</a:t>
            </a:r>
          </a:p>
          <a:p>
            <a:pPr>
              <a:buClr>
                <a:srgbClr val="66C0F4"/>
              </a:buClr>
            </a:pPr>
            <a:r>
              <a:rPr lang="it-IT" sz="1600" dirty="0"/>
              <a:t>Il focus dello studio sarà pertanto sul comportamento degli utenti di Steam che sono </a:t>
            </a:r>
            <a:r>
              <a:rPr lang="it-IT" sz="1600" dirty="0">
                <a:solidFill>
                  <a:srgbClr val="66C0F4"/>
                </a:solidFill>
              </a:rPr>
              <a:t>videogiocatori</a:t>
            </a:r>
          </a:p>
        </p:txBody>
      </p:sp>
      <p:pic>
        <p:nvPicPr>
          <p:cNvPr id="7" name="Immagine 6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D02D9266-AED1-B3C9-A858-495052A65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5" t="-1003" r="26085" b="1173"/>
          <a:stretch/>
        </p:blipFill>
        <p:spPr>
          <a:xfrm>
            <a:off x="6908957" y="1459283"/>
            <a:ext cx="4208746" cy="4308952"/>
          </a:xfrm>
          <a:prstGeom prst="rect">
            <a:avLst/>
          </a:prstGeom>
        </p:spPr>
      </p:pic>
      <p:pic>
        <p:nvPicPr>
          <p:cNvPr id="3" name="Immagine 2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2775876A-2ED8-E38C-E710-67F1EEDE4F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1" t="-399" r="-208" b="66477"/>
          <a:stretch/>
        </p:blipFill>
        <p:spPr>
          <a:xfrm>
            <a:off x="6096000" y="1459282"/>
            <a:ext cx="1836024" cy="16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Rilasci Annui dei Videogiochi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E4E3DBD7-0AB0-03B7-0482-B59AA864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3" y="937576"/>
            <a:ext cx="10162426" cy="50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Distribuzione Mensile dei Rilasci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schermata, Diagramma, linea, viola&#10;&#10;Descrizione generata automaticamente">
            <a:extLst>
              <a:ext uri="{FF2B5EF4-FFF2-40B4-BE49-F238E27FC236}">
                <a16:creationId xmlns:a16="http://schemas.microsoft.com/office/drawing/2014/main" id="{C9762130-4342-7E3B-B629-DB60DAC57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0" y="937577"/>
            <a:ext cx="1009423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Acquisti Annui e Cumulativi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CF55488D-BE7A-D07E-12E2-6828676F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Distribuzione del Prezzo dei Videogiochi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49E9E1C4-E337-036C-A764-0D7BA0C9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Confronto: Prezzo VG / Reddito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Diagramma, linea, diagramma, pendio&#10;&#10;Descrizione generata automaticamente">
            <a:extLst>
              <a:ext uri="{FF2B5EF4-FFF2-40B4-BE49-F238E27FC236}">
                <a16:creationId xmlns:a16="http://schemas.microsoft.com/office/drawing/2014/main" id="{B86AD0B6-2FCA-31B3-A7FD-E8F449BF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959</TotalTime>
  <Words>1310</Words>
  <Application>Microsoft Office PowerPoint</Application>
  <PresentationFormat>Widescreen</PresentationFormat>
  <Paragraphs>133</Paragraphs>
  <Slides>30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di Office</vt:lpstr>
      <vt:lpstr>Presentazione standard di PowerPoint</vt:lpstr>
      <vt:lpstr>Topics del Progetto</vt:lpstr>
      <vt:lpstr>Raccolta e Analisi di Dati</vt:lpstr>
      <vt:lpstr>I  Prodotti di STEAM</vt:lpstr>
      <vt:lpstr>Rilasci Annui dei Videogiochi</vt:lpstr>
      <vt:lpstr>Distribuzione Mensile dei Rilasci</vt:lpstr>
      <vt:lpstr>Acquisti Annui e Cumulativi</vt:lpstr>
      <vt:lpstr>Distribuzione del Prezzo dei Videogiochi</vt:lpstr>
      <vt:lpstr>Confronto: Prezzo VG / Reddito</vt:lpstr>
      <vt:lpstr>Single-Player vs Multi-Player</vt:lpstr>
      <vt:lpstr>Distribuzione dei Generi per popolarità</vt:lpstr>
      <vt:lpstr>Correlazione dei Generi</vt:lpstr>
      <vt:lpstr>FreeToPlay(F2P) vs PayToPlay(P2P) - #N Download</vt:lpstr>
      <vt:lpstr>FreeToPlay(F2P) vs PayToPlay(P2P) - #Giochi</vt:lpstr>
      <vt:lpstr>La crescita del mercato F2P</vt:lpstr>
      <vt:lpstr>Scelta di un classificatore per il successo dei F2P</vt:lpstr>
      <vt:lpstr>Scelta di un classificatore per il successo: Peak CCU</vt:lpstr>
      <vt:lpstr>F2P vs P2P – Peak CCU</vt:lpstr>
      <vt:lpstr>Scelta di un classificatore per il successo: Average Time</vt:lpstr>
      <vt:lpstr>F2P vs P2P - #N Download * TempoMedio</vt:lpstr>
      <vt:lpstr>L’ importanza delle opinioni degli Utenti</vt:lpstr>
      <vt:lpstr>Correlazione tra Indice di Positività e Owners</vt:lpstr>
      <vt:lpstr>Distribuzione (%) Single/Multi/Coop</vt:lpstr>
      <vt:lpstr>Le caratteristiche del successo</vt:lpstr>
      <vt:lpstr>I generi di successo – #N Download</vt:lpstr>
      <vt:lpstr>I generi di successo – Peak CCU</vt:lpstr>
      <vt:lpstr>I generi di successo – Tempo Medio</vt:lpstr>
      <vt:lpstr>Conclusione</vt:lpstr>
      <vt:lpstr>Possibili Sviluppi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Steam </dc:title>
  <dc:creator>Ivan Selvaggio</dc:creator>
  <cp:lastModifiedBy>Ivan Selvaggio</cp:lastModifiedBy>
  <cp:revision>198</cp:revision>
  <dcterms:created xsi:type="dcterms:W3CDTF">2023-06-29T13:16:56Z</dcterms:created>
  <dcterms:modified xsi:type="dcterms:W3CDTF">2023-07-09T19:12:30Z</dcterms:modified>
</cp:coreProperties>
</file>