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91" r:id="rId22"/>
    <p:sldId id="287" r:id="rId23"/>
    <p:sldId id="275" r:id="rId24"/>
    <p:sldId id="279" r:id="rId25"/>
    <p:sldId id="280" r:id="rId26"/>
    <p:sldId id="286" r:id="rId27"/>
    <p:sldId id="285" r:id="rId28"/>
    <p:sldId id="281" r:id="rId29"/>
    <p:sldId id="283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1B2838"/>
    <a:srgbClr val="C7D5E0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-672" y="9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550D-5032-4B1A-B8F2-136CEE1C1C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3FA8-B7AE-4ACD-B9E8-7BB9AFC836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2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76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cs typeface="Arial" panose="020B0604020202020204" pitchFamily="34" charset="0"/>
              </a:rPr>
              <a:t>Analisi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della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piattaforma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di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distribuzione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digitale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di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Single-Player vs Multi-Player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2000" dirty="0"/>
              <a:t>Si </a:t>
            </a:r>
            <a:r>
              <a:rPr lang="en-US" sz="2000" dirty="0" err="1"/>
              <a:t>analizza</a:t>
            </a:r>
            <a:r>
              <a:rPr lang="en-US" sz="2000" dirty="0"/>
              <a:t> il </a:t>
            </a:r>
            <a:r>
              <a:rPr lang="en-US" sz="2000" dirty="0" err="1"/>
              <a:t>numero</a:t>
            </a:r>
            <a:r>
              <a:rPr lang="en-US" sz="2000" dirty="0"/>
              <a:t> di </a:t>
            </a:r>
            <a:r>
              <a:rPr lang="en-US" sz="2000" dirty="0" err="1">
                <a:solidFill>
                  <a:srgbClr val="66C0F4"/>
                </a:solidFill>
              </a:rPr>
              <a:t>acquisti</a:t>
            </a:r>
            <a:r>
              <a:rPr lang="en-US" sz="2000" dirty="0">
                <a:solidFill>
                  <a:srgbClr val="66C0F4"/>
                </a:solidFill>
              </a:rPr>
              <a:t> </a:t>
            </a:r>
            <a:r>
              <a:rPr lang="en-US" sz="2000" dirty="0"/>
              <a:t>di VG per </a:t>
            </a:r>
            <a:r>
              <a:rPr lang="en-US" sz="2000" dirty="0" err="1"/>
              <a:t>ciascuna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categorie</a:t>
            </a:r>
            <a:r>
              <a:rPr lang="en-US" sz="2000" dirty="0"/>
              <a:t> di </a:t>
            </a:r>
            <a:r>
              <a:rPr lang="en-US" sz="2000" dirty="0" err="1">
                <a:solidFill>
                  <a:srgbClr val="66C0F4"/>
                </a:solidFill>
              </a:rPr>
              <a:t>socialità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/>
              <a:t>del </a:t>
            </a:r>
            <a:r>
              <a:rPr lang="en-US" sz="2000" dirty="0" err="1"/>
              <a:t>prodotto</a:t>
            </a:r>
            <a:r>
              <a:rPr lang="en-US" sz="2000" dirty="0"/>
              <a:t>, </a:t>
            </a:r>
            <a:r>
              <a:rPr lang="en-US" sz="2000" dirty="0" err="1"/>
              <a:t>durante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periodi</a:t>
            </a:r>
            <a:r>
              <a:rPr lang="en-US" sz="2000" dirty="0"/>
              <a:t> </a:t>
            </a:r>
            <a:r>
              <a:rPr lang="en-US" sz="2000" dirty="0" err="1"/>
              <a:t>analizzati</a:t>
            </a:r>
            <a:r>
              <a:rPr lang="en-US" sz="2000" dirty="0"/>
              <a:t>, 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mettere</a:t>
            </a:r>
            <a:r>
              <a:rPr lang="en-US" sz="2000" dirty="0"/>
              <a:t> in </a:t>
            </a:r>
            <a:r>
              <a:rPr lang="en-US" sz="2000" dirty="0" err="1"/>
              <a:t>evidenza</a:t>
            </a:r>
            <a:r>
              <a:rPr lang="en-US" sz="2000" dirty="0"/>
              <a:t> </a:t>
            </a:r>
            <a:r>
              <a:rPr lang="en-US" sz="2000" dirty="0" err="1"/>
              <a:t>differenze</a:t>
            </a:r>
            <a:r>
              <a:rPr lang="en-US" sz="2000" dirty="0"/>
              <a:t> </a:t>
            </a:r>
            <a:r>
              <a:rPr lang="en-US" sz="2000" dirty="0" err="1"/>
              <a:t>nelle</a:t>
            </a:r>
            <a:r>
              <a:rPr lang="en-US" sz="2000" dirty="0"/>
              <a:t> </a:t>
            </a:r>
            <a:r>
              <a:rPr lang="en-US" sz="2000" dirty="0" err="1"/>
              <a:t>preferenze</a:t>
            </a:r>
            <a:r>
              <a:rPr lang="en-US" sz="2000" dirty="0"/>
              <a:t> di </a:t>
            </a:r>
            <a:r>
              <a:rPr lang="en-US" sz="2000" dirty="0" err="1"/>
              <a:t>acquisto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 in </a:t>
            </a:r>
            <a:r>
              <a:rPr lang="en-US" sz="2000" dirty="0" err="1"/>
              <a:t>situazioni</a:t>
            </a:r>
            <a:r>
              <a:rPr lang="en-US" sz="2000" dirty="0"/>
              <a:t> </a:t>
            </a:r>
            <a:r>
              <a:rPr lang="en-US" sz="2000" dirty="0" err="1"/>
              <a:t>sociali</a:t>
            </a:r>
            <a:r>
              <a:rPr lang="en-US" sz="2000" dirty="0"/>
              <a:t> </a:t>
            </a:r>
            <a:r>
              <a:rPr lang="en-US" sz="2000" dirty="0" err="1"/>
              <a:t>differenti</a:t>
            </a:r>
            <a:r>
              <a:rPr lang="en-US" sz="2000" dirty="0"/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/>
              <a:t>I VG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distribuiscono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o </a:t>
            </a:r>
            <a:r>
              <a:rPr lang="en-US" sz="2000" dirty="0" err="1"/>
              <a:t>meno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C0F4"/>
                </a:solidFill>
              </a:rPr>
              <a:t>uniformemente</a:t>
            </a:r>
            <a:r>
              <a:rPr lang="en-US" sz="2000" dirty="0">
                <a:solidFill>
                  <a:srgbClr val="66C0F4"/>
                </a:solidFill>
              </a:rPr>
              <a:t> </a:t>
            </a:r>
            <a:r>
              <a:rPr lang="en-US" sz="2000" dirty="0" err="1"/>
              <a:t>tra</a:t>
            </a:r>
            <a:r>
              <a:rPr lang="en-US" sz="2000" dirty="0"/>
              <a:t> le </a:t>
            </a:r>
            <a:r>
              <a:rPr lang="en-US" sz="2000" dirty="0" err="1"/>
              <a:t>categorie</a:t>
            </a:r>
            <a:r>
              <a:rPr lang="en-US" sz="2000" dirty="0"/>
              <a:t> di </a:t>
            </a:r>
            <a:r>
              <a:rPr lang="en-US" sz="2000" dirty="0" err="1"/>
              <a:t>gruppo</a:t>
            </a:r>
            <a:r>
              <a:rPr lang="en-US" sz="2000" dirty="0"/>
              <a:t> e quelle in </a:t>
            </a:r>
            <a:r>
              <a:rPr lang="en-US" sz="2000" dirty="0" err="1"/>
              <a:t>singolo</a:t>
            </a:r>
            <a:r>
              <a:rPr lang="en-US" sz="2000" dirty="0"/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/>
              <a:t>Si </a:t>
            </a:r>
            <a:r>
              <a:rPr lang="en-US" sz="2000" dirty="0" err="1"/>
              <a:t>evidenzia</a:t>
            </a:r>
            <a:r>
              <a:rPr lang="en-US" sz="2000" dirty="0"/>
              <a:t> un </a:t>
            </a:r>
            <a:r>
              <a:rPr lang="en-US" sz="2000" dirty="0">
                <a:solidFill>
                  <a:srgbClr val="66C0F4"/>
                </a:solidFill>
              </a:rPr>
              <a:t>leggero </a:t>
            </a:r>
            <a:r>
              <a:rPr lang="en-US" sz="2000" dirty="0" err="1"/>
              <a:t>aumento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popolarità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componente</a:t>
            </a:r>
            <a:r>
              <a:rPr lang="en-US" sz="2000" dirty="0"/>
              <a:t> Co-op </a:t>
            </a:r>
            <a:r>
              <a:rPr lang="en-US" sz="2000" dirty="0" err="1"/>
              <a:t>durante</a:t>
            </a:r>
            <a:r>
              <a:rPr lang="en-US" sz="2000" dirty="0"/>
              <a:t> il Covid19</a:t>
            </a:r>
          </a:p>
          <a:p>
            <a:pPr>
              <a:buClr>
                <a:srgbClr val="66C0F4"/>
              </a:buClr>
            </a:pPr>
            <a:r>
              <a:rPr lang="en-US" sz="2000" dirty="0" err="1"/>
              <a:t>Mentre</a:t>
            </a:r>
            <a:r>
              <a:rPr lang="en-US" sz="2000" dirty="0"/>
              <a:t> la </a:t>
            </a:r>
            <a:r>
              <a:rPr lang="en-US" sz="2000" dirty="0" err="1"/>
              <a:t>componente</a:t>
            </a:r>
            <a:r>
              <a:rPr lang="en-US" sz="2000" dirty="0"/>
              <a:t> </a:t>
            </a:r>
            <a:r>
              <a:rPr lang="en-US" sz="2000" dirty="0" err="1"/>
              <a:t>SinglePlayer</a:t>
            </a:r>
            <a:r>
              <a:rPr lang="en-US" sz="2000" dirty="0"/>
              <a:t> </a:t>
            </a:r>
            <a:r>
              <a:rPr lang="en-US" sz="2000" dirty="0" err="1"/>
              <a:t>registra</a:t>
            </a:r>
            <a:r>
              <a:rPr lang="en-US" sz="2000" dirty="0"/>
              <a:t> un </a:t>
            </a:r>
            <a:r>
              <a:rPr lang="en-US" sz="2000" dirty="0">
                <a:solidFill>
                  <a:srgbClr val="66C0F4"/>
                </a:solidFill>
              </a:rPr>
              <a:t>leggero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/>
              <a:t>aumento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period post-Covid19</a:t>
            </a:r>
          </a:p>
        </p:txBody>
      </p:sp>
      <p:pic>
        <p:nvPicPr>
          <p:cNvPr id="11" name="Immagine 10" descr="Immagine che contiene testo, cerchio, schermata, Policromia&#10;&#10;Descrizione generata automaticamente">
            <a:extLst>
              <a:ext uri="{FF2B5EF4-FFF2-40B4-BE49-F238E27FC236}">
                <a16:creationId xmlns:a16="http://schemas.microsoft.com/office/drawing/2014/main" id="{3FD6F79F-300C-6BB5-229A-D1616D9A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9" y="650816"/>
            <a:ext cx="6047482" cy="60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per </a:t>
            </a:r>
            <a:r>
              <a:rPr lang="en-US" sz="3200" b="1" dirty="0" err="1">
                <a:solidFill>
                  <a:srgbClr val="66C0F4"/>
                </a:solidFill>
              </a:rPr>
              <a:t>popolarità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1672"/>
            <a:ext cx="5196517" cy="38973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899483" y="2136338"/>
            <a:ext cx="4119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 </a:t>
            </a:r>
            <a:r>
              <a:rPr lang="en-US" dirty="0" err="1"/>
              <a:t>generi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popolari</a:t>
            </a:r>
            <a:r>
              <a:rPr lang="en-US" dirty="0"/>
              <a:t> </a:t>
            </a:r>
            <a:r>
              <a:rPr lang="en-US" dirty="0" err="1"/>
              <a:t>figurano</a:t>
            </a:r>
            <a:r>
              <a:rPr lang="en-US" dirty="0"/>
              <a:t>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Uno di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it-IT" dirty="0"/>
              <a:t>probabilmente</a:t>
            </a:r>
            <a:r>
              <a:rPr lang="en-US" dirty="0"/>
              <a:t> il </a:t>
            </a:r>
            <a:r>
              <a:rPr lang="en-US" dirty="0" err="1"/>
              <a:t>genere</a:t>
            </a:r>
            <a:r>
              <a:rPr lang="en-US" dirty="0"/>
              <a:t> con </a:t>
            </a:r>
            <a:r>
              <a:rPr lang="en-US" dirty="0" err="1"/>
              <a:t>l’aspettativa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Il </a:t>
            </a:r>
            <a:r>
              <a:rPr lang="en-US" sz="1600" dirty="0" err="1"/>
              <a:t>grafico</a:t>
            </a:r>
            <a:r>
              <a:rPr lang="en-US" sz="1600" dirty="0"/>
              <a:t> </a:t>
            </a:r>
            <a:r>
              <a:rPr lang="en-US" sz="1600" dirty="0" err="1"/>
              <a:t>mostra</a:t>
            </a:r>
            <a:r>
              <a:rPr lang="en-US" sz="1600" dirty="0"/>
              <a:t> la </a:t>
            </a:r>
            <a:r>
              <a:rPr lang="en-US" sz="1600" dirty="0" err="1"/>
              <a:t>distribuzione</a:t>
            </a:r>
            <a:r>
              <a:rPr lang="en-US" sz="1600" dirty="0"/>
              <a:t> del </a:t>
            </a:r>
            <a:r>
              <a:rPr lang="en-US" sz="1600" dirty="0" err="1"/>
              <a:t>numero</a:t>
            </a:r>
            <a:r>
              <a:rPr lang="en-US" sz="1600" dirty="0"/>
              <a:t> di </a:t>
            </a:r>
            <a:r>
              <a:rPr lang="en-US" sz="1600" dirty="0" err="1"/>
              <a:t>acquisti</a:t>
            </a:r>
            <a:r>
              <a:rPr lang="en-US" sz="1600" dirty="0"/>
              <a:t> per </a:t>
            </a:r>
            <a:r>
              <a:rPr lang="en-US" sz="1600" dirty="0" err="1"/>
              <a:t>Videogiochi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due diverse </a:t>
            </a:r>
            <a:r>
              <a:rPr lang="en-US" sz="1600" dirty="0" err="1"/>
              <a:t>categorie</a:t>
            </a:r>
            <a:r>
              <a:rPr lang="en-US" sz="1600" dirty="0"/>
              <a:t> </a:t>
            </a:r>
            <a:r>
              <a:rPr lang="en-US" sz="1600" dirty="0" err="1"/>
              <a:t>FreeToPlay</a:t>
            </a:r>
            <a:r>
              <a:rPr lang="en-US" sz="1600" dirty="0"/>
              <a:t> (F2P) e </a:t>
            </a:r>
            <a:r>
              <a:rPr lang="en-US" sz="1600" dirty="0" err="1"/>
              <a:t>PayToPlay</a:t>
            </a:r>
            <a:r>
              <a:rPr lang="en-US" sz="1600" dirty="0"/>
              <a:t> (P2P)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Crescita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fetta di </a:t>
            </a:r>
            <a:r>
              <a:rPr lang="en-US" sz="1600" dirty="0" err="1"/>
              <a:t>mercato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f2p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culmina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2018 con </a:t>
            </a:r>
            <a:r>
              <a:rPr lang="en-US" sz="1600" dirty="0" err="1"/>
              <a:t>l’uscita</a:t>
            </a:r>
            <a:r>
              <a:rPr lang="en-US" sz="1600" dirty="0"/>
              <a:t> di </a:t>
            </a:r>
            <a:r>
              <a:rPr lang="en-US" sz="1600" dirty="0">
                <a:solidFill>
                  <a:srgbClr val="66C0F4"/>
                </a:solidFill>
              </a:rPr>
              <a:t>Fortnite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Inizio</a:t>
            </a:r>
            <a:r>
              <a:rPr lang="en-US" sz="1600" dirty="0"/>
              <a:t> del </a:t>
            </a:r>
            <a:r>
              <a:rPr lang="en-US" sz="1600" dirty="0" err="1"/>
              <a:t>declino</a:t>
            </a:r>
            <a:r>
              <a:rPr lang="en-US" sz="1600" dirty="0"/>
              <a:t> con la fine del </a:t>
            </a:r>
            <a:r>
              <a:rPr lang="en-US" sz="1600" dirty="0">
                <a:solidFill>
                  <a:srgbClr val="66C0F4"/>
                </a:solidFill>
              </a:rPr>
              <a:t>Covid19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dovuto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crescente</a:t>
            </a:r>
            <a:r>
              <a:rPr lang="en-US" sz="1600" dirty="0"/>
              <a:t> </a:t>
            </a:r>
            <a:r>
              <a:rPr lang="en-US" sz="1600" dirty="0" err="1"/>
              <a:t>infamia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pratica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microtransazioni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r>
              <a:rPr lang="en-US" sz="1600" dirty="0"/>
              <a:t>Si </a:t>
            </a:r>
            <a:r>
              <a:rPr lang="en-US" sz="1600" dirty="0" err="1"/>
              <a:t>puo</a:t>
            </a:r>
            <a:r>
              <a:rPr lang="en-US" sz="1600" dirty="0"/>
              <a:t>’ </a:t>
            </a:r>
            <a:r>
              <a:rPr lang="en-US" sz="1600" dirty="0" err="1"/>
              <a:t>notare</a:t>
            </a:r>
            <a:r>
              <a:rPr lang="en-US" sz="1600" dirty="0"/>
              <a:t> come la </a:t>
            </a:r>
            <a:r>
              <a:rPr lang="en-US" sz="1600" dirty="0" err="1"/>
              <a:t>maggior</a:t>
            </a:r>
            <a:r>
              <a:rPr lang="en-US" sz="1600" dirty="0"/>
              <a:t> </a:t>
            </a:r>
            <a:r>
              <a:rPr lang="en-US" sz="1600" dirty="0" err="1"/>
              <a:t>parte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download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r>
              <a:rPr lang="en-US" sz="1600" dirty="0"/>
              <a:t> di STEAM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distribuisca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P2P </a:t>
            </a:r>
            <a:r>
              <a:rPr lang="en-US" sz="1600" dirty="0" err="1"/>
              <a:t>piuttosto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F2P.</a:t>
            </a: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66C0F4"/>
              </a:solidFill>
            </a:endParaRP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22338"/>
          <a:stretch/>
        </p:blipFill>
        <p:spPr>
          <a:xfrm>
            <a:off x="4428830" y="1321117"/>
            <a:ext cx="7214073" cy="437911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La slide </a:t>
            </a:r>
            <a:r>
              <a:rPr lang="en-US" sz="1600" dirty="0" err="1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evidenziava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download molto </a:t>
            </a:r>
            <a:r>
              <a:rPr lang="en-US" sz="1600" dirty="0" err="1"/>
              <a:t>più</a:t>
            </a:r>
            <a:r>
              <a:rPr lang="en-US" sz="1600" dirty="0"/>
              <a:t> alto per </a:t>
            </a:r>
            <a:r>
              <a:rPr lang="en-US" sz="1600" dirty="0" err="1"/>
              <a:t>i</a:t>
            </a:r>
            <a:r>
              <a:rPr lang="en-US" sz="1600" dirty="0"/>
              <a:t> VG P2P: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Notiamo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la </a:t>
            </a:r>
            <a:r>
              <a:rPr lang="en-US" sz="1600" dirty="0" err="1"/>
              <a:t>motivazione</a:t>
            </a:r>
            <a:r>
              <a:rPr lang="en-US" sz="1600" dirty="0"/>
              <a:t> di </a:t>
            </a:r>
            <a:r>
              <a:rPr lang="en-US" sz="1600" dirty="0" err="1"/>
              <a:t>questa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disparità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</a:t>
            </a:r>
            <a:r>
              <a:rPr lang="en-US" sz="1600" dirty="0" err="1"/>
              <a:t>che</a:t>
            </a:r>
            <a:r>
              <a:rPr lang="en-US" sz="1600" dirty="0"/>
              <a:t> il </a:t>
            </a:r>
            <a:r>
              <a:rPr lang="en-US" sz="1600" dirty="0" err="1"/>
              <a:t>numero</a:t>
            </a:r>
            <a:r>
              <a:rPr lang="en-US" sz="1600" dirty="0"/>
              <a:t> di VG F2P è molto </a:t>
            </a:r>
            <a:r>
              <a:rPr lang="en-US" sz="1600" dirty="0" err="1"/>
              <a:t>più</a:t>
            </a:r>
            <a:r>
              <a:rPr lang="en-US" sz="1600" dirty="0"/>
              <a:t> piccolo del </a:t>
            </a:r>
            <a:r>
              <a:rPr lang="en-US" sz="1600" dirty="0" err="1"/>
              <a:t>numero</a:t>
            </a:r>
            <a:r>
              <a:rPr lang="en-US" sz="1600" dirty="0"/>
              <a:t> di VG P2P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Questo</a:t>
            </a:r>
            <a:r>
              <a:rPr lang="en-US" sz="1600" dirty="0"/>
              <a:t> è </a:t>
            </a:r>
            <a:r>
              <a:rPr lang="en-US" sz="1600" dirty="0" err="1"/>
              <a:t>facilmente</a:t>
            </a:r>
            <a:r>
              <a:rPr lang="en-US" sz="1600" dirty="0"/>
              <a:t> </a:t>
            </a:r>
            <a:r>
              <a:rPr lang="en-US" sz="1600" dirty="0" err="1"/>
              <a:t>giustificato</a:t>
            </a:r>
            <a:r>
              <a:rPr lang="en-US" sz="1600" dirty="0"/>
              <a:t> dal </a:t>
            </a:r>
            <a:r>
              <a:rPr lang="en-US" sz="1600" dirty="0" err="1"/>
              <a:t>fatto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piattaforma</a:t>
            </a:r>
            <a:r>
              <a:rPr lang="en-US" sz="1600" dirty="0"/>
              <a:t> di </a:t>
            </a:r>
            <a:r>
              <a:rPr lang="en-US" sz="1600" dirty="0" err="1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concentra</a:t>
            </a:r>
            <a:r>
              <a:rPr lang="en-US" sz="1600" dirty="0"/>
              <a:t> sui VG 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  <p:pic>
        <p:nvPicPr>
          <p:cNvPr id="2" name="Immagine 1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829A5FF1-03F9-03EB-080F-0B2D1301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5" b="65442"/>
          <a:stretch/>
        </p:blipFill>
        <p:spPr>
          <a:xfrm>
            <a:off x="5974877" y="1321118"/>
            <a:ext cx="1149654" cy="1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it-IT" sz="3200" b="1" dirty="0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mercato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1" y="132651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Nonostante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VG </a:t>
            </a:r>
            <a:r>
              <a:rPr lang="en-US" sz="1600" dirty="0">
                <a:solidFill>
                  <a:srgbClr val="66C0F4"/>
                </a:solidFill>
              </a:rPr>
              <a:t>F2P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compongano</a:t>
            </a:r>
            <a:r>
              <a:rPr lang="en-US" sz="1600" dirty="0"/>
              <a:t> </a:t>
            </a:r>
            <a:r>
              <a:rPr lang="en-US" sz="1600" dirty="0" err="1"/>
              <a:t>solamente</a:t>
            </a:r>
            <a:r>
              <a:rPr lang="en-US" sz="1600" dirty="0"/>
              <a:t> il 10%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prodotti</a:t>
            </a:r>
            <a:r>
              <a:rPr lang="en-US" sz="1600" dirty="0"/>
              <a:t> di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/>
              <a:t>, la revenue </a:t>
            </a:r>
            <a:r>
              <a:rPr lang="en-US" sz="1600" dirty="0" err="1"/>
              <a:t>mondiale</a:t>
            </a:r>
            <a:r>
              <a:rPr lang="en-US" sz="1600" dirty="0"/>
              <a:t> data </a:t>
            </a:r>
            <a:r>
              <a:rPr lang="en-US" sz="1600" dirty="0" err="1"/>
              <a:t>dai</a:t>
            </a:r>
            <a:r>
              <a:rPr lang="en-US" sz="1600" dirty="0"/>
              <a:t> </a:t>
            </a:r>
            <a:r>
              <a:rPr lang="en-US" sz="1600" dirty="0" err="1"/>
              <a:t>contenuti</a:t>
            </a:r>
            <a:r>
              <a:rPr lang="en-US" sz="1600" dirty="0"/>
              <a:t> </a:t>
            </a:r>
            <a:r>
              <a:rPr lang="en-US" sz="1600" dirty="0" err="1"/>
              <a:t>aggiuntivi</a:t>
            </a:r>
            <a:r>
              <a:rPr lang="en-US" sz="1600" dirty="0"/>
              <a:t> </a:t>
            </a:r>
            <a:r>
              <a:rPr lang="en-US" sz="1600" dirty="0" err="1"/>
              <a:t>supera</a:t>
            </a:r>
            <a:r>
              <a:rPr lang="en-US" sz="1600" dirty="0"/>
              <a:t> </a:t>
            </a:r>
            <a:r>
              <a:rPr lang="en-US" sz="1600" dirty="0" err="1"/>
              <a:t>ormai</a:t>
            </a:r>
            <a:r>
              <a:rPr lang="en-US" sz="1600" dirty="0"/>
              <a:t> di molto </a:t>
            </a:r>
            <a:r>
              <a:rPr lang="en-US" sz="1600" dirty="0" err="1"/>
              <a:t>quella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videogiochi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C0F4"/>
                </a:solidFill>
              </a:rPr>
              <a:t>P2P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(Premium)</a:t>
            </a:r>
          </a:p>
          <a:p>
            <a:r>
              <a:rPr lang="en-US" sz="1600" dirty="0"/>
              <a:t>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previsione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</a:t>
            </a:r>
            <a:r>
              <a:rPr lang="en-US" sz="1600" dirty="0" err="1"/>
              <a:t>che</a:t>
            </a:r>
            <a:r>
              <a:rPr lang="en-US" sz="1600" dirty="0"/>
              <a:t> tale </a:t>
            </a:r>
            <a:r>
              <a:rPr lang="en-US" sz="1600" dirty="0" err="1"/>
              <a:t>valore</a:t>
            </a:r>
            <a:r>
              <a:rPr lang="en-US" sz="1600" dirty="0"/>
              <a:t> vada ad </a:t>
            </a:r>
            <a:r>
              <a:rPr lang="en-US" sz="1600" dirty="0" err="1"/>
              <a:t>aumentare</a:t>
            </a:r>
            <a:r>
              <a:rPr lang="en-US" sz="1600" dirty="0"/>
              <a:t> </a:t>
            </a:r>
            <a:r>
              <a:rPr lang="en-US" sz="1600" dirty="0" err="1"/>
              <a:t>ulteriormente</a:t>
            </a:r>
            <a:r>
              <a:rPr lang="en-US" sz="1600" dirty="0"/>
              <a:t> </a:t>
            </a:r>
            <a:r>
              <a:rPr lang="en-US" sz="1600" dirty="0" err="1"/>
              <a:t>nei</a:t>
            </a:r>
            <a:r>
              <a:rPr lang="en-US" sz="1600" dirty="0"/>
              <a:t> </a:t>
            </a:r>
            <a:r>
              <a:rPr lang="en-US" sz="1600" dirty="0" err="1"/>
              <a:t>prossimi</a:t>
            </a:r>
            <a:r>
              <a:rPr lang="en-US" sz="1600" dirty="0"/>
              <a:t> anni (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parla</a:t>
            </a:r>
            <a:r>
              <a:rPr lang="en-US" sz="1600" dirty="0"/>
              <a:t> del </a:t>
            </a:r>
            <a:r>
              <a:rPr lang="en-US" sz="1600" dirty="0">
                <a:solidFill>
                  <a:srgbClr val="66C0F4"/>
                </a:solidFill>
              </a:rPr>
              <a:t>95% </a:t>
            </a:r>
            <a:r>
              <a:rPr lang="en-US" sz="1600" dirty="0" err="1">
                <a:solidFill>
                  <a:srgbClr val="66C0F4"/>
                </a:solidFill>
              </a:rPr>
              <a:t>nel</a:t>
            </a:r>
            <a:r>
              <a:rPr lang="en-US" sz="1600" dirty="0">
                <a:solidFill>
                  <a:srgbClr val="66C0F4"/>
                </a:solidFill>
              </a:rPr>
              <a:t> 2025</a:t>
            </a:r>
            <a:r>
              <a:rPr lang="en-US" sz="1600" dirty="0"/>
              <a:t>).</a:t>
            </a:r>
          </a:p>
        </p:txBody>
      </p:sp>
      <p:pic>
        <p:nvPicPr>
          <p:cNvPr id="6" name="Immagine 5" descr="Immagine che contiene cerchi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732222C-B1AF-E1AD-7075-5100C735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0" y="2546449"/>
            <a:ext cx="8702899" cy="4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</a:t>
            </a:r>
            <a:r>
              <a:rPr lang="en-US" dirty="0" err="1"/>
              <a:t>Videogiochi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FreeToPlay</a:t>
            </a:r>
            <a:r>
              <a:rPr lang="en-US" dirty="0">
                <a:solidFill>
                  <a:srgbClr val="66C0F4"/>
                </a:solidFill>
              </a:rPr>
              <a:t> (F2P)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prodotti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 </a:t>
            </a:r>
            <a:r>
              <a:rPr lang="en-US" dirty="0" err="1"/>
              <a:t>gratutitamente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solitamente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Microtransazioni</a:t>
            </a:r>
            <a:r>
              <a:rPr lang="en-US" dirty="0">
                <a:solidFill>
                  <a:srgbClr val="66C0F4"/>
                </a:solidFill>
              </a:rPr>
              <a:t> (MTX)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r>
              <a:rPr lang="en-US" dirty="0" err="1"/>
              <a:t>Pertanto</a:t>
            </a:r>
            <a:r>
              <a:rPr lang="en-US" dirty="0"/>
              <a:t> il tempo di </a:t>
            </a:r>
            <a:r>
              <a:rPr lang="en-US" dirty="0" err="1"/>
              <a:t>gioco</a:t>
            </a:r>
            <a:r>
              <a:rPr lang="en-US" dirty="0"/>
              <a:t> ed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giocatori</a:t>
            </a:r>
            <a:r>
              <a:rPr lang="en-US" dirty="0"/>
              <a:t> online </a:t>
            </a:r>
            <a:r>
              <a:rPr lang="en-US" dirty="0" err="1"/>
              <a:t>temporaneamente</a:t>
            </a:r>
            <a:r>
              <a:rPr lang="en-US" dirty="0"/>
              <a:t> </a:t>
            </a:r>
            <a:r>
              <a:rPr lang="en-US" dirty="0" err="1"/>
              <a:t>influiscono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profitto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dale compagnie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Il </a:t>
            </a:r>
            <a:r>
              <a:rPr lang="en-US" dirty="0" err="1">
                <a:solidFill>
                  <a:srgbClr val="66C0F4"/>
                </a:solidFill>
              </a:rPr>
              <a:t>numero</a:t>
            </a:r>
            <a:r>
              <a:rPr lang="en-US" dirty="0">
                <a:solidFill>
                  <a:srgbClr val="66C0F4"/>
                </a:solidFill>
              </a:rPr>
              <a:t> di download </a:t>
            </a:r>
            <a:r>
              <a:rPr lang="en-US" dirty="0"/>
              <a:t>(Estimated Owners)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F2P </a:t>
            </a:r>
            <a:r>
              <a:rPr lang="en-US" dirty="0">
                <a:solidFill>
                  <a:srgbClr val="66C0F4"/>
                </a:solidFill>
              </a:rPr>
              <a:t>NON </a:t>
            </a:r>
            <a:r>
              <a:rPr lang="en-US" dirty="0"/>
              <a:t>è un </a:t>
            </a:r>
            <a:r>
              <a:rPr lang="en-US" dirty="0" err="1"/>
              <a:t>buon</a:t>
            </a:r>
            <a:r>
              <a:rPr lang="en-US" dirty="0"/>
              <a:t> </a:t>
            </a:r>
            <a:r>
              <a:rPr lang="en-US" dirty="0" err="1"/>
              <a:t>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avendo</a:t>
            </a:r>
            <a:r>
              <a:rPr lang="en-US" dirty="0"/>
              <a:t> un </a:t>
            </a:r>
            <a:r>
              <a:rPr lang="en-US" dirty="0" err="1"/>
              <a:t>prezzo</a:t>
            </a:r>
            <a:r>
              <a:rPr lang="en-US" dirty="0"/>
              <a:t> di </a:t>
            </a:r>
            <a:r>
              <a:rPr lang="en-US" dirty="0" err="1"/>
              <a:t>acquisto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basano</a:t>
            </a:r>
            <a:r>
              <a:rPr lang="en-US" dirty="0"/>
              <a:t> </a:t>
            </a:r>
            <a:r>
              <a:rPr lang="en-US" dirty="0" err="1"/>
              <a:t>sull’acquisto</a:t>
            </a:r>
            <a:r>
              <a:rPr lang="en-US" dirty="0"/>
              <a:t> di </a:t>
            </a:r>
            <a:r>
              <a:rPr lang="en-US" dirty="0" err="1">
                <a:solidFill>
                  <a:srgbClr val="66C0F4"/>
                </a:solidFill>
              </a:rPr>
              <a:t>contenuto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digitale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aggiuntivo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La </a:t>
            </a:r>
            <a:r>
              <a:rPr lang="en-US" dirty="0" err="1">
                <a:solidFill>
                  <a:srgbClr val="C7D5E0"/>
                </a:solidFill>
              </a:rPr>
              <a:t>tendenza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modello</a:t>
            </a:r>
            <a:r>
              <a:rPr lang="en-US" dirty="0">
                <a:solidFill>
                  <a:srgbClr val="C7D5E0"/>
                </a:solidFill>
              </a:rPr>
              <a:t> è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quella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aumentare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>
                <a:solidFill>
                  <a:srgbClr val="66C0F4"/>
                </a:solidFill>
              </a:rPr>
              <a:t>tempo </a:t>
            </a:r>
            <a:r>
              <a:rPr lang="en-US" dirty="0" err="1">
                <a:solidFill>
                  <a:srgbClr val="66C0F4"/>
                </a:solidFill>
              </a:rPr>
              <a:t>passato</a:t>
            </a:r>
            <a:r>
              <a:rPr lang="en-US" dirty="0">
                <a:solidFill>
                  <a:srgbClr val="66C0F4"/>
                </a:solidFill>
              </a:rPr>
              <a:t> online </a:t>
            </a:r>
            <a:r>
              <a:rPr lang="en-US" dirty="0"/>
              <a:t>in modo da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invogliare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all’acquisto</a:t>
            </a:r>
            <a:r>
              <a:rPr lang="en-US" dirty="0"/>
              <a:t> d</a:t>
            </a:r>
            <a:r>
              <a:rPr lang="en-US" dirty="0">
                <a:solidFill>
                  <a:srgbClr val="C7D5E0"/>
                </a:solidFill>
              </a:rPr>
              <a:t>i </a:t>
            </a:r>
            <a:r>
              <a:rPr lang="en-US" dirty="0">
                <a:solidFill>
                  <a:srgbClr val="66C0F4"/>
                </a:solidFill>
              </a:rPr>
              <a:t>MTXs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/>
              <a:t>Procediamo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ad </a:t>
            </a:r>
            <a:r>
              <a:rPr lang="en-US" dirty="0" err="1"/>
              <a:t>analizzare</a:t>
            </a:r>
            <a:r>
              <a:rPr lang="en-US" dirty="0"/>
              <a:t> due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classificatori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Peak CCU </a:t>
            </a:r>
            <a:r>
              <a:rPr lang="en-US" dirty="0"/>
              <a:t>– Il </a:t>
            </a:r>
            <a:r>
              <a:rPr lang="en-US" dirty="0" err="1"/>
              <a:t>picco</a:t>
            </a:r>
            <a:r>
              <a:rPr lang="en-US" dirty="0"/>
              <a:t> di </a:t>
            </a:r>
            <a:r>
              <a:rPr lang="en-US" dirty="0" err="1"/>
              <a:t>giocatori</a:t>
            </a:r>
            <a:r>
              <a:rPr lang="en-US" dirty="0"/>
              <a:t> online in </a:t>
            </a:r>
            <a:r>
              <a:rPr lang="en-US" dirty="0" err="1"/>
              <a:t>contemporanea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alto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registrato</a:t>
            </a:r>
            <a:endParaRPr lang="en-US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AverageTime</a:t>
            </a:r>
            <a:r>
              <a:rPr lang="en-US" b="1" dirty="0">
                <a:solidFill>
                  <a:srgbClr val="C7D5E0"/>
                </a:solidFill>
              </a:rPr>
              <a:t> </a:t>
            </a:r>
            <a:r>
              <a:rPr lang="en-US" dirty="0"/>
              <a:t>– Il tempo medio di </a:t>
            </a:r>
            <a:r>
              <a:rPr lang="en-US" dirty="0" err="1"/>
              <a:t>utilizzo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lo </a:t>
            </a:r>
            <a:r>
              <a:rPr lang="en-US" dirty="0" err="1"/>
              <a:t>acquistano</a:t>
            </a:r>
            <a:r>
              <a:rPr lang="en-US" dirty="0"/>
              <a:t> (o </a:t>
            </a:r>
            <a:r>
              <a:rPr lang="en-US" dirty="0" err="1"/>
              <a:t>scaricano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Notiamo</a:t>
            </a:r>
            <a:r>
              <a:rPr lang="en-US" sz="1500" dirty="0"/>
              <a:t> la </a:t>
            </a:r>
            <a:r>
              <a:rPr lang="en-US" sz="1500" dirty="0" err="1"/>
              <a:t>presenza</a:t>
            </a:r>
            <a:r>
              <a:rPr lang="en-US" sz="1500" dirty="0"/>
              <a:t> di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66C0F4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/>
              <a:t>positive </a:t>
            </a:r>
            <a:r>
              <a:rPr lang="en-US" sz="1500" dirty="0" err="1"/>
              <a:t>tra</a:t>
            </a:r>
            <a:r>
              <a:rPr lang="en-US" sz="1500" dirty="0"/>
              <a:t> il Peak CCU ed il </a:t>
            </a:r>
            <a:r>
              <a:rPr lang="en-US" sz="1500" dirty="0" err="1"/>
              <a:t>numero</a:t>
            </a:r>
            <a:r>
              <a:rPr lang="en-US" sz="1500" dirty="0"/>
              <a:t> di </a:t>
            </a:r>
            <a:r>
              <a:rPr lang="en-US" sz="1500" dirty="0" err="1"/>
              <a:t>utenti</a:t>
            </a:r>
            <a:r>
              <a:rPr lang="en-US" sz="1500" dirty="0"/>
              <a:t>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 err="1"/>
              <a:t>possiedono</a:t>
            </a:r>
            <a:r>
              <a:rPr lang="en-US" sz="1500" dirty="0"/>
              <a:t> il </a:t>
            </a:r>
            <a:r>
              <a:rPr lang="en-US" sz="1500" dirty="0" err="1"/>
              <a:t>gioco</a:t>
            </a:r>
            <a:r>
              <a:rPr lang="en-US" sz="1500" dirty="0"/>
              <a:t>.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 err="1"/>
              <a:t>Sebbene</a:t>
            </a:r>
            <a:r>
              <a:rPr lang="en-US" sz="1500" dirty="0"/>
              <a:t>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tratti</a:t>
            </a:r>
            <a:r>
              <a:rPr lang="en-US" sz="1500" dirty="0"/>
              <a:t> di un </a:t>
            </a:r>
            <a:r>
              <a:rPr lang="en-US" sz="1500" dirty="0" err="1"/>
              <a:t>classificatore</a:t>
            </a:r>
            <a:r>
              <a:rPr lang="en-US" sz="1500" dirty="0"/>
              <a:t> </a:t>
            </a:r>
            <a:r>
              <a:rPr lang="en-US" sz="1500" dirty="0" err="1"/>
              <a:t>generalmente</a:t>
            </a:r>
            <a:r>
              <a:rPr lang="en-US" sz="1500" dirty="0"/>
              <a:t> </a:t>
            </a:r>
            <a:r>
              <a:rPr lang="en-US" sz="1500" dirty="0" err="1"/>
              <a:t>migliore</a:t>
            </a:r>
            <a:r>
              <a:rPr lang="en-US" sz="1500" dirty="0"/>
              <a:t>, </a:t>
            </a:r>
            <a:r>
              <a:rPr lang="en-US" sz="1500" dirty="0">
                <a:solidFill>
                  <a:srgbClr val="66C0F4"/>
                </a:solidFill>
              </a:rPr>
              <a:t>non è </a:t>
            </a:r>
            <a:r>
              <a:rPr lang="en-US" sz="1500" dirty="0" err="1">
                <a:solidFill>
                  <a:srgbClr val="66C0F4"/>
                </a:solidFill>
              </a:rPr>
              <a:t>sufficiente</a:t>
            </a:r>
            <a:r>
              <a:rPr lang="en-US" sz="1500" dirty="0">
                <a:solidFill>
                  <a:srgbClr val="C7D5E0"/>
                </a:solidFill>
              </a:rPr>
              <a:t> a </a:t>
            </a:r>
            <a:r>
              <a:rPr lang="en-US" sz="1500" dirty="0" err="1"/>
              <a:t>caratterizzare</a:t>
            </a:r>
            <a:r>
              <a:rPr lang="en-US" sz="1500" dirty="0"/>
              <a:t> il </a:t>
            </a:r>
            <a:r>
              <a:rPr lang="en-US" sz="1500" dirty="0" err="1"/>
              <a:t>successo</a:t>
            </a:r>
            <a:r>
              <a:rPr lang="en-US" sz="1500" dirty="0"/>
              <a:t> </a:t>
            </a:r>
            <a:r>
              <a:rPr lang="en-US" sz="1500" dirty="0" err="1"/>
              <a:t>dei</a:t>
            </a:r>
            <a:r>
              <a:rPr lang="en-US" sz="1500" dirty="0"/>
              <a:t> </a:t>
            </a:r>
            <a:r>
              <a:rPr lang="en-US" sz="1500" dirty="0" err="1"/>
              <a:t>Videogiochi</a:t>
            </a:r>
            <a:r>
              <a:rPr lang="en-US" sz="1500" dirty="0"/>
              <a:t> </a:t>
            </a:r>
            <a:r>
              <a:rPr lang="en-US" sz="1500" dirty="0" err="1"/>
              <a:t>FreeToPlay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Notiamo</a:t>
            </a:r>
            <a:r>
              <a:rPr lang="en-US" sz="1500" dirty="0"/>
              <a:t>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66C0F4"/>
                </a:solidFill>
              </a:rPr>
              <a:t>non è </a:t>
            </a:r>
            <a:r>
              <a:rPr lang="en-US" sz="1500" dirty="0" err="1"/>
              <a:t>presente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correlazione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il </a:t>
            </a:r>
            <a:r>
              <a:rPr lang="en-US" sz="1500" dirty="0" err="1"/>
              <a:t>numero</a:t>
            </a:r>
            <a:r>
              <a:rPr lang="en-US" sz="1500" dirty="0"/>
              <a:t> di </a:t>
            </a:r>
            <a:r>
              <a:rPr lang="en-US" sz="1500" dirty="0" err="1"/>
              <a:t>Acquisti</a:t>
            </a:r>
            <a:r>
              <a:rPr lang="en-US" sz="1500" dirty="0"/>
              <a:t>/Download ed il tempo medio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 err="1"/>
              <a:t>gli</a:t>
            </a:r>
            <a:r>
              <a:rPr lang="en-US" sz="1500" dirty="0"/>
              <a:t> </a:t>
            </a:r>
            <a:r>
              <a:rPr lang="en-US" sz="1500" dirty="0" err="1"/>
              <a:t>utenti</a:t>
            </a:r>
            <a:r>
              <a:rPr lang="en-US" sz="1500" dirty="0"/>
              <a:t> </a:t>
            </a:r>
            <a:r>
              <a:rPr lang="en-US" sz="1500" dirty="0" err="1"/>
              <a:t>passano</a:t>
            </a:r>
            <a:r>
              <a:rPr lang="en-US" sz="1500" dirty="0"/>
              <a:t> </a:t>
            </a:r>
            <a:r>
              <a:rPr lang="en-US" sz="1500" dirty="0" err="1"/>
              <a:t>nel</a:t>
            </a:r>
            <a:r>
              <a:rPr lang="en-US" sz="1500" dirty="0"/>
              <a:t> </a:t>
            </a:r>
            <a:r>
              <a:rPr lang="en-US" sz="1500" dirty="0" err="1"/>
              <a:t>Videogioco</a:t>
            </a:r>
            <a:endParaRPr lang="en-US" sz="1500" dirty="0"/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/>
              <a:t>Si </a:t>
            </a:r>
            <a:r>
              <a:rPr lang="en-US" sz="1500" dirty="0" err="1"/>
              <a:t>tratta</a:t>
            </a:r>
            <a:r>
              <a:rPr lang="en-US" sz="1500" dirty="0"/>
              <a:t> di un </a:t>
            </a:r>
            <a:r>
              <a:rPr lang="en-US" sz="1500" dirty="0" err="1">
                <a:solidFill>
                  <a:srgbClr val="66C0F4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/>
              <a:t>che</a:t>
            </a:r>
            <a:r>
              <a:rPr lang="en-US" sz="1500" dirty="0"/>
              <a:t> se </a:t>
            </a:r>
            <a:r>
              <a:rPr lang="en-US" sz="1500" dirty="0" err="1">
                <a:solidFill>
                  <a:srgbClr val="66C0F4"/>
                </a:solidFill>
              </a:rPr>
              <a:t>unito</a:t>
            </a:r>
            <a:r>
              <a:rPr lang="en-US" sz="1500" dirty="0">
                <a:solidFill>
                  <a:srgbClr val="66C0F4"/>
                </a:solidFill>
              </a:rPr>
              <a:t> al </a:t>
            </a:r>
            <a:r>
              <a:rPr lang="en-US" sz="1500" dirty="0" err="1">
                <a:solidFill>
                  <a:srgbClr val="66C0F4"/>
                </a:solidFill>
              </a:rPr>
              <a:t>numero</a:t>
            </a:r>
            <a:r>
              <a:rPr lang="en-US" sz="1500" dirty="0">
                <a:solidFill>
                  <a:srgbClr val="66C0F4"/>
                </a:solidFill>
              </a:rPr>
              <a:t> di Download </a:t>
            </a:r>
            <a:r>
              <a:rPr lang="en-US" sz="1500" dirty="0"/>
              <a:t>ci </a:t>
            </a:r>
            <a:r>
              <a:rPr lang="en-US" sz="1500" dirty="0" err="1"/>
              <a:t>fornisce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stima</a:t>
            </a:r>
            <a:r>
              <a:rPr lang="en-US" sz="1500" dirty="0"/>
              <a:t> </a:t>
            </a:r>
            <a:r>
              <a:rPr lang="en-US" sz="1500" dirty="0" err="1"/>
              <a:t>migliore</a:t>
            </a:r>
            <a:r>
              <a:rPr lang="en-US" sz="1500" dirty="0"/>
              <a:t> del </a:t>
            </a:r>
            <a:r>
              <a:rPr lang="en-US" sz="1500" dirty="0" err="1"/>
              <a:t>successo</a:t>
            </a:r>
            <a:r>
              <a:rPr lang="en-US" sz="1500" dirty="0"/>
              <a:t> </a:t>
            </a:r>
            <a:r>
              <a:rPr lang="en-US" sz="1500" dirty="0" err="1"/>
              <a:t>economico</a:t>
            </a:r>
            <a:r>
              <a:rPr lang="en-US" sz="1500" dirty="0"/>
              <a:t> </a:t>
            </a:r>
            <a:r>
              <a:rPr lang="en-US" sz="1500" dirty="0" err="1"/>
              <a:t>dei</a:t>
            </a:r>
            <a:r>
              <a:rPr lang="en-US" sz="1500" dirty="0"/>
              <a:t> </a:t>
            </a:r>
            <a:r>
              <a:rPr lang="en-US" sz="1500" dirty="0" err="1"/>
              <a:t>Videogiochi</a:t>
            </a:r>
            <a:r>
              <a:rPr lang="en-US" sz="1500" dirty="0"/>
              <a:t>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6015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cs typeface="Arial" panose="020B0604020202020204" pitchFamily="34" charset="0"/>
              </a:rPr>
              <a:t>Scelta</a:t>
            </a:r>
            <a:r>
              <a:rPr lang="en-US" sz="2000" dirty="0">
                <a:cs typeface="Arial" panose="020B0604020202020204" pitchFamily="34" charset="0"/>
              </a:rPr>
              <a:t> di un </a:t>
            </a:r>
            <a:r>
              <a:rPr lang="en-US" sz="2000" dirty="0" err="1">
                <a:cs typeface="Arial" panose="020B0604020202020204" pitchFamily="34" charset="0"/>
              </a:rPr>
              <a:t>classificatore</a:t>
            </a:r>
            <a:r>
              <a:rPr lang="en-US" sz="2000" dirty="0">
                <a:cs typeface="Arial" panose="020B0604020202020204" pitchFamily="34" charset="0"/>
              </a:rPr>
              <a:t> del </a:t>
            </a:r>
            <a:r>
              <a:rPr lang="en-US" sz="2000" dirty="0" err="1">
                <a:cs typeface="Arial" panose="020B0604020202020204" pitchFamily="34" charset="0"/>
              </a:rPr>
              <a:t>successo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nell’epoca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di un </a:t>
            </a:r>
            <a:r>
              <a:rPr lang="en-US" sz="2000" dirty="0" err="1">
                <a:cs typeface="Arial" panose="020B0604020202020204" pitchFamily="34" charset="0"/>
              </a:rPr>
              <a:t>gioco</a:t>
            </a:r>
            <a:r>
              <a:rPr lang="en-US" sz="2000" dirty="0">
                <a:cs typeface="Arial" panose="020B0604020202020204" pitchFamily="34" charset="0"/>
              </a:rPr>
              <a:t> e la </a:t>
            </a:r>
            <a:r>
              <a:rPr lang="en-US" sz="2000" dirty="0" err="1">
                <a:cs typeface="Arial" panose="020B0604020202020204" pitchFamily="34" charset="0"/>
              </a:rPr>
              <a:t>sua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accuratezza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nel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descrivere</a:t>
            </a:r>
            <a:r>
              <a:rPr lang="en-US" sz="2000" dirty="0"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di un </a:t>
            </a:r>
            <a:r>
              <a:rPr lang="en-US" sz="2000" dirty="0" err="1">
                <a:cs typeface="Arial" panose="020B0604020202020204" pitchFamily="34" charset="0"/>
              </a:rPr>
              <a:t>gioco</a:t>
            </a:r>
            <a:r>
              <a:rPr lang="en-US" sz="2000" dirty="0"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cs typeface="Arial" panose="020B0604020202020204" pitchFamily="34" charset="0"/>
              </a:rPr>
              <a:t>Le </a:t>
            </a:r>
            <a:r>
              <a:rPr lang="en-US" sz="2000" dirty="0" err="1">
                <a:cs typeface="Arial" panose="020B0604020202020204" pitchFamily="34" charset="0"/>
              </a:rPr>
              <a:t>caratteristiche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giochi</a:t>
            </a:r>
            <a:r>
              <a:rPr lang="en-US" sz="2000" dirty="0">
                <a:cs typeface="Arial" panose="020B0604020202020204" pitchFamily="34" charset="0"/>
              </a:rPr>
              <a:t> di </a:t>
            </a:r>
            <a:r>
              <a:rPr lang="en-US" sz="2000" dirty="0" err="1">
                <a:cs typeface="Arial" panose="020B0604020202020204" pitchFamily="34" charset="0"/>
              </a:rPr>
              <a:t>maggior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 la </a:t>
            </a:r>
            <a:r>
              <a:rPr lang="en-US" sz="2000" dirty="0" err="1">
                <a:cs typeface="Arial" panose="020B0604020202020204" pitchFamily="34" charset="0"/>
              </a:rPr>
              <a:t>possibilitàdi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una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della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crescita</a:t>
            </a:r>
            <a:r>
              <a:rPr lang="en-US" sz="2000" dirty="0">
                <a:cs typeface="Arial" panose="020B0604020202020204" pitchFamily="34" charset="0"/>
              </a:rPr>
              <a:t> del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videoludico</a:t>
            </a:r>
            <a:r>
              <a:rPr lang="en-US" sz="2000" dirty="0">
                <a:cs typeface="Arial" panose="020B0604020202020204" pitchFamily="34" charset="0"/>
              </a:rPr>
              <a:t> e del </a:t>
            </a:r>
            <a:r>
              <a:rPr lang="en-US" sz="2000" dirty="0" err="1">
                <a:cs typeface="Arial" panose="020B0604020202020204" pitchFamily="34" charset="0"/>
              </a:rPr>
              <a:t>prezzo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cs typeface="Arial" panose="020B0604020202020204" pitchFamily="34" charset="0"/>
              </a:rPr>
              <a:t>L’importanza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della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componente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r>
              <a:rPr lang="en-US" sz="2000" dirty="0">
                <a:cs typeface="Arial" panose="020B0604020202020204" pitchFamily="34" charset="0"/>
              </a:rPr>
              <a:t> e </a:t>
            </a:r>
            <a:r>
              <a:rPr lang="en-US" sz="2000" dirty="0" err="1">
                <a:cs typeface="Arial" panose="020B0604020202020204" pitchFamily="34" charset="0"/>
              </a:rPr>
              <a:t>l’impatto</a:t>
            </a:r>
            <a:r>
              <a:rPr lang="en-US" sz="2000" dirty="0"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sulle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scelte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giocatori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La </a:t>
            </a:r>
            <a:r>
              <a:rPr lang="en-US" sz="2000" dirty="0" err="1">
                <a:cs typeface="Arial" panose="020B0604020202020204" pitchFamily="34" charset="0"/>
              </a:rPr>
              <a:t>distribuzione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videoludici</a:t>
            </a:r>
            <a:r>
              <a:rPr lang="en-US" sz="2000" dirty="0">
                <a:cs typeface="Arial" panose="020B0604020202020204" pitchFamily="34" charset="0"/>
              </a:rPr>
              <a:t> e </a:t>
            </a:r>
            <a:r>
              <a:rPr lang="en-US" sz="2000" dirty="0" err="1">
                <a:cs typeface="Arial" panose="020B0604020202020204" pitchFamily="34" charset="0"/>
              </a:rPr>
              <a:t>analisi</a:t>
            </a:r>
            <a:r>
              <a:rPr lang="en-US" sz="2000" dirty="0"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</a:t>
            </a:r>
            <a:r>
              <a:rPr lang="en-US" sz="3200" b="1" dirty="0" err="1">
                <a:solidFill>
                  <a:srgbClr val="66C0F4"/>
                </a:solidFill>
              </a:rPr>
              <a:t>TempoMedio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Single/Multi/Coop per </a:t>
            </a:r>
            <a:r>
              <a:rPr lang="en-US" sz="3200" b="1" dirty="0" err="1">
                <a:solidFill>
                  <a:srgbClr val="66C0F4"/>
                </a:solidFill>
              </a:rPr>
              <a:t>indici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5" name="Immagine 14" descr="Immagine che contiene schermata, Policromia, testo, Rettangolo&#10;&#10;Descrizione generata automaticamente">
            <a:extLst>
              <a:ext uri="{FF2B5EF4-FFF2-40B4-BE49-F238E27FC236}">
                <a16:creationId xmlns:a16="http://schemas.microsoft.com/office/drawing/2014/main" id="{A567A78D-A2F2-F6FA-530D-98F40B66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30" y="1133096"/>
            <a:ext cx="10068339" cy="51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it-IT" sz="3200" b="1" dirty="0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delle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opinioni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degli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Utenti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5823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piattaforma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esprimere</a:t>
            </a:r>
            <a:r>
              <a:rPr lang="en-US" dirty="0"/>
              <a:t> la propria </a:t>
            </a:r>
            <a:r>
              <a:rPr lang="en-US" dirty="0" err="1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dando</a:t>
            </a:r>
            <a:r>
              <a:rPr lang="en-US" dirty="0"/>
              <a:t> un </a:t>
            </a:r>
            <a:r>
              <a:rPr lang="en-US" dirty="0" err="1"/>
              <a:t>parere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o </a:t>
            </a:r>
            <a:r>
              <a:rPr lang="en-US" dirty="0" err="1"/>
              <a:t>negativo</a:t>
            </a:r>
            <a:r>
              <a:rPr lang="en-US" dirty="0"/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Il </a:t>
            </a:r>
            <a:r>
              <a:rPr lang="en-US" dirty="0" err="1"/>
              <a:t>rapporto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pareri</a:t>
            </a:r>
            <a:r>
              <a:rPr lang="en-US" dirty="0"/>
              <a:t> </a:t>
            </a:r>
            <a:r>
              <a:rPr lang="en-US" dirty="0" err="1"/>
              <a:t>positivi</a:t>
            </a:r>
            <a:r>
              <a:rPr lang="en-US" dirty="0"/>
              <a:t> ed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totale</a:t>
            </a:r>
            <a:r>
              <a:rPr lang="en-US" dirty="0"/>
              <a:t> di </a:t>
            </a:r>
            <a:r>
              <a:rPr lang="en-US" dirty="0" err="1"/>
              <a:t>pareri</a:t>
            </a:r>
            <a:r>
              <a:rPr lang="en-US" dirty="0"/>
              <a:t> </a:t>
            </a:r>
            <a:r>
              <a:rPr lang="en-US" dirty="0" err="1"/>
              <a:t>costituisce</a:t>
            </a:r>
            <a:r>
              <a:rPr lang="en-US" dirty="0"/>
              <a:t> </a:t>
            </a:r>
            <a:r>
              <a:rPr lang="en-US" dirty="0" err="1"/>
              <a:t>l’indice</a:t>
            </a:r>
            <a:r>
              <a:rPr lang="en-US" dirty="0"/>
              <a:t> di </a:t>
            </a:r>
            <a:r>
              <a:rPr lang="en-US" dirty="0" err="1"/>
              <a:t>positività</a:t>
            </a:r>
            <a:r>
              <a:rPr lang="en-US" dirty="0"/>
              <a:t> (User Score):</a:t>
            </a:r>
            <a:endParaRPr lang="it-IT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I_P </a:t>
            </a:r>
            <a:r>
              <a:rPr lang="en-US" b="1" dirty="0"/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analizzare</a:t>
            </a:r>
            <a:r>
              <a:rPr lang="en-US" dirty="0"/>
              <a:t> il </a:t>
            </a:r>
            <a:r>
              <a:rPr lang="en-US" dirty="0" err="1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e </a:t>
            </a:r>
            <a:r>
              <a:rPr lang="en-US" dirty="0" err="1"/>
              <a:t>potenzialmente</a:t>
            </a:r>
            <a:r>
              <a:rPr lang="en-US" dirty="0"/>
              <a:t> come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caratteristica</a:t>
            </a:r>
            <a:r>
              <a:rPr lang="en-US" dirty="0"/>
              <a:t> del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Si </a:t>
            </a:r>
            <a:r>
              <a:rPr lang="en-US" dirty="0" err="1"/>
              <a:t>analizza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per </a:t>
            </a:r>
            <a:r>
              <a:rPr lang="en-US" dirty="0" err="1"/>
              <a:t>cercare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correlazione</a:t>
            </a:r>
            <a:r>
              <a:rPr lang="en-US" dirty="0"/>
              <a:t> con il </a:t>
            </a:r>
            <a:r>
              <a:rPr lang="en-US" dirty="0" err="1"/>
              <a:t>numero</a:t>
            </a:r>
            <a:r>
              <a:rPr lang="en-US" dirty="0"/>
              <a:t> di download </a:t>
            </a:r>
            <a:r>
              <a:rPr lang="en-US" dirty="0" err="1"/>
              <a:t>effettuati</a:t>
            </a:r>
            <a:r>
              <a:rPr lang="en-US" dirty="0"/>
              <a:t>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/>
              <a:t>), in modo da </a:t>
            </a:r>
            <a:r>
              <a:rPr lang="en-US" dirty="0" err="1"/>
              <a:t>comprendere</a:t>
            </a:r>
            <a:r>
              <a:rPr lang="en-US" dirty="0"/>
              <a:t> se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utile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previsione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tra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Indice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Positività</a:t>
            </a:r>
            <a:r>
              <a:rPr lang="en-US" sz="3200" b="1" dirty="0">
                <a:solidFill>
                  <a:srgbClr val="66C0F4"/>
                </a:solidFill>
              </a:rPr>
              <a:t>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caratteristiche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617242" y="1679005"/>
            <a:ext cx="6957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</a:t>
            </a:r>
            <a:r>
              <a:rPr lang="en-US" dirty="0" err="1"/>
              <a:t>videogioco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identificato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</a:t>
            </a:r>
            <a:r>
              <a:rPr lang="en-US" dirty="0" err="1"/>
              <a:t>dalle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#N </a:t>
            </a:r>
            <a:r>
              <a:rPr lang="en-US" b="1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Tempo Medio di </a:t>
            </a:r>
            <a:r>
              <a:rPr lang="en-US" b="1" dirty="0" err="1"/>
              <a:t>utilizzo</a:t>
            </a:r>
            <a:endParaRPr lang="en-US" b="1" dirty="0"/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È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, </a:t>
            </a:r>
            <a:r>
              <a:rPr lang="en-US" dirty="0" err="1"/>
              <a:t>unendoli</a:t>
            </a:r>
            <a:r>
              <a:rPr lang="en-US" dirty="0"/>
              <a:t> </a:t>
            </a:r>
            <a:r>
              <a:rPr lang="en-US" dirty="0" err="1"/>
              <a:t>all’indice</a:t>
            </a:r>
            <a:r>
              <a:rPr lang="en-US" dirty="0"/>
              <a:t> di </a:t>
            </a:r>
            <a:r>
              <a:rPr lang="en-US" dirty="0" err="1"/>
              <a:t>apprezzamento</a:t>
            </a:r>
            <a:r>
              <a:rPr lang="en-US" dirty="0"/>
              <a:t> del </a:t>
            </a:r>
            <a:r>
              <a:rPr lang="en-US" dirty="0" err="1"/>
              <a:t>videogioco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pubblico</a:t>
            </a:r>
            <a:r>
              <a:rPr lang="en-US" dirty="0"/>
              <a:t> per </a:t>
            </a:r>
            <a:r>
              <a:rPr lang="en-US" dirty="0" err="1"/>
              <a:t>indicare</a:t>
            </a:r>
            <a:r>
              <a:rPr lang="en-US" dirty="0"/>
              <a:t> le </a:t>
            </a:r>
            <a:r>
              <a:rPr lang="en-US" dirty="0" err="1"/>
              <a:t>caratteristiche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dal punto di vista </a:t>
            </a:r>
            <a:r>
              <a:rPr lang="en-US" dirty="0" err="1"/>
              <a:t>economico</a:t>
            </a:r>
            <a:r>
              <a:rPr lang="en-US" dirty="0"/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Genere</a:t>
            </a:r>
            <a:endParaRPr lang="en-US" b="1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Focus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>
                <a:solidFill>
                  <a:srgbClr val="66C0F4"/>
                </a:solidFill>
              </a:rPr>
              <a:t>Co-op</a:t>
            </a:r>
            <a:r>
              <a:rPr lang="en-US" b="1" dirty="0">
                <a:solidFill>
                  <a:srgbClr val="C7D5E0"/>
                </a:solidFill>
              </a:rPr>
              <a:t>, </a:t>
            </a:r>
            <a:r>
              <a:rPr lang="en-US" b="1" dirty="0" err="1">
                <a:solidFill>
                  <a:srgbClr val="66C0F4"/>
                </a:solidFill>
              </a:rPr>
              <a:t>SinglePlayer</a:t>
            </a:r>
            <a:r>
              <a:rPr lang="en-US" b="1" dirty="0">
                <a:solidFill>
                  <a:srgbClr val="C7D5E0"/>
                </a:solidFill>
              </a:rPr>
              <a:t>, </a:t>
            </a:r>
            <a:r>
              <a:rPr lang="en-US" b="1" dirty="0" err="1">
                <a:solidFill>
                  <a:srgbClr val="66C0F4"/>
                </a:solidFill>
              </a:rPr>
              <a:t>MultiPlayer</a:t>
            </a:r>
            <a:endParaRPr lang="en-US" b="1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I generi di successo – #N Download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0" name="Immagine 9" descr="Immagine che contiene schermata, testo, Rettangolo, quadrato&#10;&#10;Descrizione generata automaticamente">
            <a:extLst>
              <a:ext uri="{FF2B5EF4-FFF2-40B4-BE49-F238E27FC236}">
                <a16:creationId xmlns:a16="http://schemas.microsoft.com/office/drawing/2014/main" id="{C833C9C0-D491-E08B-20CC-DC91D134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5BCB064E-E9BC-7F8A-8338-7A79BCA8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AA71A543-A90F-EB8E-C1D7-3CB9224E4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Conclusione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008548" y="1859339"/>
            <a:ext cx="8174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concludere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le </a:t>
            </a:r>
            <a:r>
              <a:rPr lang="en-US" dirty="0" err="1"/>
              <a:t>migliori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per il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Genere</a:t>
            </a:r>
            <a:r>
              <a:rPr lang="en-US" b="1" dirty="0"/>
              <a:t>: </a:t>
            </a:r>
            <a:r>
              <a:rPr lang="en-US" dirty="0">
                <a:solidFill>
                  <a:srgbClr val="66C0F4"/>
                </a:solidFill>
              </a:rPr>
              <a:t>Action</a:t>
            </a:r>
            <a:r>
              <a:rPr lang="en-US" dirty="0"/>
              <a:t> (</a:t>
            </a:r>
            <a:r>
              <a:rPr lang="en-US" dirty="0" err="1"/>
              <a:t>Potenzialmente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Action-Shooter</a:t>
            </a:r>
            <a:r>
              <a:rPr lang="en-US" dirty="0"/>
              <a:t>)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/>
              <a:t>Maggiore è l’ </a:t>
            </a:r>
            <a:r>
              <a:rPr lang="en-US" dirty="0">
                <a:solidFill>
                  <a:srgbClr val="66C0F4"/>
                </a:solidFill>
              </a:rPr>
              <a:t>I_P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è il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successo</a:t>
            </a:r>
            <a:r>
              <a:rPr lang="en-US" dirty="0"/>
              <a:t> 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Free2Play</a:t>
            </a:r>
            <a:r>
              <a:rPr lang="en-US" b="1" dirty="0"/>
              <a:t> </a:t>
            </a:r>
            <a:r>
              <a:rPr lang="en-US" dirty="0"/>
              <a:t>è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Multiplayer</a:t>
            </a:r>
            <a:r>
              <a:rPr lang="en-US" b="1" dirty="0"/>
              <a:t> </a:t>
            </a:r>
            <a:r>
              <a:rPr lang="en-US" dirty="0"/>
              <a:t>è la </a:t>
            </a:r>
            <a:r>
              <a:rPr lang="en-US" dirty="0" err="1"/>
              <a:t>modalità</a:t>
            </a:r>
            <a:r>
              <a:rPr lang="en-US" dirty="0"/>
              <a:t> di </a:t>
            </a:r>
            <a:r>
              <a:rPr lang="en-US" dirty="0" err="1"/>
              <a:t>gioco</a:t>
            </a:r>
            <a:r>
              <a:rPr lang="en-US" dirty="0"/>
              <a:t> </a:t>
            </a:r>
            <a:r>
              <a:rPr lang="en-US" dirty="0" err="1"/>
              <a:t>migliore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L’indicatore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F2P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Tempo_Medio</a:t>
            </a:r>
            <a:r>
              <a:rPr lang="en-US" b="1" dirty="0">
                <a:solidFill>
                  <a:srgbClr val="66C0F4"/>
                </a:solidFill>
              </a:rPr>
              <a:t> * #Download </a:t>
            </a:r>
            <a:r>
              <a:rPr lang="en-US" b="1" dirty="0"/>
              <a:t>come </a:t>
            </a:r>
            <a:r>
              <a:rPr lang="en-US" b="1" dirty="0" err="1"/>
              <a:t>indicatore</a:t>
            </a:r>
            <a:r>
              <a:rPr lang="en-US" b="1" dirty="0"/>
              <a:t> del </a:t>
            </a:r>
            <a:r>
              <a:rPr lang="en-US" b="1" dirty="0" err="1"/>
              <a:t>successo</a:t>
            </a:r>
            <a:endParaRPr lang="en-US" b="1" dirty="0"/>
          </a:p>
          <a:p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a </a:t>
            </a:r>
            <a:r>
              <a:rPr lang="en-US" dirty="0" err="1"/>
              <a:t>pagamento</a:t>
            </a:r>
            <a:r>
              <a:rPr lang="en-US" dirty="0"/>
              <a:t>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Estimated_Owners</a:t>
            </a:r>
            <a:endParaRPr lang="en-US" b="1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Possibili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Sviluppi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1667409" y="1305341"/>
            <a:ext cx="8857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simile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storefront di </a:t>
            </a:r>
            <a:r>
              <a:rPr lang="en-US" dirty="0" err="1"/>
              <a:t>distribuzione</a:t>
            </a:r>
            <a:r>
              <a:rPr lang="en-US" dirty="0"/>
              <a:t> di </a:t>
            </a:r>
            <a:r>
              <a:rPr lang="en-US" dirty="0" err="1"/>
              <a:t>videogiochi</a:t>
            </a:r>
            <a:r>
              <a:rPr lang="en-US" dirty="0"/>
              <a:t> (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piattaforme</a:t>
            </a:r>
            <a:r>
              <a:rPr lang="en-US" dirty="0"/>
              <a:t> come Mobile o Console) per </a:t>
            </a:r>
            <a:r>
              <a:rPr lang="en-US" dirty="0" err="1"/>
              <a:t>approfondire</a:t>
            </a:r>
            <a:r>
              <a:rPr lang="en-US" dirty="0"/>
              <a:t> le </a:t>
            </a:r>
            <a:r>
              <a:rPr lang="en-US" dirty="0" err="1"/>
              <a:t>differenze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userbase </a:t>
            </a:r>
            <a:r>
              <a:rPr lang="en-US" dirty="0" err="1"/>
              <a:t>degli</a:t>
            </a:r>
            <a:r>
              <a:rPr lang="en-US" dirty="0"/>
              <a:t> store.</a:t>
            </a:r>
          </a:p>
          <a:p>
            <a:endParaRPr lang="en-US" dirty="0"/>
          </a:p>
          <a:p>
            <a:endParaRPr lang="it-IT" dirty="0"/>
          </a:p>
          <a:p>
            <a:r>
              <a:rPr lang="en-US" dirty="0"/>
              <a:t>Si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classificatori</a:t>
            </a:r>
            <a:r>
              <a:rPr lang="en-US" dirty="0"/>
              <a:t> </a:t>
            </a:r>
            <a:r>
              <a:rPr lang="en-US" dirty="0" err="1"/>
              <a:t>analizzati</a:t>
            </a:r>
            <a:r>
              <a:rPr lang="en-US" dirty="0"/>
              <a:t> per </a:t>
            </a:r>
            <a:r>
              <a:rPr lang="en-US" dirty="0" err="1"/>
              <a:t>costruire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di </a:t>
            </a:r>
            <a:r>
              <a:rPr lang="en-US" dirty="0" err="1"/>
              <a:t>predizione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in base alle sue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(TAGS, GENERI, …)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regressione</a:t>
            </a:r>
            <a:r>
              <a:rPr lang="en-US" dirty="0"/>
              <a:t> </a:t>
            </a:r>
            <a:r>
              <a:rPr lang="en-US" dirty="0" err="1"/>
              <a:t>logistica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Recuperando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MTX </a:t>
            </a:r>
            <a:r>
              <a:rPr lang="en-US" dirty="0" err="1"/>
              <a:t>vendute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F2P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differenze</a:t>
            </a:r>
            <a:r>
              <a:rPr lang="en-US" dirty="0"/>
              <a:t> di Revenue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free to play ed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a </a:t>
            </a:r>
            <a:r>
              <a:rPr lang="en-US" dirty="0" err="1"/>
              <a:t>pagamento</a:t>
            </a:r>
            <a:r>
              <a:rPr lang="en-US" dirty="0"/>
              <a:t>, </a:t>
            </a:r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ad </a:t>
            </a:r>
            <a:r>
              <a:rPr lang="en-US" dirty="0" err="1"/>
              <a:t>includere</a:t>
            </a:r>
            <a:r>
              <a:rPr lang="en-US" dirty="0"/>
              <a:t> il </a:t>
            </a:r>
            <a:r>
              <a:rPr lang="en-US" dirty="0" err="1"/>
              <a:t>concreto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download o del tempo </a:t>
            </a:r>
            <a:r>
              <a:rPr lang="en-US" dirty="0" err="1"/>
              <a:t>passato</a:t>
            </a:r>
            <a:r>
              <a:rPr lang="en-US" dirty="0"/>
              <a:t> online (</a:t>
            </a:r>
            <a:r>
              <a:rPr lang="en-US" dirty="0" err="1"/>
              <a:t>utilizzando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con il </a:t>
            </a:r>
            <a:r>
              <a:rPr lang="en-US" dirty="0" err="1"/>
              <a:t>numero</a:t>
            </a:r>
            <a:r>
              <a:rPr lang="en-US" dirty="0"/>
              <a:t> medio di </a:t>
            </a:r>
            <a:r>
              <a:rPr lang="en-US" dirty="0" err="1"/>
              <a:t>acquisti</a:t>
            </a:r>
            <a:r>
              <a:rPr lang="en-US" dirty="0"/>
              <a:t> di MTX per </a:t>
            </a:r>
            <a:r>
              <a:rPr lang="en-US" dirty="0" err="1"/>
              <a:t>unità</a:t>
            </a:r>
            <a:r>
              <a:rPr lang="en-US" dirty="0"/>
              <a:t> di tempo).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  <a:cs typeface="Arial" panose="020B0604020202020204" pitchFamily="34" charset="0"/>
              </a:rPr>
              <a:t>Raccolta</a:t>
            </a:r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 e </a:t>
            </a:r>
            <a:r>
              <a:rPr lang="en-US" sz="3200" b="1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 di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2022960" y="1048067"/>
            <a:ext cx="814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>
                <a:solidFill>
                  <a:srgbClr val="66C0F4"/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sui </a:t>
            </a:r>
            <a:r>
              <a:rPr lang="en-US" dirty="0" err="1">
                <a:solidFill>
                  <a:srgbClr val="66C0F4"/>
                </a:solidFill>
              </a:rPr>
              <a:t>Videogiochi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 da STEAM, </a:t>
            </a:r>
            <a:r>
              <a:rPr lang="en-US" dirty="0" err="1"/>
              <a:t>coprendo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anni dal 2003 al 2022.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raccolti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72934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:</a:t>
            </a:r>
          </a:p>
          <a:p>
            <a:r>
              <a:rPr lang="en-US" dirty="0"/>
              <a:t>Le </a:t>
            </a:r>
            <a:r>
              <a:rPr lang="en-US" dirty="0" err="1">
                <a:solidFill>
                  <a:srgbClr val="66C0F4"/>
                </a:solidFill>
              </a:rPr>
              <a:t>righe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 dataset </a:t>
            </a:r>
            <a:r>
              <a:rPr lang="en-US" dirty="0" err="1"/>
              <a:t>contengono</a:t>
            </a:r>
            <a:r>
              <a:rPr lang="en-US" dirty="0"/>
              <a:t> diverse </a:t>
            </a:r>
            <a:r>
              <a:rPr lang="en-US" dirty="0" err="1">
                <a:solidFill>
                  <a:srgbClr val="66C0F4"/>
                </a:solidFill>
              </a:rPr>
              <a:t>informazioni</a:t>
            </a:r>
            <a:r>
              <a:rPr lang="en-US" dirty="0"/>
              <a:t> </a:t>
            </a:r>
            <a:r>
              <a:rPr lang="en-US" dirty="0" err="1"/>
              <a:t>economiche</a:t>
            </a:r>
            <a:r>
              <a:rPr lang="en-US" dirty="0"/>
              <a:t>, </a:t>
            </a:r>
            <a:r>
              <a:rPr lang="en-US" dirty="0" err="1"/>
              <a:t>storiche</a:t>
            </a:r>
            <a:r>
              <a:rPr lang="en-US" dirty="0"/>
              <a:t> e </a:t>
            </a:r>
            <a:r>
              <a:rPr lang="en-US" dirty="0" err="1"/>
              <a:t>categoriche</a:t>
            </a:r>
            <a:r>
              <a:rPr lang="en-US" dirty="0"/>
              <a:t> sui </a:t>
            </a:r>
            <a:r>
              <a:rPr lang="en-US" dirty="0" err="1"/>
              <a:t>Videogiochi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quali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Data</a:t>
            </a:r>
            <a:r>
              <a:rPr lang="en-US" dirty="0"/>
              <a:t> di </a:t>
            </a:r>
            <a:r>
              <a:rPr lang="en-US" dirty="0" err="1"/>
              <a:t>uscita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Prezzo</a:t>
            </a:r>
            <a:r>
              <a:rPr lang="en-US" dirty="0"/>
              <a:t> di </a:t>
            </a:r>
            <a:r>
              <a:rPr lang="en-US" dirty="0" err="1"/>
              <a:t>vendita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Genere</a:t>
            </a:r>
            <a:endParaRPr lang="en-US" b="1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b="1" dirty="0">
                <a:solidFill>
                  <a:srgbClr val="66C0F4"/>
                </a:solidFill>
              </a:rPr>
              <a:t>downloads</a:t>
            </a:r>
            <a:r>
              <a:rPr lang="en-US" dirty="0"/>
              <a:t>/</a:t>
            </a:r>
            <a:r>
              <a:rPr lang="en-US" dirty="0" err="1"/>
              <a:t>acquisti</a:t>
            </a:r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958123-3581-532E-A0B7-DCD59CEEFCF3}"/>
              </a:ext>
            </a:extLst>
          </p:cNvPr>
          <p:cNvSpPr txBox="1">
            <a:spLocks/>
          </p:cNvSpPr>
          <p:nvPr/>
        </p:nvSpPr>
        <p:spPr>
          <a:xfrm>
            <a:off x="838200" y="4324407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F125E3-8D35-5990-38A8-952821B2A9D1}"/>
              </a:ext>
            </a:extLst>
          </p:cNvPr>
          <p:cNvSpPr txBox="1"/>
          <p:nvPr/>
        </p:nvSpPr>
        <p:spPr>
          <a:xfrm>
            <a:off x="2022960" y="5323262"/>
            <a:ext cx="814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STEAM API – Dati del dataset</a:t>
            </a:r>
          </a:p>
          <a:p>
            <a:pPr algn="ctr"/>
            <a:r>
              <a:rPr lang="en-US" dirty="0"/>
              <a:t>Ark invest Big Ideas 2021 – “Breakdown of Global Gaming Revenue”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Morandi</a:t>
            </a:r>
            <a:r>
              <a:rPr lang="en-US" dirty="0">
                <a:latin typeface="+mj-lt"/>
                <a:cs typeface="Arial" panose="020B0604020202020204" pitchFamily="34" charset="0"/>
              </a:rPr>
              <a:t>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352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  <a:cs typeface="Arial" panose="020B0604020202020204" pitchFamily="34" charset="0"/>
              </a:rPr>
              <a:t>Grazie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per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l’attenzione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670D5-2520-9770-F705-7D01C3CE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86554"/>
            <a:ext cx="3983880" cy="11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</a:t>
            </a:r>
            <a:r>
              <a:rPr lang="en-US" sz="3200" b="1" dirty="0" err="1">
                <a:solidFill>
                  <a:srgbClr val="66C0F4"/>
                </a:solidFill>
              </a:rPr>
              <a:t>Prodotti</a:t>
            </a:r>
            <a:r>
              <a:rPr lang="en-US" sz="3200" b="1" dirty="0">
                <a:solidFill>
                  <a:srgbClr val="66C0F4"/>
                </a:solidFill>
              </a:rPr>
              <a:t>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31058" y="2717817"/>
            <a:ext cx="5164942" cy="142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I </a:t>
            </a:r>
            <a:r>
              <a:rPr lang="en-US" sz="1600" dirty="0">
                <a:solidFill>
                  <a:srgbClr val="66C0F4"/>
                </a:solidFill>
              </a:rPr>
              <a:t>Videogames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rappresentano</a:t>
            </a:r>
            <a:r>
              <a:rPr lang="en-US" sz="1600" dirty="0"/>
              <a:t> la </a:t>
            </a:r>
            <a:r>
              <a:rPr lang="en-US" sz="1600" dirty="0" err="1"/>
              <a:t>stragrande</a:t>
            </a:r>
            <a:r>
              <a:rPr lang="en-US" sz="1600" dirty="0"/>
              <a:t> </a:t>
            </a:r>
            <a:r>
              <a:rPr lang="en-US" sz="1600" dirty="0" err="1"/>
              <a:t>maggioranza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prodotti</a:t>
            </a:r>
            <a:r>
              <a:rPr lang="en-US" sz="1600" dirty="0"/>
              <a:t> </a:t>
            </a:r>
            <a:r>
              <a:rPr lang="en-US" sz="1600" dirty="0" err="1"/>
              <a:t>venduti</a:t>
            </a:r>
            <a:r>
              <a:rPr lang="en-US" sz="1600" dirty="0"/>
              <a:t> da Steam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Il focus </a:t>
            </a:r>
            <a:r>
              <a:rPr lang="en-US" sz="1600" dirty="0" err="1"/>
              <a:t>dello</a:t>
            </a:r>
            <a:r>
              <a:rPr lang="en-US" sz="1600" dirty="0"/>
              <a:t> studio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pertanto</a:t>
            </a:r>
            <a:r>
              <a:rPr lang="en-US" sz="1600" dirty="0"/>
              <a:t> </a:t>
            </a:r>
            <a:r>
              <a:rPr lang="en-US" sz="1600" dirty="0" err="1"/>
              <a:t>sul</a:t>
            </a:r>
            <a:r>
              <a:rPr lang="en-US" sz="1600" dirty="0"/>
              <a:t> </a:t>
            </a:r>
            <a:r>
              <a:rPr lang="en-US" sz="1600" dirty="0" err="1"/>
              <a:t>comportamento</a:t>
            </a:r>
            <a:r>
              <a:rPr lang="en-US" sz="1600" dirty="0"/>
              <a:t>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r>
              <a:rPr lang="en-US" sz="1600" dirty="0"/>
              <a:t> di Steam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sono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videogiocatori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C7D5E0"/>
              </a:solidFill>
            </a:endParaRP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5" t="-1003" r="26085" b="1173"/>
          <a:stretch/>
        </p:blipFill>
        <p:spPr>
          <a:xfrm>
            <a:off x="6908957" y="1459283"/>
            <a:ext cx="4208746" cy="4308952"/>
          </a:xfrm>
          <a:prstGeom prst="rect">
            <a:avLst/>
          </a:prstGeom>
        </p:spPr>
      </p:pic>
      <p:pic>
        <p:nvPicPr>
          <p:cNvPr id="3" name="Immagine 2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2775876A-2ED8-E38C-E710-67F1EEDE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1" t="-399" r="-208" b="66477"/>
          <a:stretch/>
        </p:blipFill>
        <p:spPr>
          <a:xfrm>
            <a:off x="6096000" y="1459282"/>
            <a:ext cx="1836024" cy="16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Mensile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Acquisti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e </a:t>
            </a:r>
            <a:r>
              <a:rPr lang="en-US" sz="3200" b="1" dirty="0" err="1">
                <a:solidFill>
                  <a:srgbClr val="66C0F4"/>
                </a:solidFill>
              </a:rPr>
              <a:t>Cumulativi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Prezzo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Reddito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943</TotalTime>
  <Words>1311</Words>
  <Application>Microsoft Office PowerPoint</Application>
  <PresentationFormat>Widescreen</PresentationFormat>
  <Paragraphs>133</Paragraphs>
  <Slides>30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e Analisi di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popolarità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Distribuzione Single/Multi/Coop per indici</vt:lpstr>
      <vt:lpstr>L’ importanza delle opinioni degli Utenti</vt:lpstr>
      <vt:lpstr>Correlazione tra Indice di Positività e Owners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Marco Morandi</cp:lastModifiedBy>
  <cp:revision>189</cp:revision>
  <dcterms:created xsi:type="dcterms:W3CDTF">2023-06-29T13:16:56Z</dcterms:created>
  <dcterms:modified xsi:type="dcterms:W3CDTF">2023-07-09T09:15:43Z</dcterms:modified>
</cp:coreProperties>
</file>