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79" r:id="rId24"/>
    <p:sldId id="280" r:id="rId25"/>
    <p:sldId id="286" r:id="rId26"/>
    <p:sldId id="285" r:id="rId27"/>
    <p:sldId id="281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86386" autoAdjust="0"/>
  </p:normalViewPr>
  <p:slideViewPr>
    <p:cSldViewPr snapToGrid="0">
      <p:cViewPr varScale="1">
        <p:scale>
          <a:sx n="138" d="100"/>
          <a:sy n="138" d="100"/>
        </p:scale>
        <p:origin x="10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della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piattaforma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distribuzione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digitale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 dirty="0"/>
              <a:t>Si </a:t>
            </a:r>
            <a:r>
              <a:rPr lang="en-US" sz="2000" dirty="0" err="1"/>
              <a:t>analizza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acquisti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/>
              <a:t>di VG per </a:t>
            </a:r>
            <a:r>
              <a:rPr lang="en-US" sz="2000" dirty="0" err="1"/>
              <a:t>ciascuna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66C0F4"/>
                </a:solidFill>
              </a:rPr>
              <a:t>socialita</a:t>
            </a:r>
            <a:r>
              <a:rPr lang="en-US" sz="2000" dirty="0">
                <a:solidFill>
                  <a:srgbClr val="66C0F4"/>
                </a:solidFill>
              </a:rPr>
              <a:t>’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/>
              <a:t>del </a:t>
            </a:r>
            <a:r>
              <a:rPr lang="en-US" sz="2000" dirty="0" err="1"/>
              <a:t>prodotto</a:t>
            </a:r>
            <a:r>
              <a:rPr lang="en-US" sz="2000" dirty="0"/>
              <a:t>,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periodi</a:t>
            </a:r>
            <a:r>
              <a:rPr lang="en-US" sz="2000" dirty="0"/>
              <a:t> </a:t>
            </a:r>
            <a:r>
              <a:rPr lang="en-US" sz="2000" dirty="0" err="1"/>
              <a:t>analizzati</a:t>
            </a:r>
            <a:r>
              <a:rPr lang="en-US" sz="2000" dirty="0"/>
              <a:t>,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mettere</a:t>
            </a:r>
            <a:r>
              <a:rPr lang="en-US" sz="2000" dirty="0"/>
              <a:t> in </a:t>
            </a:r>
            <a:r>
              <a:rPr lang="en-US" sz="2000" dirty="0" err="1"/>
              <a:t>evidenza</a:t>
            </a:r>
            <a:r>
              <a:rPr lang="en-US" sz="2000" dirty="0"/>
              <a:t> </a:t>
            </a:r>
            <a:r>
              <a:rPr lang="en-US" sz="2000" dirty="0" err="1"/>
              <a:t>differenze</a:t>
            </a:r>
            <a:r>
              <a:rPr lang="en-US" sz="2000" dirty="0"/>
              <a:t> </a:t>
            </a:r>
            <a:r>
              <a:rPr lang="en-US" sz="2000" dirty="0" err="1"/>
              <a:t>nelle</a:t>
            </a:r>
            <a:r>
              <a:rPr lang="en-US" sz="2000" dirty="0"/>
              <a:t> </a:t>
            </a:r>
            <a:r>
              <a:rPr lang="en-US" sz="2000" dirty="0" err="1"/>
              <a:t>preferenze</a:t>
            </a:r>
            <a:r>
              <a:rPr lang="en-US" sz="2000" dirty="0"/>
              <a:t> di </a:t>
            </a:r>
            <a:r>
              <a:rPr lang="en-US" sz="2000" dirty="0" err="1"/>
              <a:t>acquisto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in </a:t>
            </a:r>
            <a:r>
              <a:rPr lang="en-US" sz="2000" dirty="0" err="1"/>
              <a:t>situazioni</a:t>
            </a:r>
            <a:r>
              <a:rPr lang="en-US" sz="2000" dirty="0"/>
              <a:t> </a:t>
            </a:r>
            <a:r>
              <a:rPr lang="en-US" sz="2000" dirty="0" err="1"/>
              <a:t>sociali</a:t>
            </a:r>
            <a:r>
              <a:rPr lang="en-US" sz="2000" dirty="0"/>
              <a:t> </a:t>
            </a:r>
            <a:r>
              <a:rPr lang="en-US" sz="2000" dirty="0" err="1"/>
              <a:t>differenti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I VG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distribuiscono</a:t>
            </a:r>
            <a:r>
              <a:rPr lang="en-US" sz="2000" dirty="0"/>
              <a:t> piu’ o </a:t>
            </a:r>
            <a:r>
              <a:rPr lang="en-US" sz="2000" dirty="0" err="1"/>
              <a:t>meno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C0F4"/>
                </a:solidFill>
              </a:rPr>
              <a:t>uniformemente</a:t>
            </a:r>
            <a:r>
              <a:rPr lang="en-US" sz="2000" dirty="0">
                <a:solidFill>
                  <a:srgbClr val="66C0F4"/>
                </a:solidFill>
              </a:rPr>
              <a:t> </a:t>
            </a:r>
            <a:r>
              <a:rPr lang="en-US" sz="2000" dirty="0" err="1"/>
              <a:t>tra</a:t>
            </a:r>
            <a:r>
              <a:rPr lang="en-US" sz="2000" dirty="0"/>
              <a:t> le </a:t>
            </a:r>
            <a:r>
              <a:rPr lang="en-US" sz="2000" dirty="0" err="1"/>
              <a:t>categorie</a:t>
            </a:r>
            <a:r>
              <a:rPr lang="en-US" sz="2000" dirty="0"/>
              <a:t> di </a:t>
            </a:r>
            <a:r>
              <a:rPr lang="en-US" sz="2000" dirty="0" err="1"/>
              <a:t>gruppo</a:t>
            </a:r>
            <a:r>
              <a:rPr lang="en-US" sz="2000" dirty="0"/>
              <a:t> e quelle in </a:t>
            </a:r>
            <a:r>
              <a:rPr lang="en-US" sz="2000" dirty="0" err="1"/>
              <a:t>singolo</a:t>
            </a:r>
            <a:r>
              <a:rPr lang="en-US" sz="2000" dirty="0"/>
              <a:t>.</a:t>
            </a:r>
          </a:p>
          <a:p>
            <a:pPr>
              <a:buClr>
                <a:srgbClr val="66C0F4"/>
              </a:buClr>
            </a:pPr>
            <a:r>
              <a:rPr lang="en-US" sz="2000" dirty="0"/>
              <a:t>Si </a:t>
            </a:r>
            <a:r>
              <a:rPr lang="en-US" sz="2000" dirty="0" err="1"/>
              <a:t>evidenzia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popolarita</a:t>
            </a:r>
            <a:r>
              <a:rPr lang="en-US" sz="2000" dirty="0"/>
              <a:t>’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componente</a:t>
            </a:r>
            <a:r>
              <a:rPr lang="en-US" sz="2000" dirty="0"/>
              <a:t> Co-op </a:t>
            </a:r>
            <a:r>
              <a:rPr lang="en-US" sz="2000" dirty="0" err="1"/>
              <a:t>durante</a:t>
            </a:r>
            <a:r>
              <a:rPr lang="en-US" sz="2000" dirty="0"/>
              <a:t> il Covid19</a:t>
            </a:r>
          </a:p>
          <a:p>
            <a:pPr>
              <a:buClr>
                <a:srgbClr val="66C0F4"/>
              </a:buClr>
            </a:pPr>
            <a:r>
              <a:rPr lang="en-US" sz="2000" dirty="0" err="1"/>
              <a:t>Mentre</a:t>
            </a:r>
            <a:r>
              <a:rPr lang="en-US" sz="2000" dirty="0"/>
              <a:t> la </a:t>
            </a:r>
            <a:r>
              <a:rPr lang="en-US" sz="2000" dirty="0" err="1"/>
              <a:t>componente</a:t>
            </a:r>
            <a:r>
              <a:rPr lang="en-US" sz="2000" dirty="0"/>
              <a:t> </a:t>
            </a:r>
            <a:r>
              <a:rPr lang="en-US" sz="2000" dirty="0" err="1"/>
              <a:t>SinglePlayer</a:t>
            </a:r>
            <a:r>
              <a:rPr lang="en-US" sz="2000" dirty="0"/>
              <a:t> </a:t>
            </a:r>
            <a:r>
              <a:rPr lang="en-US" sz="2000" dirty="0" err="1"/>
              <a:t>registra</a:t>
            </a:r>
            <a:r>
              <a:rPr lang="en-US" sz="2000" dirty="0"/>
              <a:t> un </a:t>
            </a:r>
            <a:r>
              <a:rPr lang="en-US" sz="2000" dirty="0">
                <a:solidFill>
                  <a:srgbClr val="66C0F4"/>
                </a:solidFill>
              </a:rPr>
              <a:t>leggero</a:t>
            </a:r>
            <a:r>
              <a:rPr lang="en-US" sz="2000" dirty="0">
                <a:solidFill>
                  <a:srgbClr val="C7D5E0"/>
                </a:solidFill>
              </a:rPr>
              <a:t> </a:t>
            </a:r>
            <a:r>
              <a:rPr lang="en-US" sz="2000" dirty="0" err="1"/>
              <a:t>aumento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period post-Covid19</a:t>
            </a: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Distribuzione dei Generi per popolarita’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generi</a:t>
            </a:r>
            <a:r>
              <a:rPr lang="en-US" dirty="0"/>
              <a:t> piu’ </a:t>
            </a:r>
            <a:r>
              <a:rPr lang="en-US" dirty="0" err="1"/>
              <a:t>popolari</a:t>
            </a:r>
            <a:r>
              <a:rPr lang="en-US" dirty="0"/>
              <a:t> </a:t>
            </a:r>
            <a:r>
              <a:rPr lang="en-US" dirty="0" err="1"/>
              <a:t>figurano</a:t>
            </a:r>
            <a:r>
              <a:rPr lang="en-US" dirty="0"/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Uno di </a:t>
            </a:r>
            <a:r>
              <a:rPr lang="en-US" dirty="0" err="1"/>
              <a:t>questi</a:t>
            </a:r>
            <a:r>
              <a:rPr lang="en-US" dirty="0"/>
              <a:t> sara’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probabilmente</a:t>
            </a:r>
            <a:r>
              <a:rPr lang="en-US" dirty="0"/>
              <a:t> il </a:t>
            </a:r>
            <a:r>
              <a:rPr lang="en-US" dirty="0" err="1"/>
              <a:t>genere</a:t>
            </a:r>
            <a:r>
              <a:rPr lang="en-US" dirty="0"/>
              <a:t> con </a:t>
            </a:r>
            <a:r>
              <a:rPr lang="en-US" dirty="0" err="1"/>
              <a:t>l’aspettativa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Il </a:t>
            </a:r>
            <a:r>
              <a:rPr lang="en-US" sz="1600" dirty="0" err="1"/>
              <a:t>grafico</a:t>
            </a:r>
            <a:r>
              <a:rPr lang="en-US" sz="1600" dirty="0"/>
              <a:t> </a:t>
            </a:r>
            <a:r>
              <a:rPr lang="en-US" sz="1600" dirty="0" err="1"/>
              <a:t>mostra</a:t>
            </a:r>
            <a:r>
              <a:rPr lang="en-US" sz="1600" dirty="0"/>
              <a:t> la </a:t>
            </a:r>
            <a:r>
              <a:rPr lang="en-US" sz="1600" dirty="0" err="1"/>
              <a:t>distribuzione</a:t>
            </a:r>
            <a:r>
              <a:rPr lang="en-US" sz="1600" dirty="0"/>
              <a:t> del </a:t>
            </a:r>
            <a:r>
              <a:rPr lang="en-US" sz="1600" dirty="0" err="1"/>
              <a:t>numero</a:t>
            </a:r>
            <a:r>
              <a:rPr lang="en-US" sz="1600" dirty="0"/>
              <a:t> di </a:t>
            </a:r>
            <a:r>
              <a:rPr lang="en-US" sz="1600" dirty="0" err="1"/>
              <a:t>acquisti</a:t>
            </a:r>
            <a:r>
              <a:rPr lang="en-US" sz="1600" dirty="0"/>
              <a:t> per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due diverse </a:t>
            </a:r>
            <a:r>
              <a:rPr lang="en-US" sz="1600" dirty="0" err="1"/>
              <a:t>categorie</a:t>
            </a:r>
            <a:r>
              <a:rPr lang="en-US" sz="1600" dirty="0"/>
              <a:t> </a:t>
            </a:r>
            <a:r>
              <a:rPr lang="en-US" sz="1600" dirty="0" err="1"/>
              <a:t>FreeToPlay</a:t>
            </a:r>
            <a:r>
              <a:rPr lang="en-US" sz="1600" dirty="0"/>
              <a:t> (F2P) e </a:t>
            </a:r>
            <a:r>
              <a:rPr lang="en-US" sz="1600" dirty="0" err="1"/>
              <a:t>PayToPlay</a:t>
            </a:r>
            <a:r>
              <a:rPr lang="en-US" sz="1600" dirty="0"/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Crescita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fetta di </a:t>
            </a:r>
            <a:r>
              <a:rPr lang="en-US" sz="1600" dirty="0" err="1"/>
              <a:t>mercato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f2p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culmina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2018 con </a:t>
            </a:r>
            <a:r>
              <a:rPr lang="en-US" sz="1600" dirty="0" err="1"/>
              <a:t>l’uscita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Inizio</a:t>
            </a:r>
            <a:r>
              <a:rPr lang="en-US" sz="1600" dirty="0"/>
              <a:t> del </a:t>
            </a:r>
            <a:r>
              <a:rPr lang="en-US" sz="1600" dirty="0" err="1"/>
              <a:t>declino</a:t>
            </a:r>
            <a:r>
              <a:rPr lang="en-US" sz="1600" dirty="0"/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dovuto</a:t>
            </a:r>
            <a:r>
              <a:rPr lang="en-US" sz="1600" dirty="0"/>
              <a:t>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crescente</a:t>
            </a:r>
            <a:r>
              <a:rPr lang="en-US" sz="1600" dirty="0"/>
              <a:t> </a:t>
            </a:r>
            <a:r>
              <a:rPr lang="en-US" sz="1600" dirty="0" err="1"/>
              <a:t>infamia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pratica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/>
              <a:t>Si </a:t>
            </a:r>
            <a:r>
              <a:rPr lang="en-US" sz="1600" dirty="0" err="1"/>
              <a:t>puo</a:t>
            </a:r>
            <a:r>
              <a:rPr lang="en-US" sz="1600" dirty="0"/>
              <a:t>’ </a:t>
            </a:r>
            <a:r>
              <a:rPr lang="en-US" sz="1600" dirty="0" err="1"/>
              <a:t>notare</a:t>
            </a:r>
            <a:r>
              <a:rPr lang="en-US" sz="1600" dirty="0"/>
              <a:t> come la </a:t>
            </a:r>
            <a:r>
              <a:rPr lang="en-US" sz="1600" dirty="0" err="1"/>
              <a:t>maggior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download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distribuisca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P2P </a:t>
            </a:r>
            <a:r>
              <a:rPr lang="en-US" sz="1600" dirty="0" err="1"/>
              <a:t>piuttosto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categoria</a:t>
            </a:r>
            <a:r>
              <a:rPr lang="en-US" sz="1600" dirty="0"/>
              <a:t> F2P.</a:t>
            </a: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/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evidenziava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numero</a:t>
            </a:r>
            <a:r>
              <a:rPr lang="en-US" sz="1600" dirty="0"/>
              <a:t> di download molto piu’ alto per </a:t>
            </a:r>
            <a:r>
              <a:rPr lang="en-US" sz="1600" dirty="0" err="1"/>
              <a:t>i</a:t>
            </a:r>
            <a:r>
              <a:rPr lang="en-US" sz="1600" dirty="0"/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Notiamo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la </a:t>
            </a:r>
            <a:r>
              <a:rPr lang="en-US" sz="1600" dirty="0" err="1"/>
              <a:t>motivazione</a:t>
            </a:r>
            <a:r>
              <a:rPr lang="en-US" sz="1600" dirty="0"/>
              <a:t> di </a:t>
            </a:r>
            <a:r>
              <a:rPr lang="en-US" sz="1600" dirty="0" err="1"/>
              <a:t>questa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disparita</a:t>
            </a:r>
            <a:r>
              <a:rPr lang="en-US" sz="1600" dirty="0">
                <a:solidFill>
                  <a:srgbClr val="C7D5E0"/>
                </a:solidFill>
              </a:rPr>
              <a:t>’ </a:t>
            </a:r>
            <a:r>
              <a:rPr lang="en-US" sz="1600" dirty="0"/>
              <a:t>e’ </a:t>
            </a:r>
            <a:r>
              <a:rPr lang="en-US" sz="1600" dirty="0" err="1"/>
              <a:t>che</a:t>
            </a:r>
            <a:r>
              <a:rPr lang="en-US" sz="1600" dirty="0"/>
              <a:t> il </a:t>
            </a:r>
            <a:r>
              <a:rPr lang="en-US" sz="1600" dirty="0" err="1"/>
              <a:t>numero</a:t>
            </a:r>
            <a:r>
              <a:rPr lang="en-US" sz="1600" dirty="0"/>
              <a:t> di VG F2P e’ molto piu’ piccolo del </a:t>
            </a:r>
            <a:r>
              <a:rPr lang="en-US" sz="1600" dirty="0" err="1"/>
              <a:t>numero</a:t>
            </a:r>
            <a:r>
              <a:rPr lang="en-US" sz="1600" dirty="0"/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/>
              <a:t>Questo</a:t>
            </a:r>
            <a:r>
              <a:rPr lang="en-US" sz="1600" dirty="0"/>
              <a:t> e’ </a:t>
            </a:r>
            <a:r>
              <a:rPr lang="en-US" sz="1600" dirty="0" err="1"/>
              <a:t>facilmente</a:t>
            </a:r>
            <a:r>
              <a:rPr lang="en-US" sz="1600" dirty="0"/>
              <a:t> </a:t>
            </a:r>
            <a:r>
              <a:rPr lang="en-US" sz="1600" dirty="0" err="1"/>
              <a:t>giustificato</a:t>
            </a:r>
            <a:r>
              <a:rPr lang="en-US" sz="1600" dirty="0"/>
              <a:t> dal </a:t>
            </a:r>
            <a:r>
              <a:rPr lang="en-US" sz="1600" dirty="0" err="1"/>
              <a:t>fatto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e’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piattaforma</a:t>
            </a:r>
            <a:r>
              <a:rPr lang="en-US" sz="1600" dirty="0"/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concentra</a:t>
            </a:r>
            <a:r>
              <a:rPr lang="en-US" sz="1600" dirty="0"/>
              <a:t> sui VG 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en-US" sz="3200" b="1" dirty="0" err="1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Nonostante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VG </a:t>
            </a:r>
            <a:r>
              <a:rPr lang="en-US" sz="1600" dirty="0">
                <a:solidFill>
                  <a:srgbClr val="66C0F4"/>
                </a:solidFill>
              </a:rPr>
              <a:t>F2P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compongano</a:t>
            </a:r>
            <a:r>
              <a:rPr lang="en-US" sz="1600" dirty="0"/>
              <a:t> </a:t>
            </a:r>
            <a:r>
              <a:rPr lang="en-US" sz="1600" dirty="0" err="1"/>
              <a:t>solamente</a:t>
            </a:r>
            <a:r>
              <a:rPr lang="en-US" sz="1600" dirty="0"/>
              <a:t> il 10%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di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/>
              <a:t>, la revenue </a:t>
            </a:r>
            <a:r>
              <a:rPr lang="en-US" sz="1600" dirty="0" err="1"/>
              <a:t>mondiale</a:t>
            </a:r>
            <a:r>
              <a:rPr lang="en-US" sz="1600" dirty="0"/>
              <a:t> data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contenuti</a:t>
            </a:r>
            <a:r>
              <a:rPr lang="en-US" sz="1600" dirty="0"/>
              <a:t> </a:t>
            </a:r>
            <a:r>
              <a:rPr lang="en-US" sz="1600" dirty="0" err="1"/>
              <a:t>aggiuntivi</a:t>
            </a:r>
            <a:r>
              <a:rPr lang="en-US" sz="1600" dirty="0"/>
              <a:t> </a:t>
            </a:r>
            <a:r>
              <a:rPr lang="en-US" sz="1600" dirty="0" err="1"/>
              <a:t>supera</a:t>
            </a:r>
            <a:r>
              <a:rPr lang="en-US" sz="1600" dirty="0"/>
              <a:t> </a:t>
            </a:r>
            <a:r>
              <a:rPr lang="en-US" sz="1600" dirty="0" err="1"/>
              <a:t>ormai</a:t>
            </a:r>
            <a:r>
              <a:rPr lang="en-US" sz="1600" dirty="0"/>
              <a:t> di molto </a:t>
            </a:r>
            <a:r>
              <a:rPr lang="en-US" sz="1600" dirty="0" err="1"/>
              <a:t>quella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videogiochi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C0F4"/>
                </a:solidFill>
              </a:rPr>
              <a:t>P2P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(Premium)</a:t>
            </a:r>
          </a:p>
          <a:p>
            <a:r>
              <a:rPr lang="en-US" sz="1600" dirty="0"/>
              <a:t>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previsione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/>
              <a:t>e’ </a:t>
            </a:r>
            <a:r>
              <a:rPr lang="en-US" sz="1600" dirty="0" err="1"/>
              <a:t>che</a:t>
            </a:r>
            <a:r>
              <a:rPr lang="en-US" sz="1600" dirty="0"/>
              <a:t> tale </a:t>
            </a:r>
            <a:r>
              <a:rPr lang="en-US" sz="1600" dirty="0" err="1"/>
              <a:t>valore</a:t>
            </a:r>
            <a:r>
              <a:rPr lang="en-US" sz="1600" dirty="0"/>
              <a:t> vada ad </a:t>
            </a:r>
            <a:r>
              <a:rPr lang="en-US" sz="1600" dirty="0" err="1"/>
              <a:t>aumentare</a:t>
            </a:r>
            <a:r>
              <a:rPr lang="en-US" sz="1600" dirty="0"/>
              <a:t> </a:t>
            </a:r>
            <a:r>
              <a:rPr lang="en-US" sz="1600" dirty="0" err="1"/>
              <a:t>ulteriormente</a:t>
            </a:r>
            <a:r>
              <a:rPr lang="en-US" sz="1600" dirty="0"/>
              <a:t> </a:t>
            </a:r>
            <a:r>
              <a:rPr lang="en-US" sz="1600" dirty="0" err="1"/>
              <a:t>nei</a:t>
            </a:r>
            <a:r>
              <a:rPr lang="en-US" sz="1600" dirty="0"/>
              <a:t> </a:t>
            </a:r>
            <a:r>
              <a:rPr lang="en-US" sz="1600" dirty="0" err="1"/>
              <a:t>prossimi</a:t>
            </a:r>
            <a:r>
              <a:rPr lang="en-US" sz="1600" dirty="0"/>
              <a:t> anni (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parla</a:t>
            </a:r>
            <a:r>
              <a:rPr lang="en-US" sz="1600" dirty="0"/>
              <a:t> del </a:t>
            </a:r>
            <a:r>
              <a:rPr lang="en-US" sz="1600" dirty="0">
                <a:solidFill>
                  <a:srgbClr val="66C0F4"/>
                </a:solidFill>
              </a:rPr>
              <a:t>95% </a:t>
            </a:r>
            <a:r>
              <a:rPr lang="en-US" sz="1600" dirty="0" err="1">
                <a:solidFill>
                  <a:srgbClr val="66C0F4"/>
                </a:solidFill>
              </a:rPr>
              <a:t>nel</a:t>
            </a:r>
            <a:r>
              <a:rPr lang="en-US" sz="1600" dirty="0">
                <a:solidFill>
                  <a:srgbClr val="66C0F4"/>
                </a:solidFill>
              </a:rPr>
              <a:t> 2025</a:t>
            </a:r>
            <a:r>
              <a:rPr lang="en-US" sz="1600" dirty="0"/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prodotti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</a:t>
            </a:r>
            <a:r>
              <a:rPr lang="en-US" dirty="0" err="1"/>
              <a:t>gratutitamente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solitamente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/>
              <a:t>Pertanto</a:t>
            </a:r>
            <a:r>
              <a:rPr lang="en-US" dirty="0"/>
              <a:t> il tempo di </a:t>
            </a:r>
            <a:r>
              <a:rPr lang="en-US" dirty="0" err="1"/>
              <a:t>gioco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</a:t>
            </a:r>
            <a:r>
              <a:rPr lang="en-US" dirty="0" err="1"/>
              <a:t>temporaneamente</a:t>
            </a:r>
            <a:r>
              <a:rPr lang="en-US" dirty="0"/>
              <a:t> </a:t>
            </a:r>
            <a:r>
              <a:rPr lang="en-US" dirty="0" err="1"/>
              <a:t>influiscono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profitto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/>
              <a:t>(Estimated Owners)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>
                <a:solidFill>
                  <a:srgbClr val="66C0F4"/>
                </a:solidFill>
              </a:rPr>
              <a:t>NON </a:t>
            </a:r>
            <a:r>
              <a:rPr lang="en-US" dirty="0"/>
              <a:t>e’ un </a:t>
            </a:r>
            <a:r>
              <a:rPr lang="en-US" dirty="0" err="1"/>
              <a:t>buon</a:t>
            </a:r>
            <a:r>
              <a:rPr lang="en-US" dirty="0"/>
              <a:t>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avendo</a:t>
            </a:r>
            <a:r>
              <a:rPr lang="en-US" dirty="0"/>
              <a:t> un </a:t>
            </a:r>
            <a:r>
              <a:rPr lang="en-US" dirty="0" err="1"/>
              <a:t>prezzo</a:t>
            </a:r>
            <a:r>
              <a:rPr lang="en-US" dirty="0"/>
              <a:t> di </a:t>
            </a:r>
            <a:r>
              <a:rPr lang="en-US" dirty="0" err="1"/>
              <a:t>acquisto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basano</a:t>
            </a:r>
            <a:r>
              <a:rPr lang="en-US" dirty="0"/>
              <a:t> </a:t>
            </a:r>
            <a:r>
              <a:rPr lang="en-US" dirty="0" err="1"/>
              <a:t>sull’acquisto</a:t>
            </a:r>
            <a:r>
              <a:rPr lang="en-US" dirty="0"/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/>
              <a:t>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invogliare</a:t>
            </a:r>
            <a:r>
              <a:rPr lang="en-US" dirty="0"/>
              <a:t> piu’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all’acquisto</a:t>
            </a:r>
            <a:r>
              <a:rPr lang="en-US" dirty="0"/>
              <a:t> d</a:t>
            </a:r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/>
              <a:t>Procediamo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ad </a:t>
            </a:r>
            <a:r>
              <a:rPr lang="en-US" dirty="0" err="1"/>
              <a:t>analizzare</a:t>
            </a:r>
            <a:r>
              <a:rPr lang="en-US" dirty="0"/>
              <a:t> due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 </a:t>
            </a:r>
            <a:r>
              <a:rPr lang="en-US" dirty="0"/>
              <a:t>– Il </a:t>
            </a:r>
            <a:r>
              <a:rPr lang="en-US" dirty="0" err="1"/>
              <a:t>picco</a:t>
            </a:r>
            <a:r>
              <a:rPr lang="en-US" dirty="0"/>
              <a:t> di </a:t>
            </a:r>
            <a:r>
              <a:rPr lang="en-US" dirty="0" err="1"/>
              <a:t>giocatori</a:t>
            </a:r>
            <a:r>
              <a:rPr lang="en-US" dirty="0"/>
              <a:t> online in </a:t>
            </a:r>
            <a:r>
              <a:rPr lang="en-US" dirty="0" err="1"/>
              <a:t>contemporanea</a:t>
            </a:r>
            <a:r>
              <a:rPr lang="en-US" dirty="0"/>
              <a:t> piu’ alto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registrato</a:t>
            </a:r>
            <a:endParaRPr lang="en-US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AverageTime</a:t>
            </a:r>
            <a:r>
              <a:rPr lang="en-US" b="1" dirty="0">
                <a:solidFill>
                  <a:srgbClr val="C7D5E0"/>
                </a:solidFill>
              </a:rPr>
              <a:t> </a:t>
            </a:r>
            <a:r>
              <a:rPr lang="en-US" dirty="0"/>
              <a:t>– Il tempo medio di </a:t>
            </a:r>
            <a:r>
              <a:rPr lang="en-US" dirty="0" err="1"/>
              <a:t>utilizzo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lo </a:t>
            </a:r>
            <a:r>
              <a:rPr lang="en-US" dirty="0" err="1"/>
              <a:t>acquistano</a:t>
            </a:r>
            <a:r>
              <a:rPr lang="en-US" dirty="0"/>
              <a:t> (o </a:t>
            </a:r>
            <a:r>
              <a:rPr lang="en-US" dirty="0" err="1"/>
              <a:t>scaricano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la </a:t>
            </a:r>
            <a:r>
              <a:rPr lang="en-US" sz="1500" dirty="0" err="1"/>
              <a:t>presenza</a:t>
            </a:r>
            <a:r>
              <a:rPr lang="en-US" sz="1500" dirty="0"/>
              <a:t> di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66C0F4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/>
              <a:t>positive </a:t>
            </a:r>
            <a:r>
              <a:rPr lang="en-US" sz="1500" dirty="0" err="1"/>
              <a:t>tra</a:t>
            </a:r>
            <a:r>
              <a:rPr lang="en-US" sz="1500" dirty="0"/>
              <a:t> il Peak CCU ed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possiedono</a:t>
            </a:r>
            <a:r>
              <a:rPr lang="en-US" sz="1500" dirty="0"/>
              <a:t> il </a:t>
            </a:r>
            <a:r>
              <a:rPr lang="en-US" sz="1500" dirty="0" err="1"/>
              <a:t>gioco</a:t>
            </a:r>
            <a:r>
              <a:rPr lang="en-US" sz="1500" dirty="0"/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/>
              <a:t>Sebbene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tratti</a:t>
            </a:r>
            <a:r>
              <a:rPr lang="en-US" sz="1500" dirty="0"/>
              <a:t> di un </a:t>
            </a:r>
            <a:r>
              <a:rPr lang="en-US" sz="1500" dirty="0" err="1"/>
              <a:t>classificatore</a:t>
            </a:r>
            <a:r>
              <a:rPr lang="en-US" sz="1500" dirty="0"/>
              <a:t> </a:t>
            </a:r>
            <a:r>
              <a:rPr lang="en-US" sz="1500" dirty="0" err="1"/>
              <a:t>generalmente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66C0F4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/>
              <a:t>caratterizzare</a:t>
            </a:r>
            <a:r>
              <a:rPr lang="en-US" sz="1500" dirty="0"/>
              <a:t> il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</a:t>
            </a:r>
            <a:r>
              <a:rPr lang="en-US" sz="1500" dirty="0" err="1"/>
              <a:t>FreeToPlay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Notiamo</a:t>
            </a:r>
            <a:r>
              <a:rPr lang="en-US" sz="1500" dirty="0"/>
              <a:t>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/>
              <a:t>presente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correlazione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il </a:t>
            </a:r>
            <a:r>
              <a:rPr lang="en-US" sz="1500" dirty="0" err="1"/>
              <a:t>numero</a:t>
            </a:r>
            <a:r>
              <a:rPr lang="en-US" sz="1500" dirty="0"/>
              <a:t> di </a:t>
            </a:r>
            <a:r>
              <a:rPr lang="en-US" sz="1500" dirty="0" err="1"/>
              <a:t>Acquisti</a:t>
            </a:r>
            <a:r>
              <a:rPr lang="en-US" sz="1500" dirty="0"/>
              <a:t>/Download ed il tempo medio </a:t>
            </a:r>
            <a:r>
              <a:rPr lang="en-US" sz="1500" dirty="0" err="1"/>
              <a:t>che</a:t>
            </a:r>
            <a:r>
              <a:rPr lang="en-US" sz="1500" dirty="0"/>
              <a:t> </a:t>
            </a:r>
            <a:r>
              <a:rPr lang="en-US" sz="1500" dirty="0" err="1"/>
              <a:t>gli</a:t>
            </a:r>
            <a:r>
              <a:rPr lang="en-US" sz="1500" dirty="0"/>
              <a:t> </a:t>
            </a:r>
            <a:r>
              <a:rPr lang="en-US" sz="1500" dirty="0" err="1"/>
              <a:t>utenti</a:t>
            </a:r>
            <a:r>
              <a:rPr lang="en-US" sz="1500" dirty="0"/>
              <a:t> </a:t>
            </a:r>
            <a:r>
              <a:rPr lang="en-US" sz="1500" dirty="0" err="1"/>
              <a:t>passano</a:t>
            </a:r>
            <a:r>
              <a:rPr lang="en-US" sz="1500" dirty="0"/>
              <a:t> </a:t>
            </a:r>
            <a:r>
              <a:rPr lang="en-US" sz="1500" dirty="0" err="1"/>
              <a:t>nel</a:t>
            </a:r>
            <a:r>
              <a:rPr lang="en-US" sz="1500" dirty="0"/>
              <a:t> </a:t>
            </a:r>
            <a:r>
              <a:rPr lang="en-US" sz="1500" dirty="0" err="1"/>
              <a:t>Videogioco</a:t>
            </a:r>
            <a:endParaRPr lang="en-US" sz="1500" dirty="0"/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/>
              <a:t>Si </a:t>
            </a:r>
            <a:r>
              <a:rPr lang="en-US" sz="1500" dirty="0" err="1"/>
              <a:t>tratta</a:t>
            </a:r>
            <a:r>
              <a:rPr lang="en-US" sz="1500" dirty="0"/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/>
              <a:t>che</a:t>
            </a:r>
            <a:r>
              <a:rPr lang="en-US" sz="1500" dirty="0"/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/>
              <a:t>ci </a:t>
            </a:r>
            <a:r>
              <a:rPr lang="en-US" sz="1500" dirty="0" err="1"/>
              <a:t>fornisce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stima</a:t>
            </a:r>
            <a:r>
              <a:rPr lang="en-US" sz="1500" dirty="0"/>
              <a:t> </a:t>
            </a:r>
            <a:r>
              <a:rPr lang="en-US" sz="1500" dirty="0" err="1"/>
              <a:t>migliore</a:t>
            </a:r>
            <a:r>
              <a:rPr lang="en-US" sz="1500" dirty="0"/>
              <a:t> del </a:t>
            </a:r>
            <a:r>
              <a:rPr lang="en-US" sz="1500" dirty="0" err="1"/>
              <a:t>successo</a:t>
            </a:r>
            <a:r>
              <a:rPr lang="en-US" sz="1500" dirty="0"/>
              <a:t> </a:t>
            </a:r>
            <a:r>
              <a:rPr lang="en-US" sz="1500" dirty="0" err="1"/>
              <a:t>economico</a:t>
            </a:r>
            <a:r>
              <a:rPr lang="en-US" sz="1500" dirty="0"/>
              <a:t>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Videogiochi</a:t>
            </a:r>
            <a:r>
              <a:rPr lang="en-US" sz="1500" dirty="0"/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cs typeface="Arial" panose="020B0604020202020204" pitchFamily="34" charset="0"/>
              </a:rPr>
              <a:t>Scelta</a:t>
            </a:r>
            <a:r>
              <a:rPr lang="en-US" sz="2000" dirty="0">
                <a:cs typeface="Arial" panose="020B0604020202020204" pitchFamily="34" charset="0"/>
              </a:rPr>
              <a:t> di un </a:t>
            </a:r>
            <a:r>
              <a:rPr lang="en-US" sz="2000" dirty="0" err="1">
                <a:cs typeface="Arial" panose="020B0604020202020204" pitchFamily="34" charset="0"/>
              </a:rPr>
              <a:t>classificatore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 err="1">
                <a:cs typeface="Arial" panose="020B0604020202020204" pitchFamily="34" charset="0"/>
              </a:rPr>
              <a:t>successo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nell’epoca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e la </a:t>
            </a:r>
            <a:r>
              <a:rPr lang="en-US" sz="2000" dirty="0" err="1">
                <a:cs typeface="Arial" panose="020B0604020202020204" pitchFamily="34" charset="0"/>
              </a:rPr>
              <a:t>sua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accuratezza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nel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descrivere</a:t>
            </a:r>
            <a:r>
              <a:rPr lang="en-US" sz="2000" dirty="0"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di un </a:t>
            </a:r>
            <a:r>
              <a:rPr lang="en-US" sz="2000" dirty="0" err="1">
                <a:cs typeface="Arial" panose="020B0604020202020204" pitchFamily="34" charset="0"/>
              </a:rPr>
              <a:t>gioco</a:t>
            </a:r>
            <a:r>
              <a:rPr lang="en-US" sz="2000" dirty="0"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cs typeface="Arial" panose="020B0604020202020204" pitchFamily="34" charset="0"/>
              </a:rPr>
              <a:t>Le </a:t>
            </a:r>
            <a:r>
              <a:rPr lang="en-US" sz="2000" dirty="0" err="1">
                <a:cs typeface="Arial" panose="020B0604020202020204" pitchFamily="34" charset="0"/>
              </a:rPr>
              <a:t>caratteristiche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giochi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cs typeface="Arial" panose="020B0604020202020204" pitchFamily="34" charset="0"/>
              </a:rPr>
              <a:t>maggior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e la </a:t>
            </a:r>
            <a:r>
              <a:rPr lang="en-US" sz="2000" dirty="0" err="1">
                <a:cs typeface="Arial" panose="020B0604020202020204" pitchFamily="34" charset="0"/>
              </a:rPr>
              <a:t>possibilita</a:t>
            </a:r>
            <a:r>
              <a:rPr lang="en-US" sz="2000" dirty="0">
                <a:cs typeface="Arial" panose="020B0604020202020204" pitchFamily="34" charset="0"/>
              </a:rPr>
              <a:t>’ di </a:t>
            </a:r>
            <a:r>
              <a:rPr lang="en-US" sz="2000" dirty="0" err="1">
                <a:cs typeface="Arial" panose="020B0604020202020204" pitchFamily="34" charset="0"/>
              </a:rPr>
              <a:t>una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crescita</a:t>
            </a:r>
            <a:r>
              <a:rPr lang="en-US" sz="2000" dirty="0">
                <a:cs typeface="Arial" panose="020B0604020202020204" pitchFamily="34" charset="0"/>
              </a:rPr>
              <a:t> del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videoludico</a:t>
            </a:r>
            <a:r>
              <a:rPr lang="en-US" sz="2000" dirty="0">
                <a:cs typeface="Arial" panose="020B0604020202020204" pitchFamily="34" charset="0"/>
              </a:rPr>
              <a:t> e del </a:t>
            </a:r>
            <a:r>
              <a:rPr lang="en-US" sz="2000" dirty="0" err="1">
                <a:cs typeface="Arial" panose="020B0604020202020204" pitchFamily="34" charset="0"/>
              </a:rPr>
              <a:t>prezzo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cs typeface="Arial" panose="020B0604020202020204" pitchFamily="34" charset="0"/>
              </a:rPr>
              <a:t>L’importanza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della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componente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nei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videogiochi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l’impatto</a:t>
            </a:r>
            <a:r>
              <a:rPr lang="en-US" sz="2000" dirty="0"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sulle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scelte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giocatori</a:t>
            </a: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La </a:t>
            </a:r>
            <a:r>
              <a:rPr lang="en-US" sz="2000" dirty="0" err="1">
                <a:cs typeface="Arial" panose="020B0604020202020204" pitchFamily="34" charset="0"/>
              </a:rPr>
              <a:t>distribuzione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dei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videoludici</a:t>
            </a:r>
            <a:r>
              <a:rPr lang="en-US" sz="2000" dirty="0">
                <a:cs typeface="Arial" panose="020B0604020202020204" pitchFamily="34" charset="0"/>
              </a:rPr>
              <a:t> e </a:t>
            </a:r>
            <a:r>
              <a:rPr lang="en-US" sz="2000" dirty="0" err="1">
                <a:cs typeface="Arial" panose="020B0604020202020204" pitchFamily="34" charset="0"/>
              </a:rPr>
              <a:t>analisi</a:t>
            </a:r>
            <a:r>
              <a:rPr lang="en-US" sz="2000" dirty="0"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en-US" sz="3200" b="1" dirty="0" err="1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opinion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piattaforma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esprimere</a:t>
            </a:r>
            <a:r>
              <a:rPr lang="en-US" dirty="0"/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dando</a:t>
            </a:r>
            <a:r>
              <a:rPr lang="en-US" dirty="0"/>
              <a:t> un </a:t>
            </a:r>
            <a:r>
              <a:rPr lang="en-US" dirty="0" err="1"/>
              <a:t>parere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o </a:t>
            </a:r>
            <a:r>
              <a:rPr lang="en-US" dirty="0" err="1"/>
              <a:t>negativo</a:t>
            </a:r>
            <a:r>
              <a:rPr lang="en-US" dirty="0"/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/>
              <a:t>Il </a:t>
            </a:r>
            <a:r>
              <a:rPr lang="en-US" dirty="0" err="1"/>
              <a:t>rapporto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positivi</a:t>
            </a:r>
            <a:r>
              <a:rPr lang="en-US" dirty="0"/>
              <a:t> ed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di </a:t>
            </a:r>
            <a:r>
              <a:rPr lang="en-US" dirty="0" err="1"/>
              <a:t>pareri</a:t>
            </a:r>
            <a:r>
              <a:rPr lang="en-US" dirty="0"/>
              <a:t> </a:t>
            </a:r>
            <a:r>
              <a:rPr lang="en-US" dirty="0" err="1"/>
              <a:t>costituisce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di </a:t>
            </a:r>
            <a:r>
              <a:rPr lang="en-US" dirty="0" err="1"/>
              <a:t>positivita</a:t>
            </a:r>
            <a:r>
              <a:rPr lang="en-US" dirty="0"/>
              <a:t>’ (User Score):</a:t>
            </a:r>
            <a:endParaRPr lang="it-IT" dirty="0"/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I_P </a:t>
            </a:r>
            <a:r>
              <a:rPr lang="en-US" b="1" dirty="0"/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puo</a:t>
            </a:r>
            <a:r>
              <a:rPr lang="en-US" dirty="0"/>
              <a:t>’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analizzare</a:t>
            </a:r>
            <a:r>
              <a:rPr lang="en-US" dirty="0"/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e </a:t>
            </a:r>
            <a:r>
              <a:rPr lang="en-US" dirty="0" err="1"/>
              <a:t>potenzialmente</a:t>
            </a:r>
            <a:r>
              <a:rPr lang="en-US" dirty="0"/>
              <a:t> come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Si </a:t>
            </a:r>
            <a:r>
              <a:rPr lang="en-US" dirty="0" err="1"/>
              <a:t>analizza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per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di download </a:t>
            </a:r>
            <a:r>
              <a:rPr lang="en-US" dirty="0" err="1"/>
              <a:t>effettuati</a:t>
            </a:r>
            <a:r>
              <a:rPr lang="en-US" dirty="0"/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/>
              <a:t>), in modo da </a:t>
            </a:r>
            <a:r>
              <a:rPr lang="en-US" dirty="0" err="1"/>
              <a:t>comprendere</a:t>
            </a:r>
            <a:r>
              <a:rPr lang="en-US" dirty="0"/>
              <a:t> se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utile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</a:t>
            </a:r>
            <a:r>
              <a:rPr lang="en-US" dirty="0" err="1"/>
              <a:t>videogioco</a:t>
            </a:r>
            <a:r>
              <a:rPr lang="en-US" dirty="0"/>
              <a:t> di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puo</a:t>
            </a:r>
            <a:r>
              <a:rPr lang="en-US" dirty="0"/>
              <a:t>’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identificato</a:t>
            </a:r>
            <a:r>
              <a:rPr lang="en-US" dirty="0"/>
              <a:t>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#N </a:t>
            </a:r>
            <a:r>
              <a:rPr lang="en-US" b="1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Tempo Medio di </a:t>
            </a:r>
            <a:r>
              <a:rPr lang="en-US" b="1" dirty="0" err="1"/>
              <a:t>utilizzo</a:t>
            </a:r>
            <a:endParaRPr lang="en-US" b="1" dirty="0"/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/>
              <a:t>E’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, </a:t>
            </a:r>
            <a:r>
              <a:rPr lang="en-US" dirty="0" err="1"/>
              <a:t>unendoli</a:t>
            </a:r>
            <a:r>
              <a:rPr lang="en-US" dirty="0"/>
              <a:t> </a:t>
            </a:r>
            <a:r>
              <a:rPr lang="en-US" dirty="0" err="1"/>
              <a:t>all’indice</a:t>
            </a:r>
            <a:r>
              <a:rPr lang="en-US" dirty="0"/>
              <a:t> di </a:t>
            </a:r>
            <a:r>
              <a:rPr lang="en-US" dirty="0" err="1"/>
              <a:t>apprezzamento</a:t>
            </a:r>
            <a:r>
              <a:rPr lang="en-US" dirty="0"/>
              <a:t> del </a:t>
            </a:r>
            <a:r>
              <a:rPr lang="en-US" dirty="0" err="1"/>
              <a:t>videogioco</a:t>
            </a:r>
            <a:r>
              <a:rPr lang="en-US" dirty="0"/>
              <a:t> da </a:t>
            </a:r>
            <a:r>
              <a:rPr lang="en-US" dirty="0" err="1"/>
              <a:t>parte</a:t>
            </a:r>
            <a:r>
              <a:rPr lang="en-US" dirty="0"/>
              <a:t> del </a:t>
            </a:r>
            <a:r>
              <a:rPr lang="en-US" dirty="0" err="1"/>
              <a:t>pubblico</a:t>
            </a:r>
            <a:r>
              <a:rPr lang="en-US" dirty="0"/>
              <a:t> per </a:t>
            </a:r>
            <a:r>
              <a:rPr lang="en-US" dirty="0" err="1"/>
              <a:t>indicare</a:t>
            </a:r>
            <a:r>
              <a:rPr lang="en-US" dirty="0"/>
              <a:t> le </a:t>
            </a:r>
            <a:r>
              <a:rPr lang="en-US" dirty="0" err="1"/>
              <a:t>caratteristiche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piu di </a:t>
            </a:r>
            <a:r>
              <a:rPr lang="en-US" dirty="0" err="1"/>
              <a:t>successo</a:t>
            </a:r>
            <a:r>
              <a:rPr lang="en-US" dirty="0"/>
              <a:t> dal punto di vista </a:t>
            </a:r>
            <a:r>
              <a:rPr lang="en-US" dirty="0" err="1"/>
              <a:t>economico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/>
              <a:t>Focus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>
                <a:solidFill>
                  <a:srgbClr val="66C0F4"/>
                </a:solidFill>
              </a:rPr>
              <a:t>Co-op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SinglePlayer</a:t>
            </a:r>
            <a:r>
              <a:rPr lang="en-US" b="1" dirty="0">
                <a:solidFill>
                  <a:srgbClr val="C7D5E0"/>
                </a:solidFill>
              </a:rPr>
              <a:t>, </a:t>
            </a:r>
            <a:r>
              <a:rPr lang="en-US" b="1" dirty="0" err="1">
                <a:solidFill>
                  <a:srgbClr val="66C0F4"/>
                </a:solidFill>
              </a:rPr>
              <a:t>MultiPlayer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10" name="Immagine 9" descr="Immagine che contiene schermata, testo, Rettangolo, quadrato&#10;&#10;Descrizione generata automaticamente">
            <a:extLst>
              <a:ext uri="{FF2B5EF4-FFF2-40B4-BE49-F238E27FC236}">
                <a16:creationId xmlns:a16="http://schemas.microsoft.com/office/drawing/2014/main" id="{C833C9C0-D491-E08B-20CC-DC91D1342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5BCB064E-E9BC-7F8A-8338-7A79BCA8F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testo, schermata, schermo, Rettangolo&#10;&#10;Descrizione generata automaticamente">
            <a:extLst>
              <a:ext uri="{FF2B5EF4-FFF2-40B4-BE49-F238E27FC236}">
                <a16:creationId xmlns:a16="http://schemas.microsoft.com/office/drawing/2014/main" id="{AA71A543-A90F-EB8E-C1D7-3CB9224E4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per il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/>
              <a:t>Genere</a:t>
            </a:r>
            <a:r>
              <a:rPr lang="en-US" b="1" dirty="0"/>
              <a:t>: </a:t>
            </a:r>
            <a:r>
              <a:rPr lang="en-US" dirty="0">
                <a:solidFill>
                  <a:srgbClr val="66C0F4"/>
                </a:solidFill>
              </a:rPr>
              <a:t>Action</a:t>
            </a:r>
            <a:r>
              <a:rPr lang="en-US" dirty="0"/>
              <a:t> (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Action-Shooter</a:t>
            </a:r>
            <a:r>
              <a:rPr lang="en-US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/>
              <a:t>Maggiore e’ l’ </a:t>
            </a:r>
            <a:r>
              <a:rPr lang="en-US" dirty="0">
                <a:solidFill>
                  <a:srgbClr val="66C0F4"/>
                </a:solidFill>
              </a:rPr>
              <a:t>I_P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e’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Free2Play</a:t>
            </a:r>
            <a:r>
              <a:rPr lang="en-US" b="1" dirty="0"/>
              <a:t> </a:t>
            </a:r>
            <a:r>
              <a:rPr lang="en-US" dirty="0"/>
              <a:t>e’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Multiplayer</a:t>
            </a:r>
            <a:r>
              <a:rPr lang="en-US" b="1" dirty="0"/>
              <a:t> </a:t>
            </a:r>
            <a:r>
              <a:rPr lang="en-US" dirty="0"/>
              <a:t>e’ la </a:t>
            </a:r>
            <a:r>
              <a:rPr lang="en-US" dirty="0" err="1"/>
              <a:t>modalita</a:t>
            </a:r>
            <a:r>
              <a:rPr lang="en-US" dirty="0"/>
              <a:t>’ di </a:t>
            </a:r>
            <a:r>
              <a:rPr lang="en-US" dirty="0" err="1"/>
              <a:t>gioco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L’indicatore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F2P e’: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Tempo_Medio</a:t>
            </a:r>
            <a:r>
              <a:rPr lang="en-US" b="1" dirty="0">
                <a:solidFill>
                  <a:srgbClr val="66C0F4"/>
                </a:solidFill>
              </a:rPr>
              <a:t> * #Download </a:t>
            </a:r>
            <a:r>
              <a:rPr lang="en-US" b="1" dirty="0"/>
              <a:t>come </a:t>
            </a:r>
            <a:r>
              <a:rPr lang="en-US" b="1" dirty="0" err="1"/>
              <a:t>indicatore</a:t>
            </a:r>
            <a:r>
              <a:rPr lang="en-US" b="1" dirty="0"/>
              <a:t> del </a:t>
            </a:r>
            <a:r>
              <a:rPr lang="en-US" b="1" dirty="0" err="1"/>
              <a:t>successo</a:t>
            </a:r>
            <a:endParaRPr lang="en-US" b="1" dirty="0"/>
          </a:p>
          <a:p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 e’: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Estimated_Owners</a:t>
            </a:r>
            <a:endParaRPr lang="en-US" b="1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1667409" y="1305341"/>
            <a:ext cx="8857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simile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storefront di </a:t>
            </a:r>
            <a:r>
              <a:rPr lang="en-US" dirty="0" err="1"/>
              <a:t>distribuzione</a:t>
            </a:r>
            <a:r>
              <a:rPr lang="en-US" dirty="0"/>
              <a:t> di </a:t>
            </a:r>
            <a:r>
              <a:rPr lang="en-US" dirty="0" err="1"/>
              <a:t>videogiochi</a:t>
            </a:r>
            <a:r>
              <a:rPr lang="en-US" dirty="0"/>
              <a:t> (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 come Mobile o Console) per </a:t>
            </a:r>
            <a:r>
              <a:rPr lang="en-US" dirty="0" err="1"/>
              <a:t>approfondire</a:t>
            </a:r>
            <a:r>
              <a:rPr lang="en-US" dirty="0"/>
              <a:t> le </a:t>
            </a:r>
            <a:r>
              <a:rPr lang="en-US" dirty="0" err="1"/>
              <a:t>differenze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userbase </a:t>
            </a:r>
            <a:r>
              <a:rPr lang="en-US" dirty="0" err="1"/>
              <a:t>degli</a:t>
            </a:r>
            <a:r>
              <a:rPr lang="en-US" dirty="0"/>
              <a:t> store.</a:t>
            </a:r>
          </a:p>
          <a:p>
            <a:endParaRPr lang="en-US" dirty="0"/>
          </a:p>
          <a:p>
            <a:endParaRPr lang="it-IT" dirty="0"/>
          </a:p>
          <a:p>
            <a:r>
              <a:rPr lang="en-US" dirty="0"/>
              <a:t>Si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classificatori</a:t>
            </a:r>
            <a:r>
              <a:rPr lang="en-US" dirty="0"/>
              <a:t> </a:t>
            </a:r>
            <a:r>
              <a:rPr lang="en-US" dirty="0" err="1"/>
              <a:t>analizzati</a:t>
            </a:r>
            <a:r>
              <a:rPr lang="en-US" dirty="0"/>
              <a:t> per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predizione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in base alle sue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(TAGS, GENERI, …)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logistica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Recuperando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MTX </a:t>
            </a:r>
            <a:r>
              <a:rPr lang="en-US" dirty="0" err="1"/>
              <a:t>vendute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F2P </a:t>
            </a:r>
            <a:r>
              <a:rPr lang="en-US" dirty="0" err="1"/>
              <a:t>sarebbe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piu’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differenze</a:t>
            </a:r>
            <a:r>
              <a:rPr lang="en-US" dirty="0"/>
              <a:t> di Revenue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free to play ed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, </a:t>
            </a:r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ad </a:t>
            </a:r>
            <a:r>
              <a:rPr lang="en-US" dirty="0" err="1"/>
              <a:t>includere</a:t>
            </a:r>
            <a:r>
              <a:rPr lang="en-US" dirty="0"/>
              <a:t> il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economico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download o del tempo </a:t>
            </a:r>
            <a:r>
              <a:rPr lang="en-US" dirty="0" err="1"/>
              <a:t>passato</a:t>
            </a:r>
            <a:r>
              <a:rPr lang="en-US" dirty="0"/>
              <a:t> online (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correlazione</a:t>
            </a:r>
            <a:r>
              <a:rPr lang="en-US" dirty="0"/>
              <a:t> con il </a:t>
            </a:r>
            <a:r>
              <a:rPr lang="en-US" dirty="0" err="1"/>
              <a:t>numero</a:t>
            </a:r>
            <a:r>
              <a:rPr lang="en-US" dirty="0"/>
              <a:t> medio di </a:t>
            </a:r>
            <a:r>
              <a:rPr lang="en-US" dirty="0" err="1"/>
              <a:t>acquisti</a:t>
            </a:r>
            <a:r>
              <a:rPr lang="en-US" dirty="0"/>
              <a:t> di MTX per </a:t>
            </a:r>
            <a:r>
              <a:rPr lang="en-US" dirty="0" err="1"/>
              <a:t>unita</a:t>
            </a:r>
            <a:r>
              <a:rPr lang="en-US" dirty="0"/>
              <a:t>’ di tempo).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Marco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Morandi</a:t>
            </a:r>
            <a:r>
              <a:rPr lang="en-US" dirty="0">
                <a:latin typeface="+mj-lt"/>
                <a:cs typeface="Arial" panose="020B0604020202020204" pitchFamily="34" charset="0"/>
              </a:rPr>
              <a:t> 966631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  <a:cs typeface="Arial" panose="020B0604020202020204" pitchFamily="34" charset="0"/>
              </a:rPr>
              <a:t>Grazie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per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l’attenzione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Raccolta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e </a:t>
            </a:r>
            <a:r>
              <a:rPr lang="en-US" sz="3200" b="1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 di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2022960" y="1048067"/>
            <a:ext cx="814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>
                <a:solidFill>
                  <a:srgbClr val="66C0F4"/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 err="1"/>
              <a:t>costruito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sui </a:t>
            </a:r>
            <a:r>
              <a:rPr lang="en-US" dirty="0" err="1">
                <a:solidFill>
                  <a:srgbClr val="66C0F4"/>
                </a:solidFill>
              </a:rPr>
              <a:t>Videogiochi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 da STEAM, </a:t>
            </a:r>
            <a:r>
              <a:rPr lang="en-US" dirty="0" err="1"/>
              <a:t>coprendo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anni dal 2003 al 2022.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raccolti</a:t>
            </a:r>
            <a:r>
              <a:rPr lang="en-US" dirty="0"/>
              <a:t> </a:t>
            </a:r>
            <a:r>
              <a:rPr lang="en-US" dirty="0" err="1"/>
              <a:t>contengono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72934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:</a:t>
            </a:r>
          </a:p>
          <a:p>
            <a:r>
              <a:rPr lang="en-US" dirty="0"/>
              <a:t>Le </a:t>
            </a:r>
            <a:r>
              <a:rPr lang="en-US" dirty="0" err="1">
                <a:solidFill>
                  <a:srgbClr val="66C0F4"/>
                </a:solidFill>
              </a:rPr>
              <a:t>righe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dataset </a:t>
            </a:r>
            <a:r>
              <a:rPr lang="en-US" dirty="0" err="1"/>
              <a:t>contengono</a:t>
            </a:r>
            <a:r>
              <a:rPr lang="en-US" dirty="0"/>
              <a:t> diverse </a:t>
            </a:r>
            <a:r>
              <a:rPr lang="en-US" dirty="0" err="1">
                <a:solidFill>
                  <a:srgbClr val="66C0F4"/>
                </a:solidFill>
              </a:rPr>
              <a:t>informazioni</a:t>
            </a:r>
            <a:r>
              <a:rPr lang="en-US" dirty="0"/>
              <a:t> </a:t>
            </a:r>
            <a:r>
              <a:rPr lang="en-US" dirty="0" err="1"/>
              <a:t>economiche</a:t>
            </a:r>
            <a:r>
              <a:rPr lang="en-US" dirty="0"/>
              <a:t>, </a:t>
            </a:r>
            <a:r>
              <a:rPr lang="en-US" dirty="0" err="1"/>
              <a:t>storiche</a:t>
            </a:r>
            <a:r>
              <a:rPr lang="en-US" dirty="0"/>
              <a:t> e </a:t>
            </a:r>
            <a:r>
              <a:rPr lang="en-US" dirty="0" err="1"/>
              <a:t>categoriche</a:t>
            </a:r>
            <a:r>
              <a:rPr lang="en-US" dirty="0"/>
              <a:t> sui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le </a:t>
            </a:r>
            <a:r>
              <a:rPr lang="en-US" dirty="0" err="1"/>
              <a:t>quali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Data</a:t>
            </a:r>
            <a:r>
              <a:rPr lang="en-US" dirty="0"/>
              <a:t> di </a:t>
            </a:r>
            <a:r>
              <a:rPr lang="en-US" dirty="0" err="1"/>
              <a:t>uscita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C0F4"/>
                </a:solidFill>
              </a:rPr>
              <a:t>Prezzo</a:t>
            </a:r>
            <a:r>
              <a:rPr lang="en-US" dirty="0"/>
              <a:t> di </a:t>
            </a:r>
            <a:r>
              <a:rPr lang="en-US" dirty="0" err="1"/>
              <a:t>vendita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6C0F4"/>
                </a:solidFill>
              </a:rPr>
              <a:t>Genere</a:t>
            </a:r>
            <a:endParaRPr lang="en-US" b="1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b="1" dirty="0">
                <a:solidFill>
                  <a:srgbClr val="66C0F4"/>
                </a:solidFill>
              </a:rPr>
              <a:t>downloads</a:t>
            </a:r>
            <a:r>
              <a:rPr lang="en-US" dirty="0"/>
              <a:t>/</a:t>
            </a:r>
            <a:r>
              <a:rPr lang="en-US" dirty="0" err="1"/>
              <a:t>acquisti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7958123-3581-532E-A0B7-DCD59CEEFCF3}"/>
              </a:ext>
            </a:extLst>
          </p:cNvPr>
          <p:cNvSpPr txBox="1">
            <a:spLocks/>
          </p:cNvSpPr>
          <p:nvPr/>
        </p:nvSpPr>
        <p:spPr>
          <a:xfrm>
            <a:off x="838200" y="4324407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F125E3-8D35-5990-38A8-952821B2A9D1}"/>
              </a:ext>
            </a:extLst>
          </p:cNvPr>
          <p:cNvSpPr txBox="1"/>
          <p:nvPr/>
        </p:nvSpPr>
        <p:spPr>
          <a:xfrm>
            <a:off x="2022960" y="5323262"/>
            <a:ext cx="814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STEAM API – Dati del dataset</a:t>
            </a:r>
          </a:p>
          <a:p>
            <a:pPr algn="ctr"/>
            <a:r>
              <a:rPr lang="en-US" dirty="0"/>
              <a:t>Ark invest Big Ideas 2021 – “Breakdown of Global Gaming Revenue”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717817"/>
            <a:ext cx="5164942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/>
              <a:t>rappresentano</a:t>
            </a:r>
            <a:r>
              <a:rPr lang="en-US" sz="1600" dirty="0"/>
              <a:t> la </a:t>
            </a:r>
            <a:r>
              <a:rPr lang="en-US" sz="1600" dirty="0" err="1"/>
              <a:t>stragrande</a:t>
            </a:r>
            <a:r>
              <a:rPr lang="en-US" sz="1600" dirty="0"/>
              <a:t> </a:t>
            </a:r>
            <a:r>
              <a:rPr lang="en-US" sz="1600" dirty="0" err="1"/>
              <a:t>maggioranza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prodotti</a:t>
            </a:r>
            <a:r>
              <a:rPr lang="en-US" sz="1600" dirty="0"/>
              <a:t> </a:t>
            </a:r>
            <a:r>
              <a:rPr lang="en-US" sz="1600" dirty="0" err="1"/>
              <a:t>venduti</a:t>
            </a:r>
            <a:r>
              <a:rPr lang="en-US" sz="1600" dirty="0"/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/>
              <a:t>Il focus </a:t>
            </a:r>
            <a:r>
              <a:rPr lang="en-US" sz="1600" dirty="0" err="1"/>
              <a:t>dello</a:t>
            </a:r>
            <a:r>
              <a:rPr lang="en-US" sz="1600" dirty="0"/>
              <a:t> studio sara’ </a:t>
            </a:r>
            <a:r>
              <a:rPr lang="en-US" sz="1600" dirty="0" err="1"/>
              <a:t>pertanto</a:t>
            </a:r>
            <a:r>
              <a:rPr lang="en-US" sz="1600" dirty="0"/>
              <a:t> </a:t>
            </a:r>
            <a:r>
              <a:rPr lang="en-US" sz="1600" dirty="0" err="1"/>
              <a:t>sul</a:t>
            </a:r>
            <a:r>
              <a:rPr lang="en-US" sz="1600" dirty="0"/>
              <a:t> </a:t>
            </a:r>
            <a:r>
              <a:rPr lang="en-US" sz="1600" dirty="0" err="1"/>
              <a:t>comportamento</a:t>
            </a:r>
            <a:r>
              <a:rPr lang="en-US" sz="1600" dirty="0"/>
              <a:t> </a:t>
            </a:r>
            <a:r>
              <a:rPr lang="en-US" sz="1600" dirty="0" err="1"/>
              <a:t>degli</a:t>
            </a:r>
            <a:r>
              <a:rPr lang="en-US" sz="1600" dirty="0"/>
              <a:t> </a:t>
            </a:r>
            <a:r>
              <a:rPr lang="en-US" sz="1600" dirty="0" err="1"/>
              <a:t>utenti</a:t>
            </a:r>
            <a:r>
              <a:rPr lang="en-US" sz="1600" dirty="0"/>
              <a:t> di Steam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890</TotalTime>
  <Words>1336</Words>
  <Application>Microsoft Office PowerPoint</Application>
  <PresentationFormat>Widescreen</PresentationFormat>
  <Paragraphs>130</Paragraphs>
  <Slides>29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e Analisi di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popolarita’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 degli Utenti</vt:lpstr>
      <vt:lpstr>Correlazione tra Indice di Positivita’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184</cp:revision>
  <dcterms:created xsi:type="dcterms:W3CDTF">2023-06-29T13:16:56Z</dcterms:created>
  <dcterms:modified xsi:type="dcterms:W3CDTF">2023-07-08T15:20:29Z</dcterms:modified>
</cp:coreProperties>
</file>