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87" r:id="rId22"/>
    <p:sldId id="275" r:id="rId23"/>
    <p:sldId id="279" r:id="rId24"/>
    <p:sldId id="280" r:id="rId25"/>
    <p:sldId id="286" r:id="rId26"/>
    <p:sldId id="285" r:id="rId27"/>
    <p:sldId id="281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C7D5E0"/>
    <a:srgbClr val="1B2838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Marco Morandi 966631</a:t>
            </a:r>
            <a:endParaRPr lang="en-US" dirty="0">
              <a:solidFill>
                <a:srgbClr val="C7D5E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587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Analysis of </a:t>
            </a:r>
            <a:r>
              <a:rPr lang="en-US" sz="280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’s digital distribution </a:t>
            </a:r>
          </a:p>
          <a:p>
            <a:r>
              <a:rPr lang="en-US" sz="280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Service and storefront:</a:t>
            </a:r>
          </a:p>
          <a:p>
            <a:r>
              <a:rPr lang="en-US" sz="6000" b="1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6000" b="1" dirty="0">
              <a:solidFill>
                <a:srgbClr val="66C0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Single-Player vs Multi-Player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2000" dirty="0">
                <a:solidFill>
                  <a:srgbClr val="C7D5E0"/>
                </a:solidFill>
              </a:rPr>
              <a:t>Si </a:t>
            </a:r>
            <a:r>
              <a:rPr lang="en-US" sz="2000" dirty="0" err="1">
                <a:solidFill>
                  <a:srgbClr val="C7D5E0"/>
                </a:solidFill>
              </a:rPr>
              <a:t>analizza</a:t>
            </a:r>
            <a:r>
              <a:rPr lang="en-US" sz="2000" dirty="0">
                <a:solidFill>
                  <a:srgbClr val="C7D5E0"/>
                </a:solidFill>
              </a:rPr>
              <a:t> il </a:t>
            </a:r>
            <a:r>
              <a:rPr lang="en-US" sz="2000" dirty="0" err="1">
                <a:solidFill>
                  <a:srgbClr val="C7D5E0"/>
                </a:solidFill>
              </a:rPr>
              <a:t>numero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 err="1">
                <a:solidFill>
                  <a:srgbClr val="66C0F4"/>
                </a:solidFill>
              </a:rPr>
              <a:t>acquisti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>
                <a:solidFill>
                  <a:srgbClr val="C7D5E0"/>
                </a:solidFill>
              </a:rPr>
              <a:t>di VG per </a:t>
            </a:r>
            <a:r>
              <a:rPr lang="en-US" sz="2000" dirty="0" err="1">
                <a:solidFill>
                  <a:srgbClr val="C7D5E0"/>
                </a:solidFill>
              </a:rPr>
              <a:t>ciascuna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categorie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 err="1">
                <a:solidFill>
                  <a:srgbClr val="66C0F4"/>
                </a:solidFill>
              </a:rPr>
              <a:t>socialita</a:t>
            </a:r>
            <a:r>
              <a:rPr lang="en-US" sz="2000" dirty="0">
                <a:solidFill>
                  <a:srgbClr val="66C0F4"/>
                </a:solidFill>
              </a:rPr>
              <a:t>’</a:t>
            </a:r>
            <a:r>
              <a:rPr lang="en-US" sz="2000" dirty="0">
                <a:solidFill>
                  <a:srgbClr val="C7D5E0"/>
                </a:solidFill>
              </a:rPr>
              <a:t> del </a:t>
            </a:r>
            <a:r>
              <a:rPr lang="en-US" sz="2000" dirty="0" err="1">
                <a:solidFill>
                  <a:srgbClr val="C7D5E0"/>
                </a:solidFill>
              </a:rPr>
              <a:t>prodotto</a:t>
            </a:r>
            <a:r>
              <a:rPr lang="en-US" sz="2000" dirty="0">
                <a:solidFill>
                  <a:srgbClr val="C7D5E0"/>
                </a:solidFill>
              </a:rPr>
              <a:t>, </a:t>
            </a:r>
            <a:r>
              <a:rPr lang="en-US" sz="2000" dirty="0" err="1">
                <a:solidFill>
                  <a:srgbClr val="C7D5E0"/>
                </a:solidFill>
              </a:rPr>
              <a:t>durante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tre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periodi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analizzati</a:t>
            </a:r>
            <a:r>
              <a:rPr lang="en-US" sz="2000" dirty="0">
                <a:solidFill>
                  <a:srgbClr val="C7D5E0"/>
                </a:solidFill>
              </a:rPr>
              <a:t>, per </a:t>
            </a:r>
            <a:r>
              <a:rPr lang="en-US" sz="2000" dirty="0" err="1">
                <a:solidFill>
                  <a:srgbClr val="C7D5E0"/>
                </a:solidFill>
              </a:rPr>
              <a:t>poter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mettere</a:t>
            </a:r>
            <a:r>
              <a:rPr lang="en-US" sz="2000" dirty="0">
                <a:solidFill>
                  <a:srgbClr val="C7D5E0"/>
                </a:solidFill>
              </a:rPr>
              <a:t> in </a:t>
            </a:r>
            <a:r>
              <a:rPr lang="en-US" sz="2000" dirty="0" err="1">
                <a:solidFill>
                  <a:srgbClr val="C7D5E0"/>
                </a:solidFill>
              </a:rPr>
              <a:t>evidenza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differenze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nelle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preferenze</a:t>
            </a:r>
            <a:r>
              <a:rPr lang="en-US" sz="2000" dirty="0">
                <a:solidFill>
                  <a:srgbClr val="C7D5E0"/>
                </a:solidFill>
              </a:rPr>
              <a:t> di </a:t>
            </a:r>
            <a:r>
              <a:rPr lang="en-US" sz="2000" dirty="0" err="1">
                <a:solidFill>
                  <a:srgbClr val="C7D5E0"/>
                </a:solidFill>
              </a:rPr>
              <a:t>acquisto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degli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utenti</a:t>
            </a:r>
            <a:r>
              <a:rPr lang="en-US" sz="2000" dirty="0">
                <a:solidFill>
                  <a:srgbClr val="C7D5E0"/>
                </a:solidFill>
              </a:rPr>
              <a:t> in </a:t>
            </a:r>
            <a:r>
              <a:rPr lang="en-US" sz="2000" dirty="0" err="1">
                <a:solidFill>
                  <a:srgbClr val="C7D5E0"/>
                </a:solidFill>
              </a:rPr>
              <a:t>situazioni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sociali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differenti</a:t>
            </a:r>
            <a:r>
              <a:rPr lang="en-US" sz="2000" dirty="0">
                <a:solidFill>
                  <a:srgbClr val="C7D5E0"/>
                </a:solidFill>
              </a:rPr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I VG </a:t>
            </a:r>
            <a:r>
              <a:rPr lang="en-US" sz="2000" dirty="0" err="1">
                <a:solidFill>
                  <a:srgbClr val="C7D5E0"/>
                </a:solidFill>
              </a:rPr>
              <a:t>si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distribuiscono</a:t>
            </a:r>
            <a:r>
              <a:rPr lang="en-US" sz="2000" dirty="0">
                <a:solidFill>
                  <a:srgbClr val="C7D5E0"/>
                </a:solidFill>
              </a:rPr>
              <a:t> piu’ o </a:t>
            </a:r>
            <a:r>
              <a:rPr lang="en-US" sz="2000" dirty="0" err="1">
                <a:solidFill>
                  <a:srgbClr val="C7D5E0"/>
                </a:solidFill>
              </a:rPr>
              <a:t>meno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66C0F4"/>
                </a:solidFill>
              </a:rPr>
              <a:t>uniformemente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tra</a:t>
            </a:r>
            <a:r>
              <a:rPr lang="en-US" sz="2000" dirty="0">
                <a:solidFill>
                  <a:srgbClr val="C7D5E0"/>
                </a:solidFill>
              </a:rPr>
              <a:t> le </a:t>
            </a:r>
            <a:r>
              <a:rPr lang="en-US" sz="2000" dirty="0" err="1">
                <a:solidFill>
                  <a:srgbClr val="C7D5E0"/>
                </a:solidFill>
              </a:rPr>
              <a:t>categorie</a:t>
            </a:r>
            <a:r>
              <a:rPr lang="en-US" sz="2000" dirty="0">
                <a:solidFill>
                  <a:srgbClr val="C7D5E0"/>
                </a:solidFill>
              </a:rPr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>
                <a:solidFill>
                  <a:srgbClr val="C7D5E0"/>
                </a:solidFill>
              </a:rPr>
              <a:t>Si </a:t>
            </a:r>
            <a:r>
              <a:rPr lang="en-US" sz="2000" dirty="0" err="1">
                <a:solidFill>
                  <a:srgbClr val="C7D5E0"/>
                </a:solidFill>
              </a:rPr>
              <a:t>evidenzia</a:t>
            </a:r>
            <a:r>
              <a:rPr lang="en-US" sz="2000" dirty="0">
                <a:solidFill>
                  <a:srgbClr val="C7D5E0"/>
                </a:solidFill>
              </a:rPr>
              <a:t> un </a:t>
            </a:r>
            <a:r>
              <a:rPr lang="en-US" sz="2000" dirty="0">
                <a:solidFill>
                  <a:srgbClr val="66C0F4"/>
                </a:solidFill>
              </a:rPr>
              <a:t>leggero </a:t>
            </a:r>
            <a:r>
              <a:rPr lang="en-US" sz="2000" dirty="0" err="1">
                <a:solidFill>
                  <a:srgbClr val="C7D5E0"/>
                </a:solidFill>
              </a:rPr>
              <a:t>aumento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della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popolarita</a:t>
            </a:r>
            <a:r>
              <a:rPr lang="en-US" sz="2000" dirty="0">
                <a:solidFill>
                  <a:srgbClr val="C7D5E0"/>
                </a:solidFill>
              </a:rPr>
              <a:t>’ </a:t>
            </a:r>
            <a:r>
              <a:rPr lang="en-US" sz="2000" dirty="0" err="1">
                <a:solidFill>
                  <a:srgbClr val="C7D5E0"/>
                </a:solidFill>
              </a:rPr>
              <a:t>della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componente</a:t>
            </a:r>
            <a:r>
              <a:rPr lang="en-US" sz="2000" dirty="0">
                <a:solidFill>
                  <a:srgbClr val="C7D5E0"/>
                </a:solidFill>
              </a:rPr>
              <a:t> Co-op </a:t>
            </a:r>
            <a:r>
              <a:rPr lang="en-US" sz="2000" dirty="0" err="1">
                <a:solidFill>
                  <a:srgbClr val="C7D5E0"/>
                </a:solidFill>
              </a:rPr>
              <a:t>durante</a:t>
            </a:r>
            <a:r>
              <a:rPr lang="en-US" sz="2000" dirty="0">
                <a:solidFill>
                  <a:srgbClr val="C7D5E0"/>
                </a:solidFill>
              </a:rPr>
              <a:t> il Covid19</a:t>
            </a:r>
          </a:p>
          <a:p>
            <a:pPr>
              <a:buClr>
                <a:srgbClr val="66C0F4"/>
              </a:buClr>
            </a:pPr>
            <a:r>
              <a:rPr lang="en-US" sz="2000" dirty="0" err="1">
                <a:solidFill>
                  <a:srgbClr val="C7D5E0"/>
                </a:solidFill>
              </a:rPr>
              <a:t>Mentre</a:t>
            </a:r>
            <a:r>
              <a:rPr lang="en-US" sz="2000" dirty="0">
                <a:solidFill>
                  <a:srgbClr val="C7D5E0"/>
                </a:solidFill>
              </a:rPr>
              <a:t> la </a:t>
            </a:r>
            <a:r>
              <a:rPr lang="en-US" sz="2000" dirty="0" err="1">
                <a:solidFill>
                  <a:srgbClr val="C7D5E0"/>
                </a:solidFill>
              </a:rPr>
              <a:t>componente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SinglePlayer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registra</a:t>
            </a:r>
            <a:r>
              <a:rPr lang="en-US" sz="2000" dirty="0">
                <a:solidFill>
                  <a:srgbClr val="C7D5E0"/>
                </a:solidFill>
              </a:rPr>
              <a:t> un </a:t>
            </a:r>
            <a:r>
              <a:rPr lang="en-US" sz="2000" dirty="0">
                <a:solidFill>
                  <a:srgbClr val="66C0F4"/>
                </a:solidFill>
              </a:rPr>
              <a:t>leggero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aumento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>
                <a:solidFill>
                  <a:srgbClr val="C7D5E0"/>
                </a:solidFill>
              </a:rPr>
              <a:t>nel</a:t>
            </a:r>
            <a:r>
              <a:rPr lang="en-US" sz="2000" dirty="0">
                <a:solidFill>
                  <a:srgbClr val="C7D5E0"/>
                </a:solidFill>
              </a:rPr>
              <a:t> period post-Covid19</a:t>
            </a:r>
          </a:p>
        </p:txBody>
      </p:sp>
      <p:pic>
        <p:nvPicPr>
          <p:cNvPr id="9" name="Immagine 8" descr="Immagine che contiene testo, cerchio, schermata, Carattere&#10;&#10;Descrizione generata automaticamente">
            <a:extLst>
              <a:ext uri="{FF2B5EF4-FFF2-40B4-BE49-F238E27FC236}">
                <a16:creationId xmlns:a16="http://schemas.microsoft.com/office/drawing/2014/main" id="{B0283708-57D4-216D-EB58-FD0E67037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528870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Distribuzione dei Generi per popolarita’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66" y="937577"/>
            <a:ext cx="6828385" cy="512128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274549" y="2205560"/>
            <a:ext cx="4119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Notiamo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tra</a:t>
            </a:r>
            <a:r>
              <a:rPr lang="en-US" dirty="0">
                <a:solidFill>
                  <a:srgbClr val="C7D5E0"/>
                </a:solidFill>
              </a:rPr>
              <a:t> I </a:t>
            </a:r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piu’ </a:t>
            </a:r>
            <a:r>
              <a:rPr lang="en-US" dirty="0" err="1">
                <a:solidFill>
                  <a:srgbClr val="C7D5E0"/>
                </a:solidFill>
              </a:rPr>
              <a:t>popolari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figurano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Uno di </a:t>
            </a:r>
            <a:r>
              <a:rPr lang="en-US" dirty="0" err="1">
                <a:solidFill>
                  <a:srgbClr val="C7D5E0"/>
                </a:solidFill>
              </a:rPr>
              <a:t>questi</a:t>
            </a:r>
            <a:r>
              <a:rPr lang="en-US" dirty="0">
                <a:solidFill>
                  <a:srgbClr val="C7D5E0"/>
                </a:solidFill>
              </a:rPr>
              <a:t> sara’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probabilmente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 err="1">
                <a:solidFill>
                  <a:srgbClr val="C7D5E0"/>
                </a:solidFill>
              </a:rPr>
              <a:t>genere</a:t>
            </a:r>
            <a:r>
              <a:rPr lang="en-US" dirty="0">
                <a:solidFill>
                  <a:srgbClr val="C7D5E0"/>
                </a:solidFill>
              </a:rPr>
              <a:t> con il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>
                <a:solidFill>
                  <a:srgbClr val="C7D5E0"/>
                </a:solidFill>
              </a:rPr>
              <a:t>Il </a:t>
            </a:r>
            <a:r>
              <a:rPr lang="en-US" sz="1600" dirty="0" err="1">
                <a:solidFill>
                  <a:srgbClr val="C7D5E0"/>
                </a:solidFill>
              </a:rPr>
              <a:t>grafico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mostra</a:t>
            </a:r>
            <a:r>
              <a:rPr lang="en-US" sz="1600" dirty="0">
                <a:solidFill>
                  <a:srgbClr val="C7D5E0"/>
                </a:solidFill>
              </a:rPr>
              <a:t> la </a:t>
            </a:r>
            <a:r>
              <a:rPr lang="en-US" sz="1600" dirty="0" err="1">
                <a:solidFill>
                  <a:srgbClr val="C7D5E0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del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 err="1">
                <a:solidFill>
                  <a:srgbClr val="C7D5E0"/>
                </a:solidFill>
              </a:rPr>
              <a:t>acquisti</a:t>
            </a:r>
            <a:r>
              <a:rPr lang="en-US" sz="1600" dirty="0">
                <a:solidFill>
                  <a:srgbClr val="C7D5E0"/>
                </a:solidFill>
              </a:rPr>
              <a:t> per </a:t>
            </a:r>
            <a:r>
              <a:rPr lang="en-US" sz="1600" dirty="0" err="1">
                <a:solidFill>
                  <a:srgbClr val="C7D5E0"/>
                </a:solidFill>
              </a:rPr>
              <a:t>Videogiochi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delle</a:t>
            </a:r>
            <a:r>
              <a:rPr lang="en-US" sz="1600" dirty="0">
                <a:solidFill>
                  <a:srgbClr val="C7D5E0"/>
                </a:solidFill>
              </a:rPr>
              <a:t> due diverse </a:t>
            </a:r>
            <a:r>
              <a:rPr lang="en-US" sz="1600" dirty="0" err="1">
                <a:solidFill>
                  <a:srgbClr val="C7D5E0"/>
                </a:solidFill>
              </a:rPr>
              <a:t>categorie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FreeToPlay</a:t>
            </a:r>
            <a:r>
              <a:rPr lang="en-US" sz="1600" dirty="0">
                <a:solidFill>
                  <a:srgbClr val="C7D5E0"/>
                </a:solidFill>
              </a:rPr>
              <a:t> (F2P) e </a:t>
            </a:r>
            <a:r>
              <a:rPr lang="en-US" sz="1600" dirty="0" err="1">
                <a:solidFill>
                  <a:srgbClr val="C7D5E0"/>
                </a:solidFill>
              </a:rPr>
              <a:t>PayToPlay</a:t>
            </a:r>
            <a:r>
              <a:rPr lang="en-US" sz="1600" dirty="0">
                <a:solidFill>
                  <a:srgbClr val="C7D5E0"/>
                </a:solidFill>
              </a:rPr>
              <a:t> (P2P)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Crescita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della</a:t>
            </a:r>
            <a:r>
              <a:rPr lang="en-US" sz="1600" dirty="0">
                <a:solidFill>
                  <a:srgbClr val="C7D5E0"/>
                </a:solidFill>
              </a:rPr>
              <a:t> fetta di </a:t>
            </a:r>
            <a:r>
              <a:rPr lang="en-US" sz="1600" dirty="0" err="1">
                <a:solidFill>
                  <a:srgbClr val="C7D5E0"/>
                </a:solidFill>
              </a:rPr>
              <a:t>mercato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f2p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culmina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nel</a:t>
            </a:r>
            <a:r>
              <a:rPr lang="en-US" sz="1600" dirty="0">
                <a:solidFill>
                  <a:srgbClr val="C7D5E0"/>
                </a:solidFill>
              </a:rPr>
              <a:t> 2018 con </a:t>
            </a:r>
            <a:r>
              <a:rPr lang="en-US" sz="1600" dirty="0" err="1">
                <a:solidFill>
                  <a:srgbClr val="C7D5E0"/>
                </a:solidFill>
              </a:rPr>
              <a:t>l’uscita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Inizio</a:t>
            </a:r>
            <a:r>
              <a:rPr lang="en-US" sz="1600" dirty="0">
                <a:solidFill>
                  <a:srgbClr val="C7D5E0"/>
                </a:solidFill>
              </a:rPr>
              <a:t> del </a:t>
            </a:r>
            <a:r>
              <a:rPr lang="en-US" sz="1600" dirty="0" err="1">
                <a:solidFill>
                  <a:srgbClr val="C7D5E0"/>
                </a:solidFill>
              </a:rPr>
              <a:t>declino</a:t>
            </a:r>
            <a:r>
              <a:rPr lang="en-US" sz="1600" dirty="0">
                <a:solidFill>
                  <a:srgbClr val="C7D5E0"/>
                </a:solidFill>
              </a:rPr>
              <a:t> con la fine del </a:t>
            </a:r>
            <a:r>
              <a:rPr lang="en-US" sz="1600" dirty="0">
                <a:solidFill>
                  <a:srgbClr val="66C0F4"/>
                </a:solidFill>
              </a:rPr>
              <a:t>Covid19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dovuto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alla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crescente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infamia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pratica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microtransazioni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Si </a:t>
            </a:r>
            <a:r>
              <a:rPr lang="en-US" sz="1600" dirty="0" err="1">
                <a:solidFill>
                  <a:srgbClr val="C7D5E0"/>
                </a:solidFill>
              </a:rPr>
              <a:t>puo</a:t>
            </a:r>
            <a:r>
              <a:rPr lang="en-US" sz="1600" dirty="0">
                <a:solidFill>
                  <a:srgbClr val="C7D5E0"/>
                </a:solidFill>
              </a:rPr>
              <a:t>’ </a:t>
            </a:r>
            <a:r>
              <a:rPr lang="en-US" sz="1600" dirty="0" err="1">
                <a:solidFill>
                  <a:srgbClr val="C7D5E0"/>
                </a:solidFill>
              </a:rPr>
              <a:t>notare</a:t>
            </a:r>
            <a:r>
              <a:rPr lang="en-US" sz="1600" dirty="0">
                <a:solidFill>
                  <a:srgbClr val="C7D5E0"/>
                </a:solidFill>
              </a:rPr>
              <a:t> come la </a:t>
            </a:r>
            <a:r>
              <a:rPr lang="en-US" sz="1600" dirty="0" err="1">
                <a:solidFill>
                  <a:srgbClr val="C7D5E0"/>
                </a:solidFill>
              </a:rPr>
              <a:t>maggior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parte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download </a:t>
            </a:r>
            <a:r>
              <a:rPr lang="en-US" sz="1600" dirty="0" err="1">
                <a:solidFill>
                  <a:srgbClr val="C7D5E0"/>
                </a:solidFill>
              </a:rPr>
              <a:t>degli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utenti</a:t>
            </a:r>
            <a:r>
              <a:rPr lang="en-US" sz="1600" dirty="0">
                <a:solidFill>
                  <a:srgbClr val="C7D5E0"/>
                </a:solidFill>
              </a:rPr>
              <a:t> di STEAM </a:t>
            </a:r>
            <a:r>
              <a:rPr lang="en-US" sz="1600" dirty="0" err="1">
                <a:solidFill>
                  <a:srgbClr val="C7D5E0"/>
                </a:solidFill>
              </a:rPr>
              <a:t>si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distribuisca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categoria</a:t>
            </a:r>
            <a:r>
              <a:rPr lang="en-US" sz="1600" dirty="0">
                <a:solidFill>
                  <a:srgbClr val="C7D5E0"/>
                </a:solidFill>
              </a:rPr>
              <a:t> P2P </a:t>
            </a:r>
            <a:r>
              <a:rPr lang="en-US" sz="1600" dirty="0" err="1">
                <a:solidFill>
                  <a:srgbClr val="C7D5E0"/>
                </a:solidFill>
              </a:rPr>
              <a:t>piuttosto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categoria</a:t>
            </a:r>
            <a:r>
              <a:rPr lang="en-US" sz="1600" dirty="0">
                <a:solidFill>
                  <a:srgbClr val="C7D5E0"/>
                </a:solidFill>
              </a:rPr>
              <a:t> F2P.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66C0F4"/>
              </a:solidFill>
            </a:endParaRP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2405128"/>
            <a:ext cx="3051756" cy="2047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endParaRPr lang="en-US" sz="2000" dirty="0">
              <a:solidFill>
                <a:srgbClr val="66C0F4"/>
              </a:solidFill>
            </a:endParaRPr>
          </a:p>
        </p:txBody>
      </p:sp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52" y="1271016"/>
            <a:ext cx="9062099" cy="4315968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>
                <a:solidFill>
                  <a:srgbClr val="C7D5E0"/>
                </a:solidFill>
              </a:rPr>
              <a:t>La slide </a:t>
            </a:r>
            <a:r>
              <a:rPr lang="en-US" sz="1600" dirty="0" err="1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evidenziava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una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download molto piu’ alto per </a:t>
            </a:r>
            <a:r>
              <a:rPr lang="en-US" sz="1600" dirty="0" err="1">
                <a:solidFill>
                  <a:srgbClr val="C7D5E0"/>
                </a:solidFill>
              </a:rPr>
              <a:t>i</a:t>
            </a:r>
            <a:r>
              <a:rPr lang="en-US" sz="1600" dirty="0">
                <a:solidFill>
                  <a:srgbClr val="C7D5E0"/>
                </a:solidFill>
              </a:rPr>
              <a:t> VG P2P: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Notiamo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la </a:t>
            </a:r>
            <a:r>
              <a:rPr lang="en-US" sz="1600" dirty="0" err="1">
                <a:solidFill>
                  <a:srgbClr val="C7D5E0"/>
                </a:solidFill>
              </a:rPr>
              <a:t>motivazione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 err="1">
                <a:solidFill>
                  <a:srgbClr val="C7D5E0"/>
                </a:solidFill>
              </a:rPr>
              <a:t>questa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disparita</a:t>
            </a:r>
            <a:r>
              <a:rPr lang="en-US" sz="1600" dirty="0">
                <a:solidFill>
                  <a:srgbClr val="C7D5E0"/>
                </a:solidFill>
              </a:rPr>
              <a:t>’ e’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il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VG F2P e’ molto piu’ piccolo del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VG P2P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Questo</a:t>
            </a:r>
            <a:r>
              <a:rPr lang="en-US" sz="1600" dirty="0">
                <a:solidFill>
                  <a:srgbClr val="C7D5E0"/>
                </a:solidFill>
              </a:rPr>
              <a:t> e’ </a:t>
            </a:r>
            <a:r>
              <a:rPr lang="en-US" sz="1600" dirty="0" err="1">
                <a:solidFill>
                  <a:srgbClr val="C7D5E0"/>
                </a:solidFill>
              </a:rPr>
              <a:t>facilmente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giustificato</a:t>
            </a:r>
            <a:r>
              <a:rPr lang="en-US" sz="1600" dirty="0">
                <a:solidFill>
                  <a:srgbClr val="C7D5E0"/>
                </a:solidFill>
              </a:rPr>
              <a:t> dal </a:t>
            </a:r>
            <a:r>
              <a:rPr lang="en-US" sz="1600" dirty="0" err="1">
                <a:solidFill>
                  <a:srgbClr val="C7D5E0"/>
                </a:solidFill>
              </a:rPr>
              <a:t>fatto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e’ </a:t>
            </a:r>
            <a:r>
              <a:rPr lang="en-US" sz="1600" dirty="0" err="1">
                <a:solidFill>
                  <a:srgbClr val="C7D5E0"/>
                </a:solidFill>
              </a:rPr>
              <a:t>una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piattaforma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 err="1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concentra</a:t>
            </a:r>
            <a:r>
              <a:rPr lang="en-US" sz="1600" dirty="0">
                <a:solidFill>
                  <a:srgbClr val="C7D5E0"/>
                </a:solidFill>
              </a:rPr>
              <a:t> sui VG a </a:t>
            </a:r>
            <a:r>
              <a:rPr lang="en-US" sz="1600" dirty="0" err="1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en-US" sz="3200" b="1" dirty="0" err="1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mercato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0" y="2690336"/>
            <a:ext cx="3734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Nonostante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</a:t>
            </a:r>
            <a:r>
              <a:rPr lang="en-US" dirty="0">
                <a:solidFill>
                  <a:srgbClr val="C7D5E0"/>
                </a:solidFill>
              </a:rPr>
              <a:t> VG </a:t>
            </a:r>
            <a:r>
              <a:rPr lang="en-US" dirty="0">
                <a:solidFill>
                  <a:srgbClr val="66C0F4"/>
                </a:solidFill>
              </a:rPr>
              <a:t>F2P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compongano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solamente</a:t>
            </a:r>
            <a:r>
              <a:rPr lang="en-US" dirty="0">
                <a:solidFill>
                  <a:srgbClr val="C7D5E0"/>
                </a:solidFill>
              </a:rPr>
              <a:t> il 10%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prodotti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, la revenue </a:t>
            </a:r>
            <a:r>
              <a:rPr lang="en-US" dirty="0" err="1">
                <a:solidFill>
                  <a:srgbClr val="C7D5E0"/>
                </a:solidFill>
              </a:rPr>
              <a:t>mondiale</a:t>
            </a:r>
            <a:r>
              <a:rPr lang="en-US" dirty="0">
                <a:solidFill>
                  <a:srgbClr val="C7D5E0"/>
                </a:solidFill>
              </a:rPr>
              <a:t> data </a:t>
            </a:r>
            <a:r>
              <a:rPr lang="en-US" dirty="0" err="1">
                <a:solidFill>
                  <a:srgbClr val="C7D5E0"/>
                </a:solidFill>
              </a:rPr>
              <a:t>dai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contenuti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aggiuntivi</a:t>
            </a:r>
            <a:r>
              <a:rPr lang="en-US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supera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ormai</a:t>
            </a:r>
            <a:r>
              <a:rPr lang="en-US" dirty="0">
                <a:solidFill>
                  <a:srgbClr val="C7D5E0"/>
                </a:solidFill>
              </a:rPr>
              <a:t> di molto </a:t>
            </a:r>
            <a:r>
              <a:rPr lang="en-US" dirty="0" err="1">
                <a:solidFill>
                  <a:srgbClr val="C7D5E0"/>
                </a:solidFill>
              </a:rPr>
              <a:t>quella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>
                <a:solidFill>
                  <a:srgbClr val="66C0F4"/>
                </a:solidFill>
              </a:rPr>
              <a:t>P2P</a:t>
            </a:r>
            <a:r>
              <a:rPr lang="en-US" dirty="0">
                <a:solidFill>
                  <a:srgbClr val="C7D5E0"/>
                </a:solidFill>
              </a:rPr>
              <a:t> (Premium).</a:t>
            </a:r>
          </a:p>
        </p:txBody>
      </p:sp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</a:rPr>
              <a:t>I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FreeToPlay</a:t>
            </a:r>
            <a:r>
              <a:rPr lang="en-US" dirty="0">
                <a:solidFill>
                  <a:srgbClr val="66C0F4"/>
                </a:solidFill>
              </a:rPr>
              <a:t> (F2P) </a:t>
            </a:r>
            <a:r>
              <a:rPr lang="en-US" dirty="0" err="1">
                <a:solidFill>
                  <a:srgbClr val="C7D5E0"/>
                </a:solidFill>
              </a:rPr>
              <a:t>sono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prodotti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distribuiti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gratutitamente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solitamente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utilizzano</a:t>
            </a:r>
            <a:r>
              <a:rPr lang="en-US" dirty="0">
                <a:solidFill>
                  <a:srgbClr val="C7D5E0"/>
                </a:solidFill>
              </a:rPr>
              <a:t> un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basato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sulle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Microtransazioni</a:t>
            </a:r>
            <a:r>
              <a:rPr lang="en-US" dirty="0">
                <a:solidFill>
                  <a:srgbClr val="66C0F4"/>
                </a:solidFill>
              </a:rPr>
              <a:t> (MTX)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r>
              <a:rPr lang="en-US" dirty="0" err="1">
                <a:solidFill>
                  <a:srgbClr val="C7D5E0"/>
                </a:solidFill>
              </a:rPr>
              <a:t>Pertanto</a:t>
            </a:r>
            <a:r>
              <a:rPr lang="en-US" dirty="0">
                <a:solidFill>
                  <a:srgbClr val="C7D5E0"/>
                </a:solidFill>
              </a:rPr>
              <a:t> il tempo di </a:t>
            </a:r>
            <a:r>
              <a:rPr lang="en-US" dirty="0" err="1">
                <a:solidFill>
                  <a:srgbClr val="C7D5E0"/>
                </a:solidFill>
              </a:rPr>
              <a:t>gioco</a:t>
            </a:r>
            <a:r>
              <a:rPr lang="en-US" dirty="0">
                <a:solidFill>
                  <a:srgbClr val="C7D5E0"/>
                </a:solidFill>
              </a:rPr>
              <a:t> ed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giocatori</a:t>
            </a:r>
            <a:r>
              <a:rPr lang="en-US" dirty="0">
                <a:solidFill>
                  <a:srgbClr val="C7D5E0"/>
                </a:solidFill>
              </a:rPr>
              <a:t> online </a:t>
            </a:r>
            <a:r>
              <a:rPr lang="en-US" dirty="0" err="1">
                <a:solidFill>
                  <a:srgbClr val="C7D5E0"/>
                </a:solidFill>
              </a:rPr>
              <a:t>temporaneamente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influiscono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sul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profitto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registrato</a:t>
            </a:r>
            <a:r>
              <a:rPr lang="en-US" dirty="0">
                <a:solidFill>
                  <a:srgbClr val="C7D5E0"/>
                </a:solidFill>
              </a:rPr>
              <a:t> dale compagnie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66C0F4"/>
                </a:solidFill>
              </a:rPr>
              <a:t>numero</a:t>
            </a:r>
            <a:r>
              <a:rPr lang="en-US" dirty="0">
                <a:solidFill>
                  <a:srgbClr val="66C0F4"/>
                </a:solidFill>
              </a:rPr>
              <a:t> di download </a:t>
            </a:r>
            <a:r>
              <a:rPr lang="en-US" dirty="0">
                <a:solidFill>
                  <a:srgbClr val="C7D5E0"/>
                </a:solidFill>
              </a:rPr>
              <a:t>(Estimated Owners) </a:t>
            </a:r>
            <a:r>
              <a:rPr lang="en-US" dirty="0" err="1">
                <a:solidFill>
                  <a:srgbClr val="C7D5E0"/>
                </a:solidFill>
              </a:rPr>
              <a:t>nel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F2P non e’ un </a:t>
            </a:r>
            <a:r>
              <a:rPr lang="en-US" dirty="0" err="1">
                <a:solidFill>
                  <a:srgbClr val="C7D5E0"/>
                </a:solidFill>
              </a:rPr>
              <a:t>buon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stessi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non </a:t>
            </a:r>
            <a:r>
              <a:rPr lang="en-US" dirty="0" err="1">
                <a:solidFill>
                  <a:srgbClr val="C7D5E0"/>
                </a:solidFill>
              </a:rPr>
              <a:t>avendo</a:t>
            </a:r>
            <a:r>
              <a:rPr lang="en-US" dirty="0">
                <a:solidFill>
                  <a:srgbClr val="C7D5E0"/>
                </a:solidFill>
              </a:rPr>
              <a:t> un </a:t>
            </a:r>
            <a:r>
              <a:rPr lang="en-US" dirty="0" err="1">
                <a:solidFill>
                  <a:srgbClr val="C7D5E0"/>
                </a:solidFill>
              </a:rPr>
              <a:t>prezzo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acquisto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basano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sull’acquisto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66C0F4"/>
                </a:solidFill>
              </a:rPr>
              <a:t>contenuto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digitale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aggiuntivo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La </a:t>
            </a:r>
            <a:r>
              <a:rPr lang="en-US" dirty="0" err="1">
                <a:solidFill>
                  <a:srgbClr val="C7D5E0"/>
                </a:solidFill>
              </a:rPr>
              <a:t>tendenza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e’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quella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aumentare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>
                <a:solidFill>
                  <a:srgbClr val="66C0F4"/>
                </a:solidFill>
              </a:rPr>
              <a:t>tempo </a:t>
            </a:r>
            <a:r>
              <a:rPr lang="en-US" dirty="0" err="1">
                <a:solidFill>
                  <a:srgbClr val="66C0F4"/>
                </a:solidFill>
              </a:rPr>
              <a:t>passato</a:t>
            </a:r>
            <a:r>
              <a:rPr lang="en-US" dirty="0">
                <a:solidFill>
                  <a:srgbClr val="66C0F4"/>
                </a:solidFill>
              </a:rPr>
              <a:t> online </a:t>
            </a:r>
            <a:r>
              <a:rPr lang="en-US" dirty="0">
                <a:solidFill>
                  <a:srgbClr val="C7D5E0"/>
                </a:solidFill>
              </a:rPr>
              <a:t>in modo da </a:t>
            </a:r>
            <a:r>
              <a:rPr lang="en-US" dirty="0" err="1">
                <a:solidFill>
                  <a:srgbClr val="C7D5E0"/>
                </a:solidFill>
              </a:rPr>
              <a:t>poter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invogliare</a:t>
            </a:r>
            <a:r>
              <a:rPr lang="en-US" dirty="0">
                <a:solidFill>
                  <a:srgbClr val="C7D5E0"/>
                </a:solidFill>
              </a:rPr>
              <a:t> piu’ </a:t>
            </a:r>
            <a:r>
              <a:rPr lang="en-US" dirty="0" err="1">
                <a:solidFill>
                  <a:srgbClr val="C7D5E0"/>
                </a:solidFill>
              </a:rPr>
              <a:t>frequentemente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l’utente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all’acquisto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>
                <a:solidFill>
                  <a:srgbClr val="66C0F4"/>
                </a:solidFill>
              </a:rPr>
              <a:t>MTXs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>
                <a:solidFill>
                  <a:srgbClr val="C7D5E0"/>
                </a:solidFill>
              </a:rPr>
              <a:t>Procediamo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ad </a:t>
            </a:r>
            <a:r>
              <a:rPr lang="en-US" dirty="0" err="1">
                <a:solidFill>
                  <a:srgbClr val="C7D5E0"/>
                </a:solidFill>
              </a:rPr>
              <a:t>analizzare</a:t>
            </a:r>
            <a:r>
              <a:rPr lang="en-US" dirty="0">
                <a:solidFill>
                  <a:srgbClr val="C7D5E0"/>
                </a:solidFill>
              </a:rPr>
              <a:t> due </a:t>
            </a:r>
            <a:r>
              <a:rPr lang="en-US" dirty="0" err="1">
                <a:solidFill>
                  <a:srgbClr val="C7D5E0"/>
                </a:solidFill>
              </a:rPr>
              <a:t>diversi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classificatori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Peak CCU </a:t>
            </a:r>
            <a:r>
              <a:rPr lang="en-US" dirty="0">
                <a:solidFill>
                  <a:srgbClr val="C7D5E0"/>
                </a:solidFill>
              </a:rPr>
              <a:t>– Il </a:t>
            </a:r>
            <a:r>
              <a:rPr lang="en-US" dirty="0" err="1">
                <a:solidFill>
                  <a:srgbClr val="C7D5E0"/>
                </a:solidFill>
              </a:rPr>
              <a:t>picco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giocatori</a:t>
            </a:r>
            <a:r>
              <a:rPr lang="en-US" dirty="0">
                <a:solidFill>
                  <a:srgbClr val="C7D5E0"/>
                </a:solidFill>
              </a:rPr>
              <a:t> online in </a:t>
            </a:r>
            <a:r>
              <a:rPr lang="en-US" dirty="0" err="1">
                <a:solidFill>
                  <a:srgbClr val="C7D5E0"/>
                </a:solidFill>
              </a:rPr>
              <a:t>contemporanea</a:t>
            </a:r>
            <a:r>
              <a:rPr lang="en-US" dirty="0">
                <a:solidFill>
                  <a:srgbClr val="C7D5E0"/>
                </a:solidFill>
              </a:rPr>
              <a:t> piu’ alto </a:t>
            </a:r>
            <a:r>
              <a:rPr lang="en-US" dirty="0" err="1">
                <a:solidFill>
                  <a:srgbClr val="C7D5E0"/>
                </a:solidFill>
              </a:rPr>
              <a:t>mai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registrato</a:t>
            </a:r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AverageTime</a:t>
            </a:r>
            <a:r>
              <a:rPr lang="en-US" dirty="0">
                <a:solidFill>
                  <a:srgbClr val="C7D5E0"/>
                </a:solidFill>
              </a:rPr>
              <a:t> – Il tempo medio di </a:t>
            </a:r>
            <a:r>
              <a:rPr lang="en-US" dirty="0" err="1">
                <a:solidFill>
                  <a:srgbClr val="C7D5E0"/>
                </a:solidFill>
              </a:rPr>
              <a:t>utilizzo</a:t>
            </a:r>
            <a:r>
              <a:rPr lang="en-US" dirty="0">
                <a:solidFill>
                  <a:srgbClr val="C7D5E0"/>
                </a:solidFill>
              </a:rPr>
              <a:t> di un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da </a:t>
            </a:r>
            <a:r>
              <a:rPr lang="en-US" dirty="0" err="1">
                <a:solidFill>
                  <a:srgbClr val="C7D5E0"/>
                </a:solidFill>
              </a:rPr>
              <a:t>parte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utenti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lo </a:t>
            </a:r>
            <a:r>
              <a:rPr lang="en-US" dirty="0" err="1">
                <a:solidFill>
                  <a:srgbClr val="C7D5E0"/>
                </a:solidFill>
              </a:rPr>
              <a:t>acquistano</a:t>
            </a:r>
            <a:r>
              <a:rPr lang="en-US" dirty="0">
                <a:solidFill>
                  <a:srgbClr val="C7D5E0"/>
                </a:solidFill>
              </a:rPr>
              <a:t> (o </a:t>
            </a:r>
            <a:r>
              <a:rPr lang="en-US" dirty="0" err="1">
                <a:solidFill>
                  <a:srgbClr val="C7D5E0"/>
                </a:solidFill>
              </a:rPr>
              <a:t>scaricano</a:t>
            </a:r>
            <a:r>
              <a:rPr lang="en-US" dirty="0">
                <a:solidFill>
                  <a:srgbClr val="C7D5E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C7D5E0"/>
                </a:solidFill>
              </a:rPr>
              <a:t>Notiamo</a:t>
            </a:r>
            <a:r>
              <a:rPr lang="en-US" sz="1500" dirty="0">
                <a:solidFill>
                  <a:srgbClr val="C7D5E0"/>
                </a:solidFill>
              </a:rPr>
              <a:t> la </a:t>
            </a:r>
            <a:r>
              <a:rPr lang="en-US" sz="1500" dirty="0" err="1">
                <a:solidFill>
                  <a:srgbClr val="C7D5E0"/>
                </a:solidFill>
              </a:rPr>
              <a:t>presenza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positive </a:t>
            </a:r>
            <a:r>
              <a:rPr lang="en-US" sz="1500" dirty="0" err="1">
                <a:solidFill>
                  <a:srgbClr val="C7D5E0"/>
                </a:solidFill>
              </a:rPr>
              <a:t>tra</a:t>
            </a:r>
            <a:r>
              <a:rPr lang="en-US" sz="1500" dirty="0">
                <a:solidFill>
                  <a:srgbClr val="C7D5E0"/>
                </a:solidFill>
              </a:rPr>
              <a:t> il Peak CCU ed 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utenti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possiedono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gioco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 err="1">
                <a:solidFill>
                  <a:srgbClr val="C7D5E0"/>
                </a:solidFill>
              </a:rPr>
              <a:t>Sebbene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tratti</a:t>
            </a:r>
            <a:r>
              <a:rPr lang="en-US" sz="1500" dirty="0">
                <a:solidFill>
                  <a:srgbClr val="C7D5E0"/>
                </a:solidFill>
              </a:rPr>
              <a:t> di un </a:t>
            </a:r>
            <a:r>
              <a:rPr lang="en-US" sz="1500" dirty="0" err="1">
                <a:solidFill>
                  <a:srgbClr val="C7D5E0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generalmente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migliore</a:t>
            </a:r>
            <a:r>
              <a:rPr lang="en-US" sz="1500" dirty="0">
                <a:solidFill>
                  <a:srgbClr val="C7D5E0"/>
                </a:solidFill>
              </a:rPr>
              <a:t>, non e’ </a:t>
            </a:r>
            <a:r>
              <a:rPr lang="en-US" sz="1500" dirty="0" err="1">
                <a:solidFill>
                  <a:srgbClr val="C7D5E0"/>
                </a:solidFill>
              </a:rPr>
              <a:t>sufficiente</a:t>
            </a:r>
            <a:r>
              <a:rPr lang="en-US" sz="1500" dirty="0">
                <a:solidFill>
                  <a:srgbClr val="C7D5E0"/>
                </a:solidFill>
              </a:rPr>
              <a:t> a </a:t>
            </a:r>
            <a:r>
              <a:rPr lang="en-US" sz="1500" dirty="0" err="1">
                <a:solidFill>
                  <a:srgbClr val="C7D5E0"/>
                </a:solidFill>
              </a:rPr>
              <a:t>caratterizzare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successo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FreeToPlay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C7D5E0"/>
                </a:solidFill>
              </a:rPr>
              <a:t>Notiamo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>
                <a:solidFill>
                  <a:srgbClr val="66C0F4"/>
                </a:solidFill>
              </a:rPr>
              <a:t>non e’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presente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tra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Acquisti</a:t>
            </a:r>
            <a:r>
              <a:rPr lang="en-US" sz="1500" dirty="0">
                <a:solidFill>
                  <a:srgbClr val="C7D5E0"/>
                </a:solidFill>
              </a:rPr>
              <a:t>/Download ed il tempo medio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gli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utenti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passano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nel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Videogioco</a:t>
            </a:r>
            <a:endParaRPr lang="en-US" sz="1500" dirty="0">
              <a:solidFill>
                <a:srgbClr val="C7D5E0"/>
              </a:solidFill>
            </a:endParaRP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>
                <a:solidFill>
                  <a:srgbClr val="C7D5E0"/>
                </a:solidFill>
              </a:rPr>
              <a:t>Si </a:t>
            </a:r>
            <a:r>
              <a:rPr lang="en-US" sz="1500" dirty="0" err="1">
                <a:solidFill>
                  <a:srgbClr val="C7D5E0"/>
                </a:solidFill>
              </a:rPr>
              <a:t>tratta</a:t>
            </a:r>
            <a:r>
              <a:rPr lang="en-US" sz="1500" dirty="0">
                <a:solidFill>
                  <a:srgbClr val="C7D5E0"/>
                </a:solidFill>
              </a:rPr>
              <a:t> di un </a:t>
            </a:r>
            <a:r>
              <a:rPr lang="en-US" sz="1500" dirty="0" err="1">
                <a:solidFill>
                  <a:srgbClr val="66C0F4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se </a:t>
            </a:r>
            <a:r>
              <a:rPr lang="en-US" sz="1500" dirty="0" err="1">
                <a:solidFill>
                  <a:srgbClr val="66C0F4"/>
                </a:solidFill>
              </a:rPr>
              <a:t>unito</a:t>
            </a:r>
            <a:r>
              <a:rPr lang="en-US" sz="1500" dirty="0">
                <a:solidFill>
                  <a:srgbClr val="66C0F4"/>
                </a:solidFill>
              </a:rPr>
              <a:t> al </a:t>
            </a:r>
            <a:r>
              <a:rPr lang="en-US" sz="1500" dirty="0" err="1">
                <a:solidFill>
                  <a:srgbClr val="66C0F4"/>
                </a:solidFill>
              </a:rPr>
              <a:t>numero</a:t>
            </a:r>
            <a:r>
              <a:rPr lang="en-US" sz="1500" dirty="0">
                <a:solidFill>
                  <a:srgbClr val="66C0F4"/>
                </a:solidFill>
              </a:rPr>
              <a:t> di Download </a:t>
            </a:r>
            <a:r>
              <a:rPr lang="en-US" sz="1500" dirty="0">
                <a:solidFill>
                  <a:srgbClr val="C7D5E0"/>
                </a:solidFill>
              </a:rPr>
              <a:t>ci </a:t>
            </a:r>
            <a:r>
              <a:rPr lang="en-US" sz="1500" dirty="0" err="1">
                <a:solidFill>
                  <a:srgbClr val="C7D5E0"/>
                </a:solidFill>
              </a:rPr>
              <a:t>fornisce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stima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migliore</a:t>
            </a:r>
            <a:r>
              <a:rPr lang="en-US" sz="1500" dirty="0">
                <a:solidFill>
                  <a:srgbClr val="C7D5E0"/>
                </a:solidFill>
              </a:rPr>
              <a:t> del </a:t>
            </a:r>
            <a:r>
              <a:rPr lang="en-US" sz="1500" dirty="0" err="1">
                <a:solidFill>
                  <a:srgbClr val="C7D5E0"/>
                </a:solidFill>
              </a:rPr>
              <a:t>successo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economico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736592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classificatore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nell’epoca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accuratezza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descrivere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caratteristiche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maggior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possibilita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’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crescita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prezzo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L’importanza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componente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l’impatto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sulle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giocatori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distribuzione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</a:t>
            </a:r>
            <a:r>
              <a:rPr lang="en-US" sz="3200" b="1" dirty="0" err="1">
                <a:solidFill>
                  <a:srgbClr val="66C0F4"/>
                </a:solidFill>
              </a:rPr>
              <a:t>TempoMedio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en-US" sz="3200" b="1" dirty="0" err="1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delle</a:t>
            </a:r>
            <a:r>
              <a:rPr lang="en-US" sz="3200" b="1" dirty="0">
                <a:solidFill>
                  <a:srgbClr val="66C0F4"/>
                </a:solidFill>
              </a:rPr>
              <a:t> opinion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7208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7D5E0"/>
                </a:solidFill>
              </a:rPr>
              <a:t>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utenti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della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piattaforma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possono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esprimere</a:t>
            </a:r>
            <a:r>
              <a:rPr lang="en-US" dirty="0">
                <a:solidFill>
                  <a:srgbClr val="C7D5E0"/>
                </a:solidFill>
              </a:rPr>
              <a:t> la propria </a:t>
            </a:r>
            <a:r>
              <a:rPr lang="en-US" dirty="0" err="1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dando</a:t>
            </a:r>
            <a:r>
              <a:rPr lang="en-US" dirty="0">
                <a:solidFill>
                  <a:srgbClr val="C7D5E0"/>
                </a:solidFill>
              </a:rPr>
              <a:t> un </a:t>
            </a:r>
            <a:r>
              <a:rPr lang="en-US" dirty="0" err="1">
                <a:solidFill>
                  <a:srgbClr val="C7D5E0"/>
                </a:solidFill>
              </a:rPr>
              <a:t>parere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positivo</a:t>
            </a:r>
            <a:r>
              <a:rPr lang="en-US" dirty="0">
                <a:solidFill>
                  <a:srgbClr val="C7D5E0"/>
                </a:solidFill>
              </a:rPr>
              <a:t> o </a:t>
            </a:r>
            <a:r>
              <a:rPr lang="en-US" dirty="0" err="1">
                <a:solidFill>
                  <a:srgbClr val="C7D5E0"/>
                </a:solidFill>
              </a:rPr>
              <a:t>negativo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C7D5E0"/>
                </a:solidFill>
              </a:rPr>
              <a:t>rapporto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tra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pareri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positivi</a:t>
            </a:r>
            <a:r>
              <a:rPr lang="en-US" dirty="0">
                <a:solidFill>
                  <a:srgbClr val="C7D5E0"/>
                </a:solidFill>
              </a:rPr>
              <a:t> ed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totale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pareri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costituisce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l’indice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(User Score):</a:t>
            </a:r>
            <a:endParaRPr lang="it-IT" dirty="0">
              <a:solidFill>
                <a:srgbClr val="C7D5E0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I_P </a:t>
            </a:r>
            <a:r>
              <a:rPr lang="en-US" dirty="0">
                <a:solidFill>
                  <a:srgbClr val="C7D5E0"/>
                </a:solidFill>
              </a:rPr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 err="1">
                <a:solidFill>
                  <a:srgbClr val="C7D5E0"/>
                </a:solidFill>
              </a:rPr>
              <a:t>Questo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puo</a:t>
            </a:r>
            <a:r>
              <a:rPr lang="en-US" dirty="0">
                <a:solidFill>
                  <a:srgbClr val="C7D5E0"/>
                </a:solidFill>
              </a:rPr>
              <a:t>’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utilizzato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analizzare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 err="1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e </a:t>
            </a:r>
            <a:r>
              <a:rPr lang="en-US" dirty="0" err="1">
                <a:solidFill>
                  <a:srgbClr val="C7D5E0"/>
                </a:solidFill>
              </a:rPr>
              <a:t>potenzialmente</a:t>
            </a:r>
            <a:r>
              <a:rPr lang="en-US" dirty="0">
                <a:solidFill>
                  <a:srgbClr val="C7D5E0"/>
                </a:solidFill>
              </a:rPr>
              <a:t> come </a:t>
            </a:r>
            <a:r>
              <a:rPr lang="en-US" dirty="0" err="1">
                <a:solidFill>
                  <a:srgbClr val="C7D5E0"/>
                </a:solidFill>
              </a:rPr>
              <a:t>una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caratteristica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stessi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>
                <a:solidFill>
                  <a:srgbClr val="C7D5E0"/>
                </a:solidFill>
              </a:rPr>
              <a:t>Si </a:t>
            </a:r>
            <a:r>
              <a:rPr lang="en-US" dirty="0" err="1">
                <a:solidFill>
                  <a:srgbClr val="C7D5E0"/>
                </a:solidFill>
              </a:rPr>
              <a:t>analizza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indice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cercare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una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correlazione</a:t>
            </a:r>
            <a:r>
              <a:rPr lang="en-US" dirty="0">
                <a:solidFill>
                  <a:srgbClr val="C7D5E0"/>
                </a:solidFill>
              </a:rPr>
              <a:t> con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di download </a:t>
            </a:r>
            <a:r>
              <a:rPr lang="en-US" dirty="0" err="1">
                <a:solidFill>
                  <a:srgbClr val="C7D5E0"/>
                </a:solidFill>
              </a:rPr>
              <a:t>effettuati</a:t>
            </a:r>
            <a:r>
              <a:rPr lang="en-US" dirty="0">
                <a:solidFill>
                  <a:srgbClr val="C7D5E0"/>
                </a:solidFill>
              </a:rPr>
              <a:t>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>
                <a:solidFill>
                  <a:srgbClr val="C7D5E0"/>
                </a:solidFill>
              </a:rPr>
              <a:t>), in modo da </a:t>
            </a:r>
            <a:r>
              <a:rPr lang="en-US" dirty="0" err="1">
                <a:solidFill>
                  <a:srgbClr val="C7D5E0"/>
                </a:solidFill>
              </a:rPr>
              <a:t>comprendere</a:t>
            </a:r>
            <a:r>
              <a:rPr lang="en-US" dirty="0">
                <a:solidFill>
                  <a:srgbClr val="C7D5E0"/>
                </a:solidFill>
              </a:rPr>
              <a:t> se </a:t>
            </a:r>
            <a:r>
              <a:rPr lang="en-US" dirty="0" err="1">
                <a:solidFill>
                  <a:srgbClr val="C7D5E0"/>
                </a:solidFill>
              </a:rPr>
              <a:t>questo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utile per </a:t>
            </a:r>
            <a:r>
              <a:rPr lang="en-US" dirty="0" err="1">
                <a:solidFill>
                  <a:srgbClr val="C7D5E0"/>
                </a:solidFill>
              </a:rPr>
              <a:t>una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potenziale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previsione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.</a:t>
            </a:r>
            <a:endParaRPr lang="it-IT" dirty="0">
              <a:solidFill>
                <a:srgbClr val="C7D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tra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IndiceDiPositivita</a:t>
            </a:r>
            <a:r>
              <a:rPr lang="en-US" sz="3200" b="1" dirty="0">
                <a:solidFill>
                  <a:srgbClr val="66C0F4"/>
                </a:solidFill>
              </a:rPr>
              <a:t>’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caratteristiche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240273" y="1720840"/>
            <a:ext cx="7711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</a:rPr>
              <a:t>Un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puo</a:t>
            </a:r>
            <a:r>
              <a:rPr lang="en-US" dirty="0">
                <a:solidFill>
                  <a:srgbClr val="C7D5E0"/>
                </a:solidFill>
              </a:rPr>
              <a:t>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identificato</a:t>
            </a:r>
            <a:r>
              <a:rPr lang="en-US" dirty="0">
                <a:solidFill>
                  <a:srgbClr val="C7D5E0"/>
                </a:solidFill>
              </a:rPr>
              <a:t> a </a:t>
            </a:r>
            <a:r>
              <a:rPr lang="en-US" dirty="0" err="1">
                <a:solidFill>
                  <a:srgbClr val="C7D5E0"/>
                </a:solidFill>
              </a:rPr>
              <a:t>partire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dalle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caratteristiche</a:t>
            </a:r>
            <a:r>
              <a:rPr lang="en-US" dirty="0">
                <a:solidFill>
                  <a:srgbClr val="C7D5E0"/>
                </a:solidFill>
              </a:rPr>
              <a:t>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#N </a:t>
            </a:r>
            <a:r>
              <a:rPr lang="en-US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Tempo Medio di </a:t>
            </a:r>
            <a:r>
              <a:rPr lang="en-US" dirty="0" err="1">
                <a:solidFill>
                  <a:srgbClr val="C7D5E0"/>
                </a:solidFill>
              </a:rPr>
              <a:t>utilizzo</a:t>
            </a: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>
                <a:solidFill>
                  <a:srgbClr val="C7D5E0"/>
                </a:solidFill>
              </a:rPr>
              <a:t>E’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possibile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questi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C7D5E0"/>
                </a:solidFill>
              </a:rPr>
              <a:t>unendoli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all’indice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apprezzamento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da </a:t>
            </a:r>
            <a:r>
              <a:rPr lang="en-US" dirty="0" err="1">
                <a:solidFill>
                  <a:srgbClr val="C7D5E0"/>
                </a:solidFill>
              </a:rPr>
              <a:t>parte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pubblico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indicare</a:t>
            </a:r>
            <a:r>
              <a:rPr lang="en-US" dirty="0">
                <a:solidFill>
                  <a:srgbClr val="C7D5E0"/>
                </a:solidFill>
              </a:rPr>
              <a:t> le </a:t>
            </a:r>
            <a:r>
              <a:rPr lang="en-US" dirty="0" err="1">
                <a:solidFill>
                  <a:srgbClr val="C7D5E0"/>
                </a:solidFill>
              </a:rPr>
              <a:t>caratteristiche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sviluppo</a:t>
            </a:r>
            <a:r>
              <a:rPr lang="en-US" dirty="0">
                <a:solidFill>
                  <a:srgbClr val="C7D5E0"/>
                </a:solidFill>
              </a:rPr>
              <a:t> piu di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dal punto di vista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Genere</a:t>
            </a:r>
            <a:endParaRPr lang="en-US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Focus </a:t>
            </a:r>
            <a:r>
              <a:rPr lang="en-US" dirty="0" err="1">
                <a:solidFill>
                  <a:srgbClr val="C7D5E0"/>
                </a:solidFill>
              </a:rPr>
              <a:t>su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>
                <a:solidFill>
                  <a:srgbClr val="66C0F4"/>
                </a:solidFill>
              </a:rPr>
              <a:t>Co-op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66C0F4"/>
                </a:solidFill>
              </a:rPr>
              <a:t>SinglePlayer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66C0F4"/>
                </a:solidFill>
              </a:rPr>
              <a:t>MultiPlayer</a:t>
            </a:r>
            <a:endParaRPr lang="en-US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I generi di successo – #N Download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testo, schermo, quadrato&#10;&#10;Descrizione generata automaticamente">
            <a:extLst>
              <a:ext uri="{FF2B5EF4-FFF2-40B4-BE49-F238E27FC236}">
                <a16:creationId xmlns:a16="http://schemas.microsoft.com/office/drawing/2014/main" id="{B33F75E5-82F2-E417-411B-12D8D9350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quadrato, schermo, testo&#10;&#10;Descrizione generata automaticamente">
            <a:extLst>
              <a:ext uri="{FF2B5EF4-FFF2-40B4-BE49-F238E27FC236}">
                <a16:creationId xmlns:a16="http://schemas.microsoft.com/office/drawing/2014/main" id="{15E03DCD-59EB-8DEB-1707-2461BF00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testo, quadrato, schermo&#10;&#10;Descrizione generata automaticamente">
            <a:extLst>
              <a:ext uri="{FF2B5EF4-FFF2-40B4-BE49-F238E27FC236}">
                <a16:creationId xmlns:a16="http://schemas.microsoft.com/office/drawing/2014/main" id="{9AC91E04-3860-311C-60C6-C30F45033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515239" y="2217907"/>
            <a:ext cx="6823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concludere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migliori</a:t>
            </a:r>
            <a:r>
              <a:rPr lang="en-US" dirty="0"/>
              <a:t> per </a:t>
            </a:r>
            <a:r>
              <a:rPr lang="en-US" dirty="0" err="1"/>
              <a:t>calcolare</a:t>
            </a:r>
            <a:r>
              <a:rPr lang="en-US" dirty="0"/>
              <a:t> il </a:t>
            </a:r>
            <a:r>
              <a:rPr lang="en-US" dirty="0" err="1"/>
              <a:t>successo</a:t>
            </a:r>
            <a:r>
              <a:rPr lang="en-US" dirty="0"/>
              <a:t> di  un </a:t>
            </a:r>
            <a:r>
              <a:rPr lang="en-US" dirty="0" err="1"/>
              <a:t>videogioco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Genere</a:t>
            </a:r>
            <a:r>
              <a:rPr lang="en-US" dirty="0"/>
              <a:t>: Action (</a:t>
            </a:r>
            <a:r>
              <a:rPr lang="en-US" dirty="0" err="1"/>
              <a:t>Potenzialmente</a:t>
            </a:r>
            <a:r>
              <a:rPr lang="en-US" dirty="0"/>
              <a:t> Action-Shooter)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Maggiore e’ l’ I_P </a:t>
            </a:r>
            <a:r>
              <a:rPr lang="en-US" dirty="0" err="1"/>
              <a:t>maggiore</a:t>
            </a:r>
            <a:r>
              <a:rPr lang="en-US" dirty="0"/>
              <a:t> e’ il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successo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Free2Play e’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Multiplayer e’ la </a:t>
            </a:r>
            <a:r>
              <a:rPr lang="en-US" dirty="0" err="1"/>
              <a:t>caratteristica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Tempo_Medio</a:t>
            </a:r>
            <a:r>
              <a:rPr lang="en-US" dirty="0"/>
              <a:t> * #Download come </a:t>
            </a:r>
            <a:r>
              <a:rPr lang="en-US" dirty="0" err="1"/>
              <a:t>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2905328" y="1725038"/>
            <a:ext cx="3968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costruire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analizzi</a:t>
            </a:r>
            <a:r>
              <a:rPr lang="en-US" dirty="0"/>
              <a:t> </a:t>
            </a:r>
            <a:r>
              <a:rPr lang="en-US" dirty="0" err="1"/>
              <a:t>ulteriormente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.</a:t>
            </a:r>
          </a:p>
          <a:p>
            <a:r>
              <a:rPr lang="en-US" dirty="0" err="1"/>
              <a:t>Limitando</a:t>
            </a:r>
            <a:r>
              <a:rPr lang="en-US" dirty="0"/>
              <a:t> lo scope al </a:t>
            </a:r>
            <a:r>
              <a:rPr lang="en-US" dirty="0" err="1"/>
              <a:t>periodoooo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in modo da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previsione</a:t>
            </a:r>
            <a:r>
              <a:rPr lang="en-US" dirty="0"/>
              <a:t> </a:t>
            </a:r>
            <a:r>
              <a:rPr lang="en-US" dirty="0" err="1"/>
              <a:t>valida</a:t>
            </a:r>
            <a:r>
              <a:rPr lang="en-US" dirty="0"/>
              <a:t> del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FIN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0586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RACCOLTA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2107660" y="3612204"/>
            <a:ext cx="623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 Api: Dati </a:t>
            </a:r>
            <a:r>
              <a:rPr lang="en-US" dirty="0" err="1"/>
              <a:t>relativi</a:t>
            </a:r>
            <a:r>
              <a:rPr lang="en-US" dirty="0"/>
              <a:t> a STEAM </a:t>
            </a:r>
          </a:p>
          <a:p>
            <a:r>
              <a:rPr lang="en-US" dirty="0"/>
              <a:t>Ark invest Big Ideas 2021: Breakdown of Global Gaming Revenue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838200" y="2717816"/>
            <a:ext cx="4351986" cy="142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 </a:t>
            </a:r>
            <a:r>
              <a:rPr lang="en-US" sz="1600" dirty="0">
                <a:solidFill>
                  <a:srgbClr val="66C0F4"/>
                </a:solidFill>
              </a:rPr>
              <a:t>Videogames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rappresentano</a:t>
            </a:r>
            <a:r>
              <a:rPr lang="en-US" sz="1600" dirty="0">
                <a:solidFill>
                  <a:srgbClr val="C7D5E0"/>
                </a:solidFill>
              </a:rPr>
              <a:t> la </a:t>
            </a:r>
            <a:r>
              <a:rPr lang="en-US" sz="1600" dirty="0" err="1">
                <a:solidFill>
                  <a:srgbClr val="C7D5E0"/>
                </a:solidFill>
              </a:rPr>
              <a:t>stragrande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maggioranza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prodotti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venduti</a:t>
            </a:r>
            <a:r>
              <a:rPr lang="en-US" sz="1600" dirty="0">
                <a:solidFill>
                  <a:srgbClr val="C7D5E0"/>
                </a:solidFill>
              </a:rPr>
              <a:t> da Steam</a:t>
            </a:r>
          </a:p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Il focus </a:t>
            </a:r>
            <a:r>
              <a:rPr lang="en-US" sz="1600" dirty="0" err="1">
                <a:solidFill>
                  <a:srgbClr val="C7D5E0"/>
                </a:solidFill>
              </a:rPr>
              <a:t>dello</a:t>
            </a:r>
            <a:r>
              <a:rPr lang="en-US" sz="1600" dirty="0">
                <a:solidFill>
                  <a:srgbClr val="C7D5E0"/>
                </a:solidFill>
              </a:rPr>
              <a:t> studio sara’ </a:t>
            </a:r>
            <a:r>
              <a:rPr lang="en-US" sz="1600" dirty="0" err="1">
                <a:solidFill>
                  <a:srgbClr val="C7D5E0"/>
                </a:solidFill>
              </a:rPr>
              <a:t>pertanto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sul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comportamento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degli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utenti</a:t>
            </a:r>
            <a:r>
              <a:rPr lang="en-US" sz="1600" dirty="0">
                <a:solidFill>
                  <a:srgbClr val="C7D5E0"/>
                </a:solidFill>
              </a:rPr>
              <a:t> di Steam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sono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videogiocatori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C7D5E0"/>
              </a:solidFill>
            </a:endParaRP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75" y="1270820"/>
            <a:ext cx="8663476" cy="43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Mensile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Acquisti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e </a:t>
            </a:r>
            <a:r>
              <a:rPr lang="en-US" sz="3200" b="1" dirty="0" err="1">
                <a:solidFill>
                  <a:srgbClr val="66C0F4"/>
                </a:solidFill>
              </a:rPr>
              <a:t>Cumulativi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Prezzo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Reddito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617</TotalTime>
  <Words>1096</Words>
  <Application>Microsoft Office PowerPoint</Application>
  <PresentationFormat>Widescreen</PresentationFormat>
  <Paragraphs>108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popolarita’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L’ importanza delle opinion degli Utenti</vt:lpstr>
      <vt:lpstr>Correlazione tra IndiceDiPositivita’ e Owners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117</cp:revision>
  <dcterms:created xsi:type="dcterms:W3CDTF">2023-06-29T13:16:56Z</dcterms:created>
  <dcterms:modified xsi:type="dcterms:W3CDTF">2023-07-07T11:07:57Z</dcterms:modified>
</cp:coreProperties>
</file>