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32"/>
  </p:notesMasterIdLst>
  <p:sldIdLst>
    <p:sldId id="257" r:id="rId2"/>
    <p:sldId id="259" r:id="rId3"/>
    <p:sldId id="276" r:id="rId4"/>
    <p:sldId id="262" r:id="rId5"/>
    <p:sldId id="263" r:id="rId6"/>
    <p:sldId id="273" r:id="rId7"/>
    <p:sldId id="260" r:id="rId8"/>
    <p:sldId id="264" r:id="rId9"/>
    <p:sldId id="265" r:id="rId10"/>
    <p:sldId id="266" r:id="rId11"/>
    <p:sldId id="268" r:id="rId12"/>
    <p:sldId id="272" r:id="rId13"/>
    <p:sldId id="267" r:id="rId14"/>
    <p:sldId id="288" r:id="rId15"/>
    <p:sldId id="289" r:id="rId16"/>
    <p:sldId id="284" r:id="rId17"/>
    <p:sldId id="271" r:id="rId18"/>
    <p:sldId id="274" r:id="rId19"/>
    <p:sldId id="278" r:id="rId20"/>
    <p:sldId id="277" r:id="rId21"/>
    <p:sldId id="287" r:id="rId22"/>
    <p:sldId id="275" r:id="rId23"/>
    <p:sldId id="291" r:id="rId24"/>
    <p:sldId id="279" r:id="rId25"/>
    <p:sldId id="280" r:id="rId26"/>
    <p:sldId id="286" r:id="rId27"/>
    <p:sldId id="285" r:id="rId28"/>
    <p:sldId id="281" r:id="rId29"/>
    <p:sldId id="283" r:id="rId30"/>
    <p:sldId id="290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0F4"/>
    <a:srgbClr val="1B2838"/>
    <a:srgbClr val="C7D5E0"/>
    <a:srgbClr val="2A475E"/>
    <a:srgbClr val="171A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652" autoAdjust="0"/>
    <p:restoredTop sz="96357" autoAdjust="0"/>
  </p:normalViewPr>
  <p:slideViewPr>
    <p:cSldViewPr snapToGrid="0">
      <p:cViewPr varScale="1">
        <p:scale>
          <a:sx n="96" d="100"/>
          <a:sy n="96" d="100"/>
        </p:scale>
        <p:origin x="72" y="52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22550D-5032-4B1A-B8F2-136CEE1C1CE7}" type="datetimeFigureOut">
              <a:rPr lang="en-US" smtClean="0"/>
              <a:t>7/9/2023</a:t>
            </a:fld>
            <a:endParaRPr lang="en-US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553FA8-B7AE-4ACD-B9E8-7BB9AFC836CD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341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553FA8-B7AE-4ACD-B9E8-7BB9AFC836CD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2569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553FA8-B7AE-4ACD-B9E8-7BB9AFC836CD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7746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553FA8-B7AE-4ACD-B9E8-7BB9AFC836CD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641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553FA8-B7AE-4ACD-B9E8-7BB9AFC836CD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9269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553FA8-B7AE-4ACD-B9E8-7BB9AFC836CD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1930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4689B-0DCE-4194-8205-09B15DFDD564}" type="datetimeFigureOut">
              <a:rPr lang="en-US" smtClean="0"/>
              <a:t>7/9/2023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BA6D9-2ACA-4BC1-8E99-E3A22FA6F1FB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358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4689B-0DCE-4194-8205-09B15DFDD564}" type="datetimeFigureOut">
              <a:rPr lang="en-US" smtClean="0"/>
              <a:t>7/9/2023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BA6D9-2ACA-4BC1-8E99-E3A22FA6F1FB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754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4689B-0DCE-4194-8205-09B15DFDD564}" type="datetimeFigureOut">
              <a:rPr lang="en-US" smtClean="0"/>
              <a:t>7/9/2023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BA6D9-2ACA-4BC1-8E99-E3A22FA6F1FB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569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4689B-0DCE-4194-8205-09B15DFDD564}" type="datetimeFigureOut">
              <a:rPr lang="en-US" smtClean="0"/>
              <a:t>7/9/2023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BA6D9-2ACA-4BC1-8E99-E3A22FA6F1FB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823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4689B-0DCE-4194-8205-09B15DFDD564}" type="datetimeFigureOut">
              <a:rPr lang="en-US" smtClean="0"/>
              <a:t>7/9/2023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BA6D9-2ACA-4BC1-8E99-E3A22FA6F1FB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29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4689B-0DCE-4194-8205-09B15DFDD564}" type="datetimeFigureOut">
              <a:rPr lang="en-US" smtClean="0"/>
              <a:t>7/9/2023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BA6D9-2ACA-4BC1-8E99-E3A22FA6F1FB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960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4689B-0DCE-4194-8205-09B15DFDD564}" type="datetimeFigureOut">
              <a:rPr lang="en-US" smtClean="0"/>
              <a:t>7/9/2023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BA6D9-2ACA-4BC1-8E99-E3A22FA6F1FB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639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4689B-0DCE-4194-8205-09B15DFDD564}" type="datetimeFigureOut">
              <a:rPr lang="en-US" smtClean="0"/>
              <a:t>7/9/2023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BA6D9-2ACA-4BC1-8E99-E3A22FA6F1FB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555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4689B-0DCE-4194-8205-09B15DFDD564}" type="datetimeFigureOut">
              <a:rPr lang="en-US" smtClean="0"/>
              <a:t>7/9/2023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BA6D9-2ACA-4BC1-8E99-E3A22FA6F1FB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75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4689B-0DCE-4194-8205-09B15DFDD564}" type="datetimeFigureOut">
              <a:rPr lang="en-US" smtClean="0"/>
              <a:t>7/9/2023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BA6D9-2ACA-4BC1-8E99-E3A22FA6F1FB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506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dirty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4689B-0DCE-4194-8205-09B15DFDD564}" type="datetimeFigureOut">
              <a:rPr lang="en-US" smtClean="0"/>
              <a:t>7/9/2023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BA6D9-2ACA-4BC1-8E99-E3A22FA6F1FB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378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4689B-0DCE-4194-8205-09B15DFDD564}" type="datetimeFigureOut">
              <a:rPr lang="en-US" smtClean="0"/>
              <a:t>7/9/2023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BA6D9-2ACA-4BC1-8E99-E3A22FA6F1FB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0308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eg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magine 20" descr="Immagine che contiene Elementi grafici, cerchio, clipart, cartone animato">
            <a:extLst>
              <a:ext uri="{FF2B5EF4-FFF2-40B4-BE49-F238E27FC236}">
                <a16:creationId xmlns:a16="http://schemas.microsoft.com/office/drawing/2014/main" id="{4FD06CF5-5AFE-49A5-C0F7-6786D03CE24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5293" y="311838"/>
            <a:ext cx="6055247" cy="6050201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3FE74F44-FEE8-34F0-35B4-E649B708E3E6}"/>
              </a:ext>
            </a:extLst>
          </p:cNvPr>
          <p:cNvSpPr txBox="1"/>
          <p:nvPr/>
        </p:nvSpPr>
        <p:spPr>
          <a:xfrm>
            <a:off x="419100" y="5601590"/>
            <a:ext cx="26298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  <a:cs typeface="Arial" panose="020B0604020202020204" pitchFamily="34" charset="0"/>
              </a:rPr>
              <a:t>Ivan Selvaggio 975982</a:t>
            </a:r>
          </a:p>
          <a:p>
            <a:r>
              <a:rPr lang="en-US" dirty="0">
                <a:latin typeface="+mj-lt"/>
                <a:cs typeface="Arial" panose="020B0604020202020204" pitchFamily="34" charset="0"/>
              </a:rPr>
              <a:t>Marco Morandi 966631</a:t>
            </a: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1F39DBC7-9FBF-F56D-6D5D-BE9B9E50AB75}"/>
              </a:ext>
            </a:extLst>
          </p:cNvPr>
          <p:cNvSpPr txBox="1"/>
          <p:nvPr/>
        </p:nvSpPr>
        <p:spPr>
          <a:xfrm>
            <a:off x="419100" y="1459502"/>
            <a:ext cx="56769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latin typeface="+mj-lt"/>
                <a:cs typeface="Arial" panose="020B0604020202020204" pitchFamily="34" charset="0"/>
              </a:rPr>
              <a:t>Analisi</a:t>
            </a:r>
            <a:r>
              <a:rPr lang="en-US" sz="2800" dirty="0">
                <a:latin typeface="+mj-lt"/>
                <a:cs typeface="Arial" panose="020B0604020202020204" pitchFamily="34" charset="0"/>
              </a:rPr>
              <a:t> della piattaforma di distribuzione digitale di</a:t>
            </a:r>
            <a:r>
              <a:rPr lang="en-US" sz="2800" dirty="0">
                <a:solidFill>
                  <a:srgbClr val="C7D5E0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2800" dirty="0">
                <a:solidFill>
                  <a:srgbClr val="66C0F4"/>
                </a:solidFill>
                <a:latin typeface="+mj-lt"/>
                <a:cs typeface="Arial" panose="020B0604020202020204" pitchFamily="34" charset="0"/>
              </a:rPr>
              <a:t>VALVE</a:t>
            </a:r>
            <a:r>
              <a:rPr lang="en-US" sz="2800" dirty="0">
                <a:solidFill>
                  <a:srgbClr val="C7D5E0"/>
                </a:solidFill>
                <a:latin typeface="+mj-lt"/>
                <a:cs typeface="Arial" panose="020B0604020202020204" pitchFamily="34" charset="0"/>
              </a:rPr>
              <a:t>:</a:t>
            </a:r>
          </a:p>
          <a:p>
            <a:r>
              <a:rPr lang="en-US" sz="6000" b="1" dirty="0">
                <a:solidFill>
                  <a:srgbClr val="66C0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800" b="1" dirty="0">
                <a:solidFill>
                  <a:srgbClr val="66C0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>
                <a:solidFill>
                  <a:srgbClr val="66C0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800" b="1" dirty="0">
                <a:solidFill>
                  <a:srgbClr val="66C0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>
                <a:solidFill>
                  <a:srgbClr val="66C0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2800" b="1" dirty="0">
                <a:solidFill>
                  <a:srgbClr val="66C0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>
                <a:solidFill>
                  <a:srgbClr val="66C0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800" b="1" dirty="0">
                <a:solidFill>
                  <a:srgbClr val="66C0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>
                <a:solidFill>
                  <a:srgbClr val="66C0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3001617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5">
            <a:extLst>
              <a:ext uri="{FF2B5EF4-FFF2-40B4-BE49-F238E27FC236}">
                <a16:creationId xmlns:a16="http://schemas.microsoft.com/office/drawing/2014/main" id="{F7263360-930D-9D6A-C2AC-5E06A3EF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02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66C0F4"/>
                </a:solidFill>
              </a:rPr>
              <a:t>Single-Player vs Multi-Player</a:t>
            </a:r>
          </a:p>
        </p:txBody>
      </p:sp>
      <p:pic>
        <p:nvPicPr>
          <p:cNvPr id="17" name="Immagine 16" descr="Immagine che contiene Elementi grafici, cerchio, clipart, cartone animato">
            <a:extLst>
              <a:ext uri="{FF2B5EF4-FFF2-40B4-BE49-F238E27FC236}">
                <a16:creationId xmlns:a16="http://schemas.microsoft.com/office/drawing/2014/main" id="{05A5E460-1E13-E434-F2FF-8F2679A217E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9EDF655D-4D02-8255-2A59-114D2C608F66}"/>
              </a:ext>
            </a:extLst>
          </p:cNvPr>
          <p:cNvSpPr txBox="1">
            <a:spLocks/>
          </p:cNvSpPr>
          <p:nvPr/>
        </p:nvSpPr>
        <p:spPr>
          <a:xfrm>
            <a:off x="838199" y="2334720"/>
            <a:ext cx="4924237" cy="2462659"/>
          </a:xfrm>
          <a:prstGeom prst="rect">
            <a:avLst/>
          </a:prstGeom>
          <a:solidFill>
            <a:srgbClr val="171A21"/>
          </a:solidFill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66C0F4"/>
              </a:buClr>
              <a:buNone/>
            </a:pPr>
            <a:r>
              <a:rPr lang="it-IT" sz="2000" dirty="0"/>
              <a:t>Si analizza il numero di </a:t>
            </a:r>
            <a:r>
              <a:rPr lang="it-IT" sz="2000" dirty="0">
                <a:solidFill>
                  <a:srgbClr val="66C0F4"/>
                </a:solidFill>
              </a:rPr>
              <a:t>acquisti </a:t>
            </a:r>
            <a:r>
              <a:rPr lang="it-IT" sz="2000" dirty="0"/>
              <a:t>di VG per ciascuna delle categorie di </a:t>
            </a:r>
            <a:r>
              <a:rPr lang="it-IT" sz="2000" dirty="0">
                <a:solidFill>
                  <a:srgbClr val="66C0F4"/>
                </a:solidFill>
              </a:rPr>
              <a:t>socialità</a:t>
            </a:r>
            <a:r>
              <a:rPr lang="it-IT" sz="2000" dirty="0">
                <a:solidFill>
                  <a:srgbClr val="C7D5E0"/>
                </a:solidFill>
              </a:rPr>
              <a:t> </a:t>
            </a:r>
            <a:r>
              <a:rPr lang="it-IT" sz="2000" dirty="0"/>
              <a:t>del prodotto, durante i tre periodi analizzati, per poter mettere in evidenza differenze nelle preferenze di acquisto degli utenti in situazioni sociali differenti.</a:t>
            </a:r>
          </a:p>
          <a:p>
            <a:pPr>
              <a:buClr>
                <a:srgbClr val="66C0F4"/>
              </a:buClr>
            </a:pPr>
            <a:r>
              <a:rPr lang="it-IT" sz="2000" dirty="0"/>
              <a:t>I VG si distribuiscono più o meno </a:t>
            </a:r>
            <a:r>
              <a:rPr lang="it-IT" sz="2000" dirty="0">
                <a:solidFill>
                  <a:srgbClr val="66C0F4"/>
                </a:solidFill>
              </a:rPr>
              <a:t>uniformemente </a:t>
            </a:r>
            <a:r>
              <a:rPr lang="it-IT" sz="2000" dirty="0"/>
              <a:t>tra le categorie di gruppo e quelle in singolo.</a:t>
            </a:r>
          </a:p>
          <a:p>
            <a:pPr>
              <a:buClr>
                <a:srgbClr val="66C0F4"/>
              </a:buClr>
            </a:pPr>
            <a:r>
              <a:rPr lang="it-IT" sz="2000" dirty="0"/>
              <a:t>Si evidenzia un </a:t>
            </a:r>
            <a:r>
              <a:rPr lang="it-IT" sz="2000" dirty="0">
                <a:solidFill>
                  <a:srgbClr val="66C0F4"/>
                </a:solidFill>
              </a:rPr>
              <a:t>leggero </a:t>
            </a:r>
            <a:r>
              <a:rPr lang="it-IT" sz="2000" dirty="0"/>
              <a:t>aumento della popolarità della componente Co-op durante il Covid19</a:t>
            </a:r>
          </a:p>
          <a:p>
            <a:pPr>
              <a:buClr>
                <a:srgbClr val="66C0F4"/>
              </a:buClr>
            </a:pPr>
            <a:r>
              <a:rPr lang="it-IT" sz="2000" dirty="0"/>
              <a:t>Mentre la componente SinglePlayer registra un </a:t>
            </a:r>
            <a:r>
              <a:rPr lang="it-IT" sz="2000" dirty="0">
                <a:solidFill>
                  <a:srgbClr val="66C0F4"/>
                </a:solidFill>
              </a:rPr>
              <a:t>leggero</a:t>
            </a:r>
            <a:r>
              <a:rPr lang="it-IT" sz="2000" dirty="0">
                <a:solidFill>
                  <a:srgbClr val="C7D5E0"/>
                </a:solidFill>
              </a:rPr>
              <a:t> </a:t>
            </a:r>
            <a:r>
              <a:rPr lang="it-IT" sz="2000" dirty="0"/>
              <a:t>aumento nel period post-Covid19</a:t>
            </a:r>
          </a:p>
        </p:txBody>
      </p:sp>
      <p:pic>
        <p:nvPicPr>
          <p:cNvPr id="3" name="Immagine 2" descr="Immagine che contiene testo, cerchio, schermata, Elementi grafici&#10;&#10;Descrizione generata automaticamente">
            <a:extLst>
              <a:ext uri="{FF2B5EF4-FFF2-40B4-BE49-F238E27FC236}">
                <a16:creationId xmlns:a16="http://schemas.microsoft.com/office/drawing/2014/main" id="{785893BB-7661-C550-25E7-C21E3E0560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6413" y="520755"/>
            <a:ext cx="5816490" cy="5816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238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5">
            <a:extLst>
              <a:ext uri="{FF2B5EF4-FFF2-40B4-BE49-F238E27FC236}">
                <a16:creationId xmlns:a16="http://schemas.microsoft.com/office/drawing/2014/main" id="{F7263360-930D-9D6A-C2AC-5E06A3EF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02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it-IT" sz="3200" b="1" dirty="0">
                <a:solidFill>
                  <a:srgbClr val="66C0F4"/>
                </a:solidFill>
              </a:rPr>
              <a:t>Distribuzione dei Generi per popolarità</a:t>
            </a:r>
          </a:p>
        </p:txBody>
      </p:sp>
      <p:pic>
        <p:nvPicPr>
          <p:cNvPr id="17" name="Immagine 16" descr="Immagine che contiene Elementi grafici, cerchio, clipart, cartone animato">
            <a:extLst>
              <a:ext uri="{FF2B5EF4-FFF2-40B4-BE49-F238E27FC236}">
                <a16:creationId xmlns:a16="http://schemas.microsoft.com/office/drawing/2014/main" id="{05A5E460-1E13-E434-F2FF-8F2679A217E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pic>
        <p:nvPicPr>
          <p:cNvPr id="8" name="Immagine 7" descr="Immagine che contiene testo, Carattere, Elementi grafici, grafica&#10;&#10;Descrizione generata automaticamente">
            <a:extLst>
              <a:ext uri="{FF2B5EF4-FFF2-40B4-BE49-F238E27FC236}">
                <a16:creationId xmlns:a16="http://schemas.microsoft.com/office/drawing/2014/main" id="{C0241D71-5FA3-AAD2-8DC4-DC820550F8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21672"/>
            <a:ext cx="5196517" cy="3897388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04F23BD1-3321-203C-CBC7-DE843A72AA59}"/>
              </a:ext>
            </a:extLst>
          </p:cNvPr>
          <p:cNvSpPr txBox="1"/>
          <p:nvPr/>
        </p:nvSpPr>
        <p:spPr>
          <a:xfrm>
            <a:off x="899483" y="2136338"/>
            <a:ext cx="411949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Notiamo</a:t>
            </a:r>
            <a:r>
              <a:rPr lang="en-US" dirty="0"/>
              <a:t> che tra I generi più popolari figurano:</a:t>
            </a:r>
          </a:p>
          <a:p>
            <a:endParaRPr lang="en-US" dirty="0">
              <a:solidFill>
                <a:srgbClr val="C7D5E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66C0F4"/>
                </a:solidFill>
              </a:rPr>
              <a:t>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66C0F4"/>
                </a:solidFill>
              </a:rPr>
              <a:t>Simulator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66C0F4"/>
                </a:solidFill>
              </a:rPr>
              <a:t>Casual</a:t>
            </a:r>
          </a:p>
          <a:p>
            <a:endParaRPr lang="en-US" dirty="0">
              <a:solidFill>
                <a:srgbClr val="C7D5E0"/>
              </a:solidFill>
            </a:endParaRPr>
          </a:p>
          <a:p>
            <a:r>
              <a:rPr lang="en-US" dirty="0"/>
              <a:t>Uno di questi sarà quindi </a:t>
            </a:r>
            <a:r>
              <a:rPr lang="it-IT" dirty="0"/>
              <a:t>probabilmente</a:t>
            </a:r>
            <a:r>
              <a:rPr lang="en-US" dirty="0"/>
              <a:t> il genere con l’aspettativa di successo </a:t>
            </a:r>
            <a:r>
              <a:rPr lang="en-US" dirty="0">
                <a:solidFill>
                  <a:srgbClr val="66C0F4"/>
                </a:solidFill>
              </a:rPr>
              <a:t>maggiore</a:t>
            </a:r>
            <a:r>
              <a:rPr lang="en-US" dirty="0">
                <a:solidFill>
                  <a:srgbClr val="C7D5E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06678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5">
            <a:extLst>
              <a:ext uri="{FF2B5EF4-FFF2-40B4-BE49-F238E27FC236}">
                <a16:creationId xmlns:a16="http://schemas.microsoft.com/office/drawing/2014/main" id="{F7263360-930D-9D6A-C2AC-5E06A3EF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02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66C0F4"/>
                </a:solidFill>
              </a:rPr>
              <a:t>Correlazione dei Generi</a:t>
            </a:r>
          </a:p>
        </p:txBody>
      </p:sp>
      <p:pic>
        <p:nvPicPr>
          <p:cNvPr id="17" name="Immagine 16" descr="Immagine che contiene Elementi grafici, cerchio, clipart, cartone animato">
            <a:extLst>
              <a:ext uri="{FF2B5EF4-FFF2-40B4-BE49-F238E27FC236}">
                <a16:creationId xmlns:a16="http://schemas.microsoft.com/office/drawing/2014/main" id="{05A5E460-1E13-E434-F2FF-8F2679A217E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pic>
        <p:nvPicPr>
          <p:cNvPr id="4" name="Immagine 3" descr="Immagine che contiene schermata, Policromia, quadrato, modello">
            <a:extLst>
              <a:ext uri="{FF2B5EF4-FFF2-40B4-BE49-F238E27FC236}">
                <a16:creationId xmlns:a16="http://schemas.microsoft.com/office/drawing/2014/main" id="{053A6667-CC1E-AEAE-10FC-45F7FD8EE3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81" y="937577"/>
            <a:ext cx="10094238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0407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5">
            <a:extLst>
              <a:ext uri="{FF2B5EF4-FFF2-40B4-BE49-F238E27FC236}">
                <a16:creationId xmlns:a16="http://schemas.microsoft.com/office/drawing/2014/main" id="{F7263360-930D-9D6A-C2AC-5E06A3EF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02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66C0F4"/>
                </a:solidFill>
              </a:rPr>
              <a:t>FreeToPlay(F2P) vs PayToPlay(P2P) - #N Download</a:t>
            </a:r>
          </a:p>
        </p:txBody>
      </p:sp>
      <p:pic>
        <p:nvPicPr>
          <p:cNvPr id="17" name="Immagine 16" descr="Immagine che contiene Elementi grafici, cerchio, clipart, cartone animato">
            <a:extLst>
              <a:ext uri="{FF2B5EF4-FFF2-40B4-BE49-F238E27FC236}">
                <a16:creationId xmlns:a16="http://schemas.microsoft.com/office/drawing/2014/main" id="{05A5E460-1E13-E434-F2FF-8F2679A217E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9AC6048C-0D31-1711-9B62-7F19EBC37E3B}"/>
              </a:ext>
            </a:extLst>
          </p:cNvPr>
          <p:cNvSpPr txBox="1">
            <a:spLocks/>
          </p:cNvSpPr>
          <p:nvPr/>
        </p:nvSpPr>
        <p:spPr>
          <a:xfrm>
            <a:off x="274549" y="1803357"/>
            <a:ext cx="4258540" cy="32512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66C0F4"/>
              </a:buClr>
              <a:buNone/>
            </a:pPr>
            <a:r>
              <a:rPr lang="it-IT" sz="1600" dirty="0"/>
              <a:t>Il grafico mostra la distribuzione del numero di acquisti per Videogiochi delle due diverse categorie FreeToPlay (F2P) e PayToPlay (P2P)</a:t>
            </a:r>
          </a:p>
          <a:p>
            <a:pPr>
              <a:buClr>
                <a:srgbClr val="66C0F4"/>
              </a:buClr>
            </a:pPr>
            <a:r>
              <a:rPr lang="it-IT" sz="1600" dirty="0"/>
              <a:t>Crescita della fetta di mercato dei f2p che culmina nel 2018 con l’uscita di </a:t>
            </a:r>
            <a:r>
              <a:rPr lang="it-IT" sz="1600" dirty="0">
                <a:solidFill>
                  <a:srgbClr val="66C0F4"/>
                </a:solidFill>
              </a:rPr>
              <a:t>Fortnite</a:t>
            </a:r>
          </a:p>
          <a:p>
            <a:pPr>
              <a:buClr>
                <a:srgbClr val="66C0F4"/>
              </a:buClr>
            </a:pPr>
            <a:r>
              <a:rPr lang="it-IT" sz="1600" dirty="0"/>
              <a:t>Inizio del declino con la fine del </a:t>
            </a:r>
            <a:r>
              <a:rPr lang="it-IT" sz="1600" dirty="0">
                <a:solidFill>
                  <a:srgbClr val="66C0F4"/>
                </a:solidFill>
              </a:rPr>
              <a:t>Covid19</a:t>
            </a:r>
            <a:r>
              <a:rPr lang="it-IT" sz="1600" dirty="0">
                <a:solidFill>
                  <a:srgbClr val="C7D5E0"/>
                </a:solidFill>
              </a:rPr>
              <a:t> </a:t>
            </a:r>
            <a:r>
              <a:rPr lang="it-IT" sz="1600" dirty="0"/>
              <a:t>dovuto alla crescente infamia della pratica delle </a:t>
            </a:r>
            <a:r>
              <a:rPr lang="it-IT" sz="1600" dirty="0">
                <a:solidFill>
                  <a:srgbClr val="66C0F4"/>
                </a:solidFill>
              </a:rPr>
              <a:t>microtransazioni</a:t>
            </a:r>
          </a:p>
          <a:p>
            <a:pPr>
              <a:buClr>
                <a:srgbClr val="66C0F4"/>
              </a:buClr>
            </a:pPr>
            <a:r>
              <a:rPr lang="it-IT" sz="1600" dirty="0"/>
              <a:t>Si puo’ notare come la maggior parte dei download degli utenti di STEAM si distribuisca nella categoria P2P piuttosto che nella categoria F2P.</a:t>
            </a:r>
          </a:p>
        </p:txBody>
      </p:sp>
      <p:pic>
        <p:nvPicPr>
          <p:cNvPr id="4" name="Immagine 3" descr="Immagine che contiene testo, schermata, linea, giallo&#10;&#10;Descrizione generata automaticamente">
            <a:extLst>
              <a:ext uri="{FF2B5EF4-FFF2-40B4-BE49-F238E27FC236}">
                <a16:creationId xmlns:a16="http://schemas.microsoft.com/office/drawing/2014/main" id="{73CC9BB5-13D3-C45A-55E5-BD097D3807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1648" y="1604051"/>
            <a:ext cx="7325803" cy="3649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4922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5">
            <a:extLst>
              <a:ext uri="{FF2B5EF4-FFF2-40B4-BE49-F238E27FC236}">
                <a16:creationId xmlns:a16="http://schemas.microsoft.com/office/drawing/2014/main" id="{F7263360-930D-9D6A-C2AC-5E06A3EF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02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66C0F4"/>
                </a:solidFill>
              </a:rPr>
              <a:t>FreeToPlay(F2P) vs PayToPlay(P2P) - #Giochi</a:t>
            </a:r>
          </a:p>
        </p:txBody>
      </p:sp>
      <p:pic>
        <p:nvPicPr>
          <p:cNvPr id="17" name="Immagine 16" descr="Immagine che contiene Elementi grafici, cerchio, clipart, cartone animato">
            <a:extLst>
              <a:ext uri="{FF2B5EF4-FFF2-40B4-BE49-F238E27FC236}">
                <a16:creationId xmlns:a16="http://schemas.microsoft.com/office/drawing/2014/main" id="{05A5E460-1E13-E434-F2FF-8F2679A217E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pic>
        <p:nvPicPr>
          <p:cNvPr id="9" name="Immagine 8" descr="Immagine che contiene schermata, cerchio, Elementi grafici, astronomia&#10;&#10;Descrizione generata automaticamente">
            <a:extLst>
              <a:ext uri="{FF2B5EF4-FFF2-40B4-BE49-F238E27FC236}">
                <a16:creationId xmlns:a16="http://schemas.microsoft.com/office/drawing/2014/main" id="{F113F43A-C9D3-4E3E-0AC0-70EE1F74761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6" r="22338"/>
          <a:stretch/>
        </p:blipFill>
        <p:spPr>
          <a:xfrm>
            <a:off x="4428830" y="1321117"/>
            <a:ext cx="7214073" cy="4379112"/>
          </a:xfrm>
          <a:prstGeom prst="rect">
            <a:avLst/>
          </a:prstGeom>
        </p:spPr>
      </p:pic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BDAC4304-8E72-AF1B-082C-09DCE58F7595}"/>
              </a:ext>
            </a:extLst>
          </p:cNvPr>
          <p:cNvSpPr txBox="1">
            <a:spLocks/>
          </p:cNvSpPr>
          <p:nvPr/>
        </p:nvSpPr>
        <p:spPr>
          <a:xfrm>
            <a:off x="838199" y="2364025"/>
            <a:ext cx="4403501" cy="2129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66C0F4"/>
              </a:buClr>
              <a:buNone/>
            </a:pPr>
            <a:r>
              <a:rPr lang="en-US" sz="1600" dirty="0"/>
              <a:t>La slide </a:t>
            </a:r>
            <a:r>
              <a:rPr lang="en-US" sz="1600" dirty="0">
                <a:solidFill>
                  <a:srgbClr val="66C0F4"/>
                </a:solidFill>
              </a:rPr>
              <a:t>precedente</a:t>
            </a:r>
            <a:r>
              <a:rPr lang="en-US" sz="1600" dirty="0">
                <a:solidFill>
                  <a:srgbClr val="C7D5E0"/>
                </a:solidFill>
              </a:rPr>
              <a:t> </a:t>
            </a:r>
            <a:r>
              <a:rPr lang="en-US" sz="1600" dirty="0"/>
              <a:t>evidenziava una numero di download molto più alto per i VG P2P:</a:t>
            </a:r>
          </a:p>
          <a:p>
            <a:pPr>
              <a:buClr>
                <a:srgbClr val="66C0F4"/>
              </a:buClr>
            </a:pPr>
            <a:r>
              <a:rPr lang="en-US" sz="1600" dirty="0"/>
              <a:t>Notiamo che la motivazione di questa </a:t>
            </a:r>
            <a:r>
              <a:rPr lang="en-US" sz="1600" dirty="0">
                <a:solidFill>
                  <a:srgbClr val="66C0F4"/>
                </a:solidFill>
              </a:rPr>
              <a:t>disparità</a:t>
            </a:r>
            <a:r>
              <a:rPr lang="en-US" sz="1600" dirty="0">
                <a:solidFill>
                  <a:srgbClr val="C7D5E0"/>
                </a:solidFill>
              </a:rPr>
              <a:t> </a:t>
            </a:r>
            <a:r>
              <a:rPr lang="en-US" sz="1600" dirty="0"/>
              <a:t>è che il numero di VG F2P è molto più piccolo del numero di VG P2P</a:t>
            </a:r>
          </a:p>
          <a:p>
            <a:pPr>
              <a:buClr>
                <a:srgbClr val="66C0F4"/>
              </a:buClr>
            </a:pPr>
            <a:r>
              <a:rPr lang="en-US" sz="1600" dirty="0"/>
              <a:t>Questo è facilmente giustificato dal fatto che </a:t>
            </a:r>
            <a:r>
              <a:rPr lang="en-US" sz="1600" dirty="0">
                <a:solidFill>
                  <a:srgbClr val="66C0F4"/>
                </a:solidFill>
              </a:rPr>
              <a:t>STEAM</a:t>
            </a:r>
            <a:r>
              <a:rPr lang="en-US" sz="1600" dirty="0">
                <a:solidFill>
                  <a:srgbClr val="C7D5E0"/>
                </a:solidFill>
              </a:rPr>
              <a:t> </a:t>
            </a:r>
            <a:r>
              <a:rPr lang="en-US" sz="1600" dirty="0"/>
              <a:t>è una piattaforma di </a:t>
            </a:r>
            <a:r>
              <a:rPr lang="en-US" sz="1600" dirty="0">
                <a:solidFill>
                  <a:srgbClr val="66C0F4"/>
                </a:solidFill>
              </a:rPr>
              <a:t>distribuzione</a:t>
            </a:r>
            <a:r>
              <a:rPr lang="en-US" sz="1600" dirty="0">
                <a:solidFill>
                  <a:srgbClr val="C7D5E0"/>
                </a:solidFill>
              </a:rPr>
              <a:t> </a:t>
            </a:r>
            <a:r>
              <a:rPr lang="en-US" sz="1600" dirty="0"/>
              <a:t>che si concentra sui VG a</a:t>
            </a:r>
            <a:r>
              <a:rPr lang="en-US" sz="1600" dirty="0">
                <a:solidFill>
                  <a:srgbClr val="C7D5E0"/>
                </a:solidFill>
              </a:rPr>
              <a:t> </a:t>
            </a:r>
            <a:r>
              <a:rPr lang="en-US" sz="1600" dirty="0">
                <a:solidFill>
                  <a:srgbClr val="66C0F4"/>
                </a:solidFill>
              </a:rPr>
              <a:t>pagamento</a:t>
            </a:r>
            <a:r>
              <a:rPr lang="en-US" sz="1600" dirty="0">
                <a:solidFill>
                  <a:srgbClr val="C7D5E0"/>
                </a:solidFill>
              </a:rPr>
              <a:t>.</a:t>
            </a:r>
          </a:p>
        </p:txBody>
      </p:sp>
      <p:pic>
        <p:nvPicPr>
          <p:cNvPr id="2" name="Immagine 1" descr="Immagine che contiene schermata, cerchio, Elementi grafici, astronomia&#10;&#10;Descrizione generata automaticamente">
            <a:extLst>
              <a:ext uri="{FF2B5EF4-FFF2-40B4-BE49-F238E27FC236}">
                <a16:creationId xmlns:a16="http://schemas.microsoft.com/office/drawing/2014/main" id="{829A5FF1-03F9-03EB-080F-0B2D1301BD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165" b="65442"/>
          <a:stretch/>
        </p:blipFill>
        <p:spPr>
          <a:xfrm>
            <a:off x="5974877" y="1321118"/>
            <a:ext cx="1149654" cy="1367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8411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5">
            <a:extLst>
              <a:ext uri="{FF2B5EF4-FFF2-40B4-BE49-F238E27FC236}">
                <a16:creationId xmlns:a16="http://schemas.microsoft.com/office/drawing/2014/main" id="{F7263360-930D-9D6A-C2AC-5E06A3EF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02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66C0F4"/>
                </a:solidFill>
              </a:rPr>
              <a:t>La </a:t>
            </a:r>
            <a:r>
              <a:rPr lang="it-IT" sz="3200" b="1" dirty="0">
                <a:solidFill>
                  <a:srgbClr val="66C0F4"/>
                </a:solidFill>
              </a:rPr>
              <a:t>crescita</a:t>
            </a:r>
            <a:r>
              <a:rPr lang="en-US" sz="3200" b="1" dirty="0">
                <a:solidFill>
                  <a:srgbClr val="66C0F4"/>
                </a:solidFill>
              </a:rPr>
              <a:t> del mercato F2P</a:t>
            </a:r>
          </a:p>
        </p:txBody>
      </p:sp>
      <p:pic>
        <p:nvPicPr>
          <p:cNvPr id="17" name="Immagine 16" descr="Immagine che contiene Elementi grafici, cerchio, clipart, cartone animato">
            <a:extLst>
              <a:ext uri="{FF2B5EF4-FFF2-40B4-BE49-F238E27FC236}">
                <a16:creationId xmlns:a16="http://schemas.microsoft.com/office/drawing/2014/main" id="{05A5E460-1E13-E434-F2FF-8F2679A217E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4FD28836-ACB6-E224-EB0C-A8EC88FF5B27}"/>
              </a:ext>
            </a:extLst>
          </p:cNvPr>
          <p:cNvSpPr txBox="1"/>
          <p:nvPr/>
        </p:nvSpPr>
        <p:spPr>
          <a:xfrm>
            <a:off x="838201" y="1326514"/>
            <a:ext cx="105155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Nonostante i VG </a:t>
            </a:r>
            <a:r>
              <a:rPr lang="it-IT" sz="1600" dirty="0">
                <a:solidFill>
                  <a:srgbClr val="66C0F4"/>
                </a:solidFill>
              </a:rPr>
              <a:t>F2P</a:t>
            </a:r>
            <a:r>
              <a:rPr lang="it-IT" sz="1600" dirty="0">
                <a:solidFill>
                  <a:srgbClr val="C7D5E0"/>
                </a:solidFill>
              </a:rPr>
              <a:t> </a:t>
            </a:r>
            <a:r>
              <a:rPr lang="it-IT" sz="1600" dirty="0"/>
              <a:t>compongano solamente il 10% dei prodotti di </a:t>
            </a:r>
            <a:r>
              <a:rPr lang="it-IT" sz="1600" dirty="0">
                <a:solidFill>
                  <a:srgbClr val="66C0F4"/>
                </a:solidFill>
              </a:rPr>
              <a:t>STEAM</a:t>
            </a:r>
            <a:r>
              <a:rPr lang="it-IT" sz="1600" dirty="0"/>
              <a:t>, la revenue mondiale data dai contenuti aggiuntivi supera ormai di molto quella dei videogiochi </a:t>
            </a:r>
            <a:r>
              <a:rPr lang="it-IT" sz="1600" dirty="0">
                <a:solidFill>
                  <a:srgbClr val="66C0F4"/>
                </a:solidFill>
              </a:rPr>
              <a:t>P2P</a:t>
            </a:r>
            <a:r>
              <a:rPr lang="it-IT" sz="1600" dirty="0">
                <a:solidFill>
                  <a:srgbClr val="C7D5E0"/>
                </a:solidFill>
              </a:rPr>
              <a:t> </a:t>
            </a:r>
            <a:r>
              <a:rPr lang="it-IT" sz="1600" dirty="0"/>
              <a:t>(Premium)</a:t>
            </a:r>
          </a:p>
          <a:p>
            <a:r>
              <a:rPr lang="it-IT" sz="1600" dirty="0"/>
              <a:t>La</a:t>
            </a:r>
            <a:r>
              <a:rPr lang="it-IT" sz="1600" dirty="0">
                <a:solidFill>
                  <a:srgbClr val="C7D5E0"/>
                </a:solidFill>
              </a:rPr>
              <a:t> </a:t>
            </a:r>
            <a:r>
              <a:rPr lang="it-IT" sz="1600" dirty="0">
                <a:solidFill>
                  <a:srgbClr val="66C0F4"/>
                </a:solidFill>
              </a:rPr>
              <a:t>previsione</a:t>
            </a:r>
            <a:r>
              <a:rPr lang="it-IT" sz="1600" dirty="0">
                <a:solidFill>
                  <a:srgbClr val="C7D5E0"/>
                </a:solidFill>
              </a:rPr>
              <a:t> </a:t>
            </a:r>
            <a:r>
              <a:rPr lang="it-IT" sz="1600" dirty="0"/>
              <a:t>è che tale valore vada ad aumentare ulteriormente nei prossimi anni (si parla del </a:t>
            </a:r>
            <a:r>
              <a:rPr lang="it-IT" sz="1600" dirty="0">
                <a:solidFill>
                  <a:srgbClr val="66C0F4"/>
                </a:solidFill>
              </a:rPr>
              <a:t>95% nel 2025</a:t>
            </a:r>
            <a:r>
              <a:rPr lang="it-IT" sz="1600" dirty="0"/>
              <a:t>).</a:t>
            </a:r>
          </a:p>
        </p:txBody>
      </p:sp>
      <p:pic>
        <p:nvPicPr>
          <p:cNvPr id="6" name="Immagine 5" descr="Immagine che contiene cerchio, schermata, Elementi grafici, Carattere&#10;&#10;Descrizione generata automaticamente">
            <a:extLst>
              <a:ext uri="{FF2B5EF4-FFF2-40B4-BE49-F238E27FC236}">
                <a16:creationId xmlns:a16="http://schemas.microsoft.com/office/drawing/2014/main" id="{6732222C-B1AF-E1AD-7075-5100C735BB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550" y="2546449"/>
            <a:ext cx="8702899" cy="4144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9776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5">
            <a:extLst>
              <a:ext uri="{FF2B5EF4-FFF2-40B4-BE49-F238E27FC236}">
                <a16:creationId xmlns:a16="http://schemas.microsoft.com/office/drawing/2014/main" id="{F7263360-930D-9D6A-C2AC-5E06A3EF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02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it-IT" sz="3200" b="1" dirty="0">
                <a:solidFill>
                  <a:srgbClr val="66C0F4"/>
                </a:solidFill>
              </a:rPr>
              <a:t>Scelta di un classificatore per il successo dei F2P</a:t>
            </a:r>
          </a:p>
        </p:txBody>
      </p:sp>
      <p:pic>
        <p:nvPicPr>
          <p:cNvPr id="17" name="Immagine 16" descr="Immagine che contiene Elementi grafici, cerchio, clipart, cartone animato">
            <a:extLst>
              <a:ext uri="{FF2B5EF4-FFF2-40B4-BE49-F238E27FC236}">
                <a16:creationId xmlns:a16="http://schemas.microsoft.com/office/drawing/2014/main" id="{05A5E460-1E13-E434-F2FF-8F2679A217E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A1A23F86-C436-0D1B-7DD5-896D35D79F2B}"/>
              </a:ext>
            </a:extLst>
          </p:cNvPr>
          <p:cNvSpPr txBox="1"/>
          <p:nvPr/>
        </p:nvSpPr>
        <p:spPr>
          <a:xfrm>
            <a:off x="2113901" y="1166842"/>
            <a:ext cx="796419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 Videogiochi </a:t>
            </a:r>
            <a:r>
              <a:rPr lang="it-IT" dirty="0">
                <a:solidFill>
                  <a:srgbClr val="66C0F4"/>
                </a:solidFill>
              </a:rPr>
              <a:t>FreeToPlay (F2P) </a:t>
            </a:r>
            <a:r>
              <a:rPr lang="it-IT" dirty="0"/>
              <a:t>sono prodotti distribuiti gratutitamente che solitamente utilizzano un modello economico basato sulle </a:t>
            </a:r>
            <a:r>
              <a:rPr lang="it-IT" dirty="0">
                <a:solidFill>
                  <a:srgbClr val="66C0F4"/>
                </a:solidFill>
              </a:rPr>
              <a:t>Microtransazioni (MTX)</a:t>
            </a:r>
            <a:r>
              <a:rPr lang="it-IT" dirty="0">
                <a:solidFill>
                  <a:srgbClr val="C7D5E0"/>
                </a:solidFill>
              </a:rPr>
              <a:t>.</a:t>
            </a:r>
          </a:p>
          <a:p>
            <a:r>
              <a:rPr lang="it-IT" dirty="0"/>
              <a:t>Pertanto il tempo di gioco ed il numero di giocatori online temporaneamente influiscono sul profitto registrato dale compagnie</a:t>
            </a:r>
          </a:p>
          <a:p>
            <a:endParaRPr lang="it-IT" dirty="0">
              <a:solidFill>
                <a:srgbClr val="C7D5E0"/>
              </a:solidFill>
            </a:endParaRPr>
          </a:p>
          <a:p>
            <a:r>
              <a:rPr lang="it-IT" dirty="0">
                <a:solidFill>
                  <a:srgbClr val="C7D5E0"/>
                </a:solidFill>
              </a:rPr>
              <a:t>Il </a:t>
            </a:r>
            <a:r>
              <a:rPr lang="it-IT" dirty="0">
                <a:solidFill>
                  <a:srgbClr val="66C0F4"/>
                </a:solidFill>
              </a:rPr>
              <a:t>numero di download </a:t>
            </a:r>
            <a:r>
              <a:rPr lang="it-IT" dirty="0"/>
              <a:t>(Estimated Owners) nel caso dei Videogiochi F2P </a:t>
            </a:r>
            <a:r>
              <a:rPr lang="it-IT" dirty="0">
                <a:solidFill>
                  <a:srgbClr val="66C0F4"/>
                </a:solidFill>
              </a:rPr>
              <a:t>NON </a:t>
            </a:r>
            <a:r>
              <a:rPr lang="it-IT" dirty="0"/>
              <a:t>è un buon indicatore del successo economico degli stessi, che non avendo un prezzo di acquisto si basano sull’acquisto di </a:t>
            </a:r>
            <a:r>
              <a:rPr lang="it-IT" dirty="0">
                <a:solidFill>
                  <a:srgbClr val="66C0F4"/>
                </a:solidFill>
              </a:rPr>
              <a:t>contenuto digitale aggiuntivo</a:t>
            </a:r>
            <a:r>
              <a:rPr lang="it-IT" dirty="0">
                <a:solidFill>
                  <a:srgbClr val="C7D5E0"/>
                </a:solidFill>
              </a:rPr>
              <a:t>.</a:t>
            </a:r>
          </a:p>
          <a:p>
            <a:endParaRPr lang="it-IT" dirty="0">
              <a:solidFill>
                <a:srgbClr val="C7D5E0"/>
              </a:solidFill>
            </a:endParaRPr>
          </a:p>
          <a:p>
            <a:r>
              <a:rPr lang="it-IT" dirty="0">
                <a:solidFill>
                  <a:srgbClr val="C7D5E0"/>
                </a:solidFill>
              </a:rPr>
              <a:t>La tendenza del modello è quindi quella di aumentare il </a:t>
            </a:r>
            <a:r>
              <a:rPr lang="it-IT" dirty="0">
                <a:solidFill>
                  <a:srgbClr val="66C0F4"/>
                </a:solidFill>
              </a:rPr>
              <a:t>tempo passato online </a:t>
            </a:r>
            <a:r>
              <a:rPr lang="it-IT" dirty="0"/>
              <a:t>in modo da poter invogliare più frequentemente l’utente all’acquisto d</a:t>
            </a:r>
            <a:r>
              <a:rPr lang="it-IT" dirty="0">
                <a:solidFill>
                  <a:srgbClr val="C7D5E0"/>
                </a:solidFill>
              </a:rPr>
              <a:t>i </a:t>
            </a:r>
            <a:r>
              <a:rPr lang="it-IT" dirty="0">
                <a:solidFill>
                  <a:srgbClr val="66C0F4"/>
                </a:solidFill>
              </a:rPr>
              <a:t>MTXs</a:t>
            </a:r>
            <a:r>
              <a:rPr lang="it-IT" dirty="0">
                <a:solidFill>
                  <a:srgbClr val="C7D5E0"/>
                </a:solidFill>
              </a:rPr>
              <a:t>.</a:t>
            </a:r>
          </a:p>
          <a:p>
            <a:endParaRPr lang="it-IT" dirty="0">
              <a:solidFill>
                <a:srgbClr val="C7D5E0"/>
              </a:solidFill>
            </a:endParaRPr>
          </a:p>
          <a:p>
            <a:r>
              <a:rPr lang="it-IT" dirty="0"/>
              <a:t>Procediamo quindi ad analizzare due diversi </a:t>
            </a:r>
            <a:r>
              <a:rPr lang="it-IT" dirty="0">
                <a:solidFill>
                  <a:srgbClr val="66C0F4"/>
                </a:solidFill>
              </a:rPr>
              <a:t>classificatori</a:t>
            </a:r>
            <a:r>
              <a:rPr lang="it-IT" dirty="0">
                <a:solidFill>
                  <a:srgbClr val="C7D5E0"/>
                </a:solidFill>
              </a:rPr>
              <a:t>:</a:t>
            </a:r>
          </a:p>
          <a:p>
            <a:pPr marL="285750" indent="-285750">
              <a:buClr>
                <a:srgbClr val="66C0F4"/>
              </a:buClr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rgbClr val="66C0F4"/>
                </a:solidFill>
              </a:rPr>
              <a:t>Peak CCU </a:t>
            </a:r>
            <a:r>
              <a:rPr lang="it-IT" dirty="0"/>
              <a:t>– Il picco di giocatori online in contemporanea più alto mai registrato</a:t>
            </a:r>
          </a:p>
          <a:p>
            <a:pPr marL="285750" indent="-285750">
              <a:buClr>
                <a:srgbClr val="66C0F4"/>
              </a:buClr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rgbClr val="66C0F4"/>
                </a:solidFill>
              </a:rPr>
              <a:t>AverageTime</a:t>
            </a:r>
            <a:r>
              <a:rPr lang="it-IT" b="1" dirty="0">
                <a:solidFill>
                  <a:srgbClr val="C7D5E0"/>
                </a:solidFill>
              </a:rPr>
              <a:t> </a:t>
            </a:r>
            <a:r>
              <a:rPr lang="it-IT" dirty="0"/>
              <a:t>– Il tempo medio di utilizzo di un Videogioco da parte degli utenti che lo acquistano (o scaricano)</a:t>
            </a:r>
          </a:p>
        </p:txBody>
      </p:sp>
    </p:spTree>
    <p:extLst>
      <p:ext uri="{BB962C8B-B14F-4D97-AF65-F5344CB8AC3E}">
        <p14:creationId xmlns:p14="http://schemas.microsoft.com/office/powerpoint/2010/main" val="36730043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5">
            <a:extLst>
              <a:ext uri="{FF2B5EF4-FFF2-40B4-BE49-F238E27FC236}">
                <a16:creationId xmlns:a16="http://schemas.microsoft.com/office/drawing/2014/main" id="{F7263360-930D-9D6A-C2AC-5E06A3EF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02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it-IT" sz="3200" b="1" dirty="0">
                <a:solidFill>
                  <a:srgbClr val="66C0F4"/>
                </a:solidFill>
              </a:rPr>
              <a:t>Scelta di un classificatore per il successo: Peak CCU</a:t>
            </a:r>
          </a:p>
        </p:txBody>
      </p:sp>
      <p:pic>
        <p:nvPicPr>
          <p:cNvPr id="17" name="Immagine 16" descr="Immagine che contiene Elementi grafici, cerchio, clipart, cartone animato">
            <a:extLst>
              <a:ext uri="{FF2B5EF4-FFF2-40B4-BE49-F238E27FC236}">
                <a16:creationId xmlns:a16="http://schemas.microsoft.com/office/drawing/2014/main" id="{05A5E460-1E13-E434-F2FF-8F2679A217E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pic>
        <p:nvPicPr>
          <p:cNvPr id="3" name="Immagine 2" descr="Immagine che contiene testo, linea, Diagramma, numero&#10;&#10;Descrizione generata automaticamente">
            <a:extLst>
              <a:ext uri="{FF2B5EF4-FFF2-40B4-BE49-F238E27FC236}">
                <a16:creationId xmlns:a16="http://schemas.microsoft.com/office/drawing/2014/main" id="{ADBBA34D-3762-CA9E-B132-9D644EBC0A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1252032"/>
            <a:ext cx="8738898" cy="4353936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A1A23F86-C436-0D1B-7DD5-896D35D79F2B}"/>
              </a:ext>
            </a:extLst>
          </p:cNvPr>
          <p:cNvSpPr txBox="1"/>
          <p:nvPr/>
        </p:nvSpPr>
        <p:spPr>
          <a:xfrm>
            <a:off x="328902" y="2228671"/>
            <a:ext cx="267670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500" dirty="0"/>
              <a:t>Notiamo la presenza di una </a:t>
            </a:r>
            <a:r>
              <a:rPr lang="it-IT" sz="1500" dirty="0">
                <a:solidFill>
                  <a:srgbClr val="66C0F4"/>
                </a:solidFill>
              </a:rPr>
              <a:t>correlazione</a:t>
            </a:r>
            <a:r>
              <a:rPr lang="it-IT" sz="1500" dirty="0">
                <a:solidFill>
                  <a:srgbClr val="C7D5E0"/>
                </a:solidFill>
              </a:rPr>
              <a:t> </a:t>
            </a:r>
            <a:r>
              <a:rPr lang="it-IT" sz="1500" dirty="0"/>
              <a:t>positive tra il Peak CCU ed il numero di utenti che possiedono il gioco.</a:t>
            </a:r>
          </a:p>
          <a:p>
            <a:endParaRPr lang="it-IT" sz="1500" dirty="0">
              <a:solidFill>
                <a:srgbClr val="C7D5E0"/>
              </a:solidFill>
            </a:endParaRPr>
          </a:p>
          <a:p>
            <a:r>
              <a:rPr lang="it-IT" sz="1500" dirty="0"/>
              <a:t>Sebbene si tratti di un classificatore generalmente migliore, </a:t>
            </a:r>
            <a:r>
              <a:rPr lang="it-IT" sz="1500" dirty="0">
                <a:solidFill>
                  <a:srgbClr val="66C0F4"/>
                </a:solidFill>
              </a:rPr>
              <a:t>non è sufficiente</a:t>
            </a:r>
            <a:r>
              <a:rPr lang="it-IT" sz="1500" dirty="0">
                <a:solidFill>
                  <a:srgbClr val="C7D5E0"/>
                </a:solidFill>
              </a:rPr>
              <a:t> a </a:t>
            </a:r>
            <a:r>
              <a:rPr lang="it-IT" sz="1500" dirty="0"/>
              <a:t>caratterizzare il successo dei Videogiochi FreeToPlay.</a:t>
            </a:r>
          </a:p>
        </p:txBody>
      </p:sp>
    </p:spTree>
    <p:extLst>
      <p:ext uri="{BB962C8B-B14F-4D97-AF65-F5344CB8AC3E}">
        <p14:creationId xmlns:p14="http://schemas.microsoft.com/office/powerpoint/2010/main" val="31206180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5">
            <a:extLst>
              <a:ext uri="{FF2B5EF4-FFF2-40B4-BE49-F238E27FC236}">
                <a16:creationId xmlns:a16="http://schemas.microsoft.com/office/drawing/2014/main" id="{F7263360-930D-9D6A-C2AC-5E06A3EF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02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66C0F4"/>
                </a:solidFill>
              </a:rPr>
              <a:t>F2P vs P2P – Peak CCU</a:t>
            </a:r>
          </a:p>
        </p:txBody>
      </p:sp>
      <p:pic>
        <p:nvPicPr>
          <p:cNvPr id="17" name="Immagine 16" descr="Immagine che contiene Elementi grafici, cerchio, clipart, cartone animato">
            <a:extLst>
              <a:ext uri="{FF2B5EF4-FFF2-40B4-BE49-F238E27FC236}">
                <a16:creationId xmlns:a16="http://schemas.microsoft.com/office/drawing/2014/main" id="{05A5E460-1E13-E434-F2FF-8F2679A217E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pic>
        <p:nvPicPr>
          <p:cNvPr id="4" name="Immagine 3" descr="Immagine che contiene schermata, linea, Rettangolo, Policromia&#10;&#10;Descrizione generata automaticamente">
            <a:extLst>
              <a:ext uri="{FF2B5EF4-FFF2-40B4-BE49-F238E27FC236}">
                <a16:creationId xmlns:a16="http://schemas.microsoft.com/office/drawing/2014/main" id="{7092F41C-F6D7-E847-0540-92BADC82D6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81" y="937577"/>
            <a:ext cx="10094238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844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magine 16" descr="Immagine che contiene Elementi grafici, cerchio, clipart, cartone animato">
            <a:extLst>
              <a:ext uri="{FF2B5EF4-FFF2-40B4-BE49-F238E27FC236}">
                <a16:creationId xmlns:a16="http://schemas.microsoft.com/office/drawing/2014/main" id="{05A5E460-1E13-E434-F2FF-8F2679A217E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sp>
        <p:nvSpPr>
          <p:cNvPr id="9" name="Titolo 15">
            <a:extLst>
              <a:ext uri="{FF2B5EF4-FFF2-40B4-BE49-F238E27FC236}">
                <a16:creationId xmlns:a16="http://schemas.microsoft.com/office/drawing/2014/main" id="{031D7FE7-5E08-355D-F950-B736C53DD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02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it-IT" sz="3200" b="1" dirty="0">
                <a:solidFill>
                  <a:srgbClr val="66C0F4"/>
                </a:solidFill>
              </a:rPr>
              <a:t>Scelta di un classificatore per il successo: Average Time</a:t>
            </a:r>
          </a:p>
        </p:txBody>
      </p:sp>
      <p:pic>
        <p:nvPicPr>
          <p:cNvPr id="10" name="Immagine 9" descr="Immagine che contiene Elementi grafici, cerchio, clipart, cartone animato">
            <a:extLst>
              <a:ext uri="{FF2B5EF4-FFF2-40B4-BE49-F238E27FC236}">
                <a16:creationId xmlns:a16="http://schemas.microsoft.com/office/drawing/2014/main" id="{413774C4-07B6-202B-F6EC-CFEEFD2C13E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F199FA27-0E7B-197A-61DD-944DB71724E2}"/>
              </a:ext>
            </a:extLst>
          </p:cNvPr>
          <p:cNvSpPr txBox="1"/>
          <p:nvPr/>
        </p:nvSpPr>
        <p:spPr>
          <a:xfrm>
            <a:off x="328902" y="2228671"/>
            <a:ext cx="2676704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500" dirty="0"/>
              <a:t>Notiamo che </a:t>
            </a:r>
            <a:r>
              <a:rPr lang="it-IT" sz="1500" dirty="0">
                <a:solidFill>
                  <a:srgbClr val="66C0F4"/>
                </a:solidFill>
              </a:rPr>
              <a:t>non è </a:t>
            </a:r>
            <a:r>
              <a:rPr lang="it-IT" sz="1500" dirty="0"/>
              <a:t>presente una correlazione tra il numero di Acquisti/Download ed il tempo medio che gli utenti passano nel Videogioco</a:t>
            </a:r>
          </a:p>
          <a:p>
            <a:endParaRPr lang="it-IT" sz="1500" dirty="0">
              <a:solidFill>
                <a:srgbClr val="C7D5E0"/>
              </a:solidFill>
            </a:endParaRPr>
          </a:p>
          <a:p>
            <a:r>
              <a:rPr lang="it-IT" sz="1500" dirty="0"/>
              <a:t>Si tratta di un </a:t>
            </a:r>
            <a:r>
              <a:rPr lang="it-IT" sz="1500" dirty="0">
                <a:solidFill>
                  <a:srgbClr val="66C0F4"/>
                </a:solidFill>
              </a:rPr>
              <a:t>classificatore</a:t>
            </a:r>
            <a:r>
              <a:rPr lang="it-IT" sz="1500" dirty="0">
                <a:solidFill>
                  <a:srgbClr val="C7D5E0"/>
                </a:solidFill>
              </a:rPr>
              <a:t> </a:t>
            </a:r>
            <a:r>
              <a:rPr lang="it-IT" sz="1500" dirty="0"/>
              <a:t>che se </a:t>
            </a:r>
            <a:r>
              <a:rPr lang="it-IT" sz="1500" dirty="0">
                <a:solidFill>
                  <a:srgbClr val="66C0F4"/>
                </a:solidFill>
              </a:rPr>
              <a:t>unito al numero di Download </a:t>
            </a:r>
            <a:r>
              <a:rPr lang="it-IT" sz="1500" dirty="0"/>
              <a:t>ci fornisce una stima migliore del successo economico dei Videogiochi F2P</a:t>
            </a:r>
          </a:p>
        </p:txBody>
      </p:sp>
      <p:pic>
        <p:nvPicPr>
          <p:cNvPr id="14" name="Immagine 13" descr="Immagine che contiene testo, linea, Diagramma, diagramma&#10;&#10;Descrizione generata automaticamente">
            <a:extLst>
              <a:ext uri="{FF2B5EF4-FFF2-40B4-BE49-F238E27FC236}">
                <a16:creationId xmlns:a16="http://schemas.microsoft.com/office/drawing/2014/main" id="{9199B336-2170-EAD7-370C-61600C809E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6994" y="1252727"/>
            <a:ext cx="8736104" cy="4352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737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E173E4-9095-D5C5-0AE2-752B1C242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212"/>
            <a:ext cx="10515600" cy="99885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66C0F4"/>
                </a:solidFill>
                <a:cs typeface="Arial" panose="020B0604020202020204" pitchFamily="34" charset="0"/>
              </a:rPr>
              <a:t>Topics del Progetto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FD961208-EA20-CFD3-6F9A-8B701E038D3A}"/>
              </a:ext>
            </a:extLst>
          </p:cNvPr>
          <p:cNvSpPr txBox="1"/>
          <p:nvPr/>
        </p:nvSpPr>
        <p:spPr>
          <a:xfrm>
            <a:off x="6906311" y="1847104"/>
            <a:ext cx="460151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66C0F4"/>
              </a:buClr>
              <a:buSzPct val="100000"/>
              <a:buFont typeface="+mj-lt"/>
              <a:buAutoNum type="arabicPeriod" startAt="4"/>
            </a:pPr>
            <a:r>
              <a:rPr lang="it-IT" sz="2000" dirty="0">
                <a:cs typeface="Arial" panose="020B0604020202020204" pitchFamily="34" charset="0"/>
              </a:rPr>
              <a:t>Scelta di un classificatore del successo nell’epoca dei videogiochi </a:t>
            </a:r>
            <a:r>
              <a:rPr lang="it-IT" sz="2000" dirty="0">
                <a:solidFill>
                  <a:srgbClr val="66C0F4"/>
                </a:solidFill>
                <a:cs typeface="Arial" panose="020B0604020202020204" pitchFamily="34" charset="0"/>
              </a:rPr>
              <a:t>Free2Play</a:t>
            </a:r>
            <a:endParaRPr lang="it-IT" sz="2000" dirty="0">
              <a:solidFill>
                <a:srgbClr val="C7D5E0"/>
              </a:solidFill>
              <a:cs typeface="Arial" panose="020B0604020202020204" pitchFamily="34" charset="0"/>
            </a:endParaRPr>
          </a:p>
          <a:p>
            <a:pPr marL="342900" indent="-342900">
              <a:buClr>
                <a:srgbClr val="66C0F4"/>
              </a:buClr>
              <a:buSzPct val="100000"/>
              <a:buFont typeface="+mj-lt"/>
              <a:buAutoNum type="arabicPeriod" startAt="4"/>
            </a:pPr>
            <a:endParaRPr lang="it-IT" sz="2000" dirty="0">
              <a:solidFill>
                <a:srgbClr val="66C0F4"/>
              </a:solidFill>
              <a:cs typeface="Arial" panose="020B0604020202020204" pitchFamily="34" charset="0"/>
            </a:endParaRPr>
          </a:p>
          <a:p>
            <a:pPr marL="342900" indent="-342900">
              <a:buClr>
                <a:srgbClr val="66C0F4"/>
              </a:buClr>
              <a:buSzPct val="100000"/>
              <a:buFont typeface="+mj-lt"/>
              <a:buAutoNum type="arabicPeriod" startAt="4"/>
            </a:pPr>
            <a:r>
              <a:rPr lang="it-IT" sz="2000" dirty="0">
                <a:solidFill>
                  <a:srgbClr val="66C0F4"/>
                </a:solidFill>
                <a:cs typeface="Arial" panose="020B0604020202020204" pitchFamily="34" charset="0"/>
              </a:rPr>
              <a:t>L’indice di gradimento </a:t>
            </a:r>
            <a:r>
              <a:rPr lang="it-IT" sz="2000" dirty="0">
                <a:cs typeface="Arial" panose="020B0604020202020204" pitchFamily="34" charset="0"/>
              </a:rPr>
              <a:t>di un gioco e la sua accuratezza nel descrivere il </a:t>
            </a:r>
            <a:r>
              <a:rPr lang="it-IT" sz="2000" dirty="0">
                <a:solidFill>
                  <a:srgbClr val="66C0F4"/>
                </a:solidFill>
                <a:cs typeface="Arial" panose="020B0604020202020204" pitchFamily="34" charset="0"/>
              </a:rPr>
              <a:t>successo</a:t>
            </a:r>
            <a:r>
              <a:rPr lang="it-IT" sz="2000" dirty="0">
                <a:solidFill>
                  <a:srgbClr val="C7D5E0"/>
                </a:solidFill>
                <a:cs typeface="Arial" panose="020B0604020202020204" pitchFamily="34" charset="0"/>
              </a:rPr>
              <a:t> </a:t>
            </a:r>
            <a:r>
              <a:rPr lang="it-IT" sz="2000" dirty="0">
                <a:cs typeface="Arial" panose="020B0604020202020204" pitchFamily="34" charset="0"/>
              </a:rPr>
              <a:t>di un gioco </a:t>
            </a:r>
          </a:p>
          <a:p>
            <a:pPr marL="342900" indent="-342900">
              <a:buClr>
                <a:srgbClr val="66C0F4"/>
              </a:buClr>
              <a:buSzPct val="100000"/>
              <a:buFont typeface="+mj-lt"/>
              <a:buAutoNum type="arabicPeriod" startAt="4"/>
            </a:pPr>
            <a:endParaRPr lang="it-IT" sz="2000" dirty="0">
              <a:solidFill>
                <a:srgbClr val="66C0F4"/>
              </a:solidFill>
              <a:cs typeface="Arial" panose="020B0604020202020204" pitchFamily="34" charset="0"/>
            </a:endParaRPr>
          </a:p>
          <a:p>
            <a:pPr marL="342900" indent="-342900">
              <a:buClr>
                <a:srgbClr val="66C0F4"/>
              </a:buClr>
              <a:buSzPct val="100000"/>
              <a:buFont typeface="+mj-lt"/>
              <a:buAutoNum type="arabicPeriod" startAt="4"/>
            </a:pPr>
            <a:r>
              <a:rPr lang="it-IT" sz="2000" dirty="0">
                <a:cs typeface="Arial" panose="020B0604020202020204" pitchFamily="34" charset="0"/>
              </a:rPr>
              <a:t>Le caratteristiche dei giochi di maggior </a:t>
            </a:r>
            <a:r>
              <a:rPr lang="it-IT" sz="2000" dirty="0">
                <a:solidFill>
                  <a:srgbClr val="66C0F4"/>
                </a:solidFill>
                <a:cs typeface="Arial" panose="020B0604020202020204" pitchFamily="34" charset="0"/>
              </a:rPr>
              <a:t>successo</a:t>
            </a:r>
            <a:r>
              <a:rPr lang="it-IT" sz="2000" dirty="0">
                <a:solidFill>
                  <a:srgbClr val="C7D5E0"/>
                </a:solidFill>
                <a:cs typeface="Arial" panose="020B0604020202020204" pitchFamily="34" charset="0"/>
              </a:rPr>
              <a:t> </a:t>
            </a:r>
            <a:r>
              <a:rPr lang="it-IT" sz="2000" dirty="0">
                <a:cs typeface="Arial" panose="020B0604020202020204" pitchFamily="34" charset="0"/>
              </a:rPr>
              <a:t>e la possibilitàdi una </a:t>
            </a:r>
            <a:r>
              <a:rPr lang="it-IT" sz="2000" dirty="0">
                <a:solidFill>
                  <a:srgbClr val="66C0F4"/>
                </a:solidFill>
                <a:cs typeface="Arial" panose="020B0604020202020204" pitchFamily="34" charset="0"/>
              </a:rPr>
              <a:t>previsione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24A7E852-2811-A963-3A37-799BB41E34BB}"/>
              </a:ext>
            </a:extLst>
          </p:cNvPr>
          <p:cNvSpPr txBox="1"/>
          <p:nvPr/>
        </p:nvSpPr>
        <p:spPr>
          <a:xfrm>
            <a:off x="549097" y="1839393"/>
            <a:ext cx="473964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66C0F4"/>
              </a:buClr>
              <a:buSzPct val="100000"/>
              <a:buFont typeface="+mj-lt"/>
              <a:buAutoNum type="arabicPeriod"/>
            </a:pPr>
            <a:r>
              <a:rPr lang="it-IT" sz="2000" dirty="0">
                <a:solidFill>
                  <a:srgbClr val="66C0F4"/>
                </a:solidFill>
                <a:cs typeface="Arial" panose="020B0604020202020204" pitchFamily="34" charset="0"/>
              </a:rPr>
              <a:t>Analisi</a:t>
            </a:r>
            <a:r>
              <a:rPr lang="it-IT" sz="2000" dirty="0">
                <a:solidFill>
                  <a:srgbClr val="C7D5E0"/>
                </a:solidFill>
                <a:cs typeface="Arial" panose="020B0604020202020204" pitchFamily="34" charset="0"/>
              </a:rPr>
              <a:t> </a:t>
            </a:r>
            <a:r>
              <a:rPr lang="it-IT" sz="2000" dirty="0">
                <a:cs typeface="Arial" panose="020B0604020202020204" pitchFamily="34" charset="0"/>
              </a:rPr>
              <a:t>della crescita del</a:t>
            </a:r>
            <a:r>
              <a:rPr lang="it-IT" sz="2000" dirty="0">
                <a:solidFill>
                  <a:srgbClr val="C7D5E0"/>
                </a:solidFill>
                <a:cs typeface="Arial" panose="020B0604020202020204" pitchFamily="34" charset="0"/>
              </a:rPr>
              <a:t> </a:t>
            </a:r>
            <a:r>
              <a:rPr lang="it-IT" sz="2000" dirty="0">
                <a:solidFill>
                  <a:srgbClr val="66C0F4"/>
                </a:solidFill>
                <a:cs typeface="Arial" panose="020B0604020202020204" pitchFamily="34" charset="0"/>
              </a:rPr>
              <a:t>mercato</a:t>
            </a:r>
            <a:r>
              <a:rPr lang="it-IT" sz="2000" dirty="0">
                <a:solidFill>
                  <a:srgbClr val="C7D5E0"/>
                </a:solidFill>
                <a:cs typeface="Arial" panose="020B0604020202020204" pitchFamily="34" charset="0"/>
              </a:rPr>
              <a:t> </a:t>
            </a:r>
            <a:r>
              <a:rPr lang="it-IT" sz="2000" dirty="0">
                <a:cs typeface="Arial" panose="020B0604020202020204" pitchFamily="34" charset="0"/>
              </a:rPr>
              <a:t>videoludico e del prezzo dei videogiochi</a:t>
            </a:r>
          </a:p>
          <a:p>
            <a:pPr marL="342900" indent="-342900">
              <a:buClr>
                <a:srgbClr val="66C0F4"/>
              </a:buClr>
              <a:buSzPct val="100000"/>
              <a:buFont typeface="+mj-lt"/>
              <a:buAutoNum type="arabicPeriod"/>
            </a:pPr>
            <a:endParaRPr lang="it-IT" sz="2000" dirty="0">
              <a:solidFill>
                <a:srgbClr val="66C0F4"/>
              </a:solidFill>
              <a:cs typeface="Arial" panose="020B0604020202020204" pitchFamily="34" charset="0"/>
            </a:endParaRPr>
          </a:p>
          <a:p>
            <a:pPr marL="342900" indent="-342900">
              <a:buClr>
                <a:srgbClr val="66C0F4"/>
              </a:buClr>
              <a:buSzPct val="100000"/>
              <a:buFont typeface="+mj-lt"/>
              <a:buAutoNum type="arabicPeriod"/>
            </a:pPr>
            <a:r>
              <a:rPr lang="it-IT" sz="2000" dirty="0">
                <a:solidFill>
                  <a:srgbClr val="66C0F4"/>
                </a:solidFill>
                <a:cs typeface="Arial" panose="020B0604020202020204" pitchFamily="34" charset="0"/>
              </a:rPr>
              <a:t>Single-Player</a:t>
            </a:r>
            <a:r>
              <a:rPr lang="it-IT" sz="2000" dirty="0">
                <a:solidFill>
                  <a:srgbClr val="C7D5E0"/>
                </a:solidFill>
                <a:cs typeface="Arial" panose="020B0604020202020204" pitchFamily="34" charset="0"/>
              </a:rPr>
              <a:t> o </a:t>
            </a:r>
            <a:r>
              <a:rPr lang="it-IT" sz="2000" dirty="0">
                <a:solidFill>
                  <a:srgbClr val="66C0F4"/>
                </a:solidFill>
                <a:cs typeface="Arial" panose="020B0604020202020204" pitchFamily="34" charset="0"/>
              </a:rPr>
              <a:t>Multi-Player</a:t>
            </a:r>
            <a:r>
              <a:rPr lang="it-IT" sz="2000" dirty="0">
                <a:solidFill>
                  <a:srgbClr val="C7D5E0"/>
                </a:solidFill>
                <a:cs typeface="Arial" panose="020B0604020202020204" pitchFamily="34" charset="0"/>
              </a:rPr>
              <a:t>: </a:t>
            </a:r>
            <a:r>
              <a:rPr lang="it-IT" sz="2000" dirty="0">
                <a:cs typeface="Arial" panose="020B0604020202020204" pitchFamily="34" charset="0"/>
              </a:rPr>
              <a:t>L’importanza della componente </a:t>
            </a:r>
            <a:r>
              <a:rPr lang="it-IT" sz="2000" dirty="0">
                <a:solidFill>
                  <a:srgbClr val="66C0F4"/>
                </a:solidFill>
                <a:cs typeface="Arial" panose="020B0604020202020204" pitchFamily="34" charset="0"/>
              </a:rPr>
              <a:t>interpersonale</a:t>
            </a:r>
            <a:r>
              <a:rPr lang="it-IT" sz="2000" dirty="0">
                <a:solidFill>
                  <a:srgbClr val="C7D5E0"/>
                </a:solidFill>
                <a:cs typeface="Arial" panose="020B0604020202020204" pitchFamily="34" charset="0"/>
              </a:rPr>
              <a:t> </a:t>
            </a:r>
            <a:r>
              <a:rPr lang="it-IT" sz="2000" dirty="0">
                <a:cs typeface="Arial" panose="020B0604020202020204" pitchFamily="34" charset="0"/>
              </a:rPr>
              <a:t>nei videogiochi e l’impatto del </a:t>
            </a:r>
            <a:r>
              <a:rPr lang="it-IT" sz="2000" dirty="0">
                <a:solidFill>
                  <a:srgbClr val="66C0F4"/>
                </a:solidFill>
                <a:cs typeface="Arial" panose="020B0604020202020204" pitchFamily="34" charset="0"/>
              </a:rPr>
              <a:t>Covid19</a:t>
            </a:r>
            <a:r>
              <a:rPr lang="it-IT" sz="2000" dirty="0">
                <a:solidFill>
                  <a:srgbClr val="C7D5E0"/>
                </a:solidFill>
                <a:cs typeface="Arial" panose="020B0604020202020204" pitchFamily="34" charset="0"/>
              </a:rPr>
              <a:t> </a:t>
            </a:r>
            <a:r>
              <a:rPr lang="it-IT" sz="2000" dirty="0">
                <a:cs typeface="Arial" panose="020B0604020202020204" pitchFamily="34" charset="0"/>
              </a:rPr>
              <a:t>sulle scelte dei giocatori</a:t>
            </a:r>
          </a:p>
          <a:p>
            <a:pPr marL="342900" indent="-342900">
              <a:buClr>
                <a:srgbClr val="66C0F4"/>
              </a:buClr>
              <a:buSzPct val="100000"/>
              <a:buFont typeface="+mj-lt"/>
              <a:buAutoNum type="arabicPeriod"/>
            </a:pPr>
            <a:endParaRPr lang="it-IT" sz="2000" dirty="0">
              <a:solidFill>
                <a:srgbClr val="C7D5E0"/>
              </a:solidFill>
              <a:cs typeface="Arial" panose="020B0604020202020204" pitchFamily="34" charset="0"/>
            </a:endParaRPr>
          </a:p>
          <a:p>
            <a:pPr marL="342900" indent="-342900">
              <a:buClr>
                <a:srgbClr val="66C0F4"/>
              </a:buClr>
              <a:buSzPct val="100000"/>
              <a:buFont typeface="+mj-lt"/>
              <a:buAutoNum type="arabicPeriod"/>
            </a:pPr>
            <a:r>
              <a:rPr lang="it-IT" sz="2000" dirty="0">
                <a:cs typeface="Arial" panose="020B0604020202020204" pitchFamily="34" charset="0"/>
              </a:rPr>
              <a:t>La distribuzione dei </a:t>
            </a:r>
            <a:r>
              <a:rPr lang="it-IT" sz="2000" dirty="0">
                <a:solidFill>
                  <a:srgbClr val="66C0F4"/>
                </a:solidFill>
                <a:cs typeface="Arial" panose="020B0604020202020204" pitchFamily="34" charset="0"/>
              </a:rPr>
              <a:t>generi</a:t>
            </a:r>
            <a:r>
              <a:rPr lang="it-IT" sz="2000" dirty="0">
                <a:solidFill>
                  <a:srgbClr val="C7D5E0"/>
                </a:solidFill>
                <a:cs typeface="Arial" panose="020B0604020202020204" pitchFamily="34" charset="0"/>
              </a:rPr>
              <a:t> </a:t>
            </a:r>
            <a:r>
              <a:rPr lang="it-IT" sz="2000" dirty="0">
                <a:cs typeface="Arial" panose="020B0604020202020204" pitchFamily="34" charset="0"/>
              </a:rPr>
              <a:t>videoludici e analisi di </a:t>
            </a:r>
            <a:r>
              <a:rPr lang="it-IT" sz="2000" dirty="0">
                <a:solidFill>
                  <a:srgbClr val="66C0F4"/>
                </a:solidFill>
                <a:cs typeface="Arial" panose="020B0604020202020204" pitchFamily="34" charset="0"/>
              </a:rPr>
              <a:t>correlazioni</a:t>
            </a:r>
          </a:p>
        </p:txBody>
      </p:sp>
      <p:pic>
        <p:nvPicPr>
          <p:cNvPr id="6" name="Immagine 5" descr="Immagine che contiene Elementi grafici, cerchio, clipart, cartone animato">
            <a:extLst>
              <a:ext uri="{FF2B5EF4-FFF2-40B4-BE49-F238E27FC236}">
                <a16:creationId xmlns:a16="http://schemas.microsoft.com/office/drawing/2014/main" id="{87E760CE-C2A7-EC63-76D5-22BB387C88C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35200214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5">
            <a:extLst>
              <a:ext uri="{FF2B5EF4-FFF2-40B4-BE49-F238E27FC236}">
                <a16:creationId xmlns:a16="http://schemas.microsoft.com/office/drawing/2014/main" id="{F7263360-930D-9D6A-C2AC-5E06A3EF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02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66C0F4"/>
                </a:solidFill>
              </a:rPr>
              <a:t>F2P vs P2P - #N Download * TempoMedio</a:t>
            </a:r>
          </a:p>
        </p:txBody>
      </p:sp>
      <p:pic>
        <p:nvPicPr>
          <p:cNvPr id="17" name="Immagine 16" descr="Immagine che contiene Elementi grafici, cerchio, clipart, cartone animato">
            <a:extLst>
              <a:ext uri="{FF2B5EF4-FFF2-40B4-BE49-F238E27FC236}">
                <a16:creationId xmlns:a16="http://schemas.microsoft.com/office/drawing/2014/main" id="{05A5E460-1E13-E434-F2FF-8F2679A217E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pic>
        <p:nvPicPr>
          <p:cNvPr id="4" name="Immagine 3" descr="Immagine che contiene schermata, testo, linea, Rettangolo&#10;&#10;Descrizione generata automaticamente">
            <a:extLst>
              <a:ext uri="{FF2B5EF4-FFF2-40B4-BE49-F238E27FC236}">
                <a16:creationId xmlns:a16="http://schemas.microsoft.com/office/drawing/2014/main" id="{9DA80791-4ADF-434C-232B-0D014B473B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81" y="937577"/>
            <a:ext cx="10094238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4635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5">
            <a:extLst>
              <a:ext uri="{FF2B5EF4-FFF2-40B4-BE49-F238E27FC236}">
                <a16:creationId xmlns:a16="http://schemas.microsoft.com/office/drawing/2014/main" id="{F7263360-930D-9D6A-C2AC-5E06A3EF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02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66C0F4"/>
                </a:solidFill>
              </a:rPr>
              <a:t>L’ </a:t>
            </a:r>
            <a:r>
              <a:rPr lang="it-IT" sz="3200" b="1" dirty="0">
                <a:solidFill>
                  <a:srgbClr val="66C0F4"/>
                </a:solidFill>
              </a:rPr>
              <a:t>importanza</a:t>
            </a:r>
            <a:r>
              <a:rPr lang="en-US" sz="3200" b="1" dirty="0">
                <a:solidFill>
                  <a:srgbClr val="66C0F4"/>
                </a:solidFill>
              </a:rPr>
              <a:t> delle opinioni degli Utenti</a:t>
            </a:r>
          </a:p>
        </p:txBody>
      </p:sp>
      <p:pic>
        <p:nvPicPr>
          <p:cNvPr id="17" name="Immagine 16" descr="Immagine che contiene Elementi grafici, cerchio, clipart, cartone animato">
            <a:extLst>
              <a:ext uri="{FF2B5EF4-FFF2-40B4-BE49-F238E27FC236}">
                <a16:creationId xmlns:a16="http://schemas.microsoft.com/office/drawing/2014/main" id="{05A5E460-1E13-E434-F2FF-8F2679A217E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B0B488B5-AC13-0E8D-EA2D-9AB6B49D4D25}"/>
              </a:ext>
            </a:extLst>
          </p:cNvPr>
          <p:cNvSpPr txBox="1"/>
          <p:nvPr/>
        </p:nvSpPr>
        <p:spPr>
          <a:xfrm>
            <a:off x="2240273" y="1582340"/>
            <a:ext cx="771145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Gli</a:t>
            </a:r>
            <a:r>
              <a:rPr lang="en-US" dirty="0"/>
              <a:t> utenti della piattaforma </a:t>
            </a:r>
            <a:r>
              <a:rPr lang="en-US" dirty="0">
                <a:solidFill>
                  <a:srgbClr val="66C0F4"/>
                </a:solidFill>
              </a:rPr>
              <a:t>STEAM</a:t>
            </a:r>
            <a:r>
              <a:rPr lang="en-US" dirty="0">
                <a:solidFill>
                  <a:srgbClr val="C7D5E0"/>
                </a:solidFill>
              </a:rPr>
              <a:t> </a:t>
            </a:r>
            <a:r>
              <a:rPr lang="en-US" dirty="0"/>
              <a:t>possono esprimere la propria </a:t>
            </a:r>
            <a:r>
              <a:rPr lang="en-US" dirty="0">
                <a:solidFill>
                  <a:srgbClr val="66C0F4"/>
                </a:solidFill>
              </a:rPr>
              <a:t>opinione</a:t>
            </a:r>
            <a:r>
              <a:rPr lang="en-US" dirty="0">
                <a:solidFill>
                  <a:srgbClr val="C7D5E0"/>
                </a:solidFill>
              </a:rPr>
              <a:t> </a:t>
            </a:r>
            <a:r>
              <a:rPr lang="en-US" dirty="0"/>
              <a:t>dando un parere positivo o negativo.</a:t>
            </a:r>
          </a:p>
          <a:p>
            <a:endParaRPr lang="en-US" dirty="0">
              <a:solidFill>
                <a:srgbClr val="C7D5E0"/>
              </a:solidFill>
            </a:endParaRPr>
          </a:p>
          <a:p>
            <a:r>
              <a:rPr lang="en-US" dirty="0"/>
              <a:t>Il rapporto tra il numero dei pareri positivi ed il numero totale di pareri costituisce l’indice di positività (User Score):</a:t>
            </a:r>
            <a:endParaRPr lang="it-IT" dirty="0"/>
          </a:p>
          <a:p>
            <a:pPr marL="285750" indent="-285750">
              <a:buClr>
                <a:srgbClr val="66C0F4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66C0F4"/>
                </a:solidFill>
              </a:rPr>
              <a:t>I_P </a:t>
            </a:r>
            <a:r>
              <a:rPr lang="en-US" b="1" dirty="0"/>
              <a:t>= #Positivi / #Pareri</a:t>
            </a:r>
          </a:p>
          <a:p>
            <a:pPr marL="285750" indent="-285750">
              <a:buClr>
                <a:srgbClr val="66C0F4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rgbClr val="C7D5E0"/>
              </a:solidFill>
            </a:endParaRPr>
          </a:p>
          <a:p>
            <a:pPr>
              <a:buClr>
                <a:srgbClr val="66C0F4"/>
              </a:buClr>
            </a:pPr>
            <a:r>
              <a:rPr lang="en-US" dirty="0"/>
              <a:t>Questo indice può essere utilizzato per analizzare il </a:t>
            </a:r>
            <a:r>
              <a:rPr lang="en-US" dirty="0">
                <a:solidFill>
                  <a:srgbClr val="66C0F4"/>
                </a:solidFill>
              </a:rPr>
              <a:t>gradimento</a:t>
            </a:r>
            <a:r>
              <a:rPr lang="en-US" dirty="0">
                <a:solidFill>
                  <a:srgbClr val="C7D5E0"/>
                </a:solidFill>
              </a:rPr>
              <a:t> </a:t>
            </a:r>
            <a:r>
              <a:rPr lang="en-US" dirty="0"/>
              <a:t>dei Videogiochi e potenzialmente come una caratteristica del </a:t>
            </a:r>
            <a:r>
              <a:rPr lang="en-US" dirty="0">
                <a:solidFill>
                  <a:srgbClr val="66C0F4"/>
                </a:solidFill>
              </a:rPr>
              <a:t>successo</a:t>
            </a:r>
            <a:r>
              <a:rPr lang="en-US" dirty="0">
                <a:solidFill>
                  <a:srgbClr val="C7D5E0"/>
                </a:solidFill>
              </a:rPr>
              <a:t> </a:t>
            </a:r>
            <a:r>
              <a:rPr lang="en-US" dirty="0"/>
              <a:t>degli stessi.</a:t>
            </a:r>
          </a:p>
          <a:p>
            <a:pPr>
              <a:buClr>
                <a:srgbClr val="66C0F4"/>
              </a:buClr>
            </a:pPr>
            <a:endParaRPr lang="en-US" dirty="0">
              <a:solidFill>
                <a:srgbClr val="C7D5E0"/>
              </a:solidFill>
            </a:endParaRPr>
          </a:p>
          <a:p>
            <a:pPr>
              <a:buClr>
                <a:srgbClr val="66C0F4"/>
              </a:buClr>
            </a:pPr>
            <a:r>
              <a:rPr lang="en-US" dirty="0"/>
              <a:t>Si analizza quindi questo indice per cercare una </a:t>
            </a:r>
            <a:r>
              <a:rPr lang="en-US" dirty="0">
                <a:solidFill>
                  <a:srgbClr val="66C0F4"/>
                </a:solidFill>
              </a:rPr>
              <a:t>correlazione</a:t>
            </a:r>
            <a:r>
              <a:rPr lang="en-US" dirty="0"/>
              <a:t> con il numero di download effettuati (</a:t>
            </a:r>
            <a:r>
              <a:rPr lang="en-US" dirty="0">
                <a:solidFill>
                  <a:srgbClr val="66C0F4"/>
                </a:solidFill>
              </a:rPr>
              <a:t>Owners</a:t>
            </a:r>
            <a:r>
              <a:rPr lang="en-US" dirty="0"/>
              <a:t>), in modo da comprendere se questo indice possa essere utile per una potenziale previsione del successo.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758359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5">
            <a:extLst>
              <a:ext uri="{FF2B5EF4-FFF2-40B4-BE49-F238E27FC236}">
                <a16:creationId xmlns:a16="http://schemas.microsoft.com/office/drawing/2014/main" id="{F7263360-930D-9D6A-C2AC-5E06A3EF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02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66C0F4"/>
                </a:solidFill>
              </a:rPr>
              <a:t>Correlazione tra Indice di Positività e Owners</a:t>
            </a:r>
          </a:p>
        </p:txBody>
      </p:sp>
      <p:pic>
        <p:nvPicPr>
          <p:cNvPr id="17" name="Immagine 16" descr="Immagine che contiene Elementi grafici, cerchio, clipart, cartone animato">
            <a:extLst>
              <a:ext uri="{FF2B5EF4-FFF2-40B4-BE49-F238E27FC236}">
                <a16:creationId xmlns:a16="http://schemas.microsoft.com/office/drawing/2014/main" id="{05A5E460-1E13-E434-F2FF-8F2679A217E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pic>
        <p:nvPicPr>
          <p:cNvPr id="6" name="Immagine 5" descr="Immagine che contiene testo, schermata, linea, Diagramma&#10;&#10;Descrizione generata automaticamente">
            <a:extLst>
              <a:ext uri="{FF2B5EF4-FFF2-40B4-BE49-F238E27FC236}">
                <a16:creationId xmlns:a16="http://schemas.microsoft.com/office/drawing/2014/main" id="{2E064A0D-4D63-DF24-373B-50B1175180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175" y="937577"/>
            <a:ext cx="10559649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7437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5">
            <a:extLst>
              <a:ext uri="{FF2B5EF4-FFF2-40B4-BE49-F238E27FC236}">
                <a16:creationId xmlns:a16="http://schemas.microsoft.com/office/drawing/2014/main" id="{F7263360-930D-9D6A-C2AC-5E06A3EF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02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it-IT" sz="3200" b="1" dirty="0">
                <a:solidFill>
                  <a:srgbClr val="66C0F4"/>
                </a:solidFill>
              </a:rPr>
              <a:t>Distribuzione</a:t>
            </a:r>
            <a:r>
              <a:rPr lang="en-US" sz="3200" b="1" dirty="0">
                <a:solidFill>
                  <a:srgbClr val="66C0F4"/>
                </a:solidFill>
              </a:rPr>
              <a:t> (%) Single/Multi/Coop</a:t>
            </a:r>
          </a:p>
        </p:txBody>
      </p:sp>
      <p:pic>
        <p:nvPicPr>
          <p:cNvPr id="17" name="Immagine 16" descr="Immagine che contiene Elementi grafici, cerchio, clipart, cartone animato">
            <a:extLst>
              <a:ext uri="{FF2B5EF4-FFF2-40B4-BE49-F238E27FC236}">
                <a16:creationId xmlns:a16="http://schemas.microsoft.com/office/drawing/2014/main" id="{05A5E460-1E13-E434-F2FF-8F2679A217E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pic>
        <p:nvPicPr>
          <p:cNvPr id="3" name="Immagine 2" descr="Immagine che contiene schermata, Policromia, Rettangolo, testo&#10;&#10;Descrizione generata automaticamente">
            <a:extLst>
              <a:ext uri="{FF2B5EF4-FFF2-40B4-BE49-F238E27FC236}">
                <a16:creationId xmlns:a16="http://schemas.microsoft.com/office/drawing/2014/main" id="{BBBC8700-C57A-0DC2-FF32-C51A4E8FB5A0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234" y="937577"/>
            <a:ext cx="9669531" cy="5439111"/>
          </a:xfrm>
          <a:prstGeom prst="rect">
            <a:avLst/>
          </a:prstGeom>
        </p:spPr>
      </p:pic>
      <p:pic>
        <p:nvPicPr>
          <p:cNvPr id="15" name="Immagine 14" descr="Immagine che contiene schermata, Policromia, testo, Rettangolo&#10;&#10;Descrizione generata automaticamente">
            <a:extLst>
              <a:ext uri="{FF2B5EF4-FFF2-40B4-BE49-F238E27FC236}">
                <a16:creationId xmlns:a16="http://schemas.microsoft.com/office/drawing/2014/main" id="{A567A78D-A2F2-F6FA-530D-98F40B660A5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793" b="82424"/>
          <a:stretch/>
        </p:blipFill>
        <p:spPr>
          <a:xfrm>
            <a:off x="9661756" y="937577"/>
            <a:ext cx="1269009" cy="1834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7448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5">
            <a:extLst>
              <a:ext uri="{FF2B5EF4-FFF2-40B4-BE49-F238E27FC236}">
                <a16:creationId xmlns:a16="http://schemas.microsoft.com/office/drawing/2014/main" id="{F7263360-930D-9D6A-C2AC-5E06A3EF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02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it-IT" sz="3200" b="1" dirty="0">
                <a:solidFill>
                  <a:srgbClr val="66C0F4"/>
                </a:solidFill>
              </a:rPr>
              <a:t>Le caratteristiche del successo</a:t>
            </a:r>
          </a:p>
        </p:txBody>
      </p:sp>
      <p:pic>
        <p:nvPicPr>
          <p:cNvPr id="17" name="Immagine 16" descr="Immagine che contiene Elementi grafici, cerchio, clipart, cartone animato">
            <a:extLst>
              <a:ext uri="{FF2B5EF4-FFF2-40B4-BE49-F238E27FC236}">
                <a16:creationId xmlns:a16="http://schemas.microsoft.com/office/drawing/2014/main" id="{05A5E460-1E13-E434-F2FF-8F2679A217E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EA2C6FA7-F801-AA7D-C84E-C799E9188CB2}"/>
              </a:ext>
            </a:extLst>
          </p:cNvPr>
          <p:cNvSpPr txBox="1"/>
          <p:nvPr/>
        </p:nvSpPr>
        <p:spPr>
          <a:xfrm>
            <a:off x="2617242" y="1679005"/>
            <a:ext cx="695751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Un videogioco di successo può quindi essere identificato a partire dalle caratteristiche di:</a:t>
            </a:r>
          </a:p>
          <a:p>
            <a:pPr marL="285750" indent="-285750">
              <a:buClr>
                <a:srgbClr val="66C0F4"/>
              </a:buClr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rgbClr val="66C0F4"/>
                </a:solidFill>
              </a:rPr>
              <a:t>Peak CCU</a:t>
            </a:r>
          </a:p>
          <a:p>
            <a:pPr marL="285750" indent="-285750">
              <a:buClr>
                <a:srgbClr val="66C0F4"/>
              </a:buClr>
              <a:buFont typeface="Arial" panose="020B0604020202020204" pitchFamily="34" charset="0"/>
              <a:buChar char="•"/>
            </a:pPr>
            <a:r>
              <a:rPr lang="it-IT" b="1" dirty="0"/>
              <a:t>#N </a:t>
            </a:r>
            <a:r>
              <a:rPr lang="it-IT" b="1" dirty="0">
                <a:solidFill>
                  <a:srgbClr val="66C0F4"/>
                </a:solidFill>
              </a:rPr>
              <a:t>Download</a:t>
            </a:r>
          </a:p>
          <a:p>
            <a:pPr marL="285750" indent="-285750">
              <a:buClr>
                <a:srgbClr val="66C0F4"/>
              </a:buClr>
              <a:buFont typeface="Arial" panose="020B0604020202020204" pitchFamily="34" charset="0"/>
              <a:buChar char="•"/>
            </a:pPr>
            <a:r>
              <a:rPr lang="it-IT" b="1" dirty="0"/>
              <a:t>Tempo Medio di utilizzo</a:t>
            </a:r>
          </a:p>
          <a:p>
            <a:pPr>
              <a:buClr>
                <a:srgbClr val="66C0F4"/>
              </a:buClr>
            </a:pPr>
            <a:endParaRPr lang="it-IT" dirty="0">
              <a:solidFill>
                <a:srgbClr val="C7D5E0"/>
              </a:solidFill>
            </a:endParaRPr>
          </a:p>
          <a:p>
            <a:pPr>
              <a:buClr>
                <a:srgbClr val="66C0F4"/>
              </a:buClr>
            </a:pPr>
            <a:r>
              <a:rPr lang="it-IT" dirty="0"/>
              <a:t>È quindi possibile utilizzare questi tre indicatori, unendoli all’indice di apprezzamento del videogioco da parte del pubblico per indicare le caratteristiche di sviluppo più di successo dal punto di vista economico:</a:t>
            </a:r>
          </a:p>
          <a:p>
            <a:pPr marL="285750" indent="-285750">
              <a:buClr>
                <a:srgbClr val="66C0F4"/>
              </a:buClr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rgbClr val="66C0F4"/>
                </a:solidFill>
              </a:rPr>
              <a:t>Genere</a:t>
            </a:r>
          </a:p>
          <a:p>
            <a:pPr marL="285750" indent="-285750">
              <a:buClr>
                <a:srgbClr val="66C0F4"/>
              </a:buClr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rgbClr val="66C0F4"/>
                </a:solidFill>
              </a:rPr>
              <a:t>F2P/P2P</a:t>
            </a:r>
          </a:p>
          <a:p>
            <a:pPr marL="285750" indent="-285750">
              <a:buClr>
                <a:srgbClr val="66C0F4"/>
              </a:buClr>
              <a:buFont typeface="Arial" panose="020B0604020202020204" pitchFamily="34" charset="0"/>
              <a:buChar char="•"/>
            </a:pPr>
            <a:r>
              <a:rPr lang="it-IT" b="1" dirty="0"/>
              <a:t>Focus su </a:t>
            </a:r>
            <a:r>
              <a:rPr lang="it-IT" b="1" dirty="0">
                <a:solidFill>
                  <a:srgbClr val="66C0F4"/>
                </a:solidFill>
              </a:rPr>
              <a:t>Co-op</a:t>
            </a:r>
            <a:r>
              <a:rPr lang="it-IT" b="1" dirty="0">
                <a:solidFill>
                  <a:srgbClr val="C7D5E0"/>
                </a:solidFill>
              </a:rPr>
              <a:t>, </a:t>
            </a:r>
            <a:r>
              <a:rPr lang="it-IT" b="1" dirty="0">
                <a:solidFill>
                  <a:srgbClr val="66C0F4"/>
                </a:solidFill>
              </a:rPr>
              <a:t>SinglePlayer</a:t>
            </a:r>
            <a:r>
              <a:rPr lang="it-IT" b="1" dirty="0">
                <a:solidFill>
                  <a:srgbClr val="C7D5E0"/>
                </a:solidFill>
              </a:rPr>
              <a:t>, </a:t>
            </a:r>
            <a:r>
              <a:rPr lang="it-IT" b="1" dirty="0">
                <a:solidFill>
                  <a:srgbClr val="66C0F4"/>
                </a:solidFill>
              </a:rPr>
              <a:t>MultiPlayer</a:t>
            </a:r>
          </a:p>
        </p:txBody>
      </p:sp>
    </p:spTree>
    <p:extLst>
      <p:ext uri="{BB962C8B-B14F-4D97-AF65-F5344CB8AC3E}">
        <p14:creationId xmlns:p14="http://schemas.microsoft.com/office/powerpoint/2010/main" val="2332922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5">
            <a:extLst>
              <a:ext uri="{FF2B5EF4-FFF2-40B4-BE49-F238E27FC236}">
                <a16:creationId xmlns:a16="http://schemas.microsoft.com/office/drawing/2014/main" id="{F7263360-930D-9D6A-C2AC-5E06A3EF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02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66C0F4"/>
                </a:solidFill>
              </a:rPr>
              <a:t>I generi di successo – #N Download</a:t>
            </a:r>
          </a:p>
        </p:txBody>
      </p:sp>
      <p:pic>
        <p:nvPicPr>
          <p:cNvPr id="17" name="Immagine 16" descr="Immagine che contiene Elementi grafici, cerchio, clipart, cartone animato">
            <a:extLst>
              <a:ext uri="{FF2B5EF4-FFF2-40B4-BE49-F238E27FC236}">
                <a16:creationId xmlns:a16="http://schemas.microsoft.com/office/drawing/2014/main" id="{05A5E460-1E13-E434-F2FF-8F2679A217E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pic>
        <p:nvPicPr>
          <p:cNvPr id="10" name="Immagine 9" descr="Immagine che contiene schermata, testo, Rettangolo, quadrato&#10;&#10;Descrizione generata automaticamente">
            <a:extLst>
              <a:ext uri="{FF2B5EF4-FFF2-40B4-BE49-F238E27FC236}">
                <a16:creationId xmlns:a16="http://schemas.microsoft.com/office/drawing/2014/main" id="{C833C9C0-D491-E08B-20CC-DC91D13429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500"/>
            <a:ext cx="12192000" cy="622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7506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5">
            <a:extLst>
              <a:ext uri="{FF2B5EF4-FFF2-40B4-BE49-F238E27FC236}">
                <a16:creationId xmlns:a16="http://schemas.microsoft.com/office/drawing/2014/main" id="{F7263360-930D-9D6A-C2AC-5E06A3EF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02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66C0F4"/>
                </a:solidFill>
              </a:rPr>
              <a:t>I generi di successo – Peak CCU</a:t>
            </a:r>
          </a:p>
        </p:txBody>
      </p:sp>
      <p:pic>
        <p:nvPicPr>
          <p:cNvPr id="17" name="Immagine 16" descr="Immagine che contiene Elementi grafici, cerchio, clipart, cartone animato">
            <a:extLst>
              <a:ext uri="{FF2B5EF4-FFF2-40B4-BE49-F238E27FC236}">
                <a16:creationId xmlns:a16="http://schemas.microsoft.com/office/drawing/2014/main" id="{05A5E460-1E13-E434-F2FF-8F2679A217E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pic>
        <p:nvPicPr>
          <p:cNvPr id="6" name="Immagine 5" descr="Immagine che contiene testo, schermata, Rettangolo, quadrato&#10;&#10;Descrizione generata automaticamente">
            <a:extLst>
              <a:ext uri="{FF2B5EF4-FFF2-40B4-BE49-F238E27FC236}">
                <a16:creationId xmlns:a16="http://schemas.microsoft.com/office/drawing/2014/main" id="{5BCB064E-E9BC-7F8A-8338-7A79BCA8FA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500"/>
            <a:ext cx="12192000" cy="622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5232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5">
            <a:extLst>
              <a:ext uri="{FF2B5EF4-FFF2-40B4-BE49-F238E27FC236}">
                <a16:creationId xmlns:a16="http://schemas.microsoft.com/office/drawing/2014/main" id="{F7263360-930D-9D6A-C2AC-5E06A3EF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02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66C0F4"/>
                </a:solidFill>
              </a:rPr>
              <a:t>I generi di successo – Tempo Medio</a:t>
            </a:r>
          </a:p>
        </p:txBody>
      </p:sp>
      <p:pic>
        <p:nvPicPr>
          <p:cNvPr id="17" name="Immagine 16" descr="Immagine che contiene Elementi grafici, cerchio, clipart, cartone animato">
            <a:extLst>
              <a:ext uri="{FF2B5EF4-FFF2-40B4-BE49-F238E27FC236}">
                <a16:creationId xmlns:a16="http://schemas.microsoft.com/office/drawing/2014/main" id="{05A5E460-1E13-E434-F2FF-8F2679A217E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pic>
        <p:nvPicPr>
          <p:cNvPr id="4" name="Immagine 3" descr="Immagine che contiene testo, schermata, schermo, Rettangolo&#10;&#10;Descrizione generata automaticamente">
            <a:extLst>
              <a:ext uri="{FF2B5EF4-FFF2-40B4-BE49-F238E27FC236}">
                <a16:creationId xmlns:a16="http://schemas.microsoft.com/office/drawing/2014/main" id="{AA71A543-A90F-EB8E-C1D7-3CB9224E42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500"/>
            <a:ext cx="12192000" cy="622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994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5">
            <a:extLst>
              <a:ext uri="{FF2B5EF4-FFF2-40B4-BE49-F238E27FC236}">
                <a16:creationId xmlns:a16="http://schemas.microsoft.com/office/drawing/2014/main" id="{F7263360-930D-9D6A-C2AC-5E06A3EF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02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it-IT" sz="3200" b="1" dirty="0">
                <a:solidFill>
                  <a:srgbClr val="66C0F4"/>
                </a:solidFill>
              </a:rPr>
              <a:t>Conclusione</a:t>
            </a:r>
          </a:p>
        </p:txBody>
      </p:sp>
      <p:pic>
        <p:nvPicPr>
          <p:cNvPr id="17" name="Immagine 16" descr="Immagine che contiene Elementi grafici, cerchio, clipart, cartone animato">
            <a:extLst>
              <a:ext uri="{FF2B5EF4-FFF2-40B4-BE49-F238E27FC236}">
                <a16:creationId xmlns:a16="http://schemas.microsoft.com/office/drawing/2014/main" id="{05A5E460-1E13-E434-F2FF-8F2679A217E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B38B6E2A-EC45-90CA-3158-C082282E3241}"/>
              </a:ext>
            </a:extLst>
          </p:cNvPr>
          <p:cNvSpPr txBox="1"/>
          <p:nvPr/>
        </p:nvSpPr>
        <p:spPr>
          <a:xfrm>
            <a:off x="2008548" y="1859339"/>
            <a:ext cx="817490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Possiamo quindi concludere che le migliori caratteristiche per il </a:t>
            </a:r>
            <a:r>
              <a:rPr lang="it-IT" dirty="0">
                <a:solidFill>
                  <a:srgbClr val="66C0F4"/>
                </a:solidFill>
              </a:rPr>
              <a:t>successo</a:t>
            </a:r>
            <a:r>
              <a:rPr lang="it-IT" dirty="0"/>
              <a:t> di un videogioco sono le seguenti:</a:t>
            </a:r>
          </a:p>
          <a:p>
            <a:pPr marL="285750" indent="-285750">
              <a:buClr>
                <a:srgbClr val="66C0F4"/>
              </a:buClr>
              <a:buFont typeface="Arial" panose="020B0604020202020204" pitchFamily="34" charset="0"/>
              <a:buChar char="•"/>
            </a:pPr>
            <a:r>
              <a:rPr lang="it-IT" b="1" dirty="0"/>
              <a:t>Genere: </a:t>
            </a:r>
            <a:r>
              <a:rPr lang="it-IT" dirty="0">
                <a:solidFill>
                  <a:srgbClr val="66C0F4"/>
                </a:solidFill>
              </a:rPr>
              <a:t>Action</a:t>
            </a:r>
            <a:r>
              <a:rPr lang="it-IT" dirty="0"/>
              <a:t> (Potenzialmente </a:t>
            </a:r>
            <a:r>
              <a:rPr lang="it-IT" dirty="0">
                <a:solidFill>
                  <a:srgbClr val="66C0F4"/>
                </a:solidFill>
              </a:rPr>
              <a:t>Action-Shooter</a:t>
            </a:r>
            <a:r>
              <a:rPr lang="it-IT" dirty="0"/>
              <a:t>)</a:t>
            </a:r>
          </a:p>
          <a:p>
            <a:pPr marL="285750" indent="-285750">
              <a:buClr>
                <a:srgbClr val="66C0F4"/>
              </a:buClr>
              <a:buFont typeface="Arial" panose="020B0604020202020204" pitchFamily="34" charset="0"/>
              <a:buChar char="•"/>
            </a:pPr>
            <a:r>
              <a:rPr lang="it-IT" dirty="0"/>
              <a:t>Maggiore è l’ </a:t>
            </a:r>
            <a:r>
              <a:rPr lang="it-IT" dirty="0">
                <a:solidFill>
                  <a:srgbClr val="66C0F4"/>
                </a:solidFill>
              </a:rPr>
              <a:t>I_P</a:t>
            </a:r>
            <a:r>
              <a:rPr lang="it-IT" dirty="0"/>
              <a:t> maggiore è il potenziale successo </a:t>
            </a:r>
          </a:p>
          <a:p>
            <a:pPr marL="285750" indent="-285750">
              <a:buClr>
                <a:srgbClr val="66C0F4"/>
              </a:buClr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rgbClr val="66C0F4"/>
                </a:solidFill>
              </a:rPr>
              <a:t>Free2Play</a:t>
            </a:r>
            <a:r>
              <a:rPr lang="it-IT" b="1" dirty="0"/>
              <a:t> </a:t>
            </a:r>
            <a:r>
              <a:rPr lang="it-IT" dirty="0"/>
              <a:t>è un modello migliore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rgbClr val="66C0F4"/>
                </a:solidFill>
              </a:rPr>
              <a:t>Multiplayer</a:t>
            </a:r>
            <a:r>
              <a:rPr lang="it-IT" b="1" dirty="0"/>
              <a:t> </a:t>
            </a:r>
            <a:r>
              <a:rPr lang="it-IT" dirty="0"/>
              <a:t>è la modalità di gioco migliore</a:t>
            </a:r>
          </a:p>
          <a:p>
            <a:endParaRPr lang="it-IT" dirty="0"/>
          </a:p>
          <a:p>
            <a:r>
              <a:rPr lang="it-IT" dirty="0"/>
              <a:t>L’indicatore del successo dei F2P è:</a:t>
            </a:r>
          </a:p>
          <a:p>
            <a:pPr marL="285750" indent="-285750">
              <a:buClr>
                <a:srgbClr val="66C0F4"/>
              </a:buClr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rgbClr val="66C0F4"/>
                </a:solidFill>
              </a:rPr>
              <a:t>Tempo_Medio * #Download </a:t>
            </a:r>
            <a:r>
              <a:rPr lang="it-IT" b="1" dirty="0"/>
              <a:t>come indicatore del successo</a:t>
            </a:r>
          </a:p>
          <a:p>
            <a:r>
              <a:rPr lang="it-IT" dirty="0"/>
              <a:t>Mentre quello per i videogiochi a pagamento è:</a:t>
            </a:r>
          </a:p>
          <a:p>
            <a:pPr marL="285750" indent="-285750">
              <a:buClr>
                <a:srgbClr val="66C0F4"/>
              </a:buClr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rgbClr val="66C0F4"/>
                </a:solidFill>
              </a:rPr>
              <a:t>Estimated_Owners</a:t>
            </a:r>
          </a:p>
        </p:txBody>
      </p:sp>
    </p:spTree>
    <p:extLst>
      <p:ext uri="{BB962C8B-B14F-4D97-AF65-F5344CB8AC3E}">
        <p14:creationId xmlns:p14="http://schemas.microsoft.com/office/powerpoint/2010/main" val="26213066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5">
            <a:extLst>
              <a:ext uri="{FF2B5EF4-FFF2-40B4-BE49-F238E27FC236}">
                <a16:creationId xmlns:a16="http://schemas.microsoft.com/office/drawing/2014/main" id="{F7263360-930D-9D6A-C2AC-5E06A3EF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02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66C0F4"/>
                </a:solidFill>
              </a:rPr>
              <a:t>Possibili Sviluppi</a:t>
            </a:r>
          </a:p>
        </p:txBody>
      </p:sp>
      <p:pic>
        <p:nvPicPr>
          <p:cNvPr id="17" name="Immagine 16" descr="Immagine che contiene Elementi grafici, cerchio, clipart, cartone animato">
            <a:extLst>
              <a:ext uri="{FF2B5EF4-FFF2-40B4-BE49-F238E27FC236}">
                <a16:creationId xmlns:a16="http://schemas.microsoft.com/office/drawing/2014/main" id="{05A5E460-1E13-E434-F2FF-8F2679A217E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F9FD7B70-B513-A8ED-8580-58D4B4EA8FA9}"/>
              </a:ext>
            </a:extLst>
          </p:cNvPr>
          <p:cNvSpPr txBox="1"/>
          <p:nvPr/>
        </p:nvSpPr>
        <p:spPr>
          <a:xfrm>
            <a:off x="1667409" y="1305341"/>
            <a:ext cx="885718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Potrebbe essere interessante eseguire una simile analisi su altri storefront di distribuzione di videogiochi (anche su altre piattaforme come Mobile o Console) per approfondire le differenze tra le userbase degli store.</a:t>
            </a:r>
          </a:p>
          <a:p>
            <a:endParaRPr lang="en-US" dirty="0"/>
          </a:p>
          <a:p>
            <a:endParaRPr lang="it-IT" dirty="0"/>
          </a:p>
          <a:p>
            <a:r>
              <a:rPr lang="en-US" dirty="0"/>
              <a:t>Si potrebbe utilizzare i classificatori analizzati per costruire un modello di predizione del successo di un videogioco in base alle sue caratteristiche principali (TAGS, GENERI, …) attraverso una regressione logistica.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Recuperando le informazioni sulle caratteristiche delle MTX vendute nei videogiochi F2P sarebbe possibile effettuare una più precisa analisi delle differenze di Revenue tra i free to play ed i videogiochi a pagamento, espandendo quindi gli indici del successo ad includere il concreto valore economico dei download o del tempo passato online (utilizzando una correlazione con il numero medio di acquisti di MTX per unità di tempo).</a:t>
            </a:r>
          </a:p>
        </p:txBody>
      </p:sp>
    </p:spTree>
    <p:extLst>
      <p:ext uri="{BB962C8B-B14F-4D97-AF65-F5344CB8AC3E}">
        <p14:creationId xmlns:p14="http://schemas.microsoft.com/office/powerpoint/2010/main" val="2689063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E173E4-9095-D5C5-0AE2-752B1C242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212"/>
            <a:ext cx="10515600" cy="99885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66C0F4"/>
                </a:solidFill>
                <a:cs typeface="Arial" panose="020B0604020202020204" pitchFamily="34" charset="0"/>
              </a:rPr>
              <a:t>Raccolta e Analisi di Dati</a:t>
            </a:r>
          </a:p>
        </p:txBody>
      </p:sp>
      <p:pic>
        <p:nvPicPr>
          <p:cNvPr id="6" name="Immagine 5" descr="Immagine che contiene Elementi grafici, cerchio, clipart, cartone animato">
            <a:extLst>
              <a:ext uri="{FF2B5EF4-FFF2-40B4-BE49-F238E27FC236}">
                <a16:creationId xmlns:a16="http://schemas.microsoft.com/office/drawing/2014/main" id="{87E760CE-C2A7-EC63-76D5-22BB387C88C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66A09A67-51D7-7886-B02C-929C198060AE}"/>
              </a:ext>
            </a:extLst>
          </p:cNvPr>
          <p:cNvSpPr txBox="1"/>
          <p:nvPr/>
        </p:nvSpPr>
        <p:spPr>
          <a:xfrm>
            <a:off x="2022960" y="1048067"/>
            <a:ext cx="81460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Il </a:t>
            </a:r>
            <a:r>
              <a:rPr lang="it-IT" dirty="0">
                <a:solidFill>
                  <a:srgbClr val="66C0F4"/>
                </a:solidFill>
              </a:rPr>
              <a:t>database</a:t>
            </a:r>
            <a:r>
              <a:rPr lang="it-IT" dirty="0"/>
              <a:t> costruito contiene informazioni sui </a:t>
            </a:r>
            <a:r>
              <a:rPr lang="it-IT" dirty="0">
                <a:solidFill>
                  <a:srgbClr val="66C0F4"/>
                </a:solidFill>
              </a:rPr>
              <a:t>Videogiochi</a:t>
            </a:r>
            <a:r>
              <a:rPr lang="it-IT" dirty="0"/>
              <a:t> distribuiti da STEAM, coprendo gli anni dal 2003 al 2022.</a:t>
            </a:r>
          </a:p>
          <a:p>
            <a:endParaRPr lang="it-IT" dirty="0"/>
          </a:p>
          <a:p>
            <a:r>
              <a:rPr lang="it-IT" dirty="0"/>
              <a:t>I dati raccolti contengono informazioni su </a:t>
            </a:r>
            <a:r>
              <a:rPr lang="it-IT" dirty="0">
                <a:solidFill>
                  <a:srgbClr val="66C0F4"/>
                </a:solidFill>
              </a:rPr>
              <a:t>72934</a:t>
            </a:r>
            <a:r>
              <a:rPr lang="it-IT" dirty="0"/>
              <a:t> Videogiochi:</a:t>
            </a:r>
          </a:p>
          <a:p>
            <a:r>
              <a:rPr lang="it-IT" dirty="0"/>
              <a:t>Le </a:t>
            </a:r>
            <a:r>
              <a:rPr lang="it-IT" dirty="0">
                <a:solidFill>
                  <a:srgbClr val="66C0F4"/>
                </a:solidFill>
              </a:rPr>
              <a:t>righe</a:t>
            </a:r>
            <a:r>
              <a:rPr lang="it-IT" dirty="0"/>
              <a:t> di questo dataset contengono diverse </a:t>
            </a:r>
            <a:r>
              <a:rPr lang="it-IT" dirty="0">
                <a:solidFill>
                  <a:srgbClr val="66C0F4"/>
                </a:solidFill>
              </a:rPr>
              <a:t>informazioni</a:t>
            </a:r>
            <a:r>
              <a:rPr lang="it-IT" dirty="0"/>
              <a:t> economiche, storiche e categoriche sui Videogiochi tra le quali: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rgbClr val="66C0F4"/>
                </a:solidFill>
              </a:rPr>
              <a:t>Data</a:t>
            </a:r>
            <a:r>
              <a:rPr lang="it-IT" dirty="0"/>
              <a:t> di uscita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rgbClr val="66C0F4"/>
                </a:solidFill>
              </a:rPr>
              <a:t>Prezzo</a:t>
            </a:r>
            <a:r>
              <a:rPr lang="it-IT" dirty="0"/>
              <a:t> di vendita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rgbClr val="66C0F4"/>
                </a:solidFill>
              </a:rPr>
              <a:t>Genere</a:t>
            </a:r>
          </a:p>
          <a:p>
            <a:pPr marL="285750" indent="-285750">
              <a:buClr>
                <a:srgbClr val="66C0F4"/>
              </a:buClr>
              <a:buFont typeface="Arial" panose="020B0604020202020204" pitchFamily="34" charset="0"/>
              <a:buChar char="•"/>
            </a:pPr>
            <a:r>
              <a:rPr lang="it-IT" dirty="0"/>
              <a:t>Numero di </a:t>
            </a:r>
            <a:r>
              <a:rPr lang="it-IT" b="1" dirty="0">
                <a:solidFill>
                  <a:srgbClr val="66C0F4"/>
                </a:solidFill>
              </a:rPr>
              <a:t>downloads</a:t>
            </a:r>
            <a:r>
              <a:rPr lang="it-IT" dirty="0"/>
              <a:t>/acquisti</a:t>
            </a: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07958123-3581-532E-A0B7-DCD59CEEFCF3}"/>
              </a:ext>
            </a:extLst>
          </p:cNvPr>
          <p:cNvSpPr txBox="1">
            <a:spLocks/>
          </p:cNvSpPr>
          <p:nvPr/>
        </p:nvSpPr>
        <p:spPr>
          <a:xfrm>
            <a:off x="838200" y="4324407"/>
            <a:ext cx="10515600" cy="998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rgbClr val="66C0F4"/>
                </a:solidFill>
                <a:cs typeface="Arial" panose="020B0604020202020204" pitchFamily="34" charset="0"/>
              </a:rPr>
              <a:t>Data sources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80F125E3-8D35-5990-38A8-952821B2A9D1}"/>
              </a:ext>
            </a:extLst>
          </p:cNvPr>
          <p:cNvSpPr txBox="1"/>
          <p:nvPr/>
        </p:nvSpPr>
        <p:spPr>
          <a:xfrm>
            <a:off x="2022960" y="5323262"/>
            <a:ext cx="8146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STEAM API – Dati del dataset</a:t>
            </a:r>
          </a:p>
          <a:p>
            <a:pPr algn="ctr"/>
            <a:r>
              <a:rPr lang="en-US" dirty="0"/>
              <a:t>Ark invest Big Ideas 2021 – “Breakdown of Global Gaming Revenue”</a:t>
            </a:r>
          </a:p>
        </p:txBody>
      </p:sp>
    </p:spTree>
    <p:extLst>
      <p:ext uri="{BB962C8B-B14F-4D97-AF65-F5344CB8AC3E}">
        <p14:creationId xmlns:p14="http://schemas.microsoft.com/office/powerpoint/2010/main" val="35829281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magine 20" descr="Immagine che contiene Elementi grafici, cerchio, clipart, cartone animato">
            <a:extLst>
              <a:ext uri="{FF2B5EF4-FFF2-40B4-BE49-F238E27FC236}">
                <a16:creationId xmlns:a16="http://schemas.microsoft.com/office/drawing/2014/main" id="{4FD06CF5-5AFE-49A5-C0F7-6786D03CE24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5293" y="311838"/>
            <a:ext cx="6055247" cy="6050201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3FE74F44-FEE8-34F0-35B4-E649B708E3E6}"/>
              </a:ext>
            </a:extLst>
          </p:cNvPr>
          <p:cNvSpPr txBox="1"/>
          <p:nvPr/>
        </p:nvSpPr>
        <p:spPr>
          <a:xfrm>
            <a:off x="419100" y="5601590"/>
            <a:ext cx="26298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  <a:cs typeface="Arial" panose="020B0604020202020204" pitchFamily="34" charset="0"/>
              </a:rPr>
              <a:t>Ivan Selvaggio 975982</a:t>
            </a:r>
          </a:p>
          <a:p>
            <a:r>
              <a:rPr lang="en-US" dirty="0">
                <a:latin typeface="+mj-lt"/>
                <a:cs typeface="Arial" panose="020B0604020202020204" pitchFamily="34" charset="0"/>
              </a:rPr>
              <a:t>Marco Morandi 966631</a:t>
            </a: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1F39DBC7-9FBF-F56D-6D5D-BE9B9E50AB75}"/>
              </a:ext>
            </a:extLst>
          </p:cNvPr>
          <p:cNvSpPr txBox="1"/>
          <p:nvPr/>
        </p:nvSpPr>
        <p:spPr>
          <a:xfrm>
            <a:off x="419100" y="1459502"/>
            <a:ext cx="35276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j-lt"/>
                <a:cs typeface="Arial" panose="020B0604020202020204" pitchFamily="34" charset="0"/>
              </a:rPr>
              <a:t>Grazie per l’attenzione!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3C0670D5-2520-9770-F705-7D01C3CE8E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100" y="2186554"/>
            <a:ext cx="3983880" cy="1150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058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5">
            <a:extLst>
              <a:ext uri="{FF2B5EF4-FFF2-40B4-BE49-F238E27FC236}">
                <a16:creationId xmlns:a16="http://schemas.microsoft.com/office/drawing/2014/main" id="{F7263360-930D-9D6A-C2AC-5E06A3EF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02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66C0F4"/>
                </a:solidFill>
              </a:rPr>
              <a:t>I  Prodotti di STEAM</a:t>
            </a:r>
          </a:p>
        </p:txBody>
      </p:sp>
      <p:pic>
        <p:nvPicPr>
          <p:cNvPr id="17" name="Immagine 16" descr="Immagine che contiene Elementi grafici, cerchio, clipart, cartone animato">
            <a:extLst>
              <a:ext uri="{FF2B5EF4-FFF2-40B4-BE49-F238E27FC236}">
                <a16:creationId xmlns:a16="http://schemas.microsoft.com/office/drawing/2014/main" id="{05A5E460-1E13-E434-F2FF-8F2679A217E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sp>
        <p:nvSpPr>
          <p:cNvPr id="2" name="Segnaposto contenuto 2">
            <a:extLst>
              <a:ext uri="{FF2B5EF4-FFF2-40B4-BE49-F238E27FC236}">
                <a16:creationId xmlns:a16="http://schemas.microsoft.com/office/drawing/2014/main" id="{A50EC267-897A-4D2C-9DA2-E610F169AD86}"/>
              </a:ext>
            </a:extLst>
          </p:cNvPr>
          <p:cNvSpPr txBox="1">
            <a:spLocks/>
          </p:cNvSpPr>
          <p:nvPr/>
        </p:nvSpPr>
        <p:spPr>
          <a:xfrm>
            <a:off x="931058" y="2860832"/>
            <a:ext cx="5164942" cy="11363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66C0F4"/>
              </a:buClr>
            </a:pPr>
            <a:r>
              <a:rPr lang="it-IT" sz="1600" dirty="0">
                <a:solidFill>
                  <a:srgbClr val="C7D5E0"/>
                </a:solidFill>
              </a:rPr>
              <a:t>I </a:t>
            </a:r>
            <a:r>
              <a:rPr lang="it-IT" sz="1600" dirty="0">
                <a:solidFill>
                  <a:srgbClr val="66C0F4"/>
                </a:solidFill>
              </a:rPr>
              <a:t>Videogames</a:t>
            </a:r>
            <a:r>
              <a:rPr lang="it-IT" sz="1600" dirty="0">
                <a:solidFill>
                  <a:srgbClr val="C7D5E0"/>
                </a:solidFill>
              </a:rPr>
              <a:t> </a:t>
            </a:r>
            <a:r>
              <a:rPr lang="it-IT" sz="1600" dirty="0"/>
              <a:t>rappresentano la stragrande maggioranza dei prodotti venduti da Steam</a:t>
            </a:r>
          </a:p>
          <a:p>
            <a:pPr>
              <a:buClr>
                <a:srgbClr val="66C0F4"/>
              </a:buClr>
            </a:pPr>
            <a:r>
              <a:rPr lang="it-IT" sz="1600" dirty="0"/>
              <a:t>Il focus dello studio sarà pertanto sul comportamento degli utenti di Steam che sono </a:t>
            </a:r>
            <a:r>
              <a:rPr lang="it-IT" sz="1600" dirty="0">
                <a:solidFill>
                  <a:srgbClr val="66C0F4"/>
                </a:solidFill>
              </a:rPr>
              <a:t>videogiocatori</a:t>
            </a:r>
          </a:p>
        </p:txBody>
      </p:sp>
      <p:pic>
        <p:nvPicPr>
          <p:cNvPr id="7" name="Immagine 6" descr="Immagine che contiene cerchio, schermata, astronomia&#10;&#10;Descrizione generata automaticamente">
            <a:extLst>
              <a:ext uri="{FF2B5EF4-FFF2-40B4-BE49-F238E27FC236}">
                <a16:creationId xmlns:a16="http://schemas.microsoft.com/office/drawing/2014/main" id="{D02D9266-AED1-B3C9-A858-495052A6538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35" t="-1003" r="26085" b="1173"/>
          <a:stretch/>
        </p:blipFill>
        <p:spPr>
          <a:xfrm>
            <a:off x="6908957" y="1459283"/>
            <a:ext cx="4208746" cy="4308952"/>
          </a:xfrm>
          <a:prstGeom prst="rect">
            <a:avLst/>
          </a:prstGeom>
        </p:spPr>
      </p:pic>
      <p:pic>
        <p:nvPicPr>
          <p:cNvPr id="3" name="Immagine 2" descr="Immagine che contiene cerchio, schermata, astronomia&#10;&#10;Descrizione generata automaticamente">
            <a:extLst>
              <a:ext uri="{FF2B5EF4-FFF2-40B4-BE49-F238E27FC236}">
                <a16:creationId xmlns:a16="http://schemas.microsoft.com/office/drawing/2014/main" id="{2775876A-2ED8-E38C-E710-67F1EEDE4FF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441" t="-399" r="-208" b="66477"/>
          <a:stretch/>
        </p:blipFill>
        <p:spPr>
          <a:xfrm>
            <a:off x="6096000" y="1459282"/>
            <a:ext cx="1836024" cy="1653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920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5">
            <a:extLst>
              <a:ext uri="{FF2B5EF4-FFF2-40B4-BE49-F238E27FC236}">
                <a16:creationId xmlns:a16="http://schemas.microsoft.com/office/drawing/2014/main" id="{F7263360-930D-9D6A-C2AC-5E06A3EF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02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66C0F4"/>
                </a:solidFill>
              </a:rPr>
              <a:t>Rilasci Annui dei Videogiochi</a:t>
            </a:r>
          </a:p>
        </p:txBody>
      </p:sp>
      <p:pic>
        <p:nvPicPr>
          <p:cNvPr id="17" name="Immagine 16" descr="Immagine che contiene Elementi grafici, cerchio, clipart, cartone animato">
            <a:extLst>
              <a:ext uri="{FF2B5EF4-FFF2-40B4-BE49-F238E27FC236}">
                <a16:creationId xmlns:a16="http://schemas.microsoft.com/office/drawing/2014/main" id="{05A5E460-1E13-E434-F2FF-8F2679A217E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pic>
        <p:nvPicPr>
          <p:cNvPr id="5" name="Immagine 4" descr="Immagine che contiene linea, Diagramma, diagramma, pendio&#10;&#10;Descrizione generata automaticamente">
            <a:extLst>
              <a:ext uri="{FF2B5EF4-FFF2-40B4-BE49-F238E27FC236}">
                <a16:creationId xmlns:a16="http://schemas.microsoft.com/office/drawing/2014/main" id="{E4E3DBD7-0AB0-03B7-0482-B59AA86435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693" y="937576"/>
            <a:ext cx="10162426" cy="5063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709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5">
            <a:extLst>
              <a:ext uri="{FF2B5EF4-FFF2-40B4-BE49-F238E27FC236}">
                <a16:creationId xmlns:a16="http://schemas.microsoft.com/office/drawing/2014/main" id="{F7263360-930D-9D6A-C2AC-5E06A3EF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02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66C0F4"/>
                </a:solidFill>
              </a:rPr>
              <a:t>Distribuzione Mensile dei Rilasci</a:t>
            </a:r>
          </a:p>
        </p:txBody>
      </p:sp>
      <p:pic>
        <p:nvPicPr>
          <p:cNvPr id="17" name="Immagine 16" descr="Immagine che contiene Elementi grafici, cerchio, clipart, cartone animato">
            <a:extLst>
              <a:ext uri="{FF2B5EF4-FFF2-40B4-BE49-F238E27FC236}">
                <a16:creationId xmlns:a16="http://schemas.microsoft.com/office/drawing/2014/main" id="{05A5E460-1E13-E434-F2FF-8F2679A217E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pic>
        <p:nvPicPr>
          <p:cNvPr id="5" name="Immagine 4" descr="Immagine che contiene schermata, Diagramma, linea, viola&#10;&#10;Descrizione generata automaticamente">
            <a:extLst>
              <a:ext uri="{FF2B5EF4-FFF2-40B4-BE49-F238E27FC236}">
                <a16:creationId xmlns:a16="http://schemas.microsoft.com/office/drawing/2014/main" id="{C9762130-4342-7E3B-B629-DB60DAC57F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80" y="937577"/>
            <a:ext cx="10094239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743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5">
            <a:extLst>
              <a:ext uri="{FF2B5EF4-FFF2-40B4-BE49-F238E27FC236}">
                <a16:creationId xmlns:a16="http://schemas.microsoft.com/office/drawing/2014/main" id="{F7263360-930D-9D6A-C2AC-5E06A3EF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02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66C0F4"/>
                </a:solidFill>
              </a:rPr>
              <a:t>Acquisti Annui e Cumulativi</a:t>
            </a:r>
          </a:p>
        </p:txBody>
      </p:sp>
      <p:pic>
        <p:nvPicPr>
          <p:cNvPr id="17" name="Immagine 16" descr="Immagine che contiene Elementi grafici, cerchio, clipart, cartone animato">
            <a:extLst>
              <a:ext uri="{FF2B5EF4-FFF2-40B4-BE49-F238E27FC236}">
                <a16:creationId xmlns:a16="http://schemas.microsoft.com/office/drawing/2014/main" id="{05A5E460-1E13-E434-F2FF-8F2679A217E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pic>
        <p:nvPicPr>
          <p:cNvPr id="5" name="Immagine 4" descr="Immagine che contiene linea, Diagramma, diagramma, pendio&#10;&#10;Descrizione generata automaticamente">
            <a:extLst>
              <a:ext uri="{FF2B5EF4-FFF2-40B4-BE49-F238E27FC236}">
                <a16:creationId xmlns:a16="http://schemas.microsoft.com/office/drawing/2014/main" id="{CF55488D-BE7A-D07E-12E2-6828676F05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81" y="937577"/>
            <a:ext cx="10094238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471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5">
            <a:extLst>
              <a:ext uri="{FF2B5EF4-FFF2-40B4-BE49-F238E27FC236}">
                <a16:creationId xmlns:a16="http://schemas.microsoft.com/office/drawing/2014/main" id="{F7263360-930D-9D6A-C2AC-5E06A3EF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02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66C0F4"/>
                </a:solidFill>
              </a:rPr>
              <a:t>Distribuzione del Prezzo dei Videogiochi</a:t>
            </a:r>
          </a:p>
        </p:txBody>
      </p:sp>
      <p:pic>
        <p:nvPicPr>
          <p:cNvPr id="17" name="Immagine 16" descr="Immagine che contiene Elementi grafici, cerchio, clipart, cartone animato">
            <a:extLst>
              <a:ext uri="{FF2B5EF4-FFF2-40B4-BE49-F238E27FC236}">
                <a16:creationId xmlns:a16="http://schemas.microsoft.com/office/drawing/2014/main" id="{05A5E460-1E13-E434-F2FF-8F2679A217E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pic>
        <p:nvPicPr>
          <p:cNvPr id="5" name="Immagine 4" descr="Immagine che contiene linea, Diagramma, diagramma, schermata&#10;&#10;Descrizione generata automaticamente">
            <a:extLst>
              <a:ext uri="{FF2B5EF4-FFF2-40B4-BE49-F238E27FC236}">
                <a16:creationId xmlns:a16="http://schemas.microsoft.com/office/drawing/2014/main" id="{49E9E1C4-E337-036C-A764-0D7BA0C9A2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81" y="937577"/>
            <a:ext cx="10094238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613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5">
            <a:extLst>
              <a:ext uri="{FF2B5EF4-FFF2-40B4-BE49-F238E27FC236}">
                <a16:creationId xmlns:a16="http://schemas.microsoft.com/office/drawing/2014/main" id="{F7263360-930D-9D6A-C2AC-5E06A3EF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02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66C0F4"/>
                </a:solidFill>
              </a:rPr>
              <a:t>Confronto: Prezzo VG / Reddito</a:t>
            </a:r>
          </a:p>
        </p:txBody>
      </p:sp>
      <p:pic>
        <p:nvPicPr>
          <p:cNvPr id="17" name="Immagine 16" descr="Immagine che contiene Elementi grafici, cerchio, clipart, cartone animato">
            <a:extLst>
              <a:ext uri="{FF2B5EF4-FFF2-40B4-BE49-F238E27FC236}">
                <a16:creationId xmlns:a16="http://schemas.microsoft.com/office/drawing/2014/main" id="{05A5E460-1E13-E434-F2FF-8F2679A217E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pic>
        <p:nvPicPr>
          <p:cNvPr id="4" name="Immagine 3" descr="Immagine che contiene Diagramma, linea, diagramma, pendio&#10;&#10;Descrizione generata automaticamente">
            <a:extLst>
              <a:ext uri="{FF2B5EF4-FFF2-40B4-BE49-F238E27FC236}">
                <a16:creationId xmlns:a16="http://schemas.microsoft.com/office/drawing/2014/main" id="{B86AD0B6-2FCA-31B3-A7FD-E8F449BF78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81" y="937577"/>
            <a:ext cx="10094238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6690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962</TotalTime>
  <Words>1310</Words>
  <Application>Microsoft Office PowerPoint</Application>
  <PresentationFormat>Widescreen</PresentationFormat>
  <Paragraphs>133</Paragraphs>
  <Slides>30</Slides>
  <Notes>5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Tema di Office</vt:lpstr>
      <vt:lpstr>Presentazione standard di PowerPoint</vt:lpstr>
      <vt:lpstr>Topics del Progetto</vt:lpstr>
      <vt:lpstr>Raccolta e Analisi di Dati</vt:lpstr>
      <vt:lpstr>I  Prodotti di STEAM</vt:lpstr>
      <vt:lpstr>Rilasci Annui dei Videogiochi</vt:lpstr>
      <vt:lpstr>Distribuzione Mensile dei Rilasci</vt:lpstr>
      <vt:lpstr>Acquisti Annui e Cumulativi</vt:lpstr>
      <vt:lpstr>Distribuzione del Prezzo dei Videogiochi</vt:lpstr>
      <vt:lpstr>Confronto: Prezzo VG / Reddito</vt:lpstr>
      <vt:lpstr>Single-Player vs Multi-Player</vt:lpstr>
      <vt:lpstr>Distribuzione dei Generi per popolarità</vt:lpstr>
      <vt:lpstr>Correlazione dei Generi</vt:lpstr>
      <vt:lpstr>FreeToPlay(F2P) vs PayToPlay(P2P) - #N Download</vt:lpstr>
      <vt:lpstr>FreeToPlay(F2P) vs PayToPlay(P2P) - #Giochi</vt:lpstr>
      <vt:lpstr>La crescita del mercato F2P</vt:lpstr>
      <vt:lpstr>Scelta di un classificatore per il successo dei F2P</vt:lpstr>
      <vt:lpstr>Scelta di un classificatore per il successo: Peak CCU</vt:lpstr>
      <vt:lpstr>F2P vs P2P – Peak CCU</vt:lpstr>
      <vt:lpstr>Scelta di un classificatore per il successo: Average Time</vt:lpstr>
      <vt:lpstr>F2P vs P2P - #N Download * TempoMedio</vt:lpstr>
      <vt:lpstr>L’ importanza delle opinioni degli Utenti</vt:lpstr>
      <vt:lpstr>Correlazione tra Indice di Positività e Owners</vt:lpstr>
      <vt:lpstr>Distribuzione (%) Single/Multi/Coop</vt:lpstr>
      <vt:lpstr>Le caratteristiche del successo</vt:lpstr>
      <vt:lpstr>I generi di successo – #N Download</vt:lpstr>
      <vt:lpstr>I generi di successo – Peak CCU</vt:lpstr>
      <vt:lpstr>I generi di successo – Tempo Medio</vt:lpstr>
      <vt:lpstr>Conclusione</vt:lpstr>
      <vt:lpstr>Possibili Sviluppi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Analisi Di Steam </dc:title>
  <dc:creator>Ivan Selvaggio</dc:creator>
  <cp:lastModifiedBy>Ivan Selvaggio</cp:lastModifiedBy>
  <cp:revision>199</cp:revision>
  <dcterms:created xsi:type="dcterms:W3CDTF">2023-06-29T13:16:56Z</dcterms:created>
  <dcterms:modified xsi:type="dcterms:W3CDTF">2023-07-09T20:02:02Z</dcterms:modified>
</cp:coreProperties>
</file>