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91" r:id="rId24"/>
    <p:sldId id="279" r:id="rId25"/>
    <p:sldId id="280" r:id="rId26"/>
    <p:sldId id="286" r:id="rId27"/>
    <p:sldId id="285" r:id="rId28"/>
    <p:sldId id="281" r:id="rId29"/>
    <p:sldId id="283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-22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della piattaforma di distribuzione digitale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Single-Player vs Multi-Player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2000" dirty="0"/>
              <a:t>Si analizza il numero di </a:t>
            </a:r>
            <a:r>
              <a:rPr lang="it-IT" sz="2000" dirty="0">
                <a:solidFill>
                  <a:srgbClr val="66C0F4"/>
                </a:solidFill>
              </a:rPr>
              <a:t>acquisti </a:t>
            </a:r>
            <a:r>
              <a:rPr lang="it-IT" sz="2000" dirty="0"/>
              <a:t>di VG per ciascuna delle categorie di </a:t>
            </a:r>
            <a:r>
              <a:rPr lang="it-IT" sz="2000" dirty="0">
                <a:solidFill>
                  <a:srgbClr val="66C0F4"/>
                </a:solidFill>
              </a:rPr>
              <a:t>socialità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I VG si distribuiscono più o meno </a:t>
            </a:r>
            <a:r>
              <a:rPr lang="it-IT" sz="2000" dirty="0">
                <a:solidFill>
                  <a:srgbClr val="66C0F4"/>
                </a:solidFill>
              </a:rPr>
              <a:t>uniformemente </a:t>
            </a:r>
            <a:r>
              <a:rPr lang="it-IT" sz="2000" dirty="0"/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Si evidenzia un </a:t>
            </a:r>
            <a:r>
              <a:rPr lang="it-IT" sz="2000" dirty="0">
                <a:solidFill>
                  <a:srgbClr val="66C0F4"/>
                </a:solidFill>
              </a:rPr>
              <a:t>leggero </a:t>
            </a:r>
            <a:r>
              <a:rPr lang="it-IT" sz="2000" dirty="0"/>
              <a:t>aumento della popolarità della componente Co-op durante il Covid19</a:t>
            </a:r>
          </a:p>
          <a:p>
            <a:pPr>
              <a:buClr>
                <a:srgbClr val="66C0F4"/>
              </a:buClr>
            </a:pPr>
            <a:r>
              <a:rPr lang="it-IT" sz="2000" dirty="0"/>
              <a:t>Mentre la componente SinglePlayer registra un </a:t>
            </a:r>
            <a:r>
              <a:rPr lang="it-IT" sz="2000" dirty="0">
                <a:solidFill>
                  <a:srgbClr val="66C0F4"/>
                </a:solidFill>
              </a:rPr>
              <a:t>leggero</a:t>
            </a:r>
            <a:r>
              <a:rPr lang="it-IT" sz="2000" dirty="0">
                <a:solidFill>
                  <a:srgbClr val="C7D5E0"/>
                </a:solidFill>
              </a:rPr>
              <a:t> </a:t>
            </a:r>
            <a:r>
              <a:rPr lang="it-IT" sz="2000" dirty="0"/>
              <a:t>aumento nel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Distribuzione dei Generi per popolarità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Notiamo</a:t>
            </a:r>
            <a:r>
              <a:rPr lang="en-US" dirty="0"/>
              <a:t> che tra I generi più popolari figurano: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questi sarà quindi </a:t>
            </a:r>
            <a:r>
              <a:rPr lang="it-IT" dirty="0"/>
              <a:t>probabilmente</a:t>
            </a:r>
            <a:r>
              <a:rPr lang="en-US" dirty="0"/>
              <a:t> il genere con l’aspettativa di successo </a:t>
            </a:r>
            <a:r>
              <a:rPr lang="en-US" dirty="0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dei Generi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it-IT" sz="1600" dirty="0"/>
              <a:t>Il grafico mostra la distribuzione del numero di acquisti per Videogiochi delle due diverse categorie FreeToPlay (F2P) e PayToPlay (P2P)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Crescita della fetta di mercato dei f2p che culmina nel 2018 con l’uscita di </a:t>
            </a:r>
            <a:r>
              <a:rPr lang="it-IT" sz="1600" dirty="0">
                <a:solidFill>
                  <a:srgbClr val="66C0F4"/>
                </a:solidFill>
              </a:rPr>
              <a:t>Fortnite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Inizio del declino con la fine del </a:t>
            </a:r>
            <a:r>
              <a:rPr lang="it-IT" sz="1600" dirty="0">
                <a:solidFill>
                  <a:srgbClr val="66C0F4"/>
                </a:solidFill>
              </a:rPr>
              <a:t>Covid19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dovuto alla crescente infamia della pratica delle </a:t>
            </a:r>
            <a:r>
              <a:rPr lang="it-IT" sz="1600" dirty="0">
                <a:solidFill>
                  <a:srgbClr val="66C0F4"/>
                </a:solidFill>
              </a:rPr>
              <a:t>microtransazioni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Si puo’ notare come la maggior parte dei download degli utenti di STEAM si distribuisca nella categoria P2P piuttosto che nella categoria F2P.</a:t>
            </a: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FreeToPlay(F2P) vs PayToPlay(P2P)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evidenziava una numero di download molto più alto per i VG P2P: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Notiamo che la motivazione di questa </a:t>
            </a:r>
            <a:r>
              <a:rPr lang="en-US" sz="1600" dirty="0">
                <a:solidFill>
                  <a:srgbClr val="66C0F4"/>
                </a:solidFill>
              </a:rPr>
              <a:t>disparità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che il numero di VG F2P è molto più piccolo del numero di VG P2P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Questo è facilmente giustificato dal fatto che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è una piattaforma di </a:t>
            </a:r>
            <a:r>
              <a:rPr lang="en-US" sz="1600" dirty="0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che si concentra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it-IT" sz="3200" b="1" dirty="0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mercato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Nonostante i VG </a:t>
            </a:r>
            <a:r>
              <a:rPr lang="it-IT" sz="1600" dirty="0">
                <a:solidFill>
                  <a:srgbClr val="66C0F4"/>
                </a:solidFill>
              </a:rPr>
              <a:t>F2P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compongano solamente il 10% dei prodotti di </a:t>
            </a:r>
            <a:r>
              <a:rPr lang="it-IT" sz="1600" dirty="0">
                <a:solidFill>
                  <a:srgbClr val="66C0F4"/>
                </a:solidFill>
              </a:rPr>
              <a:t>STEAM</a:t>
            </a:r>
            <a:r>
              <a:rPr lang="it-IT" sz="1600" dirty="0"/>
              <a:t>, la revenue mondiale data dai contenuti aggiuntivi supera ormai di molto quella dei videogiochi </a:t>
            </a:r>
            <a:r>
              <a:rPr lang="it-IT" sz="1600" dirty="0">
                <a:solidFill>
                  <a:srgbClr val="66C0F4"/>
                </a:solidFill>
              </a:rPr>
              <a:t>P2P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(Premium)</a:t>
            </a:r>
          </a:p>
          <a:p>
            <a:r>
              <a:rPr lang="it-IT" sz="1600" dirty="0"/>
              <a:t>La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>
                <a:solidFill>
                  <a:srgbClr val="66C0F4"/>
                </a:solidFill>
              </a:rPr>
              <a:t>previsione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è che tale valore vada ad aumentare ulteriormente nei prossimi anni (si parla del </a:t>
            </a:r>
            <a:r>
              <a:rPr lang="it-IT" sz="1600" dirty="0">
                <a:solidFill>
                  <a:srgbClr val="66C0F4"/>
                </a:solidFill>
              </a:rPr>
              <a:t>95% nel 2025</a:t>
            </a:r>
            <a:r>
              <a:rPr lang="it-IT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 dei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Videogiochi </a:t>
            </a:r>
            <a:r>
              <a:rPr lang="it-IT" dirty="0">
                <a:solidFill>
                  <a:srgbClr val="66C0F4"/>
                </a:solidFill>
              </a:rPr>
              <a:t>FreeToPlay (F2P) </a:t>
            </a:r>
            <a:r>
              <a:rPr lang="it-IT" dirty="0"/>
              <a:t>sono prodotti distribuiti gratutitamente che solitamente utilizzano un modello economico basato sulle </a:t>
            </a:r>
            <a:r>
              <a:rPr lang="it-IT" dirty="0">
                <a:solidFill>
                  <a:srgbClr val="66C0F4"/>
                </a:solidFill>
              </a:rPr>
              <a:t>Microtransazioni (MTX)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r>
              <a:rPr lang="it-IT" dirty="0"/>
              <a:t>Pertanto il tempo di gioco ed il numero di giocatori online temporaneamente influiscono sul profitto registrato dale compagnie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Il </a:t>
            </a:r>
            <a:r>
              <a:rPr lang="it-IT" dirty="0">
                <a:solidFill>
                  <a:srgbClr val="66C0F4"/>
                </a:solidFill>
              </a:rPr>
              <a:t>numero di download </a:t>
            </a:r>
            <a:r>
              <a:rPr lang="it-IT" dirty="0"/>
              <a:t>(Estimated Owners) nel caso dei Videogiochi F2P </a:t>
            </a:r>
            <a:r>
              <a:rPr lang="it-IT" dirty="0">
                <a:solidFill>
                  <a:srgbClr val="66C0F4"/>
                </a:solidFill>
              </a:rPr>
              <a:t>NON </a:t>
            </a:r>
            <a:r>
              <a:rPr lang="it-IT" dirty="0"/>
              <a:t>è un buon indicatore del successo economico degli stessi, che non avendo un prezzo di acquisto si basano sull’acquisto di </a:t>
            </a:r>
            <a:r>
              <a:rPr lang="it-IT" dirty="0">
                <a:solidFill>
                  <a:srgbClr val="66C0F4"/>
                </a:solidFill>
              </a:rPr>
              <a:t>contenuto digitale aggiuntivo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>
                <a:solidFill>
                  <a:srgbClr val="C7D5E0"/>
                </a:solidFill>
              </a:rPr>
              <a:t>La tendenza del modello è quindi quella di aumentare il </a:t>
            </a:r>
            <a:r>
              <a:rPr lang="it-IT" dirty="0">
                <a:solidFill>
                  <a:srgbClr val="66C0F4"/>
                </a:solidFill>
              </a:rPr>
              <a:t>tempo passato online </a:t>
            </a:r>
            <a:r>
              <a:rPr lang="it-IT" dirty="0"/>
              <a:t>in modo da poter invogliare più frequentemente l’utente all’acquisto d</a:t>
            </a:r>
            <a:r>
              <a:rPr lang="it-IT" dirty="0">
                <a:solidFill>
                  <a:srgbClr val="C7D5E0"/>
                </a:solidFill>
              </a:rPr>
              <a:t>i </a:t>
            </a:r>
            <a:r>
              <a:rPr lang="it-IT" dirty="0">
                <a:solidFill>
                  <a:srgbClr val="66C0F4"/>
                </a:solidFill>
              </a:rPr>
              <a:t>MTXs</a:t>
            </a:r>
            <a:r>
              <a:rPr lang="it-IT" dirty="0">
                <a:solidFill>
                  <a:srgbClr val="C7D5E0"/>
                </a:solidFill>
              </a:rPr>
              <a:t>.</a:t>
            </a:r>
          </a:p>
          <a:p>
            <a:endParaRPr lang="it-IT" dirty="0">
              <a:solidFill>
                <a:srgbClr val="C7D5E0"/>
              </a:solidFill>
            </a:endParaRPr>
          </a:p>
          <a:p>
            <a:r>
              <a:rPr lang="it-IT" dirty="0"/>
              <a:t>Procediamo quindi ad analizzare due diversi </a:t>
            </a:r>
            <a:r>
              <a:rPr lang="it-IT" dirty="0">
                <a:solidFill>
                  <a:srgbClr val="66C0F4"/>
                </a:solidFill>
              </a:rPr>
              <a:t>classificatori</a:t>
            </a:r>
            <a:r>
              <a:rPr lang="it-IT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 </a:t>
            </a:r>
            <a:r>
              <a:rPr lang="it-IT" dirty="0"/>
              <a:t>– Il picco di giocatori online in contemporanea più alto mai registrato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AverageTime</a:t>
            </a:r>
            <a:r>
              <a:rPr lang="it-IT" b="1" dirty="0">
                <a:solidFill>
                  <a:srgbClr val="C7D5E0"/>
                </a:solidFill>
              </a:rPr>
              <a:t> </a:t>
            </a:r>
            <a:r>
              <a:rPr lang="it-IT" dirty="0"/>
              <a:t>– Il tempo medio di utilizzo di un Videogioco da parte degli utenti che lo acquistano (o scaricano)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la presenza di una </a:t>
            </a:r>
            <a:r>
              <a:rPr lang="it-IT" sz="1500" dirty="0">
                <a:solidFill>
                  <a:srgbClr val="66C0F4"/>
                </a:solidFill>
              </a:rPr>
              <a:t>correlazione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positive tra il Peak CCU ed il numero di utenti che possiedono il gioco.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Sebbene si tratti di un classificatore generalmente migliore, </a:t>
            </a:r>
            <a:r>
              <a:rPr lang="it-IT" sz="1500" dirty="0">
                <a:solidFill>
                  <a:srgbClr val="66C0F4"/>
                </a:solidFill>
              </a:rPr>
              <a:t>non è sufficiente</a:t>
            </a:r>
            <a:r>
              <a:rPr lang="it-IT" sz="1500" dirty="0">
                <a:solidFill>
                  <a:srgbClr val="C7D5E0"/>
                </a:solidFill>
              </a:rPr>
              <a:t> a </a:t>
            </a:r>
            <a:r>
              <a:rPr lang="it-IT" sz="1500" dirty="0"/>
              <a:t>caratterizzare il successo dei Videogiochi FreeToPlay.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Scelta di un classificatore per il successo: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Notiamo che </a:t>
            </a:r>
            <a:r>
              <a:rPr lang="it-IT" sz="1500" dirty="0">
                <a:solidFill>
                  <a:srgbClr val="66C0F4"/>
                </a:solidFill>
              </a:rPr>
              <a:t>non è </a:t>
            </a:r>
            <a:r>
              <a:rPr lang="it-IT" sz="1500" dirty="0"/>
              <a:t>presente una correlazione tra il numero di Acquisti/Download ed il tempo medio che gli utenti passano nel Videogioco</a:t>
            </a:r>
          </a:p>
          <a:p>
            <a:endParaRPr lang="it-IT" sz="1500" dirty="0">
              <a:solidFill>
                <a:srgbClr val="C7D5E0"/>
              </a:solidFill>
            </a:endParaRPr>
          </a:p>
          <a:p>
            <a:r>
              <a:rPr lang="it-IT" sz="1500" dirty="0"/>
              <a:t>Si tratta di un </a:t>
            </a:r>
            <a:r>
              <a:rPr lang="it-IT" sz="1500" dirty="0">
                <a:solidFill>
                  <a:srgbClr val="66C0F4"/>
                </a:solidFill>
              </a:rPr>
              <a:t>classificatore</a:t>
            </a:r>
            <a:r>
              <a:rPr lang="it-IT" sz="1500" dirty="0">
                <a:solidFill>
                  <a:srgbClr val="C7D5E0"/>
                </a:solidFill>
              </a:rPr>
              <a:t> </a:t>
            </a:r>
            <a:r>
              <a:rPr lang="it-IT" sz="1500" dirty="0"/>
              <a:t>che se </a:t>
            </a:r>
            <a:r>
              <a:rPr lang="it-IT" sz="1500" dirty="0">
                <a:solidFill>
                  <a:srgbClr val="66C0F4"/>
                </a:solidFill>
              </a:rPr>
              <a:t>unito al numero di Download </a:t>
            </a:r>
            <a:r>
              <a:rPr lang="it-IT" sz="1500" dirty="0"/>
              <a:t>ci fornisce una stima migliore del successo economico dei Videogiochi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601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Scelta di un classificatore del successo nell’epoca dei videogiochi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L’indice di gradimento </a:t>
            </a:r>
            <a:r>
              <a:rPr lang="it-IT" sz="2000" dirty="0">
                <a:cs typeface="Arial" panose="020B0604020202020204" pitchFamily="34" charset="0"/>
              </a:rPr>
              <a:t>di un gioco e la sua accuratezza nel descrivere il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di un gioco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it-IT" sz="2000" dirty="0">
                <a:cs typeface="Arial" panose="020B0604020202020204" pitchFamily="34" charset="0"/>
              </a:rPr>
              <a:t>Le caratteristiche dei giochi di maggior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e la possibilitàdi una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della crescita del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videoludico e del prezzo dei videogiochi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it-IT" sz="2000" dirty="0">
                <a:cs typeface="Arial" panose="020B0604020202020204" pitchFamily="34" charset="0"/>
              </a:rPr>
              <a:t>L’importanza della componente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nei videogiochi e l’impatto del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sulle scelte dei giocatori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it-IT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it-IT" sz="2000" dirty="0">
                <a:cs typeface="Arial" panose="020B0604020202020204" pitchFamily="34" charset="0"/>
              </a:rPr>
              <a:t>La distribuzione dei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it-IT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it-IT" sz="2000" dirty="0">
                <a:cs typeface="Arial" panose="020B0604020202020204" pitchFamily="34" charset="0"/>
              </a:rPr>
              <a:t>videoludici e analisi di </a:t>
            </a:r>
            <a:r>
              <a:rPr lang="it-IT" sz="2000" dirty="0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TempoMedio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it-IT" sz="3200" b="1" dirty="0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delle opinioni degli Utenti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utenti della piattaforma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possono esprimere la propria </a:t>
            </a:r>
            <a:r>
              <a:rPr lang="en-US" dirty="0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dando un parere positivo o negativo.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rapporto tra il numero dei pareri positivi ed il numero totale di pareri costituisce l’indice di positività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Questo indice può essere utilizzato per analizzare il </a:t>
            </a:r>
            <a:r>
              <a:rPr lang="en-US" dirty="0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dei Videogiochi e potenzialmente come una caratteristica del </a:t>
            </a:r>
            <a:r>
              <a:rPr lang="en-US" dirty="0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/>
              <a:t>degli stessi.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analizza quindi questo indice per cercare una </a:t>
            </a:r>
            <a:r>
              <a:rPr lang="en-US" dirty="0">
                <a:solidFill>
                  <a:srgbClr val="66C0F4"/>
                </a:solidFill>
              </a:rPr>
              <a:t>correlazione</a:t>
            </a:r>
            <a:r>
              <a:rPr lang="en-US" dirty="0"/>
              <a:t> con il numero di download effettuati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comprendere se questo indice possa essere utile per una potenziale previsione del successo.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Correlazione tra Indice di Positività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percentuale Single/Multi/Coop secondo gli indici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5" name="Immagine 14" descr="Immagine che contiene schermata, Policromia, testo, Rettangolo&#10;&#10;Descrizione generata automaticamente">
            <a:extLst>
              <a:ext uri="{FF2B5EF4-FFF2-40B4-BE49-F238E27FC236}">
                <a16:creationId xmlns:a16="http://schemas.microsoft.com/office/drawing/2014/main" id="{A567A78D-A2F2-F6FA-530D-98F40B66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30" y="1133096"/>
            <a:ext cx="10068339" cy="51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4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Le caratteristiche del successo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videogioco di successo può quindi essere identificato a partire dalle caratteristiche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#N </a:t>
            </a:r>
            <a:r>
              <a:rPr lang="it-IT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Tempo Medio di utilizzo</a:t>
            </a:r>
          </a:p>
          <a:p>
            <a:pPr>
              <a:buClr>
                <a:srgbClr val="66C0F4"/>
              </a:buClr>
            </a:pPr>
            <a:endParaRPr lang="it-IT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it-IT" dirty="0"/>
              <a:t>È quindi possibile utilizzare questi tre indicatori, unendoli all’indice di apprezzamento del videogioco da parte del pubblico per indicare le caratteristiche di sviluppo più di successo dal punto di vista economico: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Focus su </a:t>
            </a:r>
            <a:r>
              <a:rPr lang="it-IT" b="1" dirty="0">
                <a:solidFill>
                  <a:srgbClr val="66C0F4"/>
                </a:solidFill>
              </a:rPr>
              <a:t>Co-op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SinglePlayer</a:t>
            </a:r>
            <a:r>
              <a:rPr lang="it-IT" b="1" dirty="0">
                <a:solidFill>
                  <a:srgbClr val="C7D5E0"/>
                </a:solidFill>
              </a:rPr>
              <a:t>, </a:t>
            </a:r>
            <a:r>
              <a:rPr lang="it-IT" b="1" dirty="0">
                <a:solidFill>
                  <a:srgbClr val="66C0F4"/>
                </a:solidFill>
              </a:rPr>
              <a:t>MultiPlayer</a:t>
            </a: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generi di successo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66C0F4"/>
                </a:solidFill>
              </a:rPr>
              <a:t>Conclusione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quindi concludere che le migliori caratteristiche per il </a:t>
            </a:r>
            <a:r>
              <a:rPr lang="it-IT" dirty="0">
                <a:solidFill>
                  <a:srgbClr val="66C0F4"/>
                </a:solidFill>
              </a:rPr>
              <a:t>successo</a:t>
            </a:r>
            <a:r>
              <a:rPr lang="it-IT" dirty="0"/>
              <a:t> di un videogioco sono le seguenti: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/>
              <a:t>Genere: </a:t>
            </a:r>
            <a:r>
              <a:rPr lang="it-IT" dirty="0">
                <a:solidFill>
                  <a:srgbClr val="66C0F4"/>
                </a:solidFill>
              </a:rPr>
              <a:t>Action</a:t>
            </a:r>
            <a:r>
              <a:rPr lang="it-IT" dirty="0"/>
              <a:t> (Potenzialmente </a:t>
            </a:r>
            <a:r>
              <a:rPr lang="it-IT" dirty="0">
                <a:solidFill>
                  <a:srgbClr val="66C0F4"/>
                </a:solidFill>
              </a:rPr>
              <a:t>Action-Shooter</a:t>
            </a:r>
            <a:r>
              <a:rPr lang="it-IT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Maggiore è l’ </a:t>
            </a:r>
            <a:r>
              <a:rPr lang="it-IT" dirty="0">
                <a:solidFill>
                  <a:srgbClr val="66C0F4"/>
                </a:solidFill>
              </a:rPr>
              <a:t>I_P</a:t>
            </a:r>
            <a:r>
              <a:rPr lang="it-IT" dirty="0"/>
              <a:t> maggiore è il potenziale successo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Free2Play</a:t>
            </a:r>
            <a:r>
              <a:rPr lang="it-IT" b="1" dirty="0"/>
              <a:t> </a:t>
            </a:r>
            <a:r>
              <a:rPr lang="it-IT" dirty="0"/>
              <a:t>è un modello migliore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Multiplayer</a:t>
            </a:r>
            <a:r>
              <a:rPr lang="it-IT" b="1" dirty="0"/>
              <a:t> </a:t>
            </a:r>
            <a:r>
              <a:rPr lang="it-IT" dirty="0"/>
              <a:t>è la modalità di gioco migliore</a:t>
            </a:r>
          </a:p>
          <a:p>
            <a:endParaRPr lang="it-IT" dirty="0"/>
          </a:p>
          <a:p>
            <a:r>
              <a:rPr lang="it-IT" dirty="0"/>
              <a:t>L’indicatore del successo dei F2P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Tempo_Medio * #Download </a:t>
            </a:r>
            <a:r>
              <a:rPr lang="it-IT" b="1" dirty="0"/>
              <a:t>come indicatore del successo</a:t>
            </a:r>
          </a:p>
          <a:p>
            <a:r>
              <a:rPr lang="it-IT" dirty="0"/>
              <a:t>Mentre quello per i videogiochi a pagamento è: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Estimated_Owners</a:t>
            </a: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Possibili Sviluppi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Potrebbe essere interessante eseguire una simile analisi su altri storefront di distribuzione di videogiochi (anche su altre piattaforme come Mobile o Console) per approfondire le differenze tra le userbase degli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potrebbe utilizzare i classificatori analizzati per costruire un modello di predizione del successo di un videogioco in base alle sue caratteristiche principali (TAGS, GENERI, …) attraverso una regressione logistica.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Recuperando le informazioni sulle caratteristiche delle MTX vendute nei videogiochi F2P sarebbe possibile effettuare una più precisa analisi delle differenze di Revenue tra i free to play ed i videogiochi a pagamento, espandendo quindi gli indici del successo ad includere il concreto valore economico dei download o del tempo passato online (utilizzando una correlazione con il numero medio di acquisti di MTX per unità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e Analisi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66C0F4"/>
                </a:solidFill>
              </a:rPr>
              <a:t>database</a:t>
            </a:r>
            <a:r>
              <a:rPr lang="it-IT" dirty="0"/>
              <a:t> costruito contiene informazioni sui </a:t>
            </a:r>
            <a:r>
              <a:rPr lang="it-IT" dirty="0">
                <a:solidFill>
                  <a:srgbClr val="66C0F4"/>
                </a:solidFill>
              </a:rPr>
              <a:t>Videogiochi</a:t>
            </a:r>
            <a:r>
              <a:rPr lang="it-IT" dirty="0"/>
              <a:t> distribuiti da STEAM, coprendo gli anni dal 2003 al 2022.</a:t>
            </a:r>
          </a:p>
          <a:p>
            <a:endParaRPr lang="it-IT" dirty="0"/>
          </a:p>
          <a:p>
            <a:r>
              <a:rPr lang="it-IT" dirty="0"/>
              <a:t>I dati raccolti contengono informazioni su </a:t>
            </a:r>
            <a:r>
              <a:rPr lang="it-IT" dirty="0">
                <a:solidFill>
                  <a:srgbClr val="66C0F4"/>
                </a:solidFill>
              </a:rPr>
              <a:t>72934</a:t>
            </a:r>
            <a:r>
              <a:rPr lang="it-IT" dirty="0"/>
              <a:t> Videogiochi:</a:t>
            </a:r>
          </a:p>
          <a:p>
            <a:r>
              <a:rPr lang="it-IT" dirty="0"/>
              <a:t>Le </a:t>
            </a:r>
            <a:r>
              <a:rPr lang="it-IT" dirty="0">
                <a:solidFill>
                  <a:srgbClr val="66C0F4"/>
                </a:solidFill>
              </a:rPr>
              <a:t>righe</a:t>
            </a:r>
            <a:r>
              <a:rPr lang="it-IT" dirty="0"/>
              <a:t> di questo dataset contengono diverse </a:t>
            </a:r>
            <a:r>
              <a:rPr lang="it-IT" dirty="0">
                <a:solidFill>
                  <a:srgbClr val="66C0F4"/>
                </a:solidFill>
              </a:rPr>
              <a:t>informazioni</a:t>
            </a:r>
            <a:r>
              <a:rPr lang="it-IT" dirty="0"/>
              <a:t> economiche, storiche e categoriche sui Videogiochi tra le quali: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Data</a:t>
            </a:r>
            <a:r>
              <a:rPr lang="it-IT" dirty="0"/>
              <a:t> di uscita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Prezzo</a:t>
            </a:r>
            <a:r>
              <a:rPr lang="it-IT" dirty="0"/>
              <a:t> di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6C0F4"/>
                </a:solidFill>
              </a:rPr>
              <a:t>Genere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it-IT" dirty="0"/>
              <a:t>Numero di </a:t>
            </a:r>
            <a:r>
              <a:rPr lang="it-IT" b="1" dirty="0">
                <a:solidFill>
                  <a:srgbClr val="66C0F4"/>
                </a:solidFill>
              </a:rPr>
              <a:t>downloads</a:t>
            </a:r>
            <a:r>
              <a:rPr lang="it-IT" dirty="0"/>
              <a:t>/acquisti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Morandi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Grazie per l’attenzione!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Prodotti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860832"/>
            <a:ext cx="5164942" cy="1136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it-IT" sz="1600" dirty="0">
                <a:solidFill>
                  <a:srgbClr val="C7D5E0"/>
                </a:solidFill>
              </a:rPr>
              <a:t>I </a:t>
            </a:r>
            <a:r>
              <a:rPr lang="it-IT" sz="1600" dirty="0">
                <a:solidFill>
                  <a:srgbClr val="66C0F4"/>
                </a:solidFill>
              </a:rPr>
              <a:t>Videogames</a:t>
            </a:r>
            <a:r>
              <a:rPr lang="it-IT" sz="1600" dirty="0">
                <a:solidFill>
                  <a:srgbClr val="C7D5E0"/>
                </a:solidFill>
              </a:rPr>
              <a:t> </a:t>
            </a:r>
            <a:r>
              <a:rPr lang="it-IT" sz="1600" dirty="0"/>
              <a:t>rappresentano la stragrande maggioranza dei prodotti venduti da Steam</a:t>
            </a:r>
          </a:p>
          <a:p>
            <a:pPr>
              <a:buClr>
                <a:srgbClr val="66C0F4"/>
              </a:buClr>
            </a:pPr>
            <a:r>
              <a:rPr lang="it-IT" sz="1600" dirty="0"/>
              <a:t>Il focus dello studio sarà pertanto sul comportamento degli utenti di Steam che sono </a:t>
            </a:r>
            <a:r>
              <a:rPr lang="it-IT" sz="1600" dirty="0">
                <a:solidFill>
                  <a:srgbClr val="66C0F4"/>
                </a:solidFill>
              </a:rPr>
              <a:t>videogiocatori</a:t>
            </a: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Rilasci Annui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Mensile dei Rilasci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Acquisti Annui e Cumulativi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Distribuzione del Prezzo dei Videogiochi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Confronto: Prezzo VG / Reddito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949</TotalTime>
  <Words>1313</Words>
  <Application>Microsoft Office PowerPoint</Application>
  <PresentationFormat>Widescreen</PresentationFormat>
  <Paragraphs>133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popolarità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opinioni degli Utenti</vt:lpstr>
      <vt:lpstr>Correlazione tra Indice di Positività e Owners</vt:lpstr>
      <vt:lpstr>Distribuzione percentuale Single/Multi/Coop secondo gli indici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194</cp:revision>
  <dcterms:created xsi:type="dcterms:W3CDTF">2023-06-29T13:16:56Z</dcterms:created>
  <dcterms:modified xsi:type="dcterms:W3CDTF">2023-07-09T09:23:50Z</dcterms:modified>
</cp:coreProperties>
</file>