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Pacifico"/>
      <p:regular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Pacific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a5a78a12d_4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a5a78a12d_4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a5a78a12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a5a78a12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a5a78a12d_4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a5a78a12d_4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a5a78a12d_4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a5a78a12d_4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a5a78a12d_4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a5a78a12d_4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a5a78a12d_4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a5a78a12d_4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a5a78a12d_4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a5a78a12d_4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a5a78a12d_4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a5a78a12d_4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a5a78a12d_4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a5a78a12d_4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946700" y="1084700"/>
            <a:ext cx="7197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rPr>
              <a:t>Características</a:t>
            </a:r>
            <a:r>
              <a:rPr lang="es" sz="26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lang="es" sz="26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rPr>
              <a:t>Técnicas</a:t>
            </a:r>
            <a:endParaRPr sz="2600">
              <a:solidFill>
                <a:schemeClr val="accent3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Monitor de Temperatura</a:t>
            </a:r>
            <a:r>
              <a:rPr lang="es" sz="2600">
                <a:solidFill>
                  <a:schemeClr val="accent3"/>
                </a:solidFill>
              </a:rPr>
              <a:t> </a:t>
            </a:r>
            <a:endParaRPr sz="26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a Prueba de Agua</a:t>
            </a:r>
            <a:endParaRPr sz="26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0" y="2579600"/>
            <a:ext cx="29160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Equipo</a:t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Cortés Citlalmina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Mora Brandon E.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Ríos Gretell Y.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0" y="3519025"/>
            <a:ext cx="2725800" cy="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Catedrático</a:t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Sergio F. Hernández Machuca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925" y="2905100"/>
            <a:ext cx="3723050" cy="17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 rotWithShape="1">
          <a:blip r:embed="rId4">
            <a:alphaModFix/>
          </a:blip>
          <a:srcRect b="4677" l="13020" r="0" t="4668"/>
          <a:stretch/>
        </p:blipFill>
        <p:spPr>
          <a:xfrm>
            <a:off x="3092575" y="3111912"/>
            <a:ext cx="1883350" cy="13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 txBox="1"/>
          <p:nvPr>
            <p:ph idx="1" type="subTitle"/>
          </p:nvPr>
        </p:nvSpPr>
        <p:spPr>
          <a:xfrm>
            <a:off x="0" y="4096250"/>
            <a:ext cx="2725800" cy="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Experiencia Educativa</a:t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Temas Selectos de Electrónica y Computación 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“Internet of things”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0" name="Google Shape;14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500" y="3486950"/>
            <a:ext cx="820401" cy="5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1346350" y="459100"/>
            <a:ext cx="3293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INTERFAZ </a:t>
            </a:r>
            <a:r>
              <a:rPr lang="es" sz="2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BLYNK</a:t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5169425" y="375075"/>
            <a:ext cx="3668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Los pines virtuales se declaran en el código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Configuramos Device como NodeMCU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Seleccionamos “Gauge” y configuramos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53" y="1520875"/>
            <a:ext cx="1961296" cy="348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690" y="1567550"/>
            <a:ext cx="1961298" cy="348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9438" y="1567550"/>
            <a:ext cx="1961298" cy="348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174" y="1567550"/>
            <a:ext cx="1961298" cy="3486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Elección de Dispositivos </a:t>
            </a:r>
            <a:endParaRPr sz="25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DS18B20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Sensor de temperatura sumergible, obtiene su alimentación desde la </a:t>
            </a:r>
            <a:r>
              <a:rPr lang="es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línea</a:t>
            </a:r>
            <a:r>
              <a:rPr lang="es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de datos.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Versión del sensor DS18B20 encapsulado  con recubrimiento de acero inoxidable  a prueba de agua 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7" name="Google Shape;147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ESP8266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Chip Wi-Fi con pila TCP/IP completa y capacidad de MCU (Micro Controller Unit)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Su punto fuerte es el disponer de una conexión Wi-Fi en un microcontrolador. Se puede programar directamente con el entorno de Arduino con lo que es el chip perfecto para desarrollar nuestras aplicaciones de IoT.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20124D"/>
                </a:solidFill>
                <a:latin typeface="Merriweather"/>
                <a:ea typeface="Merriweather"/>
                <a:cs typeface="Merriweather"/>
                <a:sym typeface="Merriweather"/>
              </a:rPr>
              <a:t>Características Generales </a:t>
            </a:r>
            <a:endParaRPr sz="2500">
              <a:solidFill>
                <a:srgbClr val="20124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20124D"/>
                </a:solidFill>
                <a:latin typeface="Merriweather"/>
                <a:ea typeface="Merriweather"/>
                <a:cs typeface="Merriweather"/>
                <a:sym typeface="Merriweather"/>
              </a:rPr>
              <a:t>DS18B20</a:t>
            </a:r>
            <a:endParaRPr sz="2500">
              <a:solidFill>
                <a:srgbClr val="20124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905450" y="1620000"/>
            <a:ext cx="4534800" cy="19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es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Rango de temperatura: -55 a 125°C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es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Resolución: de 9 a 12 bits (configurable)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es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Interfaz 1-Wire 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es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Identificador interno único de 64 bits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es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Precisión: ±0.5°C (de -10°C a +85°C)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es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Tiempo de captura inferior a </a:t>
            </a:r>
            <a:r>
              <a:rPr lang="es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750 ms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es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Alimentación: 3.0V a 5.0V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625" y="1261176"/>
            <a:ext cx="3033900" cy="301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 txBox="1"/>
          <p:nvPr/>
        </p:nvSpPr>
        <p:spPr>
          <a:xfrm>
            <a:off x="5870625" y="4419650"/>
            <a:ext cx="3033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3D85C6"/>
                </a:solidFill>
                <a:latin typeface="Merriweather"/>
                <a:ea typeface="Merriweather"/>
                <a:cs typeface="Merriweather"/>
                <a:sym typeface="Merriweather"/>
              </a:rPr>
              <a:t>*DQ➯Protocolo “One Wire” </a:t>
            </a:r>
            <a:endParaRPr b="1" sz="1500">
              <a:solidFill>
                <a:srgbClr val="3D85C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6" name="Google Shape;156;p15"/>
          <p:cNvPicPr preferRelativeResize="0"/>
          <p:nvPr/>
        </p:nvPicPr>
        <p:blipFill rotWithShape="1">
          <a:blip r:embed="rId4">
            <a:alphaModFix/>
          </a:blip>
          <a:srcRect b="8649" l="5407" r="6229" t="6962"/>
          <a:stretch/>
        </p:blipFill>
        <p:spPr>
          <a:xfrm>
            <a:off x="1502850" y="3667625"/>
            <a:ext cx="3201825" cy="12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Características</a:t>
            </a:r>
            <a:r>
              <a:rPr lang="es" sz="2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s" sz="2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Generales</a:t>
            </a:r>
            <a:endParaRPr sz="2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ESP8266</a:t>
            </a:r>
            <a:endParaRPr sz="2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1020925" y="1550250"/>
            <a:ext cx="443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Merriweather"/>
              <a:buChar char="●"/>
            </a:pPr>
            <a:r>
              <a:rPr lang="es" sz="1400">
                <a:solidFill>
                  <a:srgbClr val="24292E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32-bit RISC CPU: Tensilica Xtensa LX106 corriendo a 80 MHz (que puede ser overclokeado a 160MHz si se requiere)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Merriweather"/>
              <a:buChar char="●"/>
            </a:pPr>
            <a:r>
              <a:rPr lang="es" sz="1400">
                <a:solidFill>
                  <a:srgbClr val="24292E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64 KiB de RAM para instrucciones y 96 KiB de RAM para datos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Merriweather"/>
              <a:buChar char="●"/>
            </a:pPr>
            <a:r>
              <a:rPr lang="es" sz="1400">
                <a:solidFill>
                  <a:srgbClr val="24292E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IEEE 802.11 b/g/n Wi-Fi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Merriweather"/>
              <a:buChar char="●"/>
            </a:pPr>
            <a:r>
              <a:rPr lang="es" sz="1400">
                <a:solidFill>
                  <a:srgbClr val="24292E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16 pines GPIO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Merriweather"/>
              <a:buChar char="●"/>
            </a:pPr>
            <a:r>
              <a:rPr lang="es" sz="1400">
                <a:solidFill>
                  <a:srgbClr val="24292E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SPI e I2C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Merriweather"/>
              <a:buChar char="●"/>
            </a:pPr>
            <a:r>
              <a:rPr lang="es" sz="1400">
                <a:solidFill>
                  <a:srgbClr val="24292E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UART en los pines dedicados (usada para la programación del chip)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Merriweather"/>
              <a:buChar char="●"/>
            </a:pPr>
            <a:r>
              <a:rPr lang="es" sz="1400">
                <a:solidFill>
                  <a:srgbClr val="24292E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Un convertidor Analógico-Digital (ADC) de 10 bit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900" y="1919962"/>
            <a:ext cx="3273701" cy="21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ARDUINO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Aplicación multiplataforma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El IDE de Arduino es una aplicación que contiene un editor de código, un compilador, un depurador y un constructor de interfaz gráfica (GUI).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Incorpora las herramientas para cargar el programa ya compilado en la memoria flash del hardware.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0" name="Google Shape;170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</a:rPr>
              <a:t>BLYNK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Plataforma de Internet de las cosas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Permite que cualquiera pueda controlar fácilmente su proyecto  con un dispositivo iOS o Android) 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Permite crear interfaces entre el teléfono y el hadware, aplicación de código abierto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LIBRERÍAS ARDUINO</a:t>
            </a:r>
            <a:endParaRPr sz="2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1202125" y="953150"/>
            <a:ext cx="3631200" cy="21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s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BlynkSimpleEsp8266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s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Conectar a la nube de internet.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s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Relacionarnos con la app que usamos para el control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s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SimpleTimer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➔"/>
            </a:pPr>
            <a:r>
              <a:rPr lang="es" sz="13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biblioteca simple para iniciar acciones cronometradas</a:t>
            </a:r>
            <a:endParaRPr sz="13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7" name="Google Shape;177;p18"/>
          <p:cNvPicPr preferRelativeResize="0"/>
          <p:nvPr/>
        </p:nvPicPr>
        <p:blipFill rotWithShape="1">
          <a:blip r:embed="rId3">
            <a:alphaModFix/>
          </a:blip>
          <a:srcRect b="70520" l="0" r="53531" t="-3462"/>
          <a:stretch/>
        </p:blipFill>
        <p:spPr>
          <a:xfrm>
            <a:off x="2359775" y="3174800"/>
            <a:ext cx="4914349" cy="189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5160050" y="953150"/>
            <a:ext cx="3631200" cy="21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s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OneWire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➔"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Implementa protocolo de bus 1-wire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s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DallasTemperature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➔"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Implementa funciones necesarias para realizar lecturas o configuraciones del DS18B20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Circuito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3">
            <a:alphaModFix/>
          </a:blip>
          <a:srcRect b="25635" l="18861" r="46632" t="19551"/>
          <a:stretch/>
        </p:blipFill>
        <p:spPr>
          <a:xfrm>
            <a:off x="147275" y="1660925"/>
            <a:ext cx="3155177" cy="28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 rotWithShape="1">
          <a:blip r:embed="rId4">
            <a:alphaModFix/>
          </a:blip>
          <a:srcRect b="12265" l="0" r="0" t="0"/>
          <a:stretch/>
        </p:blipFill>
        <p:spPr>
          <a:xfrm>
            <a:off x="3238500" y="1842400"/>
            <a:ext cx="5905500" cy="21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Código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5740950" y="1119475"/>
            <a:ext cx="2966400" cy="19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C</a:t>
            </a:r>
            <a:r>
              <a:rPr lang="es">
                <a:solidFill>
                  <a:srgbClr val="000000"/>
                </a:solidFill>
              </a:rPr>
              <a:t>har Auth: Código que genera la aplicación Blynk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Char ssid: Red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Char pass: Contraseña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3">
            <a:alphaModFix/>
          </a:blip>
          <a:srcRect b="24568" l="0" r="72970" t="0"/>
          <a:stretch/>
        </p:blipFill>
        <p:spPr>
          <a:xfrm>
            <a:off x="560075" y="916050"/>
            <a:ext cx="2471651" cy="387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 rotWithShape="1">
          <a:blip r:embed="rId4">
            <a:alphaModFix/>
          </a:blip>
          <a:srcRect b="7450" l="0" r="76883" t="0"/>
          <a:stretch/>
        </p:blipFill>
        <p:spPr>
          <a:xfrm>
            <a:off x="3380175" y="916050"/>
            <a:ext cx="1957277" cy="387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¿CÓMO CONFIGURAR LA CONEXIÓN ENTRE BLYNK Y LA ESP8266?</a:t>
            </a:r>
            <a:endParaRPr sz="2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4032600" y="1763600"/>
            <a:ext cx="4870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 aplicación genera un “Auth Token”,  el cual servirá como enlace entre la placa y el dispositivo donde se encuentre el proyecto. 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 conexión se genera en lla linea 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Char auth[] = “Auth Token que se generó” 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3">
            <a:alphaModFix/>
          </a:blip>
          <a:srcRect b="61199" l="0" r="72970" t="0"/>
          <a:stretch/>
        </p:blipFill>
        <p:spPr>
          <a:xfrm>
            <a:off x="868125" y="1763600"/>
            <a:ext cx="3164476" cy="255392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/>
        </p:nvSpPr>
        <p:spPr>
          <a:xfrm>
            <a:off x="3470500" y="3209575"/>
            <a:ext cx="5376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