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Caveat"/>
      <p:regular r:id="rId22"/>
      <p:bold r:id="rId23"/>
    </p:embeddedFont>
    <p:embeddedFont>
      <p:font typeface="Amatic SC"/>
      <p:regular r:id="rId24"/>
      <p:bold r:id="rId25"/>
    </p:embeddedFont>
    <p:embeddedFont>
      <p:font typeface="Lobster"/>
      <p:regular r:id="rId26"/>
    </p:embeddedFont>
    <p:embeddedFont>
      <p:font typeface="Pacifico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EA74648-86DB-4489-B3F8-3F8720D402FD}">
  <a:tblStyle styleId="{8EA74648-86DB-4489-B3F8-3F8720D402F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Cave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AmaticSC-regular.fntdata"/><Relationship Id="rId23" Type="http://schemas.openxmlformats.org/officeDocument/2006/relationships/font" Target="fonts/Cave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obster-regular.fntdata"/><Relationship Id="rId25" Type="http://schemas.openxmlformats.org/officeDocument/2006/relationships/font" Target="fonts/AmaticSC-bold.fntdata"/><Relationship Id="rId28" Type="http://schemas.openxmlformats.org/officeDocument/2006/relationships/font" Target="fonts/Oswald-regular.fntdata"/><Relationship Id="rId27" Type="http://schemas.openxmlformats.org/officeDocument/2006/relationships/font" Target="fonts/Pacific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0ae985ed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0ae985ed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0ae985ed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0ae985ed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60ec355fc_5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60ec355fc_5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hyperlink" Target="https://articulo.mercadolibre.com.mx/MLM-599089838-portapila-soporte-para-2-baterias-18650-litio-liion-sin-plug-_JM?matt_tool=65873753&amp;matt_word&amp;gclid=CjwKCAjwk6P2BRAIEiwAfVJ0rP7vgBgPBIhb8i01tdGS8gjAcvndTF1KKjcn4YGYjLpSwwcxEhRkmRoCn9kQAvD_BwE&amp;quantity=1" TargetMode="External"/><Relationship Id="rId5" Type="http://schemas.openxmlformats.org/officeDocument/2006/relationships/hyperlink" Target="https://articulo.mercadolibre.com.mx/MLM-619764349-arduino-nano-v3-atmega328p-_JM?matt_tool=65873753&amp;matt_word&amp;gclid=CjwKCAjwk6P2BRAIEiwAfVJ0rDN2QrEnwlXXCQYzRMQzhmPOn0NzwwrkRWZz4tO2YKCWgW-oLGa0MxoCoe0QAvD_BwE&amp;quantity=1" TargetMode="External"/><Relationship Id="rId6" Type="http://schemas.openxmlformats.org/officeDocument/2006/relationships/hyperlink" Target="https://articulo.mercadolibre.com.mx/MLM-774541142-sensor-de-temperatura-infrarrojo-digital-para-arduino-mlx906-_JM?matt_tool=12205968&amp;matt_word&amp;gclid=CjwKCAjwk6P2BRAIEiwAfVJ0rMy2iClHqSfAlTDLgVtut4Jv3gZnpkMueaGay7GCdcUoCFoZXHIi5hoCpXgQAvD_BwE&amp;quantity=1" TargetMode="External"/><Relationship Id="rId7" Type="http://schemas.openxmlformats.org/officeDocument/2006/relationships/hyperlink" Target="https://articulo.mercadolibre.com.mx/MLM-607822603-display-pantalla-lcd-16x2-arduino-con-interfaz-adaptador-i2c-_JM?matt_tool=65873753&amp;matt_word&amp;gclid=CjwKCAjwk6P2BRAIEiwAfVJ0rFLvCwm8wu0PNZOctqz2e4G-USHRWfnP3sbOwyulqD5XddhkRsmjNBoCx9oQAvD_BwE&amp;quantity=1" TargetMode="External"/><Relationship Id="rId8" Type="http://schemas.openxmlformats.org/officeDocument/2006/relationships/hyperlink" Target="https://articulo.mercadolibre.com.mx/MLM-736053277-bateria-recargable-18650-42v-8800-mah-li-ion-pila-lampara-_JM?quantity=1#position=1&amp;type=item&amp;tracking_id=64da078e-ef3b-4f69-854a-be33f5d0024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73975" y="11813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4900">
                <a:latin typeface="Pacifico"/>
                <a:ea typeface="Pacifico"/>
                <a:cs typeface="Pacifico"/>
                <a:sym typeface="Pacifico"/>
              </a:rPr>
              <a:t>Características</a:t>
            </a:r>
            <a:r>
              <a:rPr lang="es-419" sz="4900"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lang="es-419" sz="4900">
                <a:latin typeface="Pacifico"/>
                <a:ea typeface="Pacifico"/>
                <a:cs typeface="Pacifico"/>
                <a:sym typeface="Pacifico"/>
              </a:rPr>
              <a:t>Técnicas</a:t>
            </a:r>
            <a:endParaRPr sz="49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4900">
                <a:latin typeface="Amatic SC"/>
                <a:ea typeface="Amatic SC"/>
                <a:cs typeface="Amatic SC"/>
                <a:sym typeface="Amatic SC"/>
              </a:rPr>
              <a:t>Termómetro infrarrojo</a:t>
            </a:r>
            <a:endParaRPr sz="49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19638" y="20201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-419" sz="2400">
                <a:latin typeface="Caveat"/>
                <a:ea typeface="Caveat"/>
                <a:cs typeface="Caveat"/>
                <a:sym typeface="Caveat"/>
              </a:rPr>
              <a:t>Académico</a:t>
            </a:r>
            <a:r>
              <a:rPr b="1" lang="es-419" sz="2400">
                <a:latin typeface="Caveat"/>
                <a:ea typeface="Caveat"/>
                <a:cs typeface="Caveat"/>
                <a:sym typeface="Caveat"/>
              </a:rPr>
              <a:t>: </a:t>
            </a:r>
            <a:endParaRPr b="1" sz="24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-419" sz="2400"/>
              <a:t>Sergio Francisco </a:t>
            </a:r>
            <a:r>
              <a:rPr b="1" lang="es-419" sz="2400"/>
              <a:t>Hernández</a:t>
            </a:r>
            <a:r>
              <a:rPr b="1" lang="es-419" sz="2400"/>
              <a:t> Machuca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-419" sz="2400">
                <a:latin typeface="Caveat"/>
                <a:ea typeface="Caveat"/>
                <a:cs typeface="Caveat"/>
                <a:sym typeface="Caveat"/>
              </a:rPr>
              <a:t>Integrantes: </a:t>
            </a:r>
            <a:endParaRPr b="1" sz="24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-419" sz="2400"/>
              <a:t>Citlalmina Cortes Lopez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-419" sz="2400"/>
              <a:t>Brandon Emilio Mora Salgado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-419" sz="2400"/>
              <a:t>Gretell Yahaira Rios Fuentes</a:t>
            </a:r>
            <a:endParaRPr b="1" sz="24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1200" y="1850525"/>
            <a:ext cx="2712525" cy="27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4">
            <a:alphaModFix/>
          </a:blip>
          <a:srcRect b="14163" l="0" r="0" t="0"/>
          <a:stretch/>
        </p:blipFill>
        <p:spPr>
          <a:xfrm>
            <a:off x="6892600" y="3418900"/>
            <a:ext cx="672425" cy="4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933000" y="224900"/>
            <a:ext cx="5618700" cy="8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Nuestro sensor</a:t>
            </a:r>
            <a:endParaRPr sz="38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12100" y="1045700"/>
            <a:ext cx="40599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Los MLX90614 forman una familia de sensores capaces de determinar la temperatura de un objeto a distancia, sin estar en contacto directo con él, midiendo la radiación infrarroja que emite.</a:t>
            </a:r>
            <a:endParaRPr sz="19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Según la ley de Stefan-Boltzmann, todo objeto por encima del cero absoluto (ºK) emite radiación cuyo espectro es proporcional a su temperatura. El MLX90614 recoge esta radiación y su salida es una señal eléctrica proporcional a la temperatura de todos los objetos en su campo de visión. </a:t>
            </a:r>
            <a:endParaRPr sz="23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descr="arduino-sensor-temperatura-infrarrojo-mlx90614-radiacion-cuerpo-negro"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050" y="1340863"/>
            <a:ext cx="3818150" cy="277846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540000" dist="209550">
              <a:srgbClr val="434343">
                <a:alpha val="72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duino-sensor-temperatura-infrarrojo-mlx90614-interior" id="100" name="Google Shape;100;p15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590600" y="459125"/>
            <a:ext cx="44958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www.luisllamas.es/wp-content/uploads/2016/10/arduino-sensor-temperatura-infrarrojo-MLX90614-esquema.png" id="101" name="Google Shape;101;p15"/>
          <p:cNvPicPr preferRelativeResize="0"/>
          <p:nvPr/>
        </p:nvPicPr>
        <p:blipFill>
          <a:blip r:embed="rId4">
            <a:alphaModFix amt="75000"/>
          </a:blip>
          <a:stretch>
            <a:fillRect/>
          </a:stretch>
        </p:blipFill>
        <p:spPr>
          <a:xfrm>
            <a:off x="5416700" y="3345400"/>
            <a:ext cx="2933700" cy="933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" dist="19050">
              <a:srgbClr val="000000">
                <a:alpha val="44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grpSp>
        <p:nvGrpSpPr>
          <p:cNvPr id="102" name="Google Shape;102;p15"/>
          <p:cNvGrpSpPr/>
          <p:nvPr/>
        </p:nvGrpSpPr>
        <p:grpSpPr>
          <a:xfrm>
            <a:off x="6181382" y="437769"/>
            <a:ext cx="1891524" cy="2176304"/>
            <a:chOff x="6803275" y="395363"/>
            <a:chExt cx="2212050" cy="2537076"/>
          </a:xfrm>
        </p:grpSpPr>
        <p:pic>
          <p:nvPicPr>
            <p:cNvPr id="103" name="Google Shape;10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descr="Trozo de cinta adhesiva que pega una nota a la diapositiva" id="104" name="Google Shape;104;p15"/>
            <p:cNvPicPr preferRelativeResize="0"/>
            <p:nvPr/>
          </p:nvPicPr>
          <p:blipFill rotWithShape="1">
            <a:blip r:embed="rId6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05" name="Google Shape;105;p15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s-419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06" name="Google Shape;106;p15"/>
          <p:cNvSpPr txBox="1"/>
          <p:nvPr/>
        </p:nvSpPr>
        <p:spPr>
          <a:xfrm>
            <a:off x="6302888" y="829025"/>
            <a:ext cx="1648500" cy="1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Internamente el MLX90614 está constituido con un chip de silicio con una fina membrana. </a:t>
            </a:r>
            <a:endParaRPr sz="2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5416700" y="1224650"/>
            <a:ext cx="555900" cy="32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108" name="Google Shape;108;p15"/>
          <p:cNvGrpSpPr/>
          <p:nvPr/>
        </p:nvGrpSpPr>
        <p:grpSpPr>
          <a:xfrm>
            <a:off x="635474" y="2723992"/>
            <a:ext cx="3738585" cy="2176304"/>
            <a:chOff x="6803275" y="395363"/>
            <a:chExt cx="2212050" cy="2537076"/>
          </a:xfrm>
        </p:grpSpPr>
        <p:pic>
          <p:nvPicPr>
            <p:cNvPr id="109" name="Google Shape;109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rozo de cinta adhesiva que pega una nota a la diapositiva" id="110" name="Google Shape;110;p15"/>
            <p:cNvPicPr preferRelativeResize="0"/>
            <p:nvPr/>
          </p:nvPicPr>
          <p:blipFill rotWithShape="1">
            <a:blip r:embed="rId6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5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s-419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12" name="Google Shape;112;p15"/>
          <p:cNvSpPr txBox="1"/>
          <p:nvPr/>
        </p:nvSpPr>
        <p:spPr>
          <a:xfrm>
            <a:off x="956925" y="3042775"/>
            <a:ext cx="29337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Amatic SC"/>
                <a:ea typeface="Amatic SC"/>
                <a:cs typeface="Amatic SC"/>
                <a:sym typeface="Amatic SC"/>
              </a:rPr>
              <a:t>La conexión es sencilla, simplemente alimentamos el módulo desde Arduino mediante GND y 5V y conectamos el pin SDA y SCL de Arduino con los pines correspondientes del sensor. En Arduino Uno, Nano y Mini Pro, SDA es el pin A4 y el SCK el pin A5</a:t>
            </a:r>
            <a:endParaRPr sz="1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3" name="Google Shape;113;p15"/>
          <p:cNvSpPr/>
          <p:nvPr/>
        </p:nvSpPr>
        <p:spPr>
          <a:xfrm rot="10800000">
            <a:off x="4530500" y="3421275"/>
            <a:ext cx="555900" cy="32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4EA7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525" y="162725"/>
            <a:ext cx="710452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zo de cinta adhesiva que pega una nota a la diapositiva" id="119" name="Google Shape;119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-419" sz="28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rPr>
              <a:t>Ingeniería</a:t>
            </a:r>
            <a:r>
              <a:rPr b="1" lang="es-419" sz="28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rPr>
              <a:t> del proyecto</a:t>
            </a:r>
            <a:endParaRPr b="1" sz="2600">
              <a:solidFill>
                <a:schemeClr val="lt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1467975" y="1367125"/>
            <a:ext cx="61743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Oswald"/>
              <a:buChar char="●"/>
            </a:pPr>
            <a:r>
              <a:rPr lang="es-419" sz="15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SOFTWARE:</a:t>
            </a:r>
            <a:endParaRPr sz="15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latin typeface="Caveat"/>
                <a:ea typeface="Caveat"/>
                <a:cs typeface="Caveat"/>
                <a:sym typeface="Caveat"/>
              </a:rPr>
              <a:t>El software que vamos a utilizar para llevar a cabo el proyecto será Arduino.</a:t>
            </a:r>
            <a:endParaRPr sz="15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latin typeface="Caveat"/>
                <a:ea typeface="Caveat"/>
                <a:cs typeface="Caveat"/>
                <a:sym typeface="Caveat"/>
              </a:rPr>
              <a:t>Arduino es una compañía de desarrollo de software y hardware libres, así como una comunidad internacional que diseña y manufactura placas de desarrollo de hardware.</a:t>
            </a:r>
            <a:endParaRPr sz="15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latin typeface="Caveat"/>
                <a:ea typeface="Caveat"/>
                <a:cs typeface="Caveat"/>
                <a:sym typeface="Caveat"/>
              </a:rPr>
              <a:t>Al ser un software libre, aprovecharemos las facilidades que nos proporciona, interactuar con distintas ideas de otros proyectos o servicios que mejorarán el rendimiento de nuestro trabajo.</a:t>
            </a:r>
            <a:endParaRPr sz="15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latin typeface="Caveat"/>
                <a:ea typeface="Caveat"/>
                <a:cs typeface="Caveat"/>
                <a:sym typeface="Caveat"/>
              </a:rPr>
              <a:t>La enorme flexibilidad y el carácter libre y abierto de Arduino hacen que puedas utilizar este tipo de placas prácticamente para cualquier cosa, en nuestro caso el Arduino Pro Mini.</a:t>
            </a:r>
            <a:endParaRPr sz="15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966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525" y="162725"/>
            <a:ext cx="710452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525" y="162725"/>
            <a:ext cx="710452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zo de cinta adhesiva que pega una nota a la diapositiva" id="128" name="Google Shape;128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1566625" y="743725"/>
            <a:ext cx="61743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Oswald"/>
              <a:buChar char="●"/>
            </a:pPr>
            <a:r>
              <a:rPr lang="es-419" sz="15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ELECTRÓNICO</a:t>
            </a:r>
            <a:r>
              <a:rPr lang="es-419" sz="15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15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0" name="Google Shape;130;p17"/>
          <p:cNvGraphicFramePr/>
          <p:nvPr/>
        </p:nvGraphicFramePr>
        <p:xfrm>
          <a:off x="2339950" y="140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{8EA74648-86DB-4489-B3F8-3F8720D402FD}</a:tableStyleId>
              </a:tblPr>
              <a:tblGrid>
                <a:gridCol w="2669075"/>
                <a:gridCol w="957600"/>
                <a:gridCol w="814975"/>
              </a:tblGrid>
              <a:tr h="3714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highlight>
                            <a:schemeClr val="accent4"/>
                          </a:highlight>
                        </a:rPr>
                        <a:t>Material</a:t>
                      </a:r>
                      <a:r>
                        <a:rPr lang="es-419" sz="1100">
                          <a:highlight>
                            <a:schemeClr val="accent4"/>
                          </a:highlight>
                        </a:rPr>
                        <a:t> </a:t>
                      </a:r>
                      <a:endParaRPr sz="1100">
                        <a:highlight>
                          <a:schemeClr val="accent4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highlight>
                            <a:schemeClr val="accent4"/>
                          </a:highlight>
                        </a:rPr>
                        <a:t>Precio ($Mx)</a:t>
                      </a:r>
                      <a:r>
                        <a:rPr lang="es-419" sz="1100">
                          <a:highlight>
                            <a:schemeClr val="accent4"/>
                          </a:highlight>
                        </a:rPr>
                        <a:t> </a:t>
                      </a:r>
                      <a:endParaRPr sz="1100">
                        <a:highlight>
                          <a:schemeClr val="accent4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highlight>
                            <a:srgbClr val="FFFFFF"/>
                          </a:highlight>
                        </a:rPr>
                        <a:t>Fuente</a:t>
                      </a:r>
                      <a:r>
                        <a:rPr lang="es-419" sz="11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</a:rPr>
                        <a:t>Arduino Nano V3 Atmega328p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</a:rPr>
                        <a:t>77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 u="sng">
                          <a:solidFill>
                            <a:srgbClr val="0563C1"/>
                          </a:solidFill>
                          <a:highlight>
                            <a:srgbClr val="FFFFFF"/>
                          </a:highlight>
                          <a:hlinkClick r:id="rId5"/>
                        </a:rPr>
                        <a:t>Fuente</a:t>
                      </a:r>
                      <a:r>
                        <a:rPr lang="es-419" sz="1100">
                          <a:solidFill>
                            <a:srgbClr val="0563C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 sz="1100">
                        <a:solidFill>
                          <a:srgbClr val="0563C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</a:rPr>
                        <a:t>Sensor De Temperatura Infrarrojo Digital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</a:rPr>
                        <a:t>383,84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 u="sng">
                          <a:solidFill>
                            <a:srgbClr val="0563C1"/>
                          </a:solidFill>
                          <a:highlight>
                            <a:srgbClr val="FFFFFF"/>
                          </a:highlight>
                          <a:hlinkClick r:id="rId6"/>
                        </a:rPr>
                        <a:t>Fuente</a:t>
                      </a:r>
                      <a:r>
                        <a:rPr lang="es-419" sz="1100">
                          <a:solidFill>
                            <a:srgbClr val="0563C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 sz="1100">
                        <a:solidFill>
                          <a:srgbClr val="0563C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</a:rPr>
                        <a:t>Display Pantalla Lcd 16x2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</a:rPr>
                        <a:t>174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 u="sng">
                          <a:solidFill>
                            <a:srgbClr val="0563C1"/>
                          </a:solidFill>
                          <a:highlight>
                            <a:srgbClr val="FFFFFF"/>
                          </a:highlight>
                          <a:hlinkClick r:id="rId7"/>
                        </a:rPr>
                        <a:t>Fuente</a:t>
                      </a:r>
                      <a:r>
                        <a:rPr lang="es-419" sz="1100">
                          <a:solidFill>
                            <a:srgbClr val="0563C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 sz="1100">
                        <a:solidFill>
                          <a:srgbClr val="0563C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</a:rPr>
                        <a:t>Baterias 18650 Litio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</a:rPr>
                        <a:t>21,99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 u="sng">
                          <a:solidFill>
                            <a:srgbClr val="0563C1"/>
                          </a:solidFill>
                          <a:highlight>
                            <a:srgbClr val="FFFFFF"/>
                          </a:highlight>
                          <a:hlinkClick r:id="rId8"/>
                        </a:rPr>
                        <a:t>Fuente</a:t>
                      </a:r>
                      <a:r>
                        <a:rPr lang="es-419" sz="1100">
                          <a:solidFill>
                            <a:srgbClr val="0563C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 sz="1100">
                        <a:solidFill>
                          <a:srgbClr val="0563C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</a:rPr>
                        <a:t>Porta baterias 18650 Litio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</a:rPr>
                        <a:t>45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 u="sng">
                          <a:solidFill>
                            <a:srgbClr val="0563C1"/>
                          </a:solidFill>
                          <a:highlight>
                            <a:srgbClr val="FFFFFF"/>
                          </a:highlight>
                          <a:hlinkClick r:id="rId9"/>
                        </a:rPr>
                        <a:t>Fuente</a:t>
                      </a:r>
                      <a:r>
                        <a:rPr lang="es-419" sz="1100">
                          <a:solidFill>
                            <a:srgbClr val="0563C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 sz="1100">
                        <a:solidFill>
                          <a:srgbClr val="0563C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highlight>
                            <a:srgbClr val="FFFFFF"/>
                          </a:highlight>
                        </a:rPr>
                        <a:t>Total</a:t>
                      </a:r>
                      <a:r>
                        <a:rPr lang="es-419" sz="11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</a:rPr>
                        <a:t>701,83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/>
        </p:nvSpPr>
        <p:spPr>
          <a:xfrm>
            <a:off x="505625" y="418450"/>
            <a:ext cx="52743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1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Diseño de Circuito</a:t>
            </a:r>
            <a:endParaRPr sz="34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425" y="1294725"/>
            <a:ext cx="6428425" cy="30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460950" y="251872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Especificaciones </a:t>
            </a:r>
            <a:r>
              <a:rPr lang="es-419" sz="41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técnicas</a:t>
            </a:r>
            <a:endParaRPr sz="41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43" name="Google Shape;14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rozo de cinta adhesiva que pega una nota a la diapositiva" id="144" name="Google Shape;144;p19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1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s-419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46" name="Google Shape;146;p19"/>
          <p:cNvSpPr txBox="1"/>
          <p:nvPr/>
        </p:nvSpPr>
        <p:spPr>
          <a:xfrm>
            <a:off x="460950" y="1090675"/>
            <a:ext cx="5563200" cy="3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</a:pPr>
            <a:r>
              <a:rPr lang="es-419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Rango de Temperatura -40º a 125ºC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</a:pPr>
            <a:r>
              <a:rPr lang="es-419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Tamaño y distancia de punto de enfoque 1” a 12”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</a:pPr>
            <a:r>
              <a:rPr lang="es-419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Precisión +/- 1.5%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</a:pPr>
            <a:r>
              <a:rPr lang="es-419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Emisividad fija 0.95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</a:pPr>
            <a:r>
              <a:rPr lang="es-419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Mira Laser un solo punto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</a:pPr>
            <a:r>
              <a:rPr lang="es-419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Tipo de Batería Li-ion 7.4V 290mAh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</a:pPr>
            <a:r>
              <a:rPr lang="es-419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Alarma en pantalla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</a:pPr>
            <a:r>
              <a:rPr lang="es-419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Retención</a:t>
            </a:r>
            <a:r>
              <a:rPr lang="es-419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de datos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</a:pPr>
            <a:r>
              <a:rPr lang="es-419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Display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</a:pPr>
            <a:r>
              <a:rPr lang="es-419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Tiempo en respuesta -50mS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</a:pPr>
            <a:r>
              <a:rPr lang="es-419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Receptibilidad +/- 0.5%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</a:pPr>
            <a:r>
              <a:rPr lang="es-419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Características</a:t>
            </a:r>
            <a:r>
              <a:rPr lang="es-419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Especiales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</a:pPr>
            <a:r>
              <a:rPr lang="es-419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Rango Espectral de 8 a 14 mm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1015" y="3026325"/>
            <a:ext cx="1492824" cy="16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