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8" r:id="rId6"/>
    <p:sldId id="290" r:id="rId7"/>
    <p:sldId id="292" r:id="rId8"/>
    <p:sldId id="277" r:id="rId9"/>
    <p:sldId id="291" r:id="rId10"/>
    <p:sldId id="289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48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0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07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8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0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9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9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1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moradmoqbe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ajraamir21/global-renewable-energy-usage-2020-2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17" y="4376036"/>
            <a:ext cx="10222523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Renewable energy source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16215" y="5955752"/>
            <a:ext cx="46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By: Morad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Moqbel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923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Then, what is the reason behind that?</a:t>
            </a:r>
          </a:p>
        </p:txBody>
      </p:sp>
    </p:spTree>
    <p:extLst>
      <p:ext uri="{BB962C8B-B14F-4D97-AF65-F5344CB8AC3E}">
        <p14:creationId xmlns:p14="http://schemas.microsoft.com/office/powerpoint/2010/main" val="77741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10482" r="-286" b="-10482"/>
          <a:stretch/>
        </p:blipFill>
        <p:spPr>
          <a:xfrm>
            <a:off x="5122985" y="1670905"/>
            <a:ext cx="6189784" cy="473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4258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Why Wind source is the most used one?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157046"/>
            <a:ext cx="46950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According to the image in front of us, wind saves money more than the others, around $59,046, while geothermal saves $41,409.</a:t>
            </a:r>
          </a:p>
        </p:txBody>
      </p:sp>
    </p:spTree>
    <p:extLst>
      <p:ext uri="{BB962C8B-B14F-4D97-AF65-F5344CB8AC3E}">
        <p14:creationId xmlns:p14="http://schemas.microsoft.com/office/powerpoint/2010/main" val="14864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923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Does that also apply to income levels?</a:t>
            </a:r>
          </a:p>
        </p:txBody>
      </p:sp>
    </p:spTree>
    <p:extLst>
      <p:ext uri="{BB962C8B-B14F-4D97-AF65-F5344CB8AC3E}">
        <p14:creationId xmlns:p14="http://schemas.microsoft.com/office/powerpoint/2010/main" val="173943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b="3944"/>
          <a:stretch/>
        </p:blipFill>
        <p:spPr>
          <a:xfrm>
            <a:off x="228600" y="2963567"/>
            <a:ext cx="11734800" cy="3659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425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Does Wind source is the most used one through all income levels?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8490" y="777104"/>
            <a:ext cx="7485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As the image shows, low and middle-income earners tend to use wind more than other sources, while high-income earners prefer biomass and hydro.</a:t>
            </a:r>
          </a:p>
        </p:txBody>
      </p:sp>
    </p:spTree>
    <p:extLst>
      <p:ext uri="{BB962C8B-B14F-4D97-AF65-F5344CB8AC3E}">
        <p14:creationId xmlns:p14="http://schemas.microsoft.com/office/powerpoint/2010/main" val="85428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92355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Does this indicate a bright future for wind energy?</a:t>
            </a:r>
          </a:p>
        </p:txBody>
      </p:sp>
    </p:spTree>
    <p:extLst>
      <p:ext uri="{BB962C8B-B14F-4D97-AF65-F5344CB8AC3E}">
        <p14:creationId xmlns:p14="http://schemas.microsoft.com/office/powerpoint/2010/main" val="424896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1" y="1952192"/>
            <a:ext cx="6828692" cy="3410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4258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Does this indicate a bright future for wind energy?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306" y="2594181"/>
            <a:ext cx="3645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Unfortunately, it seems that the trend for all sources of energy is declining!!</a:t>
            </a:r>
          </a:p>
        </p:txBody>
      </p:sp>
    </p:spTree>
    <p:extLst>
      <p:ext uri="{BB962C8B-B14F-4D97-AF65-F5344CB8AC3E}">
        <p14:creationId xmlns:p14="http://schemas.microsoft.com/office/powerpoint/2010/main" val="27078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923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What about urban and rural?</a:t>
            </a:r>
          </a:p>
        </p:txBody>
      </p:sp>
    </p:spTree>
    <p:extLst>
      <p:ext uri="{BB962C8B-B14F-4D97-AF65-F5344CB8AC3E}">
        <p14:creationId xmlns:p14="http://schemas.microsoft.com/office/powerpoint/2010/main" val="298490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5" y="1359879"/>
            <a:ext cx="6518030" cy="468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425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Urban vs. Rural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2148704"/>
            <a:ext cx="4853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It seems that rural areas are more interested in renewable energy than urban areas.</a:t>
            </a:r>
            <a:endParaRPr lang="ar-SA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 This may be due to limited access to electricity and its cost in rural areas</a:t>
            </a:r>
          </a:p>
        </p:txBody>
      </p:sp>
    </p:spTree>
    <p:extLst>
      <p:ext uri="{BB962C8B-B14F-4D97-AF65-F5344CB8AC3E}">
        <p14:creationId xmlns:p14="http://schemas.microsoft.com/office/powerpoint/2010/main" val="93342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" y="85529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031" y="3094893"/>
            <a:ext cx="11078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Focus on campaigns and advertisements, specifying the preferred type for the target audience.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Intensify efforts to promote renewable energy in rural areas.</a:t>
            </a:r>
          </a:p>
        </p:txBody>
      </p:sp>
    </p:spTree>
    <p:extLst>
      <p:ext uri="{BB962C8B-B14F-4D97-AF65-F5344CB8AC3E}">
        <p14:creationId xmlns:p14="http://schemas.microsoft.com/office/powerpoint/2010/main" val="209268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2031" y="3094893"/>
            <a:ext cx="11078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If you have any question or recommendation, please contact my through my 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LinkedIn profile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5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73724" y="3446035"/>
            <a:ext cx="8522678" cy="9886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73724" y="533582"/>
            <a:ext cx="8522678" cy="9886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3277576"/>
            <a:ext cx="10515600" cy="1325563"/>
          </a:xfrm>
        </p:spPr>
        <p:txBody>
          <a:bodyPr/>
          <a:lstStyle/>
          <a:p>
            <a:r>
              <a:rPr lang="en-US" dirty="0"/>
              <a:t>Tools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766"/>
            <a:ext cx="10515600" cy="1093421"/>
          </a:xfrm>
        </p:spPr>
        <p:txBody>
          <a:bodyPr/>
          <a:lstStyle/>
          <a:p>
            <a:pPr algn="ctr"/>
            <a:r>
              <a:rPr lang="en-US" dirty="0"/>
              <a:t>Analyzing the adoption trends of renewable energy across different regions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3061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Purpose of study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816536"/>
            <a:ext cx="10515600" cy="109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 (MySQL)</a:t>
            </a:r>
          </a:p>
          <a:p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9677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50278" y="2323515"/>
            <a:ext cx="8522678" cy="7538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5060"/>
            <a:ext cx="10515600" cy="1010783"/>
          </a:xfrm>
        </p:spPr>
        <p:txBody>
          <a:bodyPr>
            <a:normAutofit/>
          </a:bodyPr>
          <a:lstStyle/>
          <a:p>
            <a:r>
              <a:rPr lang="en-US" sz="3600" dirty="0"/>
              <a:t>Data contains: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668216" y="214808"/>
            <a:ext cx="11183816" cy="819214"/>
            <a:chOff x="-773724" y="368880"/>
            <a:chExt cx="11183816" cy="1287831"/>
          </a:xfrm>
        </p:grpSpPr>
        <p:sp>
          <p:nvSpPr>
            <p:cNvPr id="4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73724" y="533582"/>
              <a:ext cx="8522678" cy="9886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-105508" y="368880"/>
              <a:ext cx="10515600" cy="12878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/>
                <a:t>Data Source</a:t>
              </a:r>
            </a:p>
          </p:txBody>
        </p:sp>
      </p:grpSp>
      <p:sp>
        <p:nvSpPr>
          <p:cNvPr id="20" name="Rectangle: Rounded Corners 26">
            <a:hlinkClick r:id="rId2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51338" y="12910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Kaggle</a:t>
            </a:r>
            <a:endParaRPr lang="en-US" sz="1600" dirty="0"/>
          </a:p>
        </p:txBody>
      </p:sp>
      <p:sp>
        <p:nvSpPr>
          <p:cNvPr id="22" name="Rectangle: Rounded Corners 26">
            <a:hlinkClick r:id="rId2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66000" y="5487771"/>
            <a:ext cx="10398372" cy="50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Source: The type of renewable energy being used by the household (e.g., Solar, Wind, Hydro)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-166000" y="3203810"/>
            <a:ext cx="11582403" cy="3356806"/>
            <a:chOff x="-283233" y="3254824"/>
            <a:chExt cx="11582403" cy="3356806"/>
          </a:xfrm>
        </p:grpSpPr>
        <p:sp>
          <p:nvSpPr>
            <p:cNvPr id="13" name="Rectangle: Rounded Corner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83233" y="4969940"/>
              <a:ext cx="10269417" cy="504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Region: The geographical region where the household is located (e.g., North America, Europe, Asia)</a:t>
              </a:r>
              <a:endParaRPr lang="en-US" sz="1600" dirty="0"/>
            </a:p>
          </p:txBody>
        </p:sp>
        <p:sp>
          <p:nvSpPr>
            <p:cNvPr id="21" name="Rectangle: Rounded Corners 26">
              <a:hlinkClick r:id="rId2"/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83233" y="4394547"/>
              <a:ext cx="7678617" cy="504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Income Level: The income bracket of the household (Low, Middle, High)</a:t>
              </a:r>
              <a:endParaRPr lang="en-US" sz="1600" dirty="0"/>
            </a:p>
          </p:txBody>
        </p:sp>
        <p:sp>
          <p:nvSpPr>
            <p:cNvPr id="23" name="Rectangle: Rounded Corners 26">
              <a:hlinkClick r:id="rId2"/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83233" y="3254824"/>
              <a:ext cx="7010403" cy="504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Urban Rural: Whether the household is in an urban or rural area</a:t>
              </a:r>
              <a:endParaRPr lang="en-US" sz="1600" dirty="0"/>
            </a:p>
          </p:txBody>
        </p:sp>
        <p:sp>
          <p:nvSpPr>
            <p:cNvPr id="24" name="Rectangle: Rounded Corners 26">
              <a:hlinkClick r:id="rId2"/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83233" y="6107630"/>
              <a:ext cx="11582403" cy="504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Subsidy Received: Whether or not household received any government subsidies for renewable energy (Yes/No)</a:t>
              </a:r>
              <a:endParaRPr lang="en-US" sz="1600" dirty="0"/>
            </a:p>
          </p:txBody>
        </p:sp>
        <p:sp>
          <p:nvSpPr>
            <p:cNvPr id="25" name="Rectangle: Rounded Corners 26">
              <a:hlinkClick r:id="rId2"/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83233" y="3819154"/>
              <a:ext cx="7518245" cy="504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Adoption Year: The year the household first adopted renewable energy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855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84" y="1727796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Warning: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The data in this study is not sufficient to make decisions, as there are only 1000 entries. Remember: the purpose of this study is only a general analysis.</a:t>
            </a:r>
          </a:p>
        </p:txBody>
      </p:sp>
    </p:spTree>
    <p:extLst>
      <p:ext uri="{BB962C8B-B14F-4D97-AF65-F5344CB8AC3E}">
        <p14:creationId xmlns:p14="http://schemas.microsoft.com/office/powerpoint/2010/main" val="137291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" b="2193"/>
          <a:stretch/>
        </p:blipFill>
        <p:spPr>
          <a:xfrm>
            <a:off x="3827417" y="1148862"/>
            <a:ext cx="7933509" cy="5447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38274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Distribution of energy sources by continent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As the photo shows, The continent of Europe is most reliant on renewable energy with total usage of 173, while Asia is the least, with total usage of 163.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923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So, What is the most used source of energy?</a:t>
            </a:r>
          </a:p>
        </p:txBody>
      </p:sp>
    </p:spTree>
    <p:extLst>
      <p:ext uri="{BB962C8B-B14F-4D97-AF65-F5344CB8AC3E}">
        <p14:creationId xmlns:p14="http://schemas.microsoft.com/office/powerpoint/2010/main" val="286097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254"/>
          <a:stretch/>
        </p:blipFill>
        <p:spPr>
          <a:xfrm>
            <a:off x="3827417" y="1864804"/>
            <a:ext cx="7933509" cy="417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4258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the most used source of energy?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344615"/>
            <a:ext cx="3417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wind source is the most popular among all sources, while geothermal is the least..</a:t>
            </a:r>
          </a:p>
        </p:txBody>
      </p:sp>
    </p:spTree>
    <p:extLst>
      <p:ext uri="{BB962C8B-B14F-4D97-AF65-F5344CB8AC3E}">
        <p14:creationId xmlns:p14="http://schemas.microsoft.com/office/powerpoint/2010/main" val="42207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3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92355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Does that happen because the government subsidizes</a:t>
            </a:r>
          </a:p>
        </p:txBody>
      </p:sp>
    </p:spTree>
    <p:extLst>
      <p:ext uri="{BB962C8B-B14F-4D97-AF65-F5344CB8AC3E}">
        <p14:creationId xmlns:p14="http://schemas.microsoft.com/office/powerpoint/2010/main" val="199049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94914" y="522898"/>
            <a:ext cx="38970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Renewable Energy Source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74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>
          <a:xfrm>
            <a:off x="4258489" y="1172308"/>
            <a:ext cx="7335633" cy="511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716798"/>
            <a:ext cx="4258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Why Wind source is the most used one?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63" y="2168769"/>
            <a:ext cx="3880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 is clear that this is not the reason, as those benefiting from government subsidies use wind source less than those who do not receive any support as this photo shows.</a:t>
            </a:r>
          </a:p>
        </p:txBody>
      </p:sp>
    </p:spTree>
    <p:extLst>
      <p:ext uri="{BB962C8B-B14F-4D97-AF65-F5344CB8AC3E}">
        <p14:creationId xmlns:p14="http://schemas.microsoft.com/office/powerpoint/2010/main" val="362832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634</Words>
  <Application>Microsoft Office PowerPoint</Application>
  <PresentationFormat>Widescreen</PresentationFormat>
  <Paragraphs>98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Segoe UI Light</vt:lpstr>
      <vt:lpstr>Office Theme</vt:lpstr>
      <vt:lpstr>Renewable energy source Presentation</vt:lpstr>
      <vt:lpstr>Tools of study</vt:lpstr>
      <vt:lpstr>Data contains: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2025-01-19T06:38:58Z</dcterms:created>
  <dcterms:modified xsi:type="dcterms:W3CDTF">2025-01-20T07:55:40Z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