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sldIdLst>
    <p:sldId id="256" r:id="rId2"/>
    <p:sldId id="257" r:id="rId3"/>
    <p:sldId id="258" r:id="rId4"/>
    <p:sldId id="259" r:id="rId5"/>
    <p:sldId id="260" r:id="rId6"/>
    <p:sldId id="261" r:id="rId7"/>
    <p:sldId id="266" r:id="rId8"/>
    <p:sldId id="267" r:id="rId9"/>
    <p:sldId id="262" r:id="rId10"/>
    <p:sldId id="265" r:id="rId11"/>
    <p:sldId id="269" r:id="rId12"/>
    <p:sldId id="271" r:id="rId13"/>
    <p:sldId id="273"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2"/>
    <p:restoredTop sz="94671"/>
  </p:normalViewPr>
  <p:slideViewPr>
    <p:cSldViewPr snapToGrid="0">
      <p:cViewPr varScale="1">
        <p:scale>
          <a:sx n="104" d="100"/>
          <a:sy n="104" d="100"/>
        </p:scale>
        <p:origin x="5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47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2303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8976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5634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949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67883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8609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875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2143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80644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8/31/23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2981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8/31/23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392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8" r:id="rId6"/>
    <p:sldLayoutId id="2147483793" r:id="rId7"/>
    <p:sldLayoutId id="2147483794" r:id="rId8"/>
    <p:sldLayoutId id="2147483795" r:id="rId9"/>
    <p:sldLayoutId id="2147483797" r:id="rId10"/>
    <p:sldLayoutId id="2147483796"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vidvan.com/tutorials/face-recognition-project-python-opencv"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24">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26">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 name="Rectangle 28">
            <a:extLst>
              <a:ext uri="{FF2B5EF4-FFF2-40B4-BE49-F238E27FC236}">
                <a16:creationId xmlns:a16="http://schemas.microsoft.com/office/drawing/2014/main" id="{4B7B51F0-B802-42C9-AF45-A860F9551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CEAA41-3201-EDDF-9222-6894C1CC3494}"/>
              </a:ext>
            </a:extLst>
          </p:cNvPr>
          <p:cNvPicPr>
            <a:picLocks noChangeAspect="1"/>
          </p:cNvPicPr>
          <p:nvPr/>
        </p:nvPicPr>
        <p:blipFill rotWithShape="1">
          <a:blip r:embed="rId2">
            <a:alphaModFix amt="50000"/>
          </a:blip>
          <a:srcRect b="3017"/>
          <a:stretch/>
        </p:blipFill>
        <p:spPr>
          <a:xfrm>
            <a:off x="-1" y="1"/>
            <a:ext cx="12192000" cy="6858000"/>
          </a:xfrm>
          <a:prstGeom prst="rect">
            <a:avLst/>
          </a:prstGeom>
        </p:spPr>
      </p:pic>
      <p:sp>
        <p:nvSpPr>
          <p:cNvPr id="2" name="Title 1">
            <a:extLst>
              <a:ext uri="{FF2B5EF4-FFF2-40B4-BE49-F238E27FC236}">
                <a16:creationId xmlns:a16="http://schemas.microsoft.com/office/drawing/2014/main" id="{AEA5902F-6249-8F1A-29A9-9C50F2667E70}"/>
              </a:ext>
            </a:extLst>
          </p:cNvPr>
          <p:cNvSpPr>
            <a:spLocks noGrp="1"/>
          </p:cNvSpPr>
          <p:nvPr>
            <p:ph type="ctrTitle"/>
          </p:nvPr>
        </p:nvSpPr>
        <p:spPr>
          <a:xfrm>
            <a:off x="548640" y="952501"/>
            <a:ext cx="5547360" cy="2476499"/>
          </a:xfrm>
        </p:spPr>
        <p:txBody>
          <a:bodyPr vert="horz" lIns="91440" tIns="45720" rIns="91440" bIns="45720" rtlCol="0" anchor="t">
            <a:normAutofit/>
          </a:bodyPr>
          <a:lstStyle/>
          <a:p>
            <a:r>
              <a:rPr lang="en-US" kern="1200">
                <a:solidFill>
                  <a:srgbClr val="FFFFFF"/>
                </a:solidFill>
                <a:effectLst/>
                <a:latin typeface="+mj-lt"/>
                <a:ea typeface="+mj-ea"/>
                <a:cs typeface="+mj-cs"/>
              </a:rPr>
              <a:t>Face Recognition Python Project</a:t>
            </a:r>
            <a:br>
              <a:rPr lang="en-US" kern="1200">
                <a:solidFill>
                  <a:srgbClr val="FFFFFF"/>
                </a:solidFill>
                <a:effectLst/>
                <a:latin typeface="+mj-lt"/>
                <a:ea typeface="+mj-ea"/>
                <a:cs typeface="+mj-cs"/>
              </a:rPr>
            </a:br>
            <a:br>
              <a:rPr lang="en-US" kern="1200">
                <a:solidFill>
                  <a:srgbClr val="FFFFFF"/>
                </a:solidFill>
                <a:latin typeface="+mj-lt"/>
                <a:ea typeface="+mj-ea"/>
                <a:cs typeface="+mj-cs"/>
              </a:rPr>
            </a:br>
            <a:endParaRPr lang="en-US" kern="1200">
              <a:solidFill>
                <a:srgbClr val="FFFFFF"/>
              </a:solidFill>
              <a:latin typeface="+mj-lt"/>
              <a:ea typeface="+mj-ea"/>
              <a:cs typeface="+mj-cs"/>
            </a:endParaRPr>
          </a:p>
        </p:txBody>
      </p:sp>
      <p:cxnSp>
        <p:nvCxnSpPr>
          <p:cNvPr id="43" name="Straight Connector 32">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854E6EF-661A-9E62-AC93-350CE3C04FF4}"/>
              </a:ext>
            </a:extLst>
          </p:cNvPr>
          <p:cNvSpPr>
            <a:spLocks noGrp="1"/>
          </p:cNvSpPr>
          <p:nvPr>
            <p:ph type="subTitle" idx="1"/>
          </p:nvPr>
        </p:nvSpPr>
        <p:spPr>
          <a:xfrm>
            <a:off x="8210127" y="3093701"/>
            <a:ext cx="3433233" cy="3214964"/>
          </a:xfrm>
        </p:spPr>
        <p:txBody>
          <a:bodyPr vert="horz" lIns="91440" tIns="45720" rIns="91440" bIns="45720" rtlCol="0">
            <a:normAutofit/>
          </a:bodyPr>
          <a:lstStyle/>
          <a:p>
            <a:endParaRPr lang="en-US" dirty="0">
              <a:solidFill>
                <a:srgbClr val="FFFFFF"/>
              </a:solidFill>
              <a:effectLst/>
            </a:endParaRPr>
          </a:p>
          <a:p>
            <a:pPr indent="-228600">
              <a:buFont typeface="Arial" panose="020B0604020202020204" pitchFamily="34" charset="0"/>
              <a:buChar char="•"/>
            </a:pPr>
            <a:r>
              <a:rPr lang="en-US" dirty="0">
                <a:solidFill>
                  <a:srgbClr val="FFFFFF"/>
                </a:solidFill>
                <a:effectLst/>
              </a:rPr>
              <a:t>Elias Assy - 206609919 </a:t>
            </a:r>
          </a:p>
          <a:p>
            <a:pPr indent="-228600">
              <a:buFont typeface="Arial" panose="020B0604020202020204" pitchFamily="34" charset="0"/>
              <a:buChar char="•"/>
            </a:pPr>
            <a:r>
              <a:rPr lang="en-US" dirty="0" err="1">
                <a:solidFill>
                  <a:srgbClr val="FFFFFF"/>
                </a:solidFill>
                <a:effectLst/>
              </a:rPr>
              <a:t>Morad</a:t>
            </a:r>
            <a:r>
              <a:rPr lang="en-US" dirty="0">
                <a:solidFill>
                  <a:srgbClr val="FFFFFF"/>
                </a:solidFill>
                <a:effectLst/>
              </a:rPr>
              <a:t> </a:t>
            </a:r>
            <a:r>
              <a:rPr lang="en-US" dirty="0" err="1">
                <a:solidFill>
                  <a:srgbClr val="FFFFFF"/>
                </a:solidFill>
                <a:effectLst/>
              </a:rPr>
              <a:t>Hnef</a:t>
            </a:r>
            <a:r>
              <a:rPr lang="en-US" dirty="0">
                <a:solidFill>
                  <a:srgbClr val="FFFFFF"/>
                </a:solidFill>
              </a:rPr>
              <a:t> - </a:t>
            </a:r>
            <a:r>
              <a:rPr lang="en-US" dirty="0">
                <a:solidFill>
                  <a:srgbClr val="FFFFFF"/>
                </a:solidFill>
                <a:effectLst/>
              </a:rPr>
              <a:t>207340183</a:t>
            </a:r>
          </a:p>
          <a:p>
            <a:pPr indent="-228600">
              <a:buFont typeface="Arial" panose="020B0604020202020204" pitchFamily="34" charset="0"/>
              <a:buChar char="•"/>
            </a:pPr>
            <a:endParaRPr lang="en-US" dirty="0">
              <a:solidFill>
                <a:srgbClr val="FFFFFF"/>
              </a:solidFill>
            </a:endParaRPr>
          </a:p>
        </p:txBody>
      </p:sp>
      <p:cxnSp>
        <p:nvCxnSpPr>
          <p:cNvPr id="44" name="Straight Connector 34">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16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artoon of a person with a mustache and glasses&#10;&#10;Description automatically generated with medium confidence">
            <a:extLst>
              <a:ext uri="{FF2B5EF4-FFF2-40B4-BE49-F238E27FC236}">
                <a16:creationId xmlns:a16="http://schemas.microsoft.com/office/drawing/2014/main" id="{96E3A6C4-4D27-A2C3-4C34-F1DFBA68BE77}"/>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3479"/>
                    </a14:imgEffect>
                    <a14:imgEffect>
                      <a14:saturation sat="53000"/>
                    </a14:imgEffect>
                  </a14:imgLayer>
                </a14:imgProps>
              </a:ext>
            </a:extLst>
          </a:blip>
          <a:srcRect r="-1" b="216"/>
          <a:stretch/>
        </p:blipFill>
        <p:spPr>
          <a:xfrm>
            <a:off x="20" y="1"/>
            <a:ext cx="12191979" cy="6858000"/>
          </a:xfrm>
          <a:prstGeom prst="rect">
            <a:avLst/>
          </a:prstGeom>
          <a:noFill/>
          <a:ln>
            <a:noFill/>
          </a:ln>
          <a:effectLst>
            <a:glow rad="176394">
              <a:schemeClr val="accent1">
                <a:alpha val="40000"/>
              </a:schemeClr>
            </a:glow>
            <a:outerShdw blurRad="1270000" dir="21540000" algn="ctr" rotWithShape="0">
              <a:srgbClr val="000000"/>
            </a:outerShdw>
          </a:effectLst>
        </p:spPr>
      </p:pic>
      <p:sp>
        <p:nvSpPr>
          <p:cNvPr id="2" name="Title 1">
            <a:extLst>
              <a:ext uri="{FF2B5EF4-FFF2-40B4-BE49-F238E27FC236}">
                <a16:creationId xmlns:a16="http://schemas.microsoft.com/office/drawing/2014/main" id="{B9B14A06-A347-BAA1-E771-FEEEC5937CAE}"/>
              </a:ext>
            </a:extLst>
          </p:cNvPr>
          <p:cNvSpPr>
            <a:spLocks noGrp="1"/>
          </p:cNvSpPr>
          <p:nvPr>
            <p:ph type="title"/>
          </p:nvPr>
        </p:nvSpPr>
        <p:spPr>
          <a:xfrm>
            <a:off x="6744425" y="952501"/>
            <a:ext cx="4804105" cy="828173"/>
          </a:xfrm>
        </p:spPr>
        <p:txBody>
          <a:bodyPr>
            <a:normAutofit/>
          </a:bodyPr>
          <a:lstStyle/>
          <a:p>
            <a:r>
              <a:rPr lang="en-US" b="0" i="0" dirty="0">
                <a:solidFill>
                  <a:srgbClr val="FFFFFF"/>
                </a:solidFill>
                <a:effectLst/>
              </a:rPr>
              <a:t>Bibliography:</a:t>
            </a:r>
            <a:endParaRPr lang="en-IL" dirty="0">
              <a:solidFill>
                <a:srgbClr val="FFFFFF"/>
              </a:solidFill>
            </a:endParaRPr>
          </a:p>
        </p:txBody>
      </p:sp>
      <p:sp>
        <p:nvSpPr>
          <p:cNvPr id="11"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4CA4977-EF6F-9151-AA01-25570AC5BFDC}"/>
              </a:ext>
            </a:extLst>
          </p:cNvPr>
          <p:cNvSpPr>
            <a:spLocks noGrp="1"/>
          </p:cNvSpPr>
          <p:nvPr>
            <p:ph idx="1"/>
          </p:nvPr>
        </p:nvSpPr>
        <p:spPr>
          <a:xfrm>
            <a:off x="5895474" y="1696453"/>
            <a:ext cx="6198004" cy="4752567"/>
          </a:xfrm>
        </p:spPr>
        <p:txBody>
          <a:bodyPr>
            <a:normAutofit fontScale="85000" lnSpcReduction="10000"/>
          </a:bodyPr>
          <a:lstStyle/>
          <a:p>
            <a:r>
              <a:rPr lang="en-US" b="0" i="0" dirty="0">
                <a:solidFill>
                  <a:srgbClr val="FFFFFF"/>
                </a:solidFill>
                <a:effectLst/>
              </a:rPr>
              <a:t>Here are the references and sources used during the project:</a:t>
            </a:r>
          </a:p>
          <a:p>
            <a:pPr algn="l">
              <a:buFont typeface="+mj-lt"/>
              <a:buAutoNum type="arabicPeriod"/>
            </a:pPr>
            <a:r>
              <a:rPr lang="en-US" b="0" i="0" dirty="0">
                <a:solidFill>
                  <a:srgbClr val="D1D5DB"/>
                </a:solidFill>
                <a:effectLst/>
                <a:latin typeface="Söhne"/>
              </a:rPr>
              <a:t>"Face Recognition with Python using OpenCV" by </a:t>
            </a:r>
            <a:r>
              <a:rPr lang="en-US" b="0" i="0" dirty="0" err="1">
                <a:solidFill>
                  <a:srgbClr val="D1D5DB"/>
                </a:solidFill>
                <a:effectLst/>
                <a:latin typeface="Söhne"/>
              </a:rPr>
              <a:t>PyImageSearch</a:t>
            </a:r>
            <a:r>
              <a:rPr lang="en-US" b="0" i="0" dirty="0">
                <a:solidFill>
                  <a:srgbClr val="D1D5DB"/>
                </a:solidFill>
                <a:effectLst/>
                <a:latin typeface="Söhne"/>
              </a:rPr>
              <a:t>:</a:t>
            </a:r>
          </a:p>
          <a:p>
            <a:pPr marL="457200" lvl="1" indent="0" algn="l">
              <a:buNone/>
            </a:pPr>
            <a:r>
              <a:rPr lang="en-US" b="0" i="0" dirty="0">
                <a:solidFill>
                  <a:srgbClr val="C00000"/>
                </a:solidFill>
                <a:effectLst/>
                <a:latin typeface="Söhne"/>
              </a:rPr>
              <a:t>https://</a:t>
            </a:r>
            <a:r>
              <a:rPr lang="en-US" b="0" i="0" dirty="0" err="1">
                <a:solidFill>
                  <a:srgbClr val="C00000"/>
                </a:solidFill>
                <a:effectLst/>
                <a:latin typeface="Söhne"/>
              </a:rPr>
              <a:t>pyimagesearch.com</a:t>
            </a:r>
            <a:r>
              <a:rPr lang="en-US" b="0" i="0" dirty="0">
                <a:solidFill>
                  <a:srgbClr val="C00000"/>
                </a:solidFill>
                <a:effectLst/>
                <a:latin typeface="Söhne"/>
              </a:rPr>
              <a:t>/2018/06/18/face-recognition-with-</a:t>
            </a:r>
            <a:r>
              <a:rPr lang="en-US" b="0" i="0" dirty="0" err="1">
                <a:solidFill>
                  <a:srgbClr val="C00000"/>
                </a:solidFill>
                <a:effectLst/>
                <a:latin typeface="Söhne"/>
              </a:rPr>
              <a:t>opencv</a:t>
            </a:r>
            <a:r>
              <a:rPr lang="en-US" b="0" i="0" dirty="0">
                <a:solidFill>
                  <a:srgbClr val="C00000"/>
                </a:solidFill>
                <a:effectLst/>
                <a:latin typeface="Söhne"/>
              </a:rPr>
              <a:t>-python-and-deep-learning/"Facial Recognition with Python and OpenCV" by Real Python</a:t>
            </a:r>
          </a:p>
          <a:p>
            <a:pPr algn="l">
              <a:buFont typeface="+mj-lt"/>
              <a:buAutoNum type="arabicPeriod"/>
            </a:pPr>
            <a:r>
              <a:rPr lang="en-US" b="0" i="0" dirty="0">
                <a:solidFill>
                  <a:srgbClr val="D1D5DB"/>
                </a:solidFill>
                <a:effectLst/>
                <a:latin typeface="Söhne"/>
              </a:rPr>
              <a:t>OpenCV documentation:</a:t>
            </a:r>
          </a:p>
          <a:p>
            <a:pPr marL="457200" lvl="1" indent="0" algn="l">
              <a:buNone/>
            </a:pPr>
            <a:r>
              <a:rPr lang="en-US" b="0" i="0" u="sng" dirty="0">
                <a:solidFill>
                  <a:srgbClr val="C00000"/>
                </a:solidFill>
                <a:effectLst/>
                <a:latin typeface="Söhne"/>
              </a:rPr>
              <a:t>https://</a:t>
            </a:r>
            <a:r>
              <a:rPr lang="en-US" b="0" i="0" u="sng" dirty="0" err="1">
                <a:solidFill>
                  <a:srgbClr val="C00000"/>
                </a:solidFill>
                <a:effectLst/>
                <a:latin typeface="Söhne"/>
              </a:rPr>
              <a:t>docs.opencv.org</a:t>
            </a:r>
            <a:r>
              <a:rPr lang="en-US" b="0" i="0" u="sng" dirty="0">
                <a:solidFill>
                  <a:srgbClr val="C00000"/>
                </a:solidFill>
                <a:effectLst/>
                <a:latin typeface="Söhne"/>
              </a:rPr>
              <a:t>/3.4/da/d60/</a:t>
            </a:r>
            <a:r>
              <a:rPr lang="en-US" b="0" i="0" u="sng" dirty="0" err="1">
                <a:solidFill>
                  <a:srgbClr val="C00000"/>
                </a:solidFill>
                <a:effectLst/>
                <a:latin typeface="Söhne"/>
              </a:rPr>
              <a:t>tutorial_face_main.html</a:t>
            </a:r>
            <a:endParaRPr lang="en-US" b="0" i="0" dirty="0">
              <a:solidFill>
                <a:srgbClr val="C00000"/>
              </a:solidFill>
              <a:effectLst/>
              <a:latin typeface="Söhne"/>
            </a:endParaRPr>
          </a:p>
          <a:p>
            <a:pPr algn="l">
              <a:buFont typeface="+mj-lt"/>
              <a:buAutoNum type="arabicPeriod"/>
            </a:pPr>
            <a:r>
              <a:rPr lang="en-US" b="0" i="0" dirty="0" err="1">
                <a:solidFill>
                  <a:srgbClr val="D1D5DB"/>
                </a:solidFill>
                <a:effectLst/>
                <a:latin typeface="Söhne"/>
              </a:rPr>
              <a:t>Datagen</a:t>
            </a:r>
            <a:r>
              <a:rPr lang="en-US" b="0" i="0" dirty="0">
                <a:solidFill>
                  <a:srgbClr val="D1D5DB"/>
                </a:solidFill>
                <a:effectLst/>
                <a:latin typeface="Söhne"/>
              </a:rPr>
              <a:t>:</a:t>
            </a:r>
          </a:p>
          <a:p>
            <a:pPr marL="457200" lvl="1" indent="0" algn="l">
              <a:buNone/>
            </a:pPr>
            <a:r>
              <a:rPr lang="en-US" b="0" i="0" dirty="0">
                <a:solidFill>
                  <a:srgbClr val="C00000"/>
                </a:solidFill>
                <a:effectLst/>
                <a:latin typeface="Söhne"/>
              </a:rPr>
              <a:t>https://</a:t>
            </a:r>
            <a:r>
              <a:rPr lang="en-US" b="0" i="0" dirty="0" err="1">
                <a:solidFill>
                  <a:srgbClr val="C00000"/>
                </a:solidFill>
                <a:effectLst/>
                <a:latin typeface="Söhne"/>
              </a:rPr>
              <a:t>datagen.tech</a:t>
            </a:r>
            <a:r>
              <a:rPr lang="en-US" b="0" i="0" dirty="0">
                <a:solidFill>
                  <a:srgbClr val="C00000"/>
                </a:solidFill>
                <a:effectLst/>
                <a:latin typeface="Söhne"/>
              </a:rPr>
              <a:t>/guides/face-recognition/face-recognition-with-python/</a:t>
            </a:r>
          </a:p>
          <a:p>
            <a:pPr algn="l">
              <a:buFont typeface="+mj-lt"/>
              <a:buAutoNum type="arabicPeriod"/>
            </a:pPr>
            <a:r>
              <a:rPr lang="en-US" b="0" i="0" dirty="0" err="1">
                <a:solidFill>
                  <a:srgbClr val="D1D5DB"/>
                </a:solidFill>
                <a:effectLst/>
                <a:latin typeface="Söhne"/>
              </a:rPr>
              <a:t>Youtube</a:t>
            </a:r>
            <a:r>
              <a:rPr lang="en-US" b="0" i="0" dirty="0">
                <a:solidFill>
                  <a:srgbClr val="D1D5DB"/>
                </a:solidFill>
                <a:effectLst/>
                <a:latin typeface="Söhne"/>
              </a:rPr>
              <a:t> videos:</a:t>
            </a:r>
          </a:p>
          <a:p>
            <a:pPr marL="457200" lvl="1" indent="0" algn="l">
              <a:buNone/>
            </a:pPr>
            <a:r>
              <a:rPr lang="en-US" b="0" i="0" dirty="0">
                <a:solidFill>
                  <a:srgbClr val="C00000"/>
                </a:solidFill>
                <a:effectLst/>
                <a:latin typeface="Söhne"/>
              </a:rPr>
              <a:t>https://</a:t>
            </a:r>
            <a:r>
              <a:rPr lang="en-US" b="0" i="0" dirty="0" err="1">
                <a:solidFill>
                  <a:srgbClr val="C00000"/>
                </a:solidFill>
                <a:effectLst/>
                <a:latin typeface="Söhne"/>
              </a:rPr>
              <a:t>www.youtube.com</a:t>
            </a:r>
            <a:r>
              <a:rPr lang="en-US" b="0" i="0" dirty="0">
                <a:solidFill>
                  <a:srgbClr val="C00000"/>
                </a:solidFill>
                <a:effectLst/>
                <a:latin typeface="Söhne"/>
              </a:rPr>
              <a:t>/</a:t>
            </a:r>
            <a:r>
              <a:rPr lang="en-US" b="0" i="0" dirty="0" err="1">
                <a:solidFill>
                  <a:srgbClr val="C00000"/>
                </a:solidFill>
                <a:effectLst/>
                <a:latin typeface="Söhne"/>
              </a:rPr>
              <a:t>results?search_query</a:t>
            </a:r>
            <a:r>
              <a:rPr lang="en-US" b="0" i="0" dirty="0">
                <a:solidFill>
                  <a:srgbClr val="C00000"/>
                </a:solidFill>
                <a:effectLst/>
                <a:latin typeface="Söhne"/>
              </a:rPr>
              <a:t>=</a:t>
            </a:r>
            <a:r>
              <a:rPr lang="en-US" b="0" i="0" dirty="0" err="1">
                <a:solidFill>
                  <a:srgbClr val="C00000"/>
                </a:solidFill>
                <a:effectLst/>
                <a:latin typeface="Söhne"/>
              </a:rPr>
              <a:t>face+recognition+python+and+opencv</a:t>
            </a:r>
            <a:endParaRPr lang="en-IL" dirty="0">
              <a:solidFill>
                <a:srgbClr val="C00000"/>
              </a:solidFill>
            </a:endParaRPr>
          </a:p>
          <a:p>
            <a:endParaRPr lang="en-US" b="0" i="0" dirty="0">
              <a:solidFill>
                <a:srgbClr val="FFFFFF"/>
              </a:solidFill>
              <a:effectLst/>
            </a:endParaRPr>
          </a:p>
          <a:p>
            <a:endParaRPr lang="en-IL" dirty="0">
              <a:solidFill>
                <a:srgbClr val="FFFFFF"/>
              </a:solidFill>
            </a:endParaRPr>
          </a:p>
        </p:txBody>
      </p:sp>
      <p:sp>
        <p:nvSpPr>
          <p:cNvPr id="13"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10</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75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chnological background">
            <a:extLst>
              <a:ext uri="{FF2B5EF4-FFF2-40B4-BE49-F238E27FC236}">
                <a16:creationId xmlns:a16="http://schemas.microsoft.com/office/drawing/2014/main" id="{9C008E38-D0CA-A23B-6F46-79C9975180FD}"/>
              </a:ext>
            </a:extLst>
          </p:cNvPr>
          <p:cNvPicPr>
            <a:picLocks noChangeAspect="1"/>
          </p:cNvPicPr>
          <p:nvPr/>
        </p:nvPicPr>
        <p:blipFill rotWithShape="1">
          <a:blip r:embed="rId2">
            <a:alphaModFix amt="50000"/>
          </a:blip>
          <a:srcRect t="5772" b="9958"/>
          <a:stretch/>
        </p:blipFill>
        <p:spPr>
          <a:xfrm>
            <a:off x="-1" y="1"/>
            <a:ext cx="12192000" cy="6858000"/>
          </a:xfrm>
          <a:prstGeom prst="rect">
            <a:avLst/>
          </a:prstGeom>
          <a:noFill/>
        </p:spPr>
      </p:pic>
      <p:sp>
        <p:nvSpPr>
          <p:cNvPr id="2" name="Title 1">
            <a:extLst>
              <a:ext uri="{FF2B5EF4-FFF2-40B4-BE49-F238E27FC236}">
                <a16:creationId xmlns:a16="http://schemas.microsoft.com/office/drawing/2014/main" id="{E809A0AA-9E12-3C8B-21F8-E637B9134C51}"/>
              </a:ext>
            </a:extLst>
          </p:cNvPr>
          <p:cNvSpPr>
            <a:spLocks noGrp="1"/>
          </p:cNvSpPr>
          <p:nvPr>
            <p:ph type="title"/>
          </p:nvPr>
        </p:nvSpPr>
        <p:spPr>
          <a:xfrm>
            <a:off x="548640" y="952501"/>
            <a:ext cx="5547360" cy="2476499"/>
          </a:xfrm>
        </p:spPr>
        <p:txBody>
          <a:bodyPr>
            <a:normAutofit/>
          </a:bodyPr>
          <a:lstStyle/>
          <a:p>
            <a:r>
              <a:rPr lang="en-US" sz="4400" b="0" i="0" dirty="0">
                <a:solidFill>
                  <a:srgbClr val="FFFFFF"/>
                </a:solidFill>
                <a:effectLst/>
              </a:rPr>
              <a:t>LOSS Graph:</a:t>
            </a:r>
            <a:endParaRPr lang="en-IL" sz="4400" dirty="0">
              <a:solidFill>
                <a:srgbClr val="FFFFFF"/>
              </a:solidFill>
            </a:endParaRPr>
          </a:p>
        </p:txBody>
      </p:sp>
      <p:sp>
        <p:nvSpPr>
          <p:cNvPr id="16"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23" name="Date Placeholder 77">
            <a:extLst>
              <a:ext uri="{FF2B5EF4-FFF2-40B4-BE49-F238E27FC236}">
                <a16:creationId xmlns:a16="http://schemas.microsoft.com/office/drawing/2014/main" id="{FB242FF9-7067-4B72-B884-CF66DF92AA04}"/>
              </a:ext>
            </a:extLst>
          </p:cNvPr>
          <p:cNvSpPr>
            <a:spLocks noGrp="1"/>
          </p:cNvSpPr>
          <p:nvPr>
            <p:ph type="dt" sz="half" idx="10"/>
          </p:nvPr>
        </p:nvSpPr>
        <p:spPr>
          <a:xfrm>
            <a:off x="588729" y="6449535"/>
            <a:ext cx="2983095" cy="308453"/>
          </a:xfrm>
        </p:spPr>
        <p:txBody>
          <a:bodyPr>
            <a:normAutofit/>
          </a:bodyPr>
          <a:lstStyle/>
          <a:p>
            <a:pPr>
              <a:spcAft>
                <a:spcPts val="600"/>
              </a:spcAft>
            </a:pPr>
            <a:endParaRPr lang="en-US" dirty="0">
              <a:solidFill>
                <a:srgbClr val="FFFFFF"/>
              </a:solidFill>
            </a:endParaRPr>
          </a:p>
        </p:txBody>
      </p:sp>
      <p:sp>
        <p:nvSpPr>
          <p:cNvPr id="18" name="Slide Number Placeholder 5">
            <a:extLst>
              <a:ext uri="{FF2B5EF4-FFF2-40B4-BE49-F238E27FC236}">
                <a16:creationId xmlns:a16="http://schemas.microsoft.com/office/drawing/2014/main" id="{6D4D1CD5-79A4-491C-85F0-0EE21E8849CB}"/>
              </a:ext>
              <a:ext uri="{C183D7F6-B498-43B3-948B-1728B52AA6E4}">
                <adec:decorative xmlns:adec="http://schemas.microsoft.com/office/drawing/2017/decorative" val="0"/>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11</a:t>
            </a:fld>
            <a:endParaRPr lang="en-US">
              <a:solidFill>
                <a:srgbClr val="FFFFFF"/>
              </a:solidFill>
              <a:effectLst>
                <a:outerShdw blurRad="38100" dist="38100" dir="2700000" algn="tl">
                  <a:srgbClr val="000000">
                    <a:alpha val="43137"/>
                  </a:srgbClr>
                </a:outerShdw>
              </a:effectLst>
            </a:endParaRPr>
          </a:p>
        </p:txBody>
      </p:sp>
      <p:pic>
        <p:nvPicPr>
          <p:cNvPr id="4" name="Picture 2" descr="Face Recognition | Real Time Face Recognition OpenCV | Great Learning">
            <a:extLst>
              <a:ext uri="{FF2B5EF4-FFF2-40B4-BE49-F238E27FC236}">
                <a16:creationId xmlns:a16="http://schemas.microsoft.com/office/drawing/2014/main" id="{E8EB2A70-9937-7946-F292-D59BF54860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39367" y="952501"/>
            <a:ext cx="6896100" cy="4999228"/>
          </a:xfrm>
          <a:prstGeom prst="rect">
            <a:avLst/>
          </a:prstGeom>
          <a:solidFill>
            <a:srgbClr val="FFFFFF"/>
          </a:solidFill>
        </p:spPr>
      </p:pic>
      <p:sp>
        <p:nvSpPr>
          <p:cNvPr id="10" name="TextBox 9">
            <a:extLst>
              <a:ext uri="{FF2B5EF4-FFF2-40B4-BE49-F238E27FC236}">
                <a16:creationId xmlns:a16="http://schemas.microsoft.com/office/drawing/2014/main" id="{5CC443AA-2039-A225-8F7C-0DA205242D27}"/>
              </a:ext>
            </a:extLst>
          </p:cNvPr>
          <p:cNvSpPr txBox="1"/>
          <p:nvPr/>
        </p:nvSpPr>
        <p:spPr>
          <a:xfrm>
            <a:off x="548640" y="2268570"/>
            <a:ext cx="3408218" cy="1290866"/>
          </a:xfrm>
          <a:prstGeom prst="rect">
            <a:avLst/>
          </a:prstGeom>
          <a:noFill/>
        </p:spPr>
        <p:txBody>
          <a:bodyPr wrap="square">
            <a:spAutoFit/>
          </a:bodyPr>
          <a:lstStyle/>
          <a:p>
            <a:pPr>
              <a:lnSpc>
                <a:spcPct val="110000"/>
              </a:lnSpc>
              <a:buFont typeface="Arial" panose="020B0604020202020204" pitchFamily="34" charset="0"/>
              <a:buChar char="•"/>
            </a:pPr>
            <a:r>
              <a:rPr lang="en-US" sz="1800" b="0" i="0" dirty="0">
                <a:solidFill>
                  <a:srgbClr val="FFFFFF"/>
                </a:solidFill>
                <a:effectLst/>
              </a:rPr>
              <a:t>The loss function reflects how well the model is learning and converging towards accurate predictions.</a:t>
            </a:r>
            <a:endParaRPr lang="en-IL" sz="1800" dirty="0">
              <a:solidFill>
                <a:srgbClr val="FFFFFF"/>
              </a:solidFill>
            </a:endParaRPr>
          </a:p>
        </p:txBody>
      </p:sp>
    </p:spTree>
    <p:extLst>
      <p:ext uri="{BB962C8B-B14F-4D97-AF65-F5344CB8AC3E}">
        <p14:creationId xmlns:p14="http://schemas.microsoft.com/office/powerpoint/2010/main" val="398467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chnological background">
            <a:extLst>
              <a:ext uri="{FF2B5EF4-FFF2-40B4-BE49-F238E27FC236}">
                <a16:creationId xmlns:a16="http://schemas.microsoft.com/office/drawing/2014/main" id="{9C008E38-D0CA-A23B-6F46-79C9975180FD}"/>
              </a:ext>
            </a:extLst>
          </p:cNvPr>
          <p:cNvPicPr>
            <a:picLocks noChangeAspect="1"/>
          </p:cNvPicPr>
          <p:nvPr/>
        </p:nvPicPr>
        <p:blipFill rotWithShape="1">
          <a:blip r:embed="rId2">
            <a:alphaModFix amt="50000"/>
          </a:blip>
          <a:srcRect t="5772" b="9958"/>
          <a:stretch/>
        </p:blipFill>
        <p:spPr>
          <a:xfrm>
            <a:off x="-1" y="1"/>
            <a:ext cx="12192000" cy="6858000"/>
          </a:xfrm>
          <a:prstGeom prst="rect">
            <a:avLst/>
          </a:prstGeom>
          <a:noFill/>
        </p:spPr>
      </p:pic>
      <p:sp>
        <p:nvSpPr>
          <p:cNvPr id="2" name="Title 1">
            <a:extLst>
              <a:ext uri="{FF2B5EF4-FFF2-40B4-BE49-F238E27FC236}">
                <a16:creationId xmlns:a16="http://schemas.microsoft.com/office/drawing/2014/main" id="{E809A0AA-9E12-3C8B-21F8-E637B9134C51}"/>
              </a:ext>
            </a:extLst>
          </p:cNvPr>
          <p:cNvSpPr>
            <a:spLocks noGrp="1"/>
          </p:cNvSpPr>
          <p:nvPr>
            <p:ph type="title"/>
          </p:nvPr>
        </p:nvSpPr>
        <p:spPr>
          <a:xfrm>
            <a:off x="548639" y="952502"/>
            <a:ext cx="8502997" cy="756226"/>
          </a:xfrm>
        </p:spPr>
        <p:txBody>
          <a:bodyPr>
            <a:normAutofit/>
          </a:bodyPr>
          <a:lstStyle/>
          <a:p>
            <a:r>
              <a:rPr lang="en-US" sz="2800" b="0" i="0" dirty="0">
                <a:solidFill>
                  <a:srgbClr val="FFFFFF"/>
                </a:solidFill>
                <a:effectLst/>
              </a:rPr>
              <a:t>Recall, Precision, and Accuracy:</a:t>
            </a:r>
            <a:endParaRPr lang="en-IL" sz="2800" dirty="0">
              <a:solidFill>
                <a:srgbClr val="FFFFFF"/>
              </a:solidFill>
            </a:endParaRPr>
          </a:p>
        </p:txBody>
      </p:sp>
      <p:sp>
        <p:nvSpPr>
          <p:cNvPr id="16"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18" name="Slide Number Placeholder 5">
            <a:extLst>
              <a:ext uri="{FF2B5EF4-FFF2-40B4-BE49-F238E27FC236}">
                <a16:creationId xmlns:a16="http://schemas.microsoft.com/office/drawing/2014/main" id="{6D4D1CD5-79A4-491C-85F0-0EE21E8849CB}"/>
              </a:ext>
              <a:ext uri="{C183D7F6-B498-43B3-948B-1728B52AA6E4}">
                <adec:decorative xmlns:adec="http://schemas.microsoft.com/office/drawing/2017/decorative" val="0"/>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12</a:t>
            </a:fld>
            <a:endParaRPr lang="en-US">
              <a:solidFill>
                <a:srgbClr val="FFFFFF"/>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7E0322F-3E7E-7793-84F8-5A049592046E}"/>
              </a:ext>
            </a:extLst>
          </p:cNvPr>
          <p:cNvSpPr txBox="1"/>
          <p:nvPr/>
        </p:nvSpPr>
        <p:spPr>
          <a:xfrm>
            <a:off x="548639" y="1502688"/>
            <a:ext cx="10876694" cy="5078313"/>
          </a:xfrm>
          <a:prstGeom prst="rect">
            <a:avLst/>
          </a:prstGeom>
          <a:noFill/>
        </p:spPr>
        <p:txBody>
          <a:bodyPr wrap="square" rtlCol="0">
            <a:spAutoFit/>
          </a:bodyPr>
          <a:lstStyle/>
          <a:p>
            <a:pPr algn="l"/>
            <a:r>
              <a:rPr lang="en-US" b="1" i="0" dirty="0">
                <a:solidFill>
                  <a:schemeClr val="accent1"/>
                </a:solidFill>
                <a:effectLst/>
                <a:latin typeface="Söhne"/>
              </a:rPr>
              <a:t>Recall:</a:t>
            </a:r>
            <a:r>
              <a:rPr lang="en-US" b="0" i="0" dirty="0">
                <a:solidFill>
                  <a:schemeClr val="bg1"/>
                </a:solidFill>
                <a:effectLst/>
                <a:latin typeface="Söhne"/>
              </a:rPr>
              <a:t> Recall, also known as True Positive Rate or Sensitivity, measures the ability of the software to correctly identify known faces. It's the ratio of correctly recognized faces to the total number of actual known faces.</a:t>
            </a:r>
          </a:p>
          <a:p>
            <a:pPr algn="l">
              <a:buFont typeface="Arial" panose="020B0604020202020204" pitchFamily="34" charset="0"/>
              <a:buChar char="•"/>
            </a:pPr>
            <a:r>
              <a:rPr lang="en-US" b="0" i="0" dirty="0">
                <a:solidFill>
                  <a:schemeClr val="bg1"/>
                </a:solidFill>
                <a:effectLst/>
                <a:latin typeface="Söhne"/>
              </a:rPr>
              <a:t>Formula: Recall = True Positives / (True Positives + False Negatives)</a:t>
            </a:r>
          </a:p>
          <a:p>
            <a:pPr algn="l">
              <a:buFont typeface="Arial" panose="020B0604020202020204" pitchFamily="34" charset="0"/>
              <a:buChar char="•"/>
            </a:pPr>
            <a:r>
              <a:rPr lang="en-US" b="0" i="0" dirty="0">
                <a:solidFill>
                  <a:schemeClr val="bg1"/>
                </a:solidFill>
                <a:effectLst/>
                <a:latin typeface="Söhne"/>
              </a:rPr>
              <a:t>Example Interpretation: If the recall is 85%, it means that the software identified 85% of all known faces correctly.</a:t>
            </a:r>
          </a:p>
          <a:p>
            <a:endParaRPr lang="en-IL" dirty="0"/>
          </a:p>
          <a:p>
            <a:pPr algn="l"/>
            <a:r>
              <a:rPr lang="en-US" b="1" i="0" dirty="0">
                <a:solidFill>
                  <a:schemeClr val="accent1"/>
                </a:solidFill>
                <a:effectLst/>
                <a:latin typeface="Söhne"/>
              </a:rPr>
              <a:t>Precision:</a:t>
            </a:r>
            <a:r>
              <a:rPr lang="en-US" b="0" i="0" dirty="0">
                <a:solidFill>
                  <a:schemeClr val="accent1"/>
                </a:solidFill>
                <a:effectLst/>
                <a:latin typeface="Söhne"/>
              </a:rPr>
              <a:t> </a:t>
            </a:r>
            <a:r>
              <a:rPr lang="en-US" b="0" i="0" dirty="0">
                <a:solidFill>
                  <a:schemeClr val="bg1"/>
                </a:solidFill>
                <a:effectLst/>
                <a:latin typeface="Söhne"/>
              </a:rPr>
              <a:t>Precision quantifies the software's reliability in labeling a recognized face as a known face. It's the ratio of correctly recognized faces to the total number of recognized faces.</a:t>
            </a:r>
          </a:p>
          <a:p>
            <a:pPr algn="l">
              <a:buFont typeface="Arial" panose="020B0604020202020204" pitchFamily="34" charset="0"/>
              <a:buChar char="•"/>
            </a:pPr>
            <a:r>
              <a:rPr lang="en-US" b="0" i="0" dirty="0">
                <a:solidFill>
                  <a:schemeClr val="bg1"/>
                </a:solidFill>
                <a:effectLst/>
                <a:latin typeface="Söhne"/>
              </a:rPr>
              <a:t>Formula: Precision = True Positives / (True Positives + False Positives)</a:t>
            </a:r>
          </a:p>
          <a:p>
            <a:pPr algn="l">
              <a:buFont typeface="Arial" panose="020B0604020202020204" pitchFamily="34" charset="0"/>
              <a:buChar char="•"/>
            </a:pPr>
            <a:r>
              <a:rPr lang="en-US" b="0" i="0" dirty="0">
                <a:solidFill>
                  <a:schemeClr val="bg1"/>
                </a:solidFill>
                <a:effectLst/>
                <a:latin typeface="Söhne"/>
              </a:rPr>
              <a:t>Example Interpretation: If the precision is 92%, it means that 92% of the recognized faces were indeed known faces.</a:t>
            </a:r>
          </a:p>
          <a:p>
            <a:pPr algn="l">
              <a:buFont typeface="Arial" panose="020B0604020202020204" pitchFamily="34" charset="0"/>
              <a:buChar char="•"/>
            </a:pPr>
            <a:endParaRPr lang="en-US" dirty="0">
              <a:solidFill>
                <a:schemeClr val="bg1"/>
              </a:solidFill>
              <a:latin typeface="Söhne"/>
            </a:endParaRPr>
          </a:p>
          <a:p>
            <a:pPr algn="l">
              <a:buFont typeface="Arial" panose="020B0604020202020204" pitchFamily="34" charset="0"/>
              <a:buChar char="•"/>
            </a:pPr>
            <a:r>
              <a:rPr lang="en-US" b="0" i="0" dirty="0">
                <a:solidFill>
                  <a:schemeClr val="accent1"/>
                </a:solidFill>
                <a:effectLst/>
                <a:latin typeface="Söhne"/>
              </a:rPr>
              <a:t>Accuracy: </a:t>
            </a:r>
            <a:r>
              <a:rPr lang="en-US" b="0" i="0" dirty="0">
                <a:solidFill>
                  <a:schemeClr val="bg1"/>
                </a:solidFill>
                <a:effectLst/>
                <a:latin typeface="Söhne"/>
              </a:rPr>
              <a:t>Accuracy provides an overall measure of the software's correctness, considering both correct and incorrect predictions.</a:t>
            </a:r>
          </a:p>
          <a:p>
            <a:pPr algn="l">
              <a:buFont typeface="Arial" panose="020B0604020202020204" pitchFamily="34" charset="0"/>
              <a:buChar char="•"/>
            </a:pPr>
            <a:r>
              <a:rPr lang="en-US" b="0" i="0" dirty="0">
                <a:solidFill>
                  <a:schemeClr val="bg1"/>
                </a:solidFill>
                <a:effectLst/>
                <a:latin typeface="Söhne"/>
              </a:rPr>
              <a:t>Formula: Accuracy = (True Positives + True Negatives) / Total Instances</a:t>
            </a:r>
          </a:p>
          <a:p>
            <a:pPr algn="l">
              <a:buFont typeface="Arial" panose="020B0604020202020204" pitchFamily="34" charset="0"/>
              <a:buChar char="•"/>
            </a:pPr>
            <a:r>
              <a:rPr lang="en-US" b="0" i="0" dirty="0">
                <a:solidFill>
                  <a:schemeClr val="bg1"/>
                </a:solidFill>
                <a:effectLst/>
                <a:latin typeface="Söhne"/>
              </a:rPr>
              <a:t>Example Interpretation: An accuracy of 88% indicates that 88% of all predictions (recognized and unrecognized faces) were correct.</a:t>
            </a:r>
          </a:p>
          <a:p>
            <a:pPr algn="l">
              <a:buFont typeface="Arial" panose="020B0604020202020204" pitchFamily="34" charset="0"/>
              <a:buChar char="•"/>
            </a:pPr>
            <a:endParaRPr lang="en-US" b="0" i="0" dirty="0">
              <a:solidFill>
                <a:schemeClr val="bg1"/>
              </a:solidFill>
              <a:effectLst/>
              <a:latin typeface="Söhne"/>
            </a:endParaRPr>
          </a:p>
          <a:p>
            <a:endParaRPr lang="en-IL" dirty="0"/>
          </a:p>
        </p:txBody>
      </p:sp>
    </p:spTree>
    <p:extLst>
      <p:ext uri="{BB962C8B-B14F-4D97-AF65-F5344CB8AC3E}">
        <p14:creationId xmlns:p14="http://schemas.microsoft.com/office/powerpoint/2010/main" val="147697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chnological background">
            <a:extLst>
              <a:ext uri="{FF2B5EF4-FFF2-40B4-BE49-F238E27FC236}">
                <a16:creationId xmlns:a16="http://schemas.microsoft.com/office/drawing/2014/main" id="{9C008E38-D0CA-A23B-6F46-79C9975180FD}"/>
              </a:ext>
            </a:extLst>
          </p:cNvPr>
          <p:cNvPicPr>
            <a:picLocks noChangeAspect="1"/>
          </p:cNvPicPr>
          <p:nvPr/>
        </p:nvPicPr>
        <p:blipFill rotWithShape="1">
          <a:blip r:embed="rId2">
            <a:alphaModFix amt="50000"/>
          </a:blip>
          <a:srcRect t="5772" b="9958"/>
          <a:stretch/>
        </p:blipFill>
        <p:spPr>
          <a:xfrm>
            <a:off x="-1" y="1"/>
            <a:ext cx="12192000" cy="6858000"/>
          </a:xfrm>
          <a:prstGeom prst="rect">
            <a:avLst/>
          </a:prstGeom>
          <a:noFill/>
        </p:spPr>
      </p:pic>
      <p:sp>
        <p:nvSpPr>
          <p:cNvPr id="2" name="Title 1">
            <a:extLst>
              <a:ext uri="{FF2B5EF4-FFF2-40B4-BE49-F238E27FC236}">
                <a16:creationId xmlns:a16="http://schemas.microsoft.com/office/drawing/2014/main" id="{E809A0AA-9E12-3C8B-21F8-E637B9134C51}"/>
              </a:ext>
            </a:extLst>
          </p:cNvPr>
          <p:cNvSpPr>
            <a:spLocks noGrp="1"/>
          </p:cNvSpPr>
          <p:nvPr>
            <p:ph type="title"/>
          </p:nvPr>
        </p:nvSpPr>
        <p:spPr>
          <a:xfrm>
            <a:off x="548639" y="952502"/>
            <a:ext cx="8502997" cy="756226"/>
          </a:xfrm>
        </p:spPr>
        <p:txBody>
          <a:bodyPr>
            <a:normAutofit/>
          </a:bodyPr>
          <a:lstStyle/>
          <a:p>
            <a:r>
              <a:rPr lang="en-US" sz="2800" b="0" i="0" dirty="0" err="1">
                <a:solidFill>
                  <a:srgbClr val="FFFFFF"/>
                </a:solidFill>
                <a:effectLst/>
              </a:rPr>
              <a:t>Github</a:t>
            </a:r>
            <a:r>
              <a:rPr lang="en-US" sz="2800" b="0" i="0" dirty="0">
                <a:solidFill>
                  <a:srgbClr val="FFFFFF"/>
                </a:solidFill>
                <a:effectLst/>
              </a:rPr>
              <a:t> + </a:t>
            </a:r>
            <a:r>
              <a:rPr lang="en-US" sz="2800" b="0" i="0" dirty="0" err="1">
                <a:solidFill>
                  <a:srgbClr val="FFFFFF"/>
                </a:solidFill>
                <a:effectLst/>
              </a:rPr>
              <a:t>Youtube</a:t>
            </a:r>
            <a:r>
              <a:rPr lang="en-US" sz="2800" b="0" i="0" dirty="0">
                <a:solidFill>
                  <a:srgbClr val="FFFFFF"/>
                </a:solidFill>
                <a:effectLst/>
              </a:rPr>
              <a:t> links:</a:t>
            </a:r>
            <a:endParaRPr lang="en-IL" sz="2800" dirty="0">
              <a:solidFill>
                <a:srgbClr val="FFFFFF"/>
              </a:solidFill>
            </a:endParaRPr>
          </a:p>
        </p:txBody>
      </p:sp>
      <p:sp>
        <p:nvSpPr>
          <p:cNvPr id="16"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18" name="Slide Number Placeholder 5">
            <a:extLst>
              <a:ext uri="{FF2B5EF4-FFF2-40B4-BE49-F238E27FC236}">
                <a16:creationId xmlns:a16="http://schemas.microsoft.com/office/drawing/2014/main" id="{6D4D1CD5-79A4-491C-85F0-0EE21E8849CB}"/>
              </a:ext>
              <a:ext uri="{C183D7F6-B498-43B3-948B-1728B52AA6E4}">
                <adec:decorative xmlns:adec="http://schemas.microsoft.com/office/drawing/2017/decorative" val="0"/>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13</a:t>
            </a:fld>
            <a:endParaRPr lang="en-US">
              <a:solidFill>
                <a:srgbClr val="FFFFFF"/>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7E0322F-3E7E-7793-84F8-5A049592046E}"/>
              </a:ext>
            </a:extLst>
          </p:cNvPr>
          <p:cNvSpPr txBox="1"/>
          <p:nvPr/>
        </p:nvSpPr>
        <p:spPr>
          <a:xfrm>
            <a:off x="657652" y="1507254"/>
            <a:ext cx="10876694" cy="1200329"/>
          </a:xfrm>
          <a:prstGeom prst="rect">
            <a:avLst/>
          </a:prstGeom>
          <a:noFill/>
        </p:spPr>
        <p:txBody>
          <a:bodyPr wrap="square" rtlCol="0">
            <a:spAutoFit/>
          </a:bodyPr>
          <a:lstStyle/>
          <a:p>
            <a:pPr algn="l"/>
            <a:r>
              <a:rPr lang="en-US" b="1" i="0" dirty="0" err="1">
                <a:solidFill>
                  <a:schemeClr val="accent1"/>
                </a:solidFill>
                <a:effectLst/>
                <a:latin typeface="Söhne"/>
              </a:rPr>
              <a:t>Github</a:t>
            </a:r>
            <a:r>
              <a:rPr lang="en-US" b="1" i="0" dirty="0">
                <a:solidFill>
                  <a:schemeClr val="accent1"/>
                </a:solidFill>
                <a:effectLst/>
                <a:latin typeface="Söhne"/>
              </a:rPr>
              <a:t>: </a:t>
            </a:r>
            <a:r>
              <a:rPr lang="en-US" b="1" i="0" dirty="0">
                <a:solidFill>
                  <a:schemeClr val="bg1"/>
                </a:solidFill>
                <a:effectLst/>
                <a:latin typeface="Söhne"/>
              </a:rPr>
              <a:t>https://</a:t>
            </a:r>
            <a:r>
              <a:rPr lang="en-US" b="1" i="0" dirty="0" err="1">
                <a:solidFill>
                  <a:schemeClr val="bg1"/>
                </a:solidFill>
                <a:effectLst/>
                <a:latin typeface="Söhne"/>
              </a:rPr>
              <a:t>github.com</a:t>
            </a:r>
            <a:r>
              <a:rPr lang="en-US" b="1" i="0" dirty="0">
                <a:solidFill>
                  <a:schemeClr val="bg1"/>
                </a:solidFill>
                <a:effectLst/>
                <a:latin typeface="Söhne"/>
              </a:rPr>
              <a:t>/</a:t>
            </a:r>
            <a:r>
              <a:rPr lang="en-US" b="1" i="0" dirty="0" err="1">
                <a:solidFill>
                  <a:schemeClr val="bg1"/>
                </a:solidFill>
                <a:effectLst/>
                <a:latin typeface="Söhne"/>
              </a:rPr>
              <a:t>EliasAndry</a:t>
            </a:r>
            <a:r>
              <a:rPr lang="en-US" b="1" i="0" dirty="0">
                <a:solidFill>
                  <a:schemeClr val="bg1"/>
                </a:solidFill>
                <a:effectLst/>
                <a:latin typeface="Söhne"/>
              </a:rPr>
              <a:t>/Face-</a:t>
            </a:r>
            <a:r>
              <a:rPr lang="en-US" b="1" i="0" dirty="0" err="1">
                <a:solidFill>
                  <a:schemeClr val="bg1"/>
                </a:solidFill>
                <a:effectLst/>
                <a:latin typeface="Söhne"/>
              </a:rPr>
              <a:t>Reco</a:t>
            </a:r>
            <a:endParaRPr lang="en-US" dirty="0">
              <a:solidFill>
                <a:schemeClr val="bg1"/>
              </a:solidFill>
              <a:latin typeface="Söhne"/>
            </a:endParaRPr>
          </a:p>
          <a:p>
            <a:pPr algn="l">
              <a:buFont typeface="Arial" panose="020B0604020202020204" pitchFamily="34" charset="0"/>
              <a:buChar char="•"/>
            </a:pPr>
            <a:endParaRPr lang="en-US" b="0" i="0" dirty="0">
              <a:solidFill>
                <a:schemeClr val="bg1"/>
              </a:solidFill>
              <a:effectLst/>
              <a:latin typeface="Söhne"/>
            </a:endParaRPr>
          </a:p>
          <a:p>
            <a:pPr algn="l"/>
            <a:r>
              <a:rPr lang="en-US" b="0" i="0" dirty="0" err="1">
                <a:solidFill>
                  <a:schemeClr val="accent1"/>
                </a:solidFill>
                <a:effectLst/>
                <a:latin typeface="Söhne"/>
              </a:rPr>
              <a:t>Youtube</a:t>
            </a:r>
            <a:r>
              <a:rPr lang="en-US" b="0" i="0" dirty="0">
                <a:solidFill>
                  <a:schemeClr val="accent1"/>
                </a:solidFill>
                <a:effectLst/>
                <a:latin typeface="Söhne"/>
              </a:rPr>
              <a:t>: </a:t>
            </a:r>
            <a:r>
              <a:rPr lang="en-US" b="0" i="0" dirty="0">
                <a:solidFill>
                  <a:schemeClr val="bg1"/>
                </a:solidFill>
                <a:effectLst/>
                <a:latin typeface="Söhne"/>
              </a:rPr>
              <a:t>https://</a:t>
            </a:r>
            <a:r>
              <a:rPr lang="en-US" b="0" i="0" dirty="0" err="1">
                <a:solidFill>
                  <a:schemeClr val="bg1"/>
                </a:solidFill>
                <a:effectLst/>
                <a:latin typeface="Söhne"/>
              </a:rPr>
              <a:t>youtu.be</a:t>
            </a:r>
            <a:r>
              <a:rPr lang="en-US" b="0" i="0" dirty="0">
                <a:solidFill>
                  <a:schemeClr val="bg1"/>
                </a:solidFill>
                <a:effectLst/>
                <a:latin typeface="Söhne"/>
              </a:rPr>
              <a:t>/zBbC1Ss_mUM</a:t>
            </a:r>
          </a:p>
          <a:p>
            <a:endParaRPr lang="en-IL" dirty="0"/>
          </a:p>
        </p:txBody>
      </p:sp>
    </p:spTree>
    <p:extLst>
      <p:ext uri="{BB962C8B-B14F-4D97-AF65-F5344CB8AC3E}">
        <p14:creationId xmlns:p14="http://schemas.microsoft.com/office/powerpoint/2010/main" val="134353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chnological background">
            <a:extLst>
              <a:ext uri="{FF2B5EF4-FFF2-40B4-BE49-F238E27FC236}">
                <a16:creationId xmlns:a16="http://schemas.microsoft.com/office/drawing/2014/main" id="{CD3C46CE-3C4B-E01C-31EA-FDEF17A7783D}"/>
              </a:ext>
            </a:extLst>
          </p:cNvPr>
          <p:cNvPicPr>
            <a:picLocks noChangeAspect="1"/>
          </p:cNvPicPr>
          <p:nvPr/>
        </p:nvPicPr>
        <p:blipFill rotWithShape="1">
          <a:blip r:embed="rId2">
            <a:alphaModFix amt="50000"/>
          </a:blip>
          <a:srcRect t="5113" b="10617"/>
          <a:stretch/>
        </p:blipFill>
        <p:spPr>
          <a:xfrm>
            <a:off x="-1" y="1"/>
            <a:ext cx="12192000" cy="6858000"/>
          </a:xfrm>
          <a:prstGeom prst="rect">
            <a:avLst/>
          </a:prstGeom>
          <a:noFill/>
        </p:spPr>
      </p:pic>
      <p:sp>
        <p:nvSpPr>
          <p:cNvPr id="2" name="Title 1">
            <a:extLst>
              <a:ext uri="{FF2B5EF4-FFF2-40B4-BE49-F238E27FC236}">
                <a16:creationId xmlns:a16="http://schemas.microsoft.com/office/drawing/2014/main" id="{C7F1992C-4952-B693-8901-6579716CA26B}"/>
              </a:ext>
            </a:extLst>
          </p:cNvPr>
          <p:cNvSpPr>
            <a:spLocks noGrp="1"/>
          </p:cNvSpPr>
          <p:nvPr>
            <p:ph type="title"/>
          </p:nvPr>
        </p:nvSpPr>
        <p:spPr>
          <a:xfrm>
            <a:off x="548640" y="952501"/>
            <a:ext cx="5547360" cy="2476499"/>
          </a:xfrm>
        </p:spPr>
        <p:txBody>
          <a:bodyPr>
            <a:normAutofit/>
          </a:bodyPr>
          <a:lstStyle/>
          <a:p>
            <a:r>
              <a:rPr lang="en-US" sz="4400" dirty="0">
                <a:solidFill>
                  <a:srgbClr val="FFFFFF"/>
                </a:solidFill>
                <a:effectLst/>
              </a:rPr>
              <a:t>"What Does the Software Do?"</a:t>
            </a:r>
            <a:br>
              <a:rPr lang="en-US" sz="4400" dirty="0">
                <a:solidFill>
                  <a:srgbClr val="FFFFFF"/>
                </a:solidFill>
                <a:effectLst/>
              </a:rPr>
            </a:br>
            <a:endParaRPr lang="en-IL" sz="4400" dirty="0">
              <a:solidFill>
                <a:srgbClr val="FFFFFF"/>
              </a:solidFill>
            </a:endParaRPr>
          </a:p>
        </p:txBody>
      </p:sp>
      <p:sp>
        <p:nvSpPr>
          <p:cNvPr id="9"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2004802" cy="365125"/>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C3B21A6-D91A-39EA-370A-6109D3153EB1}"/>
              </a:ext>
            </a:extLst>
          </p:cNvPr>
          <p:cNvSpPr>
            <a:spLocks noGrp="1"/>
          </p:cNvSpPr>
          <p:nvPr>
            <p:ph idx="1"/>
          </p:nvPr>
        </p:nvSpPr>
        <p:spPr>
          <a:xfrm>
            <a:off x="8115300" y="952499"/>
            <a:ext cx="3433232" cy="5079811"/>
          </a:xfrm>
        </p:spPr>
        <p:txBody>
          <a:bodyPr>
            <a:normAutofit/>
          </a:bodyPr>
          <a:lstStyle/>
          <a:p>
            <a:pPr>
              <a:lnSpc>
                <a:spcPct val="110000"/>
              </a:lnSpc>
            </a:pPr>
            <a:r>
              <a:rPr lang="en-US" sz="1700" b="0" i="0" dirty="0">
                <a:solidFill>
                  <a:srgbClr val="FFFFFF"/>
                </a:solidFill>
                <a:effectLst/>
              </a:rPr>
              <a:t>The face recognition software utilizes advanced algorithms to identify and authenticate individuals based on their facial features.</a:t>
            </a:r>
          </a:p>
          <a:p>
            <a:pPr>
              <a:lnSpc>
                <a:spcPct val="110000"/>
              </a:lnSpc>
            </a:pPr>
            <a:endParaRPr lang="en-US" sz="1700" dirty="0">
              <a:solidFill>
                <a:srgbClr val="FFFFFF"/>
              </a:solidFill>
            </a:endParaRPr>
          </a:p>
          <a:p>
            <a:pPr>
              <a:lnSpc>
                <a:spcPct val="110000"/>
              </a:lnSpc>
              <a:buFont typeface="Arial" panose="020B0604020202020204" pitchFamily="34" charset="0"/>
              <a:buChar char="•"/>
            </a:pPr>
            <a:r>
              <a:rPr lang="en-US" sz="1700" b="0" i="0" dirty="0">
                <a:solidFill>
                  <a:srgbClr val="FFFFFF"/>
                </a:solidFill>
                <a:effectLst/>
              </a:rPr>
              <a:t>It offers immediate identification of known individuals and labels unknown faces for further inspection.</a:t>
            </a:r>
          </a:p>
        </p:txBody>
      </p:sp>
      <p:sp>
        <p:nvSpPr>
          <p:cNvPr id="11"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13" name="Slide Number Placeholder 5">
            <a:extLst>
              <a:ext uri="{FF2B5EF4-FFF2-40B4-BE49-F238E27FC236}">
                <a16:creationId xmlns:a16="http://schemas.microsoft.com/office/drawing/2014/main" id="{6D4D1CD5-79A4-491C-85F0-0EE21E8849CB}"/>
              </a:ext>
              <a:ext uri="{C183D7F6-B498-43B3-948B-1728B52AA6E4}">
                <adec:decorative xmlns:adec="http://schemas.microsoft.com/office/drawing/2017/decorative" val="0"/>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159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chnological background">
            <a:extLst>
              <a:ext uri="{FF2B5EF4-FFF2-40B4-BE49-F238E27FC236}">
                <a16:creationId xmlns:a16="http://schemas.microsoft.com/office/drawing/2014/main" id="{9C008E38-D0CA-A23B-6F46-79C9975180FD}"/>
              </a:ext>
            </a:extLst>
          </p:cNvPr>
          <p:cNvPicPr>
            <a:picLocks noChangeAspect="1"/>
          </p:cNvPicPr>
          <p:nvPr/>
        </p:nvPicPr>
        <p:blipFill rotWithShape="1">
          <a:blip r:embed="rId2">
            <a:alphaModFix amt="50000"/>
          </a:blip>
          <a:srcRect t="5772" b="9958"/>
          <a:stretch/>
        </p:blipFill>
        <p:spPr>
          <a:xfrm>
            <a:off x="-1" y="1"/>
            <a:ext cx="12192000" cy="6858000"/>
          </a:xfrm>
          <a:prstGeom prst="rect">
            <a:avLst/>
          </a:prstGeom>
          <a:noFill/>
        </p:spPr>
      </p:pic>
      <p:sp>
        <p:nvSpPr>
          <p:cNvPr id="2" name="Title 1">
            <a:extLst>
              <a:ext uri="{FF2B5EF4-FFF2-40B4-BE49-F238E27FC236}">
                <a16:creationId xmlns:a16="http://schemas.microsoft.com/office/drawing/2014/main" id="{E809A0AA-9E12-3C8B-21F8-E637B9134C51}"/>
              </a:ext>
            </a:extLst>
          </p:cNvPr>
          <p:cNvSpPr>
            <a:spLocks noGrp="1"/>
          </p:cNvSpPr>
          <p:nvPr>
            <p:ph type="title"/>
          </p:nvPr>
        </p:nvSpPr>
        <p:spPr>
          <a:xfrm>
            <a:off x="548640" y="952501"/>
            <a:ext cx="5547360" cy="2476499"/>
          </a:xfrm>
        </p:spPr>
        <p:txBody>
          <a:bodyPr>
            <a:normAutofit/>
          </a:bodyPr>
          <a:lstStyle/>
          <a:p>
            <a:r>
              <a:rPr lang="en-US" sz="4400" b="0" i="0">
                <a:solidFill>
                  <a:srgbClr val="FFFFFF"/>
                </a:solidFill>
                <a:effectLst/>
              </a:rPr>
              <a:t>Input:</a:t>
            </a:r>
            <a:endParaRPr lang="en-IL" sz="4400">
              <a:solidFill>
                <a:srgbClr val="FFFFFF"/>
              </a:solidFill>
            </a:endParaRPr>
          </a:p>
        </p:txBody>
      </p:sp>
      <p:sp>
        <p:nvSpPr>
          <p:cNvPr id="16"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8F48CD0-4268-A3BF-731B-B95DF9826EC0}"/>
              </a:ext>
            </a:extLst>
          </p:cNvPr>
          <p:cNvSpPr>
            <a:spLocks noGrp="1"/>
          </p:cNvSpPr>
          <p:nvPr>
            <p:ph idx="1"/>
          </p:nvPr>
        </p:nvSpPr>
        <p:spPr>
          <a:xfrm>
            <a:off x="8115300" y="952499"/>
            <a:ext cx="3433232" cy="5079811"/>
          </a:xfrm>
        </p:spPr>
        <p:txBody>
          <a:bodyPr>
            <a:normAutofit/>
          </a:bodyPr>
          <a:lstStyle/>
          <a:p>
            <a:pPr>
              <a:buFont typeface="Arial" panose="020B0604020202020204" pitchFamily="34" charset="0"/>
              <a:buChar char="•"/>
            </a:pPr>
            <a:r>
              <a:rPr lang="en-US" b="0" i="0" dirty="0">
                <a:solidFill>
                  <a:srgbClr val="FFFFFF"/>
                </a:solidFill>
                <a:effectLst/>
              </a:rPr>
              <a:t>The software requires input data in the form of images or video frames.</a:t>
            </a:r>
          </a:p>
          <a:p>
            <a:pPr>
              <a:buFont typeface="Arial" panose="020B0604020202020204" pitchFamily="34" charset="0"/>
              <a:buChar char="•"/>
            </a:pPr>
            <a:r>
              <a:rPr lang="en-US" b="0" i="0" dirty="0">
                <a:solidFill>
                  <a:srgbClr val="FFFFFF"/>
                </a:solidFill>
                <a:effectLst/>
              </a:rPr>
              <a:t>Sources of Input Data:</a:t>
            </a:r>
          </a:p>
          <a:p>
            <a:pPr marL="742950" lvl="1" indent="-285750">
              <a:buFont typeface="Arial" panose="020B0604020202020204" pitchFamily="34" charset="0"/>
              <a:buChar char="•"/>
            </a:pPr>
            <a:r>
              <a:rPr lang="en-US" b="0" i="0" dirty="0">
                <a:solidFill>
                  <a:srgbClr val="FFFFFF"/>
                </a:solidFill>
                <a:effectLst/>
              </a:rPr>
              <a:t>Webcam Frames: Real-time face recognition from video streams.</a:t>
            </a:r>
          </a:p>
          <a:p>
            <a:pPr marL="742950" lvl="1" indent="-285750">
              <a:buFont typeface="Arial" panose="020B0604020202020204" pitchFamily="34" charset="0"/>
              <a:buChar char="•"/>
            </a:pPr>
            <a:r>
              <a:rPr lang="en-US" b="0" i="0" dirty="0">
                <a:solidFill>
                  <a:srgbClr val="FFFFFF"/>
                </a:solidFill>
                <a:effectLst/>
              </a:rPr>
              <a:t>Images: Static images for face detection and recognition.</a:t>
            </a:r>
          </a:p>
          <a:p>
            <a:endParaRPr lang="en-IL" dirty="0">
              <a:solidFill>
                <a:srgbClr val="FFFFFF"/>
              </a:solidFill>
            </a:endParaRPr>
          </a:p>
        </p:txBody>
      </p:sp>
      <p:sp>
        <p:nvSpPr>
          <p:cNvPr id="23" name="Date Placeholder 77">
            <a:extLst>
              <a:ext uri="{FF2B5EF4-FFF2-40B4-BE49-F238E27FC236}">
                <a16:creationId xmlns:a16="http://schemas.microsoft.com/office/drawing/2014/main" id="{FB242FF9-7067-4B72-B884-CF66DF92AA04}"/>
              </a:ext>
            </a:extLst>
          </p:cNvPr>
          <p:cNvSpPr>
            <a:spLocks noGrp="1"/>
          </p:cNvSpPr>
          <p:nvPr>
            <p:ph type="dt" sz="half" idx="10"/>
          </p:nvPr>
        </p:nvSpPr>
        <p:spPr>
          <a:xfrm>
            <a:off x="588729" y="6449535"/>
            <a:ext cx="2983095" cy="308453"/>
          </a:xfrm>
        </p:spPr>
        <p:txBody>
          <a:bodyPr>
            <a:normAutofit/>
          </a:bodyPr>
          <a:lstStyle/>
          <a:p>
            <a:pPr>
              <a:spcAft>
                <a:spcPts val="600"/>
              </a:spcAft>
            </a:pPr>
            <a:endParaRPr lang="en-US" dirty="0">
              <a:solidFill>
                <a:srgbClr val="FFFFFF"/>
              </a:solidFill>
            </a:endParaRPr>
          </a:p>
        </p:txBody>
      </p:sp>
      <p:sp>
        <p:nvSpPr>
          <p:cNvPr id="18" name="Slide Number Placeholder 5">
            <a:extLst>
              <a:ext uri="{FF2B5EF4-FFF2-40B4-BE49-F238E27FC236}">
                <a16:creationId xmlns:a16="http://schemas.microsoft.com/office/drawing/2014/main" id="{6D4D1CD5-79A4-491C-85F0-0EE21E8849CB}"/>
              </a:ext>
              <a:ext uri="{C183D7F6-B498-43B3-948B-1728B52AA6E4}">
                <adec:decorative xmlns:adec="http://schemas.microsoft.com/office/drawing/2017/decorative" val="0"/>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3</a:t>
            </a:fld>
            <a:endParaRPr lang="en-US">
              <a:solidFill>
                <a:srgbClr val="FFFFFF"/>
              </a:solidFill>
              <a:effectLst>
                <a:outerShdw blurRad="38100" dist="38100" dir="2700000" algn="tl">
                  <a:srgbClr val="000000">
                    <a:alpha val="43137"/>
                  </a:srgbClr>
                </a:outerShdw>
              </a:effectLst>
            </a:endParaRPr>
          </a:p>
        </p:txBody>
      </p:sp>
      <p:pic>
        <p:nvPicPr>
          <p:cNvPr id="20" name="Picture 19" descr="A picture containing human face, person, screenshot, text&#10;&#10;Description automatically generated">
            <a:extLst>
              <a:ext uri="{FF2B5EF4-FFF2-40B4-BE49-F238E27FC236}">
                <a16:creationId xmlns:a16="http://schemas.microsoft.com/office/drawing/2014/main" id="{25056C78-FE7D-878B-4E48-976D58A3A08C}"/>
              </a:ext>
            </a:extLst>
          </p:cNvPr>
          <p:cNvPicPr>
            <a:picLocks noChangeAspect="1"/>
          </p:cNvPicPr>
          <p:nvPr/>
        </p:nvPicPr>
        <p:blipFill>
          <a:blip r:embed="rId3"/>
          <a:stretch>
            <a:fillRect/>
          </a:stretch>
        </p:blipFill>
        <p:spPr>
          <a:xfrm>
            <a:off x="657658" y="1908225"/>
            <a:ext cx="5438341" cy="3041549"/>
          </a:xfrm>
          <a:prstGeom prst="rect">
            <a:avLst/>
          </a:prstGeom>
          <a:effectLst>
            <a:glow rad="1905000">
              <a:schemeClr val="accent1">
                <a:alpha val="16222"/>
              </a:schemeClr>
            </a:glow>
          </a:effectLst>
        </p:spPr>
      </p:pic>
    </p:spTree>
    <p:extLst>
      <p:ext uri="{BB962C8B-B14F-4D97-AF65-F5344CB8AC3E}">
        <p14:creationId xmlns:p14="http://schemas.microsoft.com/office/powerpoint/2010/main" val="45989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D art of a person">
            <a:extLst>
              <a:ext uri="{FF2B5EF4-FFF2-40B4-BE49-F238E27FC236}">
                <a16:creationId xmlns:a16="http://schemas.microsoft.com/office/drawing/2014/main" id="{63538837-9766-9A45-6918-3108C44D3A15}"/>
              </a:ext>
            </a:extLst>
          </p:cNvPr>
          <p:cNvPicPr>
            <a:picLocks noChangeAspect="1"/>
          </p:cNvPicPr>
          <p:nvPr/>
        </p:nvPicPr>
        <p:blipFill rotWithShape="1">
          <a:blip r:embed="rId2">
            <a:alphaModFix amt="50000"/>
          </a:blip>
          <a:srcRect t="17606" b="26144"/>
          <a:stretch/>
        </p:blipFill>
        <p:spPr>
          <a:xfrm>
            <a:off x="0" y="0"/>
            <a:ext cx="12192000" cy="6858000"/>
          </a:xfrm>
          <a:prstGeom prst="rect">
            <a:avLst/>
          </a:prstGeom>
          <a:noFill/>
        </p:spPr>
      </p:pic>
      <p:sp>
        <p:nvSpPr>
          <p:cNvPr id="2" name="Title 1">
            <a:extLst>
              <a:ext uri="{FF2B5EF4-FFF2-40B4-BE49-F238E27FC236}">
                <a16:creationId xmlns:a16="http://schemas.microsoft.com/office/drawing/2014/main" id="{BF2B2677-9F00-F8C1-BC3A-CE50E183CCBB}"/>
              </a:ext>
            </a:extLst>
          </p:cNvPr>
          <p:cNvSpPr>
            <a:spLocks noGrp="1"/>
          </p:cNvSpPr>
          <p:nvPr>
            <p:ph type="title"/>
          </p:nvPr>
        </p:nvSpPr>
        <p:spPr>
          <a:xfrm>
            <a:off x="548640" y="952501"/>
            <a:ext cx="5547360" cy="2476499"/>
          </a:xfrm>
        </p:spPr>
        <p:txBody>
          <a:bodyPr>
            <a:normAutofit/>
          </a:bodyPr>
          <a:lstStyle/>
          <a:p>
            <a:r>
              <a:rPr lang="en-US" sz="4400" b="0" i="0" dirty="0">
                <a:solidFill>
                  <a:srgbClr val="FFFFFF"/>
                </a:solidFill>
                <a:effectLst/>
              </a:rPr>
              <a:t>Output:</a:t>
            </a:r>
            <a:endParaRPr lang="en-IL" sz="4400" dirty="0">
              <a:solidFill>
                <a:srgbClr val="FFFFFF"/>
              </a:solidFill>
            </a:endParaRPr>
          </a:p>
        </p:txBody>
      </p:sp>
      <p:sp>
        <p:nvSpPr>
          <p:cNvPr id="9"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6F21256-1326-E9C0-8104-C92ED137DEDE}"/>
              </a:ext>
            </a:extLst>
          </p:cNvPr>
          <p:cNvSpPr>
            <a:spLocks noGrp="1"/>
          </p:cNvSpPr>
          <p:nvPr>
            <p:ph idx="1"/>
          </p:nvPr>
        </p:nvSpPr>
        <p:spPr>
          <a:xfrm>
            <a:off x="5257800" y="952499"/>
            <a:ext cx="6290732" cy="5079811"/>
          </a:xfrm>
        </p:spPr>
        <p:txBody>
          <a:bodyPr>
            <a:normAutofit/>
          </a:bodyPr>
          <a:lstStyle/>
          <a:p>
            <a:pPr>
              <a:lnSpc>
                <a:spcPct val="110000"/>
              </a:lnSpc>
            </a:pPr>
            <a:r>
              <a:rPr lang="en-US" sz="1900" dirty="0">
                <a:solidFill>
                  <a:srgbClr val="FFFFFF"/>
                </a:solidFill>
              </a:rPr>
              <a:t>The output of the software consists of live frames from the camera.</a:t>
            </a:r>
          </a:p>
          <a:p>
            <a:pPr>
              <a:lnSpc>
                <a:spcPct val="110000"/>
              </a:lnSpc>
            </a:pPr>
            <a:r>
              <a:rPr lang="en-US" sz="1900" dirty="0">
                <a:solidFill>
                  <a:srgbClr val="FFFFFF"/>
                </a:solidFill>
              </a:rPr>
              <a:t>Detected faces are highlighted with bounding rectangles, and recognized faces are labeled with their corresponding names.</a:t>
            </a:r>
          </a:p>
          <a:p>
            <a:pPr>
              <a:lnSpc>
                <a:spcPct val="110000"/>
              </a:lnSpc>
            </a:pPr>
            <a:endParaRPr lang="en-IL" sz="1900" dirty="0">
              <a:solidFill>
                <a:srgbClr val="FFFFFF"/>
              </a:solidFill>
            </a:endParaRPr>
          </a:p>
        </p:txBody>
      </p:sp>
      <p:sp>
        <p:nvSpPr>
          <p:cNvPr id="11"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13" name="Slide Number Placeholder 5">
            <a:extLst>
              <a:ext uri="{FF2B5EF4-FFF2-40B4-BE49-F238E27FC236}">
                <a16:creationId xmlns:a16="http://schemas.microsoft.com/office/drawing/2014/main" id="{6D4D1CD5-79A4-491C-85F0-0EE21E8849CB}"/>
              </a:ext>
              <a:ext uri="{C183D7F6-B498-43B3-948B-1728B52AA6E4}">
                <adec:decorative xmlns:adec="http://schemas.microsoft.com/office/drawing/2017/decorative" val="0"/>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4</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222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olo journey">
            <a:extLst>
              <a:ext uri="{FF2B5EF4-FFF2-40B4-BE49-F238E27FC236}">
                <a16:creationId xmlns:a16="http://schemas.microsoft.com/office/drawing/2014/main" id="{F433E751-2A6C-24F7-3A0D-3F049E709238}"/>
              </a:ext>
            </a:extLst>
          </p:cNvPr>
          <p:cNvPicPr>
            <a:picLocks noChangeAspect="1"/>
          </p:cNvPicPr>
          <p:nvPr/>
        </p:nvPicPr>
        <p:blipFill rotWithShape="1">
          <a:blip r:embed="rId2">
            <a:alphaModFix amt="50000"/>
          </a:blip>
          <a:srcRect t="14293" b="10707"/>
          <a:stretch/>
        </p:blipFill>
        <p:spPr>
          <a:xfrm>
            <a:off x="-1" y="0"/>
            <a:ext cx="12192000" cy="6858000"/>
          </a:xfrm>
          <a:prstGeom prst="rect">
            <a:avLst/>
          </a:prstGeom>
          <a:noFill/>
        </p:spPr>
      </p:pic>
      <p:sp>
        <p:nvSpPr>
          <p:cNvPr id="2" name="Title 1">
            <a:extLst>
              <a:ext uri="{FF2B5EF4-FFF2-40B4-BE49-F238E27FC236}">
                <a16:creationId xmlns:a16="http://schemas.microsoft.com/office/drawing/2014/main" id="{B2CE1A06-C30D-CBAA-821A-A2CE12258F21}"/>
              </a:ext>
            </a:extLst>
          </p:cNvPr>
          <p:cNvSpPr>
            <a:spLocks noGrp="1"/>
          </p:cNvSpPr>
          <p:nvPr>
            <p:ph type="title"/>
          </p:nvPr>
        </p:nvSpPr>
        <p:spPr>
          <a:xfrm>
            <a:off x="548640" y="930536"/>
            <a:ext cx="5298707" cy="1850757"/>
          </a:xfrm>
        </p:spPr>
        <p:txBody>
          <a:bodyPr>
            <a:normAutofit/>
          </a:bodyPr>
          <a:lstStyle/>
          <a:p>
            <a:r>
              <a:rPr lang="en-US" b="0" i="0" dirty="0">
                <a:solidFill>
                  <a:schemeClr val="bg1"/>
                </a:solidFill>
                <a:effectLst/>
              </a:rPr>
              <a:t>Implementation </a:t>
            </a:r>
            <a:r>
              <a:rPr lang="en-US" b="0" i="0" dirty="0">
                <a:solidFill>
                  <a:schemeClr val="bg1">
                    <a:lumMod val="75000"/>
                  </a:schemeClr>
                </a:solidFill>
                <a:effectLst/>
              </a:rPr>
              <a:t>Plan - </a:t>
            </a:r>
            <a:r>
              <a:rPr lang="en-US" b="0" i="0" dirty="0">
                <a:solidFill>
                  <a:schemeClr val="bg1"/>
                </a:solidFill>
                <a:effectLst/>
              </a:rPr>
              <a:t>Graphic Scheme:</a:t>
            </a:r>
            <a:endParaRPr lang="en-IL" dirty="0">
              <a:solidFill>
                <a:schemeClr val="bg1"/>
              </a:solidFill>
            </a:endParaRPr>
          </a:p>
        </p:txBody>
      </p:sp>
      <p:sp>
        <p:nvSpPr>
          <p:cNvPr id="9"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B2A6800-BD13-A0B8-D649-314D5D636D61}"/>
              </a:ext>
            </a:extLst>
          </p:cNvPr>
          <p:cNvSpPr>
            <a:spLocks noGrp="1"/>
          </p:cNvSpPr>
          <p:nvPr>
            <p:ph idx="1"/>
          </p:nvPr>
        </p:nvSpPr>
        <p:spPr>
          <a:xfrm>
            <a:off x="112142" y="2077926"/>
            <a:ext cx="5983857" cy="3849538"/>
          </a:xfrm>
        </p:spPr>
        <p:txBody>
          <a:bodyPr>
            <a:normAutofit/>
          </a:bodyPr>
          <a:lstStyle/>
          <a:p>
            <a:r>
              <a:rPr lang="en-US" dirty="0">
                <a:solidFill>
                  <a:srgbClr val="FFFFFF"/>
                </a:solidFill>
              </a:rPr>
              <a:t>This graphic scheme illustrates the key steps of our software’s implementation:</a:t>
            </a:r>
          </a:p>
          <a:p>
            <a:r>
              <a:rPr lang="en-US" dirty="0">
                <a:solidFill>
                  <a:srgbClr val="FFFFFF"/>
                </a:solidFill>
              </a:rPr>
              <a:t>Loading face encodings from a specified folder.</a:t>
            </a:r>
          </a:p>
          <a:p>
            <a:r>
              <a:rPr lang="en-US" dirty="0">
                <a:solidFill>
                  <a:srgbClr val="FFFFFF"/>
                </a:solidFill>
              </a:rPr>
              <a:t>Capturing frames from the camera.</a:t>
            </a:r>
          </a:p>
          <a:p>
            <a:r>
              <a:rPr lang="en-US" dirty="0">
                <a:solidFill>
                  <a:srgbClr val="FFFFFF"/>
                </a:solidFill>
              </a:rPr>
              <a:t>Detecting and recognizing faces.</a:t>
            </a:r>
          </a:p>
          <a:p>
            <a:r>
              <a:rPr lang="en-US" dirty="0">
                <a:solidFill>
                  <a:srgbClr val="FFFFFF"/>
                </a:solidFill>
              </a:rPr>
              <a:t>Displaying the annotated frames.</a:t>
            </a:r>
          </a:p>
          <a:p>
            <a:endParaRPr lang="en-IL" dirty="0">
              <a:solidFill>
                <a:srgbClr val="FFFFFF"/>
              </a:solidFill>
            </a:endParaRPr>
          </a:p>
        </p:txBody>
      </p:sp>
      <p:sp>
        <p:nvSpPr>
          <p:cNvPr id="11"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13"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5</a:t>
            </a:fld>
            <a:endParaRPr lang="en-US">
              <a:solidFill>
                <a:srgbClr val="FFFFFF"/>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AD703C57-9845-47AA-1542-46F77C70F6A0}"/>
              </a:ext>
            </a:extLst>
          </p:cNvPr>
          <p:cNvSpPr txBox="1"/>
          <p:nvPr/>
        </p:nvSpPr>
        <p:spPr>
          <a:xfrm>
            <a:off x="9446722" y="1030947"/>
            <a:ext cx="1854041" cy="1508105"/>
          </a:xfrm>
          <a:prstGeom prst="rect">
            <a:avLst/>
          </a:prstGeom>
          <a:noFill/>
        </p:spPr>
        <p:txBody>
          <a:bodyPr wrap="square" rtlCol="0">
            <a:spAutoFit/>
          </a:bodyPr>
          <a:lstStyle/>
          <a:p>
            <a:r>
              <a:rPr kumimoji="0" lang="en-US" sz="2000" b="0" i="0" u="none" strike="noStrike" kern="1200" cap="none" spc="0" normalizeH="0" baseline="0" noProof="0" dirty="0">
                <a:ln>
                  <a:noFill/>
                </a:ln>
                <a:solidFill>
                  <a:prstClr val="white"/>
                </a:solidFill>
                <a:effectLst/>
                <a:uLnTx/>
                <a:uFillTx/>
                <a:latin typeface="Amasis MT Pro Medium"/>
                <a:ea typeface="+mj-ea"/>
                <a:cs typeface="+mj-cs"/>
              </a:rPr>
              <a:t>Flow Chart</a:t>
            </a:r>
            <a:endParaRPr lang="en-US" sz="20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IL" dirty="0"/>
          </a:p>
        </p:txBody>
      </p:sp>
      <p:pic>
        <p:nvPicPr>
          <p:cNvPr id="1026" name="Picture 2" descr="Flowchart for face detection.">
            <a:extLst>
              <a:ext uri="{FF2B5EF4-FFF2-40B4-BE49-F238E27FC236}">
                <a16:creationId xmlns:a16="http://schemas.microsoft.com/office/drawing/2014/main" id="{C60D59DF-3D46-D4FD-C218-CB1533275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1415" y="1785000"/>
            <a:ext cx="2800957" cy="414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32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CPU with binary numbers and blueprint">
            <a:extLst>
              <a:ext uri="{FF2B5EF4-FFF2-40B4-BE49-F238E27FC236}">
                <a16:creationId xmlns:a16="http://schemas.microsoft.com/office/drawing/2014/main" id="{2939408F-7E95-81DC-E8CB-01F76492E50F}"/>
              </a:ext>
            </a:extLst>
          </p:cNvPr>
          <p:cNvPicPr>
            <a:picLocks noChangeAspect="1"/>
          </p:cNvPicPr>
          <p:nvPr/>
        </p:nvPicPr>
        <p:blipFill rotWithShape="1">
          <a:blip r:embed="rId2">
            <a:alphaModFix amt="50000"/>
          </a:blip>
          <a:srcRect/>
          <a:stretch/>
        </p:blipFill>
        <p:spPr>
          <a:xfrm>
            <a:off x="-1" y="1"/>
            <a:ext cx="12192000" cy="6858000"/>
          </a:xfrm>
          <a:prstGeom prst="rect">
            <a:avLst/>
          </a:prstGeom>
          <a:noFill/>
        </p:spPr>
      </p:pic>
      <p:sp>
        <p:nvSpPr>
          <p:cNvPr id="2" name="Title 1">
            <a:extLst>
              <a:ext uri="{FF2B5EF4-FFF2-40B4-BE49-F238E27FC236}">
                <a16:creationId xmlns:a16="http://schemas.microsoft.com/office/drawing/2014/main" id="{C26D90A8-8877-B79B-E395-3B49647815E2}"/>
              </a:ext>
            </a:extLst>
          </p:cNvPr>
          <p:cNvSpPr>
            <a:spLocks noGrp="1"/>
          </p:cNvSpPr>
          <p:nvPr>
            <p:ph type="title"/>
          </p:nvPr>
        </p:nvSpPr>
        <p:spPr>
          <a:xfrm>
            <a:off x="557924" y="952502"/>
            <a:ext cx="4804105" cy="1943098"/>
          </a:xfrm>
        </p:spPr>
        <p:txBody>
          <a:bodyPr>
            <a:normAutofit/>
          </a:bodyPr>
          <a:lstStyle/>
          <a:p>
            <a:r>
              <a:rPr lang="en-US" b="0" i="0" dirty="0">
                <a:solidFill>
                  <a:srgbClr val="FFFFFF"/>
                </a:solidFill>
                <a:effectLst/>
              </a:rPr>
              <a:t>Tools Used and Links:</a:t>
            </a:r>
            <a:endParaRPr lang="en-IL" dirty="0">
              <a:solidFill>
                <a:srgbClr val="FFFFFF"/>
              </a:solidFill>
            </a:endParaRPr>
          </a:p>
        </p:txBody>
      </p:sp>
      <p:sp>
        <p:nvSpPr>
          <p:cNvPr id="16"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1148119-8003-98BA-2454-4C6986FF68FE}"/>
              </a:ext>
            </a:extLst>
          </p:cNvPr>
          <p:cNvSpPr>
            <a:spLocks noGrp="1"/>
          </p:cNvSpPr>
          <p:nvPr>
            <p:ph idx="1"/>
          </p:nvPr>
        </p:nvSpPr>
        <p:spPr>
          <a:xfrm>
            <a:off x="377310" y="1648326"/>
            <a:ext cx="4804104" cy="4523874"/>
          </a:xfrm>
        </p:spPr>
        <p:txBody>
          <a:bodyPr>
            <a:normAutofit fontScale="92500" lnSpcReduction="10000"/>
          </a:bodyPr>
          <a:lstStyle/>
          <a:p>
            <a:pPr>
              <a:buFont typeface="Arial" panose="020B0604020202020204" pitchFamily="34" charset="0"/>
              <a:buChar char="•"/>
            </a:pPr>
            <a:r>
              <a:rPr lang="en-US" b="0" i="0" dirty="0">
                <a:solidFill>
                  <a:srgbClr val="FFFFFF"/>
                </a:solidFill>
                <a:effectLst/>
              </a:rPr>
              <a:t>OpenCV: Open-source computer vision library used for face detection and image processing. </a:t>
            </a:r>
          </a:p>
          <a:p>
            <a:pPr>
              <a:buFont typeface="Arial" panose="020B0604020202020204" pitchFamily="34" charset="0"/>
              <a:buChar char="•"/>
            </a:pPr>
            <a:r>
              <a:rPr lang="en-US" b="0" i="0" dirty="0">
                <a:solidFill>
                  <a:srgbClr val="FFFFFF"/>
                </a:solidFill>
                <a:effectLst/>
              </a:rPr>
              <a:t>Python: Programming language used for implementing the face recognition algorithms.</a:t>
            </a:r>
          </a:p>
          <a:p>
            <a:pPr>
              <a:buFont typeface="Arial" panose="020B0604020202020204" pitchFamily="34" charset="0"/>
              <a:buChar char="•"/>
            </a:pPr>
            <a:r>
              <a:rPr lang="en-US" dirty="0" err="1">
                <a:solidFill>
                  <a:srgbClr val="FFFFFF"/>
                </a:solidFill>
              </a:rPr>
              <a:t>TechVidvan</a:t>
            </a:r>
            <a:r>
              <a:rPr lang="en-US" dirty="0">
                <a:solidFill>
                  <a:srgbClr val="FFFFFF"/>
                </a:solidFill>
              </a:rPr>
              <a:t>: A comprehensive tutorial on implementing the face recognition project in Python and OpenCV.</a:t>
            </a:r>
          </a:p>
          <a:p>
            <a:pPr>
              <a:buFont typeface="Arial" panose="020B0604020202020204" pitchFamily="34" charset="0"/>
              <a:buChar char="•"/>
            </a:pPr>
            <a:r>
              <a:rPr lang="en-US" dirty="0">
                <a:solidFill>
                  <a:srgbClr val="FFFFFF"/>
                </a:solidFill>
              </a:rPr>
              <a:t>Source Link: </a:t>
            </a:r>
            <a:r>
              <a:rPr lang="en-US" b="0" i="0" u="sng" dirty="0">
                <a:solidFill>
                  <a:srgbClr val="C00000"/>
                </a:solidFill>
                <a:effectLst/>
                <a:latin typeface="Söhne"/>
                <a:hlinkClick r:id="rId3">
                  <a:extLst>
                    <a:ext uri="{A12FA001-AC4F-418D-AE19-62706E023703}">
                      <ahyp:hlinkClr xmlns:ahyp="http://schemas.microsoft.com/office/drawing/2018/hyperlinkcolor" val="tx"/>
                    </a:ext>
                  </a:extLst>
                </a:hlinkClick>
              </a:rPr>
              <a:t>https://techvidvan.com/tutorials/face-recognition-project-python-opencv</a:t>
            </a:r>
            <a:r>
              <a:rPr lang="en-US" u="sng" dirty="0">
                <a:solidFill>
                  <a:srgbClr val="C00000"/>
                </a:solidFill>
                <a:latin typeface="Söhne"/>
              </a:rPr>
              <a:t>/</a:t>
            </a:r>
            <a:endParaRPr lang="en-US" b="0" i="0" dirty="0">
              <a:solidFill>
                <a:srgbClr val="C00000"/>
              </a:solidFill>
              <a:effectLst/>
            </a:endParaRPr>
          </a:p>
          <a:p>
            <a:pPr marL="0" indent="0">
              <a:buNone/>
            </a:pPr>
            <a:endParaRPr lang="en-US" b="0" i="0" dirty="0">
              <a:solidFill>
                <a:srgbClr val="FFFFFF"/>
              </a:solidFill>
              <a:effectLst/>
            </a:endParaRPr>
          </a:p>
        </p:txBody>
      </p:sp>
      <p:sp>
        <p:nvSpPr>
          <p:cNvPr id="17"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18"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6</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901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1C3AF08C-601D-C508-AEB1-B1C8C17FAC06}"/>
              </a:ext>
            </a:extLst>
          </p:cNvPr>
          <p:cNvPicPr>
            <a:picLocks noChangeAspect="1"/>
          </p:cNvPicPr>
          <p:nvPr/>
        </p:nvPicPr>
        <p:blipFill rotWithShape="1">
          <a:blip r:embed="rId2">
            <a:alphaModFix amt="50000"/>
          </a:blip>
          <a:srcRect/>
          <a:stretch/>
        </p:blipFill>
        <p:spPr>
          <a:xfrm>
            <a:off x="0" y="0"/>
            <a:ext cx="12192000" cy="6858000"/>
          </a:xfrm>
          <a:prstGeom prst="rect">
            <a:avLst/>
          </a:prstGeom>
          <a:noFill/>
        </p:spPr>
      </p:pic>
      <p:sp>
        <p:nvSpPr>
          <p:cNvPr id="10" name="Title 1">
            <a:extLst>
              <a:ext uri="{FF2B5EF4-FFF2-40B4-BE49-F238E27FC236}">
                <a16:creationId xmlns:a16="http://schemas.microsoft.com/office/drawing/2014/main" id="{EB6B11E3-1E33-408C-8B6D-12FDCC219318}"/>
              </a:ext>
            </a:extLst>
          </p:cNvPr>
          <p:cNvSpPr>
            <a:spLocks noGrp="1"/>
          </p:cNvSpPr>
          <p:nvPr>
            <p:ph type="title"/>
          </p:nvPr>
        </p:nvSpPr>
        <p:spPr>
          <a:xfrm>
            <a:off x="557924" y="1174256"/>
            <a:ext cx="11094348" cy="5429505"/>
          </a:xfrm>
        </p:spPr>
        <p:txBody>
          <a:bodyPr>
            <a:normAutofit/>
          </a:bodyPr>
          <a:lstStyle/>
          <a:p>
            <a:r>
              <a:rPr lang="en-US" sz="2000" dirty="0">
                <a:solidFill>
                  <a:srgbClr val="FFFFFF"/>
                </a:solidFill>
                <a:effectLst>
                  <a:outerShdw blurRad="38100" dist="38100" dir="2700000" algn="tl">
                    <a:srgbClr val="000000">
                      <a:alpha val="43137"/>
                    </a:srgbClr>
                  </a:outerShdw>
                </a:effectLst>
              </a:rPr>
              <a:t>A list of things we developed </a:t>
            </a:r>
            <a:r>
              <a:rPr lang="en-US" sz="2000" dirty="0" err="1">
                <a:solidFill>
                  <a:srgbClr val="FFFFFF"/>
                </a:solidFill>
                <a:effectLst>
                  <a:outerShdw blurRad="38100" dist="38100" dir="2700000" algn="tl">
                    <a:srgbClr val="000000">
                      <a:alpha val="43137"/>
                    </a:srgbClr>
                  </a:outerShdw>
                </a:effectLst>
              </a:rPr>
              <a:t>ourrselves</a:t>
            </a:r>
            <a:r>
              <a:rPr lang="en-US" sz="2000" dirty="0">
                <a:solidFill>
                  <a:srgbClr val="FFFFFF"/>
                </a:solidFill>
                <a:effectLst>
                  <a:outerShdw blurRad="38100" dist="38100" dir="2700000" algn="tl">
                    <a:srgbClr val="000000">
                      <a:alpha val="43137"/>
                    </a:srgbClr>
                  </a:outerShdw>
                </a:effectLst>
              </a:rPr>
              <a:t>, why and how were they developed?</a:t>
            </a:r>
            <a:br>
              <a:rPr lang="en-US" sz="2000" dirty="0">
                <a:solidFill>
                  <a:srgbClr val="FFFFFF"/>
                </a:solidFill>
                <a:effectLst>
                  <a:outerShdw blurRad="38100" dist="38100" dir="2700000" algn="tl">
                    <a:srgbClr val="000000">
                      <a:alpha val="43137"/>
                    </a:srgbClr>
                  </a:outerShdw>
                </a:effectLst>
              </a:rPr>
            </a:br>
            <a:br>
              <a:rPr lang="en-US" sz="1600" dirty="0">
                <a:solidFill>
                  <a:srgbClr val="FFFFFF"/>
                </a:solidFill>
                <a:effectLst>
                  <a:outerShdw blurRad="38100" dist="38100" dir="2700000" algn="tl">
                    <a:srgbClr val="000000">
                      <a:alpha val="43137"/>
                    </a:srgbClr>
                  </a:outerShdw>
                </a:effectLst>
              </a:rPr>
            </a:br>
            <a:br>
              <a:rPr lang="en-US" sz="1600" dirty="0">
                <a:solidFill>
                  <a:srgbClr val="FFFFFF"/>
                </a:solidFill>
                <a:effectLst>
                  <a:outerShdw blurRad="38100" dist="38100" dir="2700000" algn="tl">
                    <a:srgbClr val="000000">
                      <a:alpha val="43137"/>
                    </a:srgbClr>
                  </a:outerShdw>
                </a:effectLst>
              </a:rPr>
            </a:br>
            <a:r>
              <a:rPr lang="en-US" sz="1800" dirty="0">
                <a:solidFill>
                  <a:srgbClr val="FFFFFF"/>
                </a:solidFill>
                <a:effectLst>
                  <a:outerShdw blurRad="38100" dist="38100" dir="2700000" algn="tl">
                    <a:srgbClr val="000000">
                      <a:alpha val="43137"/>
                    </a:srgbClr>
                  </a:outerShdw>
                </a:effectLst>
              </a:rPr>
              <a:t>Custom Face Recognition Module:</a:t>
            </a:r>
            <a:br>
              <a:rPr lang="en-US" sz="1800" dirty="0">
                <a:solidFill>
                  <a:srgbClr val="FFFFFF"/>
                </a:solidFill>
                <a:effectLst>
                  <a:outerShdw blurRad="38100" dist="38100" dir="2700000" algn="tl">
                    <a:srgbClr val="000000">
                      <a:alpha val="43137"/>
                    </a:srgbClr>
                  </a:outerShdw>
                </a:effectLst>
              </a:rPr>
            </a:br>
            <a:br>
              <a:rPr lang="en-US" sz="1800" dirty="0">
                <a:solidFill>
                  <a:srgbClr val="FFFFFF"/>
                </a:solidFill>
                <a:effectLst>
                  <a:outerShdw blurRad="38100" dist="38100" dir="2700000" algn="tl">
                    <a:srgbClr val="000000">
                      <a:alpha val="43137"/>
                    </a:srgbClr>
                  </a:outerShdw>
                </a:effectLst>
              </a:rPr>
            </a:br>
            <a:r>
              <a:rPr lang="en-US" sz="1600" dirty="0">
                <a:solidFill>
                  <a:srgbClr val="FF0000"/>
                </a:solidFill>
                <a:effectLst>
                  <a:outerShdw blurRad="38100" dist="38100" dir="2700000" algn="tl">
                    <a:srgbClr val="000000">
                      <a:alpha val="43137"/>
                    </a:srgbClr>
                  </a:outerShdw>
                </a:effectLst>
              </a:rPr>
              <a:t>why </a:t>
            </a:r>
            <a:r>
              <a:rPr lang="en-US" sz="1600" dirty="0" err="1">
                <a:solidFill>
                  <a:srgbClr val="FF0000"/>
                </a:solidFill>
                <a:effectLst>
                  <a:outerShdw blurRad="38100" dist="38100" dir="2700000" algn="tl">
                    <a:srgbClr val="000000">
                      <a:alpha val="43137"/>
                    </a:srgbClr>
                  </a:outerShdw>
                </a:effectLst>
              </a:rPr>
              <a:t>Devloped</a:t>
            </a:r>
            <a:r>
              <a:rPr lang="en-US" sz="1600" dirty="0">
                <a:solidFill>
                  <a:srgbClr val="FF0000"/>
                </a:solidFill>
                <a:effectLst>
                  <a:outerShdw blurRad="38100" dist="38100" dir="2700000" algn="tl">
                    <a:srgbClr val="000000">
                      <a:alpha val="43137"/>
                    </a:srgbClr>
                  </a:outerShdw>
                </a:effectLst>
              </a:rPr>
              <a:t>? </a:t>
            </a:r>
            <a:r>
              <a:rPr lang="en-US" sz="1600" dirty="0">
                <a:solidFill>
                  <a:srgbClr val="FFFFFF"/>
                </a:solidFill>
                <a:effectLst>
                  <a:outerShdw blurRad="38100" dist="38100" dir="2700000" algn="tl">
                    <a:srgbClr val="000000">
                      <a:alpha val="43137"/>
                    </a:srgbClr>
                  </a:outerShdw>
                </a:effectLst>
              </a:rPr>
              <a:t>To enhance code organization.</a:t>
            </a:r>
            <a:br>
              <a:rPr lang="en-US" sz="1600" dirty="0">
                <a:solidFill>
                  <a:srgbClr val="FFFFFF"/>
                </a:solidFill>
                <a:effectLst>
                  <a:outerShdw blurRad="38100" dist="38100" dir="2700000" algn="tl">
                    <a:srgbClr val="000000">
                      <a:alpha val="43137"/>
                    </a:srgbClr>
                  </a:outerShdw>
                </a:effectLst>
              </a:rPr>
            </a:br>
            <a:br>
              <a:rPr lang="en-US" sz="1600" dirty="0">
                <a:solidFill>
                  <a:srgbClr val="FFFFFF"/>
                </a:solidFill>
                <a:effectLst>
                  <a:outerShdw blurRad="38100" dist="38100" dir="2700000" algn="tl">
                    <a:srgbClr val="000000">
                      <a:alpha val="43137"/>
                    </a:srgbClr>
                  </a:outerShdw>
                </a:effectLst>
              </a:rPr>
            </a:br>
            <a:r>
              <a:rPr lang="en-US" sz="1600" dirty="0">
                <a:solidFill>
                  <a:srgbClr val="FF0000"/>
                </a:solidFill>
                <a:effectLst>
                  <a:outerShdw blurRad="38100" dist="38100" dir="2700000" algn="tl">
                    <a:srgbClr val="000000">
                      <a:alpha val="43137"/>
                    </a:srgbClr>
                  </a:outerShdw>
                </a:effectLst>
              </a:rPr>
              <a:t>How Developed</a:t>
            </a:r>
            <a:r>
              <a:rPr lang="en-US" sz="1600" dirty="0">
                <a:solidFill>
                  <a:srgbClr val="FFFFFF"/>
                </a:solidFill>
                <a:effectLst>
                  <a:outerShdw blurRad="38100" dist="38100" dir="2700000" algn="tl">
                    <a:srgbClr val="000000">
                      <a:alpha val="43137"/>
                    </a:srgbClr>
                  </a:outerShdw>
                </a:effectLst>
              </a:rPr>
              <a:t>: Created a custom Python module using classes and functions to abstract tasks such as face encoding,</a:t>
            </a:r>
            <a:br>
              <a:rPr lang="en-US" sz="1600" dirty="0">
                <a:solidFill>
                  <a:srgbClr val="FFFFFF"/>
                </a:solidFill>
                <a:effectLst>
                  <a:outerShdw blurRad="38100" dist="38100" dir="2700000" algn="tl">
                    <a:srgbClr val="000000">
                      <a:alpha val="43137"/>
                    </a:srgbClr>
                  </a:outerShdw>
                </a:effectLst>
              </a:rPr>
            </a:br>
            <a:br>
              <a:rPr lang="en-US" sz="1600" dirty="0">
                <a:solidFill>
                  <a:srgbClr val="FFFFFF"/>
                </a:solidFill>
                <a:effectLst>
                  <a:outerShdw blurRad="38100" dist="38100" dir="2700000" algn="tl">
                    <a:srgbClr val="000000">
                      <a:alpha val="43137"/>
                    </a:srgbClr>
                  </a:outerShdw>
                </a:effectLst>
              </a:rPr>
            </a:br>
            <a:r>
              <a:rPr lang="en-US" sz="1600" dirty="0">
                <a:solidFill>
                  <a:srgbClr val="FFFFFF"/>
                </a:solidFill>
                <a:effectLst>
                  <a:outerShdw blurRad="38100" dist="38100" dir="2700000" algn="tl">
                    <a:srgbClr val="000000">
                      <a:alpha val="43137"/>
                    </a:srgbClr>
                  </a:outerShdw>
                </a:effectLst>
              </a:rPr>
              <a:t> comparison, and annotation. </a:t>
            </a:r>
            <a:br>
              <a:rPr lang="en-US" sz="1600" dirty="0">
                <a:solidFill>
                  <a:srgbClr val="FFFFFF"/>
                </a:solidFill>
                <a:effectLst>
                  <a:outerShdw blurRad="38100" dist="38100" dir="2700000" algn="tl">
                    <a:srgbClr val="000000">
                      <a:alpha val="43137"/>
                    </a:srgbClr>
                  </a:outerShdw>
                </a:effectLst>
              </a:rPr>
            </a:br>
            <a:br>
              <a:rPr lang="en-US" sz="1600" dirty="0">
                <a:solidFill>
                  <a:srgbClr val="FFFFFF"/>
                </a:solidFill>
                <a:effectLst>
                  <a:outerShdw blurRad="38100" dist="38100" dir="2700000" algn="tl">
                    <a:srgbClr val="000000">
                      <a:alpha val="43137"/>
                    </a:srgbClr>
                  </a:outerShdw>
                </a:effectLst>
              </a:rPr>
            </a:br>
            <a:r>
              <a:rPr lang="en-US" sz="1600" dirty="0">
                <a:solidFill>
                  <a:srgbClr val="FF0000"/>
                </a:solidFill>
                <a:effectLst>
                  <a:outerShdw blurRad="38100" dist="38100" dir="2700000" algn="tl">
                    <a:srgbClr val="000000">
                      <a:alpha val="43137"/>
                    </a:srgbClr>
                  </a:outerShdw>
                </a:effectLst>
              </a:rPr>
              <a:t>Benefits</a:t>
            </a:r>
            <a:r>
              <a:rPr lang="en-US" sz="1600" dirty="0">
                <a:solidFill>
                  <a:srgbClr val="FFFFFF"/>
                </a:solidFill>
                <a:effectLst>
                  <a:outerShdw blurRad="38100" dist="38100" dir="2700000" algn="tl">
                    <a:srgbClr val="000000">
                      <a:alpha val="43137"/>
                    </a:srgbClr>
                  </a:outerShdw>
                </a:effectLst>
              </a:rPr>
              <a:t>: Code Reusability, Abstraction, Modularity.</a:t>
            </a:r>
          </a:p>
        </p:txBody>
      </p:sp>
      <p:sp>
        <p:nvSpPr>
          <p:cNvPr id="12"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22"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lstStyle/>
          <a:p>
            <a:pPr>
              <a:spcAft>
                <a:spcPts val="600"/>
              </a:spcAft>
            </a:pPr>
            <a:fld id="{966F84F2-8A04-4430-BDD5-201029A017D9}" type="datetime1">
              <a:rPr lang="en-US" smtClean="0">
                <a:solidFill>
                  <a:srgbClr val="FFFFFF"/>
                </a:solidFill>
                <a:effectLst>
                  <a:outerShdw blurRad="38100" dist="38100" dir="2700000" algn="tl">
                    <a:srgbClr val="000000">
                      <a:alpha val="43137"/>
                    </a:srgbClr>
                  </a:outerShdw>
                </a:effectLst>
              </a:rPr>
              <a:pPr>
                <a:spcAft>
                  <a:spcPts val="600"/>
                </a:spcAft>
              </a:pPr>
              <a:t>8/31/23</a:t>
            </a:fld>
            <a:endParaRPr lang="en-US">
              <a:solidFill>
                <a:srgbClr val="FFFFFF"/>
              </a:solidFill>
              <a:effectLst>
                <a:outerShdw blurRad="38100" dist="38100" dir="2700000" algn="tl">
                  <a:srgbClr val="000000">
                    <a:alpha val="43137"/>
                  </a:srgbClr>
                </a:outerShdw>
              </a:effectLst>
            </a:endParaRPr>
          </a:p>
        </p:txBody>
      </p:sp>
      <p:sp>
        <p:nvSpPr>
          <p:cNvPr id="23"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7</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9445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1C3AF08C-601D-C508-AEB1-B1C8C17FAC06}"/>
              </a:ext>
            </a:extLst>
          </p:cNvPr>
          <p:cNvPicPr>
            <a:picLocks noChangeAspect="1"/>
          </p:cNvPicPr>
          <p:nvPr/>
        </p:nvPicPr>
        <p:blipFill rotWithShape="1">
          <a:blip r:embed="rId2">
            <a:alphaModFix amt="50000"/>
          </a:blip>
          <a:srcRect/>
          <a:stretch/>
        </p:blipFill>
        <p:spPr>
          <a:xfrm>
            <a:off x="0" y="0"/>
            <a:ext cx="12192000" cy="6858000"/>
          </a:xfrm>
          <a:prstGeom prst="rect">
            <a:avLst/>
          </a:prstGeom>
          <a:noFill/>
        </p:spPr>
      </p:pic>
      <p:sp>
        <p:nvSpPr>
          <p:cNvPr id="12"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E9D4F94C-ADDE-4388-B413-18D186CF9709}"/>
              </a:ext>
            </a:extLst>
          </p:cNvPr>
          <p:cNvSpPr>
            <a:spLocks noGrp="1"/>
          </p:cNvSpPr>
          <p:nvPr>
            <p:ph idx="1"/>
          </p:nvPr>
        </p:nvSpPr>
        <p:spPr>
          <a:xfrm>
            <a:off x="588728" y="940716"/>
            <a:ext cx="11400071" cy="5266120"/>
          </a:xfrm>
        </p:spPr>
        <p:txBody>
          <a:bodyPr>
            <a:normAutofit lnSpcReduction="10000"/>
          </a:bodyPr>
          <a:lstStyle/>
          <a:p>
            <a:pPr marL="0" indent="0">
              <a:buNone/>
            </a:pPr>
            <a:r>
              <a:rPr kumimoji="0" lang="en-US"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What did we not open, what did we take from other sources? explain and detail.</a:t>
            </a:r>
          </a:p>
          <a:p>
            <a:pPr marL="0" indent="0">
              <a:buNone/>
            </a:pPr>
            <a:endParaRPr kumimoji="0" lang="en-US"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endParaRPr>
          </a:p>
          <a:p>
            <a:pPr marL="0" indent="0">
              <a:buNone/>
            </a:pPr>
            <a:r>
              <a:rPr kumimoji="0" lang="en-US"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Face Recognition Algorithm from Face Recognition Library:</a:t>
            </a:r>
          </a:p>
          <a:p>
            <a:pPr marL="0" indent="0">
              <a:buNone/>
            </a:pPr>
            <a:r>
              <a:rPr kumimoji="0" lang="en-US" sz="1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masis MT Pro Medium"/>
                <a:ea typeface="+mj-ea"/>
                <a:cs typeface="+mj-cs"/>
              </a:rPr>
              <a:t>What Was Taken</a:t>
            </a:r>
            <a:r>
              <a:rPr kumimoji="0" lang="en-US" sz="1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 The core face detection and recognition algorithm.</a:t>
            </a:r>
          </a:p>
          <a:p>
            <a:pPr marL="0" indent="0">
              <a:buNone/>
            </a:pPr>
            <a:r>
              <a:rPr kumimoji="0" lang="en-US" sz="1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masis MT Pro Medium"/>
                <a:ea typeface="+mj-ea"/>
                <a:cs typeface="+mj-cs"/>
              </a:rPr>
              <a:t>Why Chosen: </a:t>
            </a:r>
            <a:r>
              <a:rPr kumimoji="0" lang="en-US" sz="1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The library offers a robust and established solution for accurate face recognition.</a:t>
            </a:r>
          </a:p>
          <a:p>
            <a:pPr marL="0" indent="0">
              <a:buNone/>
            </a:pPr>
            <a:r>
              <a:rPr kumimoji="0" lang="en-US" sz="1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masis MT Pro Medium"/>
                <a:ea typeface="+mj-ea"/>
                <a:cs typeface="+mj-cs"/>
              </a:rPr>
              <a:t>How Integrated:</a:t>
            </a:r>
            <a:r>
              <a:rPr kumimoji="0" lang="en-US" sz="1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 Installed the library using a package manager.</a:t>
            </a:r>
          </a:p>
          <a:p>
            <a:pPr marL="0" indent="0">
              <a:buNone/>
            </a:pPr>
            <a:r>
              <a:rPr kumimoji="0" lang="en-US" sz="1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masis MT Pro Medium"/>
                <a:ea typeface="+mj-ea"/>
                <a:cs typeface="+mj-cs"/>
              </a:rPr>
              <a:t>Benefits:</a:t>
            </a:r>
            <a:r>
              <a:rPr kumimoji="0" lang="en-US" sz="1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 Reliability, Time Efficiency, Community Support.</a:t>
            </a:r>
          </a:p>
          <a:p>
            <a:pPr marL="0" indent="0">
              <a:buNone/>
            </a:pPr>
            <a:endParaRPr kumimoji="0" lang="en-US" sz="1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endParaRPr>
          </a:p>
          <a:p>
            <a:pPr marL="0" indent="0">
              <a:buNone/>
            </a:pPr>
            <a:r>
              <a:rPr kumimoji="0" lang="en-US"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OpenCV for Image Processing and Visualization:</a:t>
            </a:r>
          </a:p>
          <a:p>
            <a:pPr marL="0" indent="0">
              <a:buNone/>
            </a:pPr>
            <a:r>
              <a:rPr kumimoji="0" lang="en-US" sz="1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masis MT Pro Medium"/>
                <a:ea typeface="+mj-ea"/>
                <a:cs typeface="+mj-cs"/>
              </a:rPr>
              <a:t>What Was Taken: </a:t>
            </a:r>
            <a:r>
              <a:rPr kumimoji="0" lang="en-US" sz="1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OpenCV library functionalities for image capture, processing, and visualization.</a:t>
            </a:r>
          </a:p>
          <a:p>
            <a:pPr marL="0" indent="0">
              <a:buNone/>
            </a:pPr>
            <a:r>
              <a:rPr kumimoji="0" lang="en-US" sz="1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masis MT Pro Medium"/>
                <a:ea typeface="+mj-ea"/>
                <a:cs typeface="+mj-cs"/>
              </a:rPr>
              <a:t>Why Chosen: </a:t>
            </a:r>
            <a:r>
              <a:rPr kumimoji="0" lang="en-US" sz="1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OpenCV is a powerful tool for real-time image processing and graphical annotation.</a:t>
            </a:r>
          </a:p>
          <a:p>
            <a:pPr marL="0" indent="0">
              <a:buNone/>
            </a:pPr>
            <a:r>
              <a:rPr kumimoji="0" lang="en-US" sz="1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masis MT Pro Medium"/>
                <a:ea typeface="+mj-ea"/>
                <a:cs typeface="+mj-cs"/>
              </a:rPr>
              <a:t>How Integrated: </a:t>
            </a:r>
            <a:r>
              <a:rPr kumimoji="0" lang="en-US" sz="1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Imported OpenCV functions for frame capture, drawing, and text overlay.</a:t>
            </a:r>
          </a:p>
          <a:p>
            <a:pPr marL="0" indent="0">
              <a:buNone/>
            </a:pPr>
            <a:r>
              <a:rPr kumimoji="0" lang="en-US" sz="1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masis MT Pro Medium"/>
                <a:ea typeface="+mj-ea"/>
                <a:cs typeface="+mj-cs"/>
              </a:rPr>
              <a:t>Benefits: </a:t>
            </a:r>
            <a:r>
              <a:rPr kumimoji="0" lang="en-US" sz="1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masis MT Pro Medium"/>
                <a:ea typeface="+mj-ea"/>
                <a:cs typeface="+mj-cs"/>
              </a:rPr>
              <a:t>Feature-Rich, Efficiency.</a:t>
            </a:r>
          </a:p>
        </p:txBody>
      </p:sp>
      <p:sp>
        <p:nvSpPr>
          <p:cNvPr id="22"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lstStyle/>
          <a:p>
            <a:pPr>
              <a:spcAft>
                <a:spcPts val="600"/>
              </a:spcAft>
            </a:pPr>
            <a:fld id="{966F84F2-8A04-4430-BDD5-201029A017D9}" type="datetime1">
              <a:rPr lang="en-US" smtClean="0">
                <a:solidFill>
                  <a:srgbClr val="FFFFFF"/>
                </a:solidFill>
                <a:effectLst>
                  <a:outerShdw blurRad="38100" dist="38100" dir="2700000" algn="tl">
                    <a:srgbClr val="000000">
                      <a:alpha val="43137"/>
                    </a:srgbClr>
                  </a:outerShdw>
                </a:effectLst>
              </a:rPr>
              <a:pPr>
                <a:spcAft>
                  <a:spcPts val="600"/>
                </a:spcAft>
              </a:pPr>
              <a:t>8/31/23</a:t>
            </a:fld>
            <a:endParaRPr lang="en-US">
              <a:solidFill>
                <a:srgbClr val="FFFFFF"/>
              </a:solidFill>
              <a:effectLst>
                <a:outerShdw blurRad="38100" dist="38100" dir="2700000" algn="tl">
                  <a:srgbClr val="000000">
                    <a:alpha val="43137"/>
                  </a:srgbClr>
                </a:outerShdw>
              </a:effectLst>
            </a:endParaRPr>
          </a:p>
        </p:txBody>
      </p:sp>
      <p:sp>
        <p:nvSpPr>
          <p:cNvPr id="23"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8</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311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B43ED7-C2D9-D24F-DABC-601B1BFFBC72}"/>
              </a:ext>
            </a:extLst>
          </p:cNvPr>
          <p:cNvPicPr>
            <a:picLocks noChangeAspect="1"/>
          </p:cNvPicPr>
          <p:nvPr/>
        </p:nvPicPr>
        <p:blipFill rotWithShape="1">
          <a:blip r:embed="rId2">
            <a:alphaModFix amt="50000"/>
          </a:blip>
          <a:srcRect r="25778"/>
          <a:stretch/>
        </p:blipFill>
        <p:spPr>
          <a:xfrm>
            <a:off x="-1" y="1"/>
            <a:ext cx="12192000" cy="6858000"/>
          </a:xfrm>
          <a:prstGeom prst="rect">
            <a:avLst/>
          </a:prstGeom>
          <a:noFill/>
        </p:spPr>
      </p:pic>
      <p:sp>
        <p:nvSpPr>
          <p:cNvPr id="2" name="Title 1">
            <a:extLst>
              <a:ext uri="{FF2B5EF4-FFF2-40B4-BE49-F238E27FC236}">
                <a16:creationId xmlns:a16="http://schemas.microsoft.com/office/drawing/2014/main" id="{D3BA2391-A3E5-1D40-ACD4-B5872ACCFC3E}"/>
              </a:ext>
            </a:extLst>
          </p:cNvPr>
          <p:cNvSpPr>
            <a:spLocks noGrp="1"/>
          </p:cNvSpPr>
          <p:nvPr>
            <p:ph type="title"/>
          </p:nvPr>
        </p:nvSpPr>
        <p:spPr>
          <a:xfrm>
            <a:off x="548640" y="952501"/>
            <a:ext cx="5547360" cy="2476499"/>
          </a:xfrm>
        </p:spPr>
        <p:txBody>
          <a:bodyPr>
            <a:normAutofit/>
          </a:bodyPr>
          <a:lstStyle/>
          <a:p>
            <a:r>
              <a:rPr lang="en-US" sz="4400" b="0" i="0" dirty="0">
                <a:solidFill>
                  <a:srgbClr val="FFFFFF"/>
                </a:solidFill>
                <a:effectLst/>
              </a:rPr>
              <a:t>Ideas for Possible Improvements:</a:t>
            </a:r>
            <a:endParaRPr lang="en-IL" sz="4400" dirty="0">
              <a:solidFill>
                <a:srgbClr val="FFFFFF"/>
              </a:solidFill>
            </a:endParaRPr>
          </a:p>
        </p:txBody>
      </p:sp>
      <p:sp>
        <p:nvSpPr>
          <p:cNvPr id="9"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85C84D0-8C2B-1EF0-23E9-A73270D99314}"/>
              </a:ext>
            </a:extLst>
          </p:cNvPr>
          <p:cNvSpPr>
            <a:spLocks noGrp="1"/>
          </p:cNvSpPr>
          <p:nvPr>
            <p:ph idx="1"/>
          </p:nvPr>
        </p:nvSpPr>
        <p:spPr>
          <a:xfrm>
            <a:off x="8115300" y="952499"/>
            <a:ext cx="3433232" cy="5079811"/>
          </a:xfrm>
        </p:spPr>
        <p:txBody>
          <a:bodyPr>
            <a:normAutofit/>
          </a:bodyPr>
          <a:lstStyle/>
          <a:p>
            <a:pPr>
              <a:lnSpc>
                <a:spcPct val="110000"/>
              </a:lnSpc>
              <a:buFont typeface="Arial" panose="020B0604020202020204" pitchFamily="34" charset="0"/>
              <a:buChar char="•"/>
            </a:pPr>
            <a:r>
              <a:rPr lang="en-US" sz="1600" b="0" i="0" dirty="0">
                <a:solidFill>
                  <a:srgbClr val="FFFFFF"/>
                </a:solidFill>
                <a:effectLst/>
              </a:rPr>
              <a:t>Integration with a Database: Improve face recognition accuracy and enable face storage for future identification.</a:t>
            </a:r>
          </a:p>
          <a:p>
            <a:pPr>
              <a:lnSpc>
                <a:spcPct val="110000"/>
              </a:lnSpc>
              <a:buFont typeface="Arial" panose="020B0604020202020204" pitchFamily="34" charset="0"/>
              <a:buChar char="•"/>
            </a:pPr>
            <a:r>
              <a:rPr lang="en-US" sz="1600" b="0" i="0" dirty="0">
                <a:solidFill>
                  <a:srgbClr val="FFFFFF"/>
                </a:solidFill>
                <a:effectLst/>
              </a:rPr>
              <a:t>Real-time Face Recognition: Extend the software to perform face recognition in real-time on video streams.</a:t>
            </a:r>
          </a:p>
          <a:p>
            <a:pPr>
              <a:lnSpc>
                <a:spcPct val="110000"/>
              </a:lnSpc>
              <a:buFont typeface="Arial" panose="020B0604020202020204" pitchFamily="34" charset="0"/>
              <a:buChar char="•"/>
            </a:pPr>
            <a:r>
              <a:rPr lang="en-US" sz="1600" b="0" i="0" dirty="0">
                <a:solidFill>
                  <a:srgbClr val="FFFFFF"/>
                </a:solidFill>
                <a:effectLst/>
              </a:rPr>
              <a:t>Facial Expression Recognition: Enhance the software to detect and analyze facial expressions.</a:t>
            </a:r>
          </a:p>
          <a:p>
            <a:pPr>
              <a:lnSpc>
                <a:spcPct val="110000"/>
              </a:lnSpc>
              <a:buFont typeface="Arial" panose="020B0604020202020204" pitchFamily="34" charset="0"/>
              <a:buChar char="•"/>
            </a:pPr>
            <a:r>
              <a:rPr lang="en-US" sz="1600" b="0" i="0" dirty="0">
                <a:solidFill>
                  <a:srgbClr val="FFFFFF"/>
                </a:solidFill>
                <a:effectLst/>
              </a:rPr>
              <a:t>Gender or Age Estimation: Implement additional features like estimating gender or age from detected faces.</a:t>
            </a:r>
          </a:p>
          <a:p>
            <a:pPr>
              <a:lnSpc>
                <a:spcPct val="110000"/>
              </a:lnSpc>
            </a:pPr>
            <a:endParaRPr lang="en-IL" sz="1600" dirty="0">
              <a:solidFill>
                <a:srgbClr val="FFFFFF"/>
              </a:solidFill>
            </a:endParaRPr>
          </a:p>
        </p:txBody>
      </p:sp>
      <p:sp>
        <p:nvSpPr>
          <p:cNvPr id="11"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13" name="Slide Number Placeholder 5">
            <a:extLst>
              <a:ext uri="{FF2B5EF4-FFF2-40B4-BE49-F238E27FC236}">
                <a16:creationId xmlns:a16="http://schemas.microsoft.com/office/drawing/2014/main" id="{6D4D1CD5-79A4-491C-85F0-0EE21E8849CB}"/>
              </a:ext>
              <a:ext uri="{C183D7F6-B498-43B3-948B-1728B52AA6E4}">
                <adec:decorative xmlns:adec="http://schemas.microsoft.com/office/drawing/2017/decorative" val="0"/>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9</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3802760"/>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10525</TotalTime>
  <Words>892</Words>
  <Application>Microsoft Macintosh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Amasis MT Pro Medium</vt:lpstr>
      <vt:lpstr>Arial</vt:lpstr>
      <vt:lpstr>Söhne</vt:lpstr>
      <vt:lpstr>Univers Light</vt:lpstr>
      <vt:lpstr>TribuneVTI</vt:lpstr>
      <vt:lpstr>Face Recognition Python Project  </vt:lpstr>
      <vt:lpstr>"What Does the Software Do?" </vt:lpstr>
      <vt:lpstr>Input:</vt:lpstr>
      <vt:lpstr>Output:</vt:lpstr>
      <vt:lpstr>Implementation Plan - Graphic Scheme:</vt:lpstr>
      <vt:lpstr>Tools Used and Links:</vt:lpstr>
      <vt:lpstr>A list of things we developed ourrselves, why and how were they developed?   Custom Face Recognition Module:  why Devloped? To enhance code organization.  How Developed: Created a custom Python module using classes and functions to abstract tasks such as face encoding,   comparison, and annotation.   Benefits: Code Reusability, Abstraction, Modularity.</vt:lpstr>
      <vt:lpstr>PowerPoint Presentation</vt:lpstr>
      <vt:lpstr>Ideas for Possible Improvements:</vt:lpstr>
      <vt:lpstr>Bibliography:</vt:lpstr>
      <vt:lpstr>LOSS Graph:</vt:lpstr>
      <vt:lpstr>Recall, Precision, and Accuracy:</vt:lpstr>
      <vt:lpstr>Github + Youtube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Python Project  </dc:title>
  <dc:creator>אליאס עאסי</dc:creator>
  <cp:lastModifiedBy>אליאס עאסי</cp:lastModifiedBy>
  <cp:revision>4</cp:revision>
  <dcterms:created xsi:type="dcterms:W3CDTF">2023-06-24T18:56:38Z</dcterms:created>
  <dcterms:modified xsi:type="dcterms:W3CDTF">2023-08-31T17:36:58Z</dcterms:modified>
</cp:coreProperties>
</file>