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K Grotesk Bold" charset="1" panose="00000800000000000000"/>
      <p:regular r:id="rId19"/>
    </p:embeddedFont>
    <p:embeddedFont>
      <p:font typeface="HK Grotesk Medium" charset="1" panose="000006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VAFbutIcxXI.mp4" Type="http://schemas.openxmlformats.org/officeDocument/2006/relationships/video"/><Relationship Id="rId4" Target="../media/VAFbutIcxXI.mp4" Type="http://schemas.microsoft.com/office/2007/relationships/media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04637">
            <a:off x="-11522876" y="8232052"/>
            <a:ext cx="11359009" cy="4109896"/>
          </a:xfrm>
          <a:custGeom>
            <a:avLst/>
            <a:gdLst/>
            <a:ahLst/>
            <a:cxnLst/>
            <a:rect r="r" b="b" t="t" l="l"/>
            <a:pathLst>
              <a:path h="4109896" w="11359009">
                <a:moveTo>
                  <a:pt x="0" y="0"/>
                </a:moveTo>
                <a:lnTo>
                  <a:pt x="11359009" y="0"/>
                </a:lnTo>
                <a:lnTo>
                  <a:pt x="11359009" y="4109896"/>
                </a:lnTo>
                <a:lnTo>
                  <a:pt x="0" y="410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851332" y="-3108940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69276" y="3716643"/>
            <a:ext cx="8390024" cy="2691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12000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PROYECTO FINAL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69276" y="6116464"/>
            <a:ext cx="839002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524241" y="6332076"/>
            <a:ext cx="7080093" cy="1410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8"/>
              </a:lnSpc>
              <a:spcBef>
                <a:spcPct val="0"/>
              </a:spcBef>
            </a:pPr>
            <a:r>
              <a:rPr lang="en-US" b="true" sz="4055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SISTEMA DE GESTIÓN DE RESERVAS DE HOTEL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364961" y="0"/>
            <a:ext cx="19213678" cy="1018325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99485" y="2525564"/>
            <a:ext cx="3322273" cy="6665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true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a. Eficiencia en la Gestión de Reservas:</a:t>
            </a:r>
          </a:p>
          <a:p>
            <a:pPr algn="ctr" marL="507468" indent="-253734" lvl="1">
              <a:lnSpc>
                <a:spcPts val="3290"/>
              </a:lnSpc>
              <a:buFont typeface="Arial"/>
              <a:buChar char="•"/>
            </a:pPr>
            <a:r>
              <a:rPr lang="en-US" b="true" sz="235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Automatización de Procesos: Reducción de errores manuales y optimización del tiempo en la gestión de reservas.</a:t>
            </a:r>
          </a:p>
          <a:p>
            <a:pPr algn="ctr" marL="507468" indent="-253734" lvl="1">
              <a:lnSpc>
                <a:spcPts val="3290"/>
              </a:lnSpc>
              <a:buFont typeface="Arial"/>
              <a:buChar char="•"/>
            </a:pPr>
            <a:r>
              <a:rPr lang="en-US" b="true" sz="235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Acceso en Tiempo Real: Actualización instantánea de la disponibilidad de habitaciones y estado de reservas.</a:t>
            </a:r>
          </a:p>
          <a:p>
            <a:pPr algn="ctr">
              <a:lnSpc>
                <a:spcPts val="3290"/>
              </a:lnSpc>
            </a:pPr>
          </a:p>
          <a:p>
            <a:pPr algn="ctr">
              <a:lnSpc>
                <a:spcPts val="3290"/>
              </a:lnSpc>
            </a:pPr>
            <a:r>
              <a:rPr lang="en-US" b="true" sz="235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38581" y="733425"/>
            <a:ext cx="858369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4. Ventajas del Proyecto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82637" y="2658574"/>
            <a:ext cx="3879715" cy="580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8"/>
              </a:lnSpc>
            </a:pPr>
          </a:p>
          <a:p>
            <a:pPr algn="ctr">
              <a:lnSpc>
                <a:spcPts val="3268"/>
              </a:lnSpc>
            </a:pPr>
            <a:r>
              <a:rPr lang="en-US" sz="2334" b="true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b. Interfaz de Usuario Amigable:</a:t>
            </a:r>
          </a:p>
          <a:p>
            <a:pPr algn="ctr" marL="504082" indent="-252041" lvl="1">
              <a:lnSpc>
                <a:spcPts val="3268"/>
              </a:lnSpc>
              <a:buFont typeface="Arial"/>
              <a:buChar char="•"/>
            </a:pPr>
            <a:r>
              <a:rPr lang="en-US" b="true" sz="2334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Diseño Intuitivo: Facilidad de uso para usuarios finales, mejorando la satisfacción y retención.</a:t>
            </a:r>
          </a:p>
          <a:p>
            <a:pPr algn="ctr" marL="504082" indent="-252041" lvl="1">
              <a:lnSpc>
                <a:spcPts val="3268"/>
              </a:lnSpc>
              <a:buFont typeface="Arial"/>
              <a:buChar char="•"/>
            </a:pPr>
            <a:r>
              <a:rPr lang="en-US" b="true" sz="2334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Responsividad: Adaptación a diferentes dispositivos (móviles, tabletas, desktops) para un acceso conveniente.</a:t>
            </a:r>
          </a:p>
          <a:p>
            <a:pPr algn="ctr">
              <a:lnSpc>
                <a:spcPts val="326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019528" y="2587306"/>
            <a:ext cx="3230281" cy="594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</a:p>
          <a:p>
            <a:pPr algn="ctr">
              <a:lnSpc>
                <a:spcPts val="3124"/>
              </a:lnSpc>
            </a:pPr>
            <a:r>
              <a:rPr lang="en-US" sz="2231" b="true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c. Seguridad y Confiabilidad:</a:t>
            </a:r>
          </a:p>
          <a:p>
            <a:pPr algn="ctr" marL="481803" indent="-240902" lvl="1">
              <a:lnSpc>
                <a:spcPts val="3124"/>
              </a:lnSpc>
              <a:buFont typeface="Arial"/>
              <a:buChar char="•"/>
            </a:pPr>
            <a:r>
              <a:rPr lang="en-US" b="true" sz="223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Protección de Datos: Implementación de medidas de seguridad para proteger la información sensible de los usuarios.</a:t>
            </a:r>
          </a:p>
          <a:p>
            <a:pPr algn="ctr" marL="481803" indent="-240902" lvl="1">
              <a:lnSpc>
                <a:spcPts val="3124"/>
              </a:lnSpc>
              <a:buFont typeface="Arial"/>
              <a:buChar char="•"/>
            </a:pPr>
            <a:r>
              <a:rPr lang="en-US" b="true" sz="223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Estabilidad del Sistema: Uso de Spring Boot garantiza una aplicación robusta y escalable.</a:t>
            </a:r>
          </a:p>
          <a:p>
            <a:pPr algn="ctr">
              <a:lnSpc>
                <a:spcPts val="312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249809" y="2658574"/>
            <a:ext cx="3230281" cy="713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sz="2231" b="true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d. Escalabilidad:</a:t>
            </a:r>
          </a:p>
          <a:p>
            <a:pPr algn="ctr" marL="481803" indent="-240902" lvl="1">
              <a:lnSpc>
                <a:spcPts val="3124"/>
              </a:lnSpc>
              <a:buFont typeface="Arial"/>
              <a:buChar char="•"/>
            </a:pPr>
            <a:r>
              <a:rPr lang="en-US" b="true" sz="223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Facilidad para Agregar Funcionalidades: La arquitectura modular permite integrar nuevas características sin afectar el sistema existente.</a:t>
            </a:r>
          </a:p>
          <a:p>
            <a:pPr algn="ctr" marL="481803" indent="-240902" lvl="1">
              <a:lnSpc>
                <a:spcPts val="3124"/>
              </a:lnSpc>
              <a:buFont typeface="Arial"/>
              <a:buChar char="•"/>
            </a:pPr>
            <a:r>
              <a:rPr lang="en-US" b="true" sz="223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Adaptabilidad a Crecimiento: Capacidad para manejar un aumento en el número de usuarios y reservas sin comprometer el rendimiento.</a:t>
            </a:r>
          </a:p>
          <a:p>
            <a:pPr algn="ctr">
              <a:lnSpc>
                <a:spcPts val="312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480089" y="2658574"/>
            <a:ext cx="3230281" cy="6736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sz="2231" b="true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e. Mantenimiento Simplificado:</a:t>
            </a:r>
          </a:p>
          <a:p>
            <a:pPr algn="ctr" marL="481803" indent="-240902" lvl="1">
              <a:lnSpc>
                <a:spcPts val="3124"/>
              </a:lnSpc>
              <a:buFont typeface="Arial"/>
              <a:buChar char="•"/>
            </a:pPr>
            <a:r>
              <a:rPr lang="en-US" b="true" sz="223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Código Limpio y Documentado: Facilita el mantenimiento y futuras actualizaciones del sistema.</a:t>
            </a:r>
          </a:p>
          <a:p>
            <a:pPr algn="ctr" marL="481803" indent="-240902" lvl="1">
              <a:lnSpc>
                <a:spcPts val="3124"/>
              </a:lnSpc>
              <a:buFont typeface="Arial"/>
              <a:buChar char="•"/>
            </a:pPr>
            <a:r>
              <a:rPr lang="en-US" b="true" sz="223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Uso de Herramientas Estándar: Maven y Spring Boot proporcionan una gestión eficiente de dependencias y configuraciones.</a:t>
            </a:r>
          </a:p>
          <a:p>
            <a:pPr algn="ctr">
              <a:lnSpc>
                <a:spcPts val="3124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400000">
            <a:off x="5574793" y="4221970"/>
            <a:ext cx="11004296" cy="164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50"/>
              </a:lnSpc>
            </a:pPr>
            <a:r>
              <a:rPr lang="en-US" b="true" sz="9607">
                <a:solidFill>
                  <a:srgbClr val="CAE8FF">
                    <a:alpha val="9804"/>
                  </a:srgbClr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DEMOSTRACIÓN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7033102" y="4319096"/>
            <a:ext cx="11004296" cy="164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50"/>
              </a:lnSpc>
            </a:pPr>
            <a:r>
              <a:rPr lang="en-US" b="true" sz="9607">
                <a:solidFill>
                  <a:srgbClr val="CAE8FF">
                    <a:alpha val="9804"/>
                  </a:srgbClr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DEMOSTRACIÓN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-3309866" y="4319096"/>
            <a:ext cx="11004296" cy="164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50"/>
              </a:lnSpc>
            </a:pPr>
            <a:r>
              <a:rPr lang="en-US" b="true" sz="9607">
                <a:solidFill>
                  <a:srgbClr val="CAE8FF">
                    <a:alpha val="9804"/>
                  </a:srgbClr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DEMOSTRACIÓN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851557" y="4319096"/>
            <a:ext cx="11004296" cy="164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50"/>
              </a:lnSpc>
            </a:pPr>
            <a:r>
              <a:rPr lang="en-US" b="true" sz="9607">
                <a:solidFill>
                  <a:srgbClr val="CAE8FF">
                    <a:alpha val="9804"/>
                  </a:srgbClr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DEMOSTRACIÓN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393248" y="4319096"/>
            <a:ext cx="11004296" cy="164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50"/>
              </a:lnSpc>
            </a:pPr>
            <a:r>
              <a:rPr lang="en-US" b="true" sz="9607">
                <a:solidFill>
                  <a:srgbClr val="CAE8FF">
                    <a:alpha val="9804"/>
                  </a:srgbClr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DEMOSTRACIÓN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1065061" y="4319096"/>
            <a:ext cx="11004296" cy="164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50"/>
              </a:lnSpc>
            </a:pPr>
            <a:r>
              <a:rPr lang="en-US" b="true" sz="9607">
                <a:solidFill>
                  <a:srgbClr val="CAE8FF">
                    <a:alpha val="9804"/>
                  </a:srgbClr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DEMOSTRACIÓN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2523370" y="4319096"/>
            <a:ext cx="11004296" cy="164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50"/>
              </a:lnSpc>
            </a:pPr>
            <a:r>
              <a:rPr lang="en-US" b="true" sz="9607">
                <a:solidFill>
                  <a:srgbClr val="CAE8FF">
                    <a:alpha val="9804"/>
                  </a:srgbClr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DEMOSTRACIÓN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3981678" y="4319096"/>
            <a:ext cx="11004296" cy="164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50"/>
              </a:lnSpc>
            </a:pPr>
            <a:r>
              <a:rPr lang="en-US" b="true" sz="9607">
                <a:solidFill>
                  <a:srgbClr val="CAE8FF">
                    <a:alpha val="9804"/>
                  </a:srgbClr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DEMOSTRACIÓN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8624761" y="4319096"/>
            <a:ext cx="11004296" cy="164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50"/>
              </a:lnSpc>
            </a:pPr>
            <a:r>
              <a:rPr lang="en-US" b="true" sz="9607">
                <a:solidFill>
                  <a:srgbClr val="CAE8FF">
                    <a:alpha val="9804"/>
                  </a:srgbClr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DEMOSTRACIÓN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10216420" y="4319096"/>
            <a:ext cx="11004296" cy="164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50"/>
              </a:lnSpc>
            </a:pPr>
            <a:r>
              <a:rPr lang="en-US" b="true" sz="9607">
                <a:solidFill>
                  <a:srgbClr val="CAE8FF">
                    <a:alpha val="9804"/>
                  </a:srgbClr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DEMOSTRACIÓN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400000">
            <a:off x="-1914974" y="4098310"/>
            <a:ext cx="10287000" cy="209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80"/>
              </a:lnSpc>
            </a:pPr>
            <a:r>
              <a:rPr lang="en-US" b="true" sz="12200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CONCLUSIÓN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00836" y="581025"/>
            <a:ext cx="8583691" cy="905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a. Resumen de Beneficios:</a:t>
            </a: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Optimización de la Gestión de Reservas: Facilita tanto a usuarios como a administradores el manejo eficiente de las reservas de hotel.</a:t>
            </a: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Mejora de la Experiencia del Usuario: Interfaz amigable y segura que promueve el uso continuo de la plataforma.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b. Impacto del Proyecto:</a:t>
            </a: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Valor Añadido para el Negocio: Incrementa la eficiencia operativa y puede contribuir al aumento de las reservas y satisfacción del cliente.</a:t>
            </a: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Adaptabilidad: La arquitectura permite adaptarse a diferentes necesidades y escalas de negocio.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-3424048" y="4098310"/>
            <a:ext cx="10287000" cy="209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80"/>
              </a:lnSpc>
            </a:pPr>
            <a:r>
              <a:rPr lang="en-US" b="true" sz="12200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CONCLUSIÓN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40613"/>
            <a:ext cx="16230600" cy="1415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12000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GRACIAS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25154" y="0"/>
            <a:ext cx="18775550" cy="10232338"/>
          </a:xfrm>
          <a:custGeom>
            <a:avLst/>
            <a:gdLst/>
            <a:ahLst/>
            <a:cxnLst/>
            <a:rect r="r" b="b" t="t" l="l"/>
            <a:pathLst>
              <a:path h="10232338" w="18775550">
                <a:moveTo>
                  <a:pt x="0" y="0"/>
                </a:moveTo>
                <a:lnTo>
                  <a:pt x="18775550" y="0"/>
                </a:lnTo>
                <a:lnTo>
                  <a:pt x="18775550" y="10232338"/>
                </a:lnTo>
                <a:lnTo>
                  <a:pt x="0" y="10232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96" r="0" b="-1089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04396" y="345655"/>
            <a:ext cx="10484258" cy="858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8"/>
              </a:lnSpc>
            </a:pPr>
            <a:r>
              <a:rPr lang="en-US" sz="3456" b="true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Tecnologías Utilizadas:</a:t>
            </a:r>
          </a:p>
          <a:p>
            <a:pPr algn="ctr" marL="746160" indent="-373080" lvl="1">
              <a:lnSpc>
                <a:spcPts val="4838"/>
              </a:lnSpc>
              <a:buFont typeface="Arial"/>
              <a:buChar char="•"/>
            </a:pPr>
            <a:r>
              <a:rPr lang="en-US" b="true" sz="345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Back-end: Spring Boot, Maven, Spring Data JPA</a:t>
            </a:r>
          </a:p>
          <a:p>
            <a:pPr algn="ctr" marL="746160" indent="-373080" lvl="1">
              <a:lnSpc>
                <a:spcPts val="4838"/>
              </a:lnSpc>
              <a:buFont typeface="Arial"/>
              <a:buChar char="•"/>
            </a:pPr>
            <a:r>
              <a:rPr lang="en-US" b="true" sz="345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Front-end: HTML, CSS, JavaScript</a:t>
            </a:r>
          </a:p>
          <a:p>
            <a:pPr algn="ctr" marL="746160" indent="-373080" lvl="1">
              <a:lnSpc>
                <a:spcPts val="4838"/>
              </a:lnSpc>
              <a:buFont typeface="Arial"/>
              <a:buChar char="•"/>
            </a:pPr>
            <a:r>
              <a:rPr lang="en-US" b="true" sz="345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Control de Versiones: Git</a:t>
            </a:r>
          </a:p>
          <a:p>
            <a:pPr algn="ctr" marL="746160" indent="-373080" lvl="1">
              <a:lnSpc>
                <a:spcPts val="4838"/>
              </a:lnSpc>
              <a:buFont typeface="Arial"/>
              <a:buChar char="•"/>
            </a:pPr>
            <a:r>
              <a:rPr lang="en-US" b="true" sz="345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IDE: IntelliJ IDEA</a:t>
            </a:r>
          </a:p>
          <a:p>
            <a:pPr algn="ctr">
              <a:lnSpc>
                <a:spcPts val="4838"/>
              </a:lnSpc>
            </a:pPr>
          </a:p>
          <a:p>
            <a:pPr algn="ctr">
              <a:lnSpc>
                <a:spcPts val="4838"/>
              </a:lnSpc>
            </a:pPr>
            <a:r>
              <a:rPr lang="en-US" sz="3456" b="true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Objetivo del Proyecto: Desarrollar una aplicación web integral que permita a los usuarios gestionar reservas de hotel de manera eficiente y segura, proporcionando una interfaz amigable para el inicio de sesión y administración de reservas tanto para usuarios finales como para administradores del sistema.</a:t>
            </a:r>
          </a:p>
          <a:p>
            <a:pPr algn="ctr">
              <a:lnSpc>
                <a:spcPts val="483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3677" y="-2962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84462" y="176116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269" y="44110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92408" y="64684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34354" y="2847109"/>
            <a:ext cx="3687036" cy="7736131"/>
          </a:xfrm>
          <a:custGeom>
            <a:avLst/>
            <a:gdLst/>
            <a:ahLst/>
            <a:cxnLst/>
            <a:rect r="r" b="b" t="t" l="l"/>
            <a:pathLst>
              <a:path h="7736131" w="3687036">
                <a:moveTo>
                  <a:pt x="0" y="0"/>
                </a:moveTo>
                <a:lnTo>
                  <a:pt x="3687036" y="0"/>
                </a:lnTo>
                <a:lnTo>
                  <a:pt x="3687036" y="7736131"/>
                </a:lnTo>
                <a:lnTo>
                  <a:pt x="0" y="77361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47" t="0" r="-1084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21089" y="3161958"/>
            <a:ext cx="4038211" cy="7106433"/>
          </a:xfrm>
          <a:custGeom>
            <a:avLst/>
            <a:gdLst/>
            <a:ahLst/>
            <a:cxnLst/>
            <a:rect r="r" b="b" t="t" l="l"/>
            <a:pathLst>
              <a:path h="7106433" w="4038211">
                <a:moveTo>
                  <a:pt x="0" y="0"/>
                </a:moveTo>
                <a:lnTo>
                  <a:pt x="4038211" y="0"/>
                </a:lnTo>
                <a:lnTo>
                  <a:pt x="4038211" y="7106433"/>
                </a:lnTo>
                <a:lnTo>
                  <a:pt x="0" y="71064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385" t="0" r="-9385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12635" y="381122"/>
            <a:ext cx="8811695" cy="789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3"/>
              </a:lnSpc>
              <a:spcBef>
                <a:spcPct val="0"/>
              </a:spcBef>
            </a:pPr>
            <a:r>
              <a:rPr lang="en-US" b="true" sz="4573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ARQUITECTURA DEL PROYECTO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34354" y="1566491"/>
            <a:ext cx="2736245" cy="789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3"/>
              </a:lnSpc>
              <a:spcBef>
                <a:spcPct val="0"/>
              </a:spcBef>
            </a:pPr>
            <a:r>
              <a:rPr lang="en-US" b="true" sz="4573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BACKEND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76248" y="1665910"/>
            <a:ext cx="3055323" cy="789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3"/>
              </a:lnSpc>
              <a:spcBef>
                <a:spcPct val="0"/>
              </a:spcBef>
            </a:pPr>
            <a:r>
              <a:rPr lang="en-US" b="true" sz="4573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FRONTEND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255104"/>
            <a:ext cx="13020771" cy="6608041"/>
          </a:xfrm>
          <a:custGeom>
            <a:avLst/>
            <a:gdLst/>
            <a:ahLst/>
            <a:cxnLst/>
            <a:rect r="r" b="b" t="t" l="l"/>
            <a:pathLst>
              <a:path h="6608041" w="13020771">
                <a:moveTo>
                  <a:pt x="0" y="0"/>
                </a:moveTo>
                <a:lnTo>
                  <a:pt x="13020771" y="0"/>
                </a:lnTo>
                <a:lnTo>
                  <a:pt x="13020771" y="6608041"/>
                </a:lnTo>
                <a:lnTo>
                  <a:pt x="0" y="6608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2042" y="226447"/>
            <a:ext cx="13773414" cy="1433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5"/>
              </a:lnSpc>
            </a:pPr>
            <a:r>
              <a:rPr lang="en-US" b="true" sz="8311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FUNCIONALIDADES CLAVE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269803" y="1751019"/>
            <a:ext cx="858369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a. Inicio de Sesión: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60916" y="1989144"/>
            <a:ext cx="11656438" cy="2473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1038" indent="-250519" lvl="1">
              <a:lnSpc>
                <a:spcPts val="3248"/>
              </a:lnSpc>
              <a:buFont typeface="Arial"/>
              <a:buChar char="•"/>
            </a:pPr>
            <a:r>
              <a:rPr lang="en-US" b="true" sz="232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Autenticación de Usuarios:</a:t>
            </a:r>
          </a:p>
          <a:p>
            <a:pPr algn="ctr" marL="501038" indent="-250519" lvl="1">
              <a:lnSpc>
                <a:spcPts val="3248"/>
              </a:lnSpc>
              <a:buFont typeface="Arial"/>
              <a:buChar char="•"/>
            </a:pPr>
            <a:r>
              <a:rPr lang="en-US" b="true" sz="232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Registro de Usuarios: Permite a nuevos usuarios crear una cuenta proporcionando información básica.</a:t>
            </a:r>
          </a:p>
          <a:p>
            <a:pPr algn="ctr" marL="501038" indent="-250519" lvl="1">
              <a:lnSpc>
                <a:spcPts val="3248"/>
              </a:lnSpc>
              <a:buFont typeface="Arial"/>
              <a:buChar char="•"/>
            </a:pPr>
            <a:r>
              <a:rPr lang="en-US" b="true" sz="232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Inicio de Sesión: Validación de credenciales para acceder al sistema.</a:t>
            </a:r>
          </a:p>
          <a:p>
            <a:pPr algn="ctr" marL="501038" indent="-250519" lvl="1">
              <a:lnSpc>
                <a:spcPts val="3248"/>
              </a:lnSpc>
              <a:buFont typeface="Arial"/>
              <a:buChar char="•"/>
            </a:pPr>
            <a:r>
              <a:rPr lang="en-US" b="true" sz="232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Seguridad: Uso de encriptación para contraseñas y manejo de sesiones seguras.</a:t>
            </a:r>
          </a:p>
          <a:p>
            <a:pPr algn="ctr">
              <a:lnSpc>
                <a:spcPts val="324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94825" y="3476793"/>
            <a:ext cx="12698350" cy="6144663"/>
          </a:xfrm>
          <a:custGeom>
            <a:avLst/>
            <a:gdLst/>
            <a:ahLst/>
            <a:cxnLst/>
            <a:rect r="r" b="b" t="t" l="l"/>
            <a:pathLst>
              <a:path h="6144663" w="12698350">
                <a:moveTo>
                  <a:pt x="0" y="0"/>
                </a:moveTo>
                <a:lnTo>
                  <a:pt x="12698350" y="0"/>
                </a:lnTo>
                <a:lnTo>
                  <a:pt x="12698350" y="6144663"/>
                </a:lnTo>
                <a:lnTo>
                  <a:pt x="0" y="6144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2042" y="226447"/>
            <a:ext cx="13773414" cy="1433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5"/>
              </a:lnSpc>
            </a:pPr>
            <a:r>
              <a:rPr lang="en-US" b="true" sz="8311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FUNCIONALIDADES CLAVE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269803" y="1751019"/>
            <a:ext cx="858369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a. Inicio de Sesión: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60916" y="1989144"/>
            <a:ext cx="11656438" cy="164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1038" indent="-250519" lvl="1">
              <a:lnSpc>
                <a:spcPts val="3248"/>
              </a:lnSpc>
              <a:buFont typeface="Arial"/>
              <a:buChar char="•"/>
            </a:pPr>
            <a:r>
              <a:rPr lang="en-US" b="true" sz="232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Interfaz de Usuario:</a:t>
            </a:r>
          </a:p>
          <a:p>
            <a:pPr algn="ctr" marL="501038" indent="-250519" lvl="1">
              <a:lnSpc>
                <a:spcPts val="3248"/>
              </a:lnSpc>
              <a:buFont typeface="Arial"/>
              <a:buChar char="•"/>
            </a:pPr>
            <a:r>
              <a:rPr lang="en-US" b="true" sz="232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Diseño intuitivo con formularios claros para el inicio de sesión y registro.</a:t>
            </a:r>
          </a:p>
          <a:p>
            <a:pPr algn="ctr" marL="501038" indent="-250519" lvl="1">
              <a:lnSpc>
                <a:spcPts val="3248"/>
              </a:lnSpc>
              <a:buFont typeface="Arial"/>
              <a:buChar char="•"/>
            </a:pPr>
            <a:r>
              <a:rPr lang="en-US" b="true" sz="232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Validaciones en el front-end para mejorar la experiencia del usuario.</a:t>
            </a:r>
          </a:p>
          <a:p>
            <a:pPr algn="ctr">
              <a:lnSpc>
                <a:spcPts val="324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2042" y="3225205"/>
            <a:ext cx="13895181" cy="6947591"/>
          </a:xfrm>
          <a:custGeom>
            <a:avLst/>
            <a:gdLst/>
            <a:ahLst/>
            <a:cxnLst/>
            <a:rect r="r" b="b" t="t" l="l"/>
            <a:pathLst>
              <a:path h="6947591" w="13895181">
                <a:moveTo>
                  <a:pt x="0" y="0"/>
                </a:moveTo>
                <a:lnTo>
                  <a:pt x="13895181" y="0"/>
                </a:lnTo>
                <a:lnTo>
                  <a:pt x="13895181" y="6947590"/>
                </a:lnTo>
                <a:lnTo>
                  <a:pt x="0" y="694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2042" y="226447"/>
            <a:ext cx="13773414" cy="1433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5"/>
              </a:lnSpc>
            </a:pPr>
            <a:r>
              <a:rPr lang="en-US" b="true" sz="8311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FUNCIONALIDADES CLAVE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269803" y="1751019"/>
            <a:ext cx="858369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b. Gestión de Reservas: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60916" y="1989144"/>
            <a:ext cx="11656438" cy="1236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8"/>
              </a:lnSpc>
            </a:pPr>
            <a:r>
              <a:rPr lang="en-US" sz="2320" b="true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Creación de Reservas:</a:t>
            </a:r>
          </a:p>
          <a:p>
            <a:pPr algn="ctr" marL="501038" indent="-250519" lvl="1">
              <a:lnSpc>
                <a:spcPts val="3248"/>
              </a:lnSpc>
              <a:buFont typeface="Arial"/>
              <a:buChar char="•"/>
            </a:pPr>
            <a:r>
              <a:rPr lang="en-US" b="true" sz="232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Los usuarios pueden seleccionar fechas, tipo de habitación y realizar reservas.</a:t>
            </a:r>
          </a:p>
          <a:p>
            <a:pPr algn="ctr">
              <a:lnSpc>
                <a:spcPts val="324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4557" y="3299133"/>
            <a:ext cx="14566136" cy="7210237"/>
          </a:xfrm>
          <a:custGeom>
            <a:avLst/>
            <a:gdLst/>
            <a:ahLst/>
            <a:cxnLst/>
            <a:rect r="r" b="b" t="t" l="l"/>
            <a:pathLst>
              <a:path h="7210237" w="14566136">
                <a:moveTo>
                  <a:pt x="0" y="0"/>
                </a:moveTo>
                <a:lnTo>
                  <a:pt x="14566136" y="0"/>
                </a:lnTo>
                <a:lnTo>
                  <a:pt x="14566136" y="7210238"/>
                </a:lnTo>
                <a:lnTo>
                  <a:pt x="0" y="7210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2042" y="226447"/>
            <a:ext cx="13773414" cy="1433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5"/>
              </a:lnSpc>
            </a:pPr>
            <a:r>
              <a:rPr lang="en-US" b="true" sz="8311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FUNCIONALIDADES CLAVE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269803" y="1751019"/>
            <a:ext cx="858369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b. Gestión de Reservas: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60916" y="1989144"/>
            <a:ext cx="11656438" cy="164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8"/>
              </a:lnSpc>
            </a:pPr>
            <a:r>
              <a:rPr lang="en-US" sz="2320" b="true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Modificación y Cancelación:</a:t>
            </a:r>
          </a:p>
          <a:p>
            <a:pPr algn="ctr" marL="501038" indent="-250519" lvl="1">
              <a:lnSpc>
                <a:spcPts val="3248"/>
              </a:lnSpc>
              <a:buFont typeface="Arial"/>
              <a:buChar char="•"/>
            </a:pPr>
            <a:r>
              <a:rPr lang="en-US" b="true" sz="232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Opciones para que los usuarios puedan modificar o cancelar sus reservas según disponibilidad.</a:t>
            </a:r>
          </a:p>
          <a:p>
            <a:pPr algn="ctr">
              <a:lnSpc>
                <a:spcPts val="324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1993" y="2635821"/>
            <a:ext cx="14259789" cy="7129894"/>
          </a:xfrm>
          <a:custGeom>
            <a:avLst/>
            <a:gdLst/>
            <a:ahLst/>
            <a:cxnLst/>
            <a:rect r="r" b="b" t="t" l="l"/>
            <a:pathLst>
              <a:path h="7129894" w="14259789">
                <a:moveTo>
                  <a:pt x="0" y="0"/>
                </a:moveTo>
                <a:lnTo>
                  <a:pt x="14259789" y="0"/>
                </a:lnTo>
                <a:lnTo>
                  <a:pt x="14259789" y="7129894"/>
                </a:lnTo>
                <a:lnTo>
                  <a:pt x="0" y="7129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2042" y="226447"/>
            <a:ext cx="13773414" cy="1433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5"/>
              </a:lnSpc>
            </a:pPr>
            <a:r>
              <a:rPr lang="en-US" b="true" sz="8311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FUNCIONALIDADES CLAVE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269803" y="1751019"/>
            <a:ext cx="858369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b. Gestión de Reservas: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30699" y="1650454"/>
            <a:ext cx="11656438" cy="823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1038" indent="-250519" lvl="1">
              <a:lnSpc>
                <a:spcPts val="3248"/>
              </a:lnSpc>
              <a:buFont typeface="Arial"/>
              <a:buChar char="•"/>
            </a:pPr>
            <a:r>
              <a:rPr lang="en-US" b="true" sz="232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Visualización de Reservas:</a:t>
            </a:r>
          </a:p>
          <a:p>
            <a:pPr algn="ctr" marL="501038" indent="-250519" lvl="1">
              <a:lnSpc>
                <a:spcPts val="3248"/>
              </a:lnSpc>
              <a:buFont typeface="Arial"/>
              <a:buChar char="•"/>
            </a:pPr>
            <a:r>
              <a:rPr lang="en-US" b="true" sz="232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Panel donde los usuarios pueden ver el historial y estado de sus reservas actuales.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9899" y="2929757"/>
            <a:ext cx="14568798" cy="7357243"/>
          </a:xfrm>
          <a:custGeom>
            <a:avLst/>
            <a:gdLst/>
            <a:ahLst/>
            <a:cxnLst/>
            <a:rect r="r" b="b" t="t" l="l"/>
            <a:pathLst>
              <a:path h="7357243" w="14568798">
                <a:moveTo>
                  <a:pt x="0" y="0"/>
                </a:moveTo>
                <a:lnTo>
                  <a:pt x="14568798" y="0"/>
                </a:lnTo>
                <a:lnTo>
                  <a:pt x="14568798" y="7357243"/>
                </a:lnTo>
                <a:lnTo>
                  <a:pt x="0" y="7357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2042" y="226447"/>
            <a:ext cx="13773414" cy="1433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5"/>
              </a:lnSpc>
            </a:pPr>
            <a:r>
              <a:rPr lang="en-US" b="true" sz="8311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FUNCIONALIDADES CLAVE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269803" y="1751019"/>
            <a:ext cx="858369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b. Gestión de Reservas: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30699" y="1650454"/>
            <a:ext cx="11656438" cy="410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8"/>
              </a:lnSpc>
            </a:pPr>
            <a:r>
              <a:rPr lang="en-US" b="true" sz="232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d. Gestión de Usuarios: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DAGWCnuC-yg</dc:identifier>
  <dcterms:modified xsi:type="dcterms:W3CDTF">2011-08-01T06:04:30Z</dcterms:modified>
  <cp:revision>1</cp:revision>
  <dc:title>Sistema de Gestión de Reservas de Hotel</dc:title>
</cp:coreProperties>
</file>