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1" r:id="rId5"/>
    <p:sldId id="259" r:id="rId6"/>
    <p:sldId id="262" r:id="rId7"/>
    <p:sldId id="280" r:id="rId8"/>
    <p:sldId id="264" r:id="rId9"/>
    <p:sldId id="267" r:id="rId10"/>
    <p:sldId id="269" r:id="rId11"/>
    <p:sldId id="281" r:id="rId12"/>
    <p:sldId id="282" r:id="rId13"/>
    <p:sldId id="283" r:id="rId14"/>
    <p:sldId id="284" r:id="rId15"/>
    <p:sldId id="285" r:id="rId16"/>
    <p:sldId id="286" r:id="rId17"/>
    <p:sldId id="268" r:id="rId18"/>
    <p:sldId id="273" r:id="rId19"/>
    <p:sldId id="272" r:id="rId20"/>
    <p:sldId id="275" r:id="rId21"/>
    <p:sldId id="276" r:id="rId22"/>
    <p:sldId id="26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D40A74-DC64-4258-8588-BDBE6989AE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4FA50C-D240-4252-8250-C88B49B660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3EE0-35A4-485A-8D8F-CA074E3B8CC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A264A-804D-4116-AA3D-B7956886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08687"/>
            <a:ext cx="7772400" cy="23876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Чат-бот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31ACA8-7446-4248-AC56-3ABB44CE5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242" y="3796287"/>
            <a:ext cx="7435516" cy="1655762"/>
          </a:xfrm>
        </p:spPr>
        <p:txBody>
          <a:bodyPr/>
          <a:lstStyle/>
          <a:p>
            <a:r>
              <a:rPr lang="uk-UA" dirty="0">
                <a:solidFill>
                  <a:srgbClr val="00B7F1"/>
                </a:solidFill>
              </a:rPr>
              <a:t>КНТ-219 (Жир, </a:t>
            </a:r>
            <a:r>
              <a:rPr lang="uk-UA" dirty="0" err="1">
                <a:solidFill>
                  <a:srgbClr val="00B7F1"/>
                </a:solidFill>
              </a:rPr>
              <a:t>Кобяковський</a:t>
            </a:r>
            <a:r>
              <a:rPr lang="uk-UA" dirty="0">
                <a:solidFill>
                  <a:srgbClr val="00B7F1"/>
                </a:solidFill>
              </a:rPr>
              <a:t>, Примаков, Пархоменко)</a:t>
            </a:r>
            <a:endParaRPr lang="en-US" dirty="0">
              <a:solidFill>
                <a:srgbClr val="00B7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3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F9AF3A-A57D-4044-BF57-D9DED019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8" y="783878"/>
            <a:ext cx="6435021" cy="59532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7348" y="392089"/>
            <a:ext cx="404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Меню допомоги з ключовими словами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6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25" y="1043854"/>
            <a:ext cx="61150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08625" y="3844204"/>
            <a:ext cx="6115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Зображено ієрархію створених класів для відображення графічного інтерфейсу. Оскільки в класі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QMainWindow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реалізован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menubar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 замовчуванням то цей клас використовується для головної форми програми. А оскільки в інших формах не потрібно використовувати  додаткових ускладнень класи для форм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Детальніше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 “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Коментарі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 “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Допомога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 “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Розробники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успадковуються від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QWidget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7068" y="490450"/>
            <a:ext cx="359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Ієрархія класів інтерфейсу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2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339AD-3EEC-4B1F-8654-43AFDA7BAD12}"/>
              </a:ext>
            </a:extLst>
          </p:cNvPr>
          <p:cNvSpPr txBox="1"/>
          <p:nvPr/>
        </p:nvSpPr>
        <p:spPr>
          <a:xfrm>
            <a:off x="2641106" y="2103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Алгоритми і структури даних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EFF1A-EC60-41D3-BA03-72D7C572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1" y="1831833"/>
            <a:ext cx="2956560" cy="4312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00BE3-8808-4F5C-9910-E5710663FB78}"/>
              </a:ext>
            </a:extLst>
          </p:cNvPr>
          <p:cNvSpPr txBox="1"/>
          <p:nvPr/>
        </p:nvSpPr>
        <p:spPr>
          <a:xfrm>
            <a:off x="832651" y="733610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Сортування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бульбашкою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5AE991-17B4-45D9-B2E2-87BF745E6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15" y="3550925"/>
            <a:ext cx="3041527" cy="2574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4DD25A-CFEB-4965-A08D-5EA20958FA1C}"/>
              </a:ext>
            </a:extLst>
          </p:cNvPr>
          <p:cNvSpPr txBox="1"/>
          <p:nvPr/>
        </p:nvSpPr>
        <p:spPr>
          <a:xfrm>
            <a:off x="5015883" y="959444"/>
            <a:ext cx="3382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Цей спосіб сортування ми вибрали за критеріями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Проста</a:t>
            </a:r>
            <a:r>
              <a:rPr lang="uk-UA" dirty="0">
                <a:solidFill>
                  <a:schemeClr val="bg1"/>
                </a:solidFill>
              </a:rPr>
              <a:t> реалізація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err="1">
                <a:solidFill>
                  <a:schemeClr val="bg1"/>
                </a:solidFill>
              </a:rPr>
              <a:t>потрібна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швидкість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ABBD4-0C74-4A25-9615-7C189A36FEC8}"/>
              </a:ext>
            </a:extLst>
          </p:cNvPr>
          <p:cNvSpPr txBox="1"/>
          <p:nvPr/>
        </p:nvSpPr>
        <p:spPr>
          <a:xfrm>
            <a:off x="4398884" y="2904594"/>
            <a:ext cx="4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Приклад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сортування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бульбашкою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5E970C-F4E2-4517-87A9-DF25E839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5" y="1814870"/>
            <a:ext cx="5493810" cy="52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608CC-75D0-4E28-AB66-BE26B7BC2F2C}"/>
              </a:ext>
            </a:extLst>
          </p:cNvPr>
          <p:cNvSpPr txBox="1"/>
          <p:nvPr/>
        </p:nvSpPr>
        <p:spPr>
          <a:xfrm>
            <a:off x="941175" y="731520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Алгоритм сортування </a:t>
            </a:r>
            <a:r>
              <a:rPr lang="ru-RU" dirty="0" err="1">
                <a:solidFill>
                  <a:schemeClr val="bg1"/>
                </a:solidFill>
              </a:rPr>
              <a:t>бульбашкою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застосовується у сортуванні </a:t>
            </a:r>
            <a:r>
              <a:rPr lang="uk-UA" dirty="0" err="1">
                <a:solidFill>
                  <a:schemeClr val="bg1"/>
                </a:solidFill>
              </a:rPr>
              <a:t>стомотологів</a:t>
            </a:r>
            <a:r>
              <a:rPr lang="uk-UA" dirty="0">
                <a:solidFill>
                  <a:schemeClr val="bg1"/>
                </a:solidFill>
              </a:rPr>
              <a:t> за рейтингом, за прізвище, проти прізвища.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6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58A2F1-85C0-4DA6-869A-E7F7EFD34700}"/>
              </a:ext>
            </a:extLst>
          </p:cNvPr>
          <p:cNvSpPr txBox="1"/>
          <p:nvPr/>
        </p:nvSpPr>
        <p:spPr>
          <a:xfrm>
            <a:off x="572664" y="5279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Хеш-таблиці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AFA22-A52C-4743-AF91-02536E918AE8}"/>
              </a:ext>
            </a:extLst>
          </p:cNvPr>
          <p:cNvSpPr txBox="1"/>
          <p:nvPr/>
        </p:nvSpPr>
        <p:spPr>
          <a:xfrm>
            <a:off x="572664" y="1345168"/>
            <a:ext cx="701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 </a:t>
            </a:r>
            <a:r>
              <a:rPr lang="ru-RU" dirty="0" err="1">
                <a:solidFill>
                  <a:schemeClr val="bg1"/>
                </a:solidFill>
              </a:rPr>
              <a:t>проекті</a:t>
            </a:r>
            <a:r>
              <a:rPr lang="ru-RU" dirty="0">
                <a:solidFill>
                  <a:schemeClr val="bg1"/>
                </a:solidFill>
              </a:rPr>
              <a:t> ми </a:t>
            </a:r>
            <a:r>
              <a:rPr lang="ru-RU" dirty="0" err="1">
                <a:solidFill>
                  <a:schemeClr val="bg1"/>
                </a:solidFill>
              </a:rPr>
              <a:t>розробили</a:t>
            </a:r>
            <a:r>
              <a:rPr lang="ru-RU" dirty="0">
                <a:solidFill>
                  <a:schemeClr val="bg1"/>
                </a:solidFill>
              </a:rPr>
              <a:t> хеш-</a:t>
            </a:r>
            <a:r>
              <a:rPr lang="ru-RU" dirty="0" err="1">
                <a:solidFill>
                  <a:schemeClr val="bg1"/>
                </a:solidFill>
              </a:rPr>
              <a:t>таблиці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закрито</a:t>
            </a:r>
            <a:r>
              <a:rPr lang="uk-UA" dirty="0">
                <a:solidFill>
                  <a:schemeClr val="bg1"/>
                </a:solidFill>
              </a:rPr>
              <a:t>ї </a:t>
            </a:r>
            <a:r>
              <a:rPr lang="ru-RU" dirty="0" err="1">
                <a:solidFill>
                  <a:schemeClr val="bg1"/>
                </a:solidFill>
              </a:rPr>
              <a:t>адресації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5D2157-5574-4023-8BBD-3E0E4C7A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8" y="1173433"/>
            <a:ext cx="1912786" cy="54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F81D0-B1D3-4E08-B838-A7A34ACE1099}"/>
              </a:ext>
            </a:extLst>
          </p:cNvPr>
          <p:cNvSpPr txBox="1"/>
          <p:nvPr/>
        </p:nvSpPr>
        <p:spPr>
          <a:xfrm>
            <a:off x="899160" y="2400300"/>
            <a:ext cx="432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Хешування відбувається за</a:t>
            </a:r>
            <a:r>
              <a:rPr lang="ru-RU" dirty="0">
                <a:solidFill>
                  <a:schemeClr val="bg1"/>
                </a:solidFill>
              </a:rPr>
              <a:t> першими </a:t>
            </a:r>
            <a:r>
              <a:rPr lang="ru-RU" dirty="0" err="1">
                <a:solidFill>
                  <a:schemeClr val="bg1"/>
                </a:solidFill>
              </a:rPr>
              <a:t>трьома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літерами.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DDDCB4-866E-4568-A4A1-149194E39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0" y="2029862"/>
            <a:ext cx="4267570" cy="1333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4917C2-9C74-474D-907C-9E09733CEDFA}"/>
              </a:ext>
            </a:extLst>
          </p:cNvPr>
          <p:cNvSpPr txBox="1"/>
          <p:nvPr/>
        </p:nvSpPr>
        <p:spPr>
          <a:xfrm>
            <a:off x="3370688" y="3811370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Вирішення колізії виконуються завдяки закритої адресації.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1E4FB8-AD1C-410A-983A-A3ECFB888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" y="3528718"/>
            <a:ext cx="2594610" cy="19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238A6C-1052-432B-8028-7AE6FE50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69" y="296342"/>
            <a:ext cx="3985941" cy="5705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DC06E-2EBD-495B-9758-2A38CACA156C}"/>
              </a:ext>
            </a:extLst>
          </p:cNvPr>
          <p:cNvSpPr txBox="1"/>
          <p:nvPr/>
        </p:nvSpPr>
        <p:spPr>
          <a:xfrm>
            <a:off x="392428" y="757186"/>
            <a:ext cx="372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Блок-схема алгоритму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в хеш-</a:t>
            </a:r>
            <a:r>
              <a:rPr lang="ru-RU" dirty="0" err="1">
                <a:solidFill>
                  <a:schemeClr val="bg1"/>
                </a:solidFill>
              </a:rPr>
              <a:t>таблиці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25C66-7642-496D-80B1-3625950207E3}"/>
              </a:ext>
            </a:extLst>
          </p:cNvPr>
          <p:cNvSpPr txBox="1"/>
          <p:nvPr/>
        </p:nvSpPr>
        <p:spPr>
          <a:xfrm>
            <a:off x="322963" y="2935516"/>
            <a:ext cx="3927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Цей спосіб зберігання даних ми вибрали через </a:t>
            </a:r>
            <a:r>
              <a:rPr lang="ru-RU" dirty="0" err="1">
                <a:solidFill>
                  <a:schemeClr val="bg1"/>
                </a:solidFill>
              </a:rPr>
              <a:t>високу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швидкість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, яка </a:t>
            </a:r>
            <a:r>
              <a:rPr lang="ru-RU" dirty="0" err="1">
                <a:solidFill>
                  <a:schemeClr val="bg1"/>
                </a:solidFill>
              </a:rPr>
              <a:t>дуже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потрібна</a:t>
            </a:r>
            <a:r>
              <a:rPr lang="ru-RU" dirty="0">
                <a:solidFill>
                  <a:schemeClr val="bg1"/>
                </a:solidFill>
              </a:rPr>
              <a:t> коли ми </a:t>
            </a:r>
            <a:r>
              <a:rPr lang="ru-RU" dirty="0" err="1">
                <a:solidFill>
                  <a:schemeClr val="bg1"/>
                </a:solidFill>
              </a:rPr>
              <a:t>маємо</a:t>
            </a:r>
            <a:r>
              <a:rPr lang="ru-RU" dirty="0">
                <a:solidFill>
                  <a:schemeClr val="bg1"/>
                </a:solidFill>
              </a:rPr>
              <a:t> велику базу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2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D466A-B202-43A9-91CD-BCEF7ADA7722}"/>
              </a:ext>
            </a:extLst>
          </p:cNvPr>
          <p:cNvSpPr txBox="1"/>
          <p:nvPr/>
        </p:nvSpPr>
        <p:spPr>
          <a:xfrm>
            <a:off x="449580" y="4554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Власн</a:t>
            </a:r>
            <a:r>
              <a:rPr lang="uk-UA" sz="2400" dirty="0">
                <a:solidFill>
                  <a:schemeClr val="bg1"/>
                </a:solidFill>
              </a:rPr>
              <a:t>і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класи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500E9-4BAD-4F03-B318-FF372D18E45E}"/>
              </a:ext>
            </a:extLst>
          </p:cNvPr>
          <p:cNvSpPr txBox="1"/>
          <p:nvPr/>
        </p:nvSpPr>
        <p:spPr>
          <a:xfrm>
            <a:off x="609600" y="899160"/>
            <a:ext cx="62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Ми маємо два головних </a:t>
            </a:r>
            <a:r>
              <a:rPr lang="uk-UA" dirty="0" err="1">
                <a:solidFill>
                  <a:schemeClr val="bg1"/>
                </a:solidFill>
              </a:rPr>
              <a:t>класа</a:t>
            </a:r>
            <a:r>
              <a:rPr lang="en-US" dirty="0">
                <a:solidFill>
                  <a:schemeClr val="bg1"/>
                </a:solidFill>
              </a:rPr>
              <a:t>: Dentist </a:t>
            </a:r>
            <a:r>
              <a:rPr lang="ru-RU" dirty="0">
                <a:solidFill>
                  <a:schemeClr val="bg1"/>
                </a:solidFill>
              </a:rPr>
              <a:t>та</a:t>
            </a:r>
            <a:r>
              <a:rPr lang="en-US" dirty="0">
                <a:solidFill>
                  <a:schemeClr val="bg1"/>
                </a:solidFill>
              </a:rPr>
              <a:t> Dentistry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54B51-ABDA-4C8D-8999-0F075CA80249}"/>
              </a:ext>
            </a:extLst>
          </p:cNvPr>
          <p:cNvSpPr txBox="1"/>
          <p:nvPr/>
        </p:nvSpPr>
        <p:spPr>
          <a:xfrm>
            <a:off x="2438400" y="1493520"/>
            <a:ext cx="1645920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4D7D6-344E-4125-A9DD-8CBF3BEDE9CD}"/>
              </a:ext>
            </a:extLst>
          </p:cNvPr>
          <p:cNvSpPr txBox="1"/>
          <p:nvPr/>
        </p:nvSpPr>
        <p:spPr>
          <a:xfrm>
            <a:off x="449580" y="1354315"/>
            <a:ext cx="425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Клас </a:t>
            </a:r>
            <a:r>
              <a:rPr lang="en-US" dirty="0">
                <a:solidFill>
                  <a:schemeClr val="bg1"/>
                </a:solidFill>
              </a:rPr>
              <a:t>Dentist </a:t>
            </a:r>
            <a:r>
              <a:rPr lang="ru-RU" dirty="0" err="1">
                <a:solidFill>
                  <a:schemeClr val="bg1"/>
                </a:solidFill>
              </a:rPr>
              <a:t>ма</a:t>
            </a:r>
            <a:r>
              <a:rPr lang="uk-UA" dirty="0">
                <a:solidFill>
                  <a:schemeClr val="bg1"/>
                </a:solidFill>
              </a:rPr>
              <a:t>є</a:t>
            </a:r>
            <a:r>
              <a:rPr lang="ru-RU" dirty="0">
                <a:solidFill>
                  <a:schemeClr val="bg1"/>
                </a:solidFill>
              </a:rPr>
              <a:t> так</a:t>
            </a:r>
            <a:r>
              <a:rPr lang="uk-UA" dirty="0">
                <a:solidFill>
                  <a:schemeClr val="bg1"/>
                </a:solidFill>
              </a:rPr>
              <a:t>і поля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5235B8-AB24-4855-B14B-0C03DAA2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1876431"/>
            <a:ext cx="3958678" cy="34100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4E3E78-CCD0-4691-B26F-4F0B444F1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94" y="1876431"/>
            <a:ext cx="3689131" cy="1552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8A5EC-F6EE-46F2-9441-D9B1CBB7490C}"/>
              </a:ext>
            </a:extLst>
          </p:cNvPr>
          <p:cNvSpPr txBox="1"/>
          <p:nvPr/>
        </p:nvSpPr>
        <p:spPr>
          <a:xfrm>
            <a:off x="5021580" y="135431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Клас </a:t>
            </a:r>
            <a:r>
              <a:rPr lang="en-US" dirty="0">
                <a:solidFill>
                  <a:schemeClr val="bg1"/>
                </a:solidFill>
              </a:rPr>
              <a:t>Dentistry </a:t>
            </a:r>
            <a:r>
              <a:rPr lang="ru-RU" dirty="0" err="1">
                <a:solidFill>
                  <a:schemeClr val="bg1"/>
                </a:solidFill>
              </a:rPr>
              <a:t>має</a:t>
            </a:r>
            <a:r>
              <a:rPr lang="ru-RU" dirty="0">
                <a:solidFill>
                  <a:schemeClr val="bg1"/>
                </a:solidFill>
              </a:rPr>
              <a:t> так</a:t>
            </a:r>
            <a:r>
              <a:rPr lang="uk-UA" dirty="0">
                <a:solidFill>
                  <a:schemeClr val="bg1"/>
                </a:solidFill>
              </a:rPr>
              <a:t>і поля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9FF8C-B584-4F41-88C2-1F503C539BCF}"/>
              </a:ext>
            </a:extLst>
          </p:cNvPr>
          <p:cNvSpPr txBox="1"/>
          <p:nvPr/>
        </p:nvSpPr>
        <p:spPr>
          <a:xfrm>
            <a:off x="4811944" y="3951116"/>
            <a:ext cx="361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Так само </a:t>
            </a:r>
            <a:r>
              <a:rPr lang="ru-RU" dirty="0" err="1">
                <a:solidFill>
                  <a:schemeClr val="bg1"/>
                </a:solidFill>
              </a:rPr>
              <a:t>кожен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методи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set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uk-UA" dirty="0">
                <a:solidFill>
                  <a:schemeClr val="bg1"/>
                </a:solidFill>
              </a:rPr>
              <a:t>ери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get-ери</a:t>
            </a:r>
            <a:r>
              <a:rPr lang="ru-RU" dirty="0">
                <a:solidFill>
                  <a:schemeClr val="bg1"/>
                </a:solidFill>
              </a:rPr>
              <a:t> для кожного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12316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4519"/>
            <a:ext cx="7886700" cy="316518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Зберігання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данних</a:t>
            </a:r>
            <a:r>
              <a:rPr lang="ru-RU" dirty="0">
                <a:solidFill>
                  <a:schemeClr val="bg1"/>
                </a:solidFill>
              </a:rPr>
              <a:t> у JSON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7D0D51-88BA-488C-B712-0212CC3B0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0201"/>
            <a:ext cx="5730737" cy="602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561" y="148656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Дані стоматологів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2012757"/>
            <a:ext cx="3766135" cy="4350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557" y="2522328"/>
            <a:ext cx="4908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У кожного лікаря є поле з назвою його</a:t>
            </a:r>
          </a:p>
          <a:p>
            <a:r>
              <a:rPr lang="uk-UA" dirty="0">
                <a:solidFill>
                  <a:schemeClr val="bg1"/>
                </a:solidFill>
              </a:rPr>
              <a:t>фотографії до якої в ході виконання програми </a:t>
            </a:r>
          </a:p>
          <a:p>
            <a:r>
              <a:rPr lang="en-US" dirty="0" err="1">
                <a:solidFill>
                  <a:schemeClr val="bg1"/>
                </a:solidFill>
              </a:rPr>
              <a:t>QPixmap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буде звертатися.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557" y="3655233"/>
            <a:ext cx="436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А також у кожного стоматолога є </a:t>
            </a:r>
            <a:r>
              <a:rPr lang="en-US" dirty="0">
                <a:solidFill>
                  <a:schemeClr val="bg1"/>
                </a:solidFill>
              </a:rPr>
              <a:t>id </a:t>
            </a:r>
            <a:r>
              <a:rPr lang="uk-UA" dirty="0">
                <a:solidFill>
                  <a:schemeClr val="bg1"/>
                </a:solidFill>
              </a:rPr>
              <a:t>лікарні</a:t>
            </a:r>
          </a:p>
          <a:p>
            <a:r>
              <a:rPr lang="uk-UA" dirty="0">
                <a:solidFill>
                  <a:schemeClr val="bg1"/>
                </a:solidFill>
              </a:rPr>
              <a:t>в якій він працює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0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337" y="506442"/>
            <a:ext cx="7886700" cy="1325563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Дані </a:t>
            </a:r>
            <a:r>
              <a:rPr lang="uk-UA" dirty="0" err="1">
                <a:solidFill>
                  <a:schemeClr val="bg1"/>
                </a:solidFill>
              </a:rPr>
              <a:t>стоматологій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11" y="1832005"/>
            <a:ext cx="4993394" cy="47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1" y="647759"/>
            <a:ext cx="8207779" cy="1325563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Послуги лікарів за спеціалізацією</a:t>
            </a:r>
            <a:br>
              <a:rPr lang="uk-UA" dirty="0">
                <a:solidFill>
                  <a:schemeClr val="bg1"/>
                </a:solidFill>
              </a:rPr>
            </a:br>
            <a:r>
              <a:rPr lang="uk-UA" dirty="0">
                <a:solidFill>
                  <a:schemeClr val="bg1"/>
                </a:solidFill>
              </a:rPr>
              <a:t>(ключові слова)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B3341A-A8CE-4F80-9B15-F9AB257B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4" y="2203288"/>
            <a:ext cx="6715854" cy="33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9D09E-08DA-43F8-836A-5CDBA4F3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612269"/>
            <a:ext cx="7886700" cy="1325563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Зміст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B63DEE7-97D3-44CB-825B-A411414226F3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4316701"/>
            <a:ext cx="5441953" cy="638175"/>
            <a:chOff x="1248" y="1388"/>
            <a:chExt cx="3428" cy="402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6A3C56A6-F3A2-4DAA-82F1-2C4D2309607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B8FAD26-5548-4E7A-8F83-F7EC11AC88A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2B41A38B-F625-42A9-B96D-7004E98B4D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0" y="1388"/>
              <a:ext cx="28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hlinkClick r:id="rId2" action="ppaction://hlinksldjump"/>
                </a:rPr>
                <a:t>Р</a:t>
              </a:r>
              <a:r>
                <a:rPr lang="uk-UA" sz="2400" dirty="0" err="1">
                  <a:solidFill>
                    <a:schemeClr val="bg1"/>
                  </a:solidFill>
                  <a:hlinkClick r:id="rId2" action="ppaction://hlinksldjump"/>
                </a:rPr>
                <a:t>еалізація</a:t>
              </a:r>
              <a:r>
                <a:rPr lang="uk-UA" sz="2400" dirty="0">
                  <a:solidFill>
                    <a:schemeClr val="bg1"/>
                  </a:solidFill>
                  <a:hlinkClick r:id="rId2" action="ppaction://hlinksldjump"/>
                </a:rPr>
                <a:t> програмного продукту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A66AB5C-115D-4864-8F12-6955CC179D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7A45DD9-ACE6-490A-BD0D-709C182E948D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884651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6553976-6A6A-4733-ADA5-72C08170A69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F506599-38B2-47CE-95D0-CE8BD5C9333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DD4FAC8-0B80-46AF-8291-8CF8A75AA8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4F17756-7B48-4DEC-8CA1-F1E53C54716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063BA1-A889-4D4B-B5A1-8AA9C24C34F8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641892"/>
            <a:ext cx="5105400" cy="636588"/>
            <a:chOff x="1248" y="2589"/>
            <a:chExt cx="3216" cy="401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455BC89-57EC-4C3D-9882-EAA711480CF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6DA09F13-0087-4BFE-8227-25537DDC38C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2091B8A-E58E-449C-83BE-75A89C347CD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0" y="2589"/>
              <a:ext cx="16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hlinkClick r:id="rId3" action="ppaction://hlinksldjump"/>
                </a:rPr>
                <a:t>Постановка </a:t>
              </a:r>
              <a:r>
                <a:rPr lang="ru-RU" sz="2400" dirty="0" err="1">
                  <a:solidFill>
                    <a:schemeClr val="bg1"/>
                  </a:solidFill>
                  <a:hlinkClick r:id="rId3" action="ppaction://hlinksldjump"/>
                </a:rPr>
                <a:t>задачі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94D673F8-2E26-49AC-A861-06D0EAE400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C94F0EA4-C376-4CCD-A8AA-C18A21F66046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829089"/>
            <a:ext cx="5105400" cy="2287588"/>
            <a:chOff x="1248" y="2139"/>
            <a:chExt cx="3216" cy="1441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211C743-1FB6-4D44-80E1-99FBA25E589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AC48DA9-D101-4802-B777-0F9C83778C8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6298FEA-1339-4ED9-8ABE-5071D569E9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0" y="2139"/>
              <a:ext cx="2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chemeClr val="bg1"/>
                  </a:solidFill>
                  <a:hlinkClick r:id="rId4" action="ppaction://hlinksldjump"/>
                </a:rPr>
                <a:t>Аналіз існуючих аналогів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98B57AF3-006E-40E3-8290-B987851657F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8F004D6-B737-4BA2-A0BE-20D4E0FD97F9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500726"/>
            <a:ext cx="5029200" cy="2243138"/>
            <a:chOff x="1296" y="2122"/>
            <a:chExt cx="3168" cy="1413"/>
          </a:xfrm>
        </p:grpSpPr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CEEBD370-9471-433C-9C07-6B399C8682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0" y="2122"/>
              <a:ext cx="26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chemeClr val="bg1"/>
                  </a:solidFill>
                  <a:hlinkClick r:id="rId5" action="ppaction://hlinksldjump"/>
                </a:rPr>
                <a:t>Засоби розробки та алгоритми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FB6F3304-08D5-4F70-9967-59AF5CF6692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7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Структура та</a:t>
            </a:r>
            <a:r>
              <a:rPr lang="uk-UA" dirty="0">
                <a:solidFill>
                  <a:schemeClr val="bg1"/>
                </a:solidFill>
              </a:rPr>
              <a:t> звертання у коді до ключів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62" y="765669"/>
            <a:ext cx="6120914" cy="20850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5" y="2971823"/>
            <a:ext cx="4590686" cy="1707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7816" y="3358034"/>
            <a:ext cx="666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Дані</a:t>
            </a:r>
            <a:r>
              <a:rPr lang="ru-RU" dirty="0">
                <a:solidFill>
                  <a:schemeClr val="bg1"/>
                </a:solidFill>
              </a:rPr>
              <a:t> в JSON </a:t>
            </a:r>
            <a:r>
              <a:rPr lang="ru-RU" dirty="0" err="1">
                <a:solidFill>
                  <a:schemeClr val="bg1"/>
                </a:solidFill>
              </a:rPr>
              <a:t>записуються</a:t>
            </a:r>
            <a:r>
              <a:rPr lang="ru-RU" dirty="0">
                <a:solidFill>
                  <a:schemeClr val="bg1"/>
                </a:solidFill>
              </a:rPr>
              <a:t> таким чином: "</a:t>
            </a:r>
            <a:r>
              <a:rPr lang="ru-RU" dirty="0" err="1">
                <a:solidFill>
                  <a:schemeClr val="bg1"/>
                </a:solidFill>
              </a:rPr>
              <a:t>key</a:t>
            </a:r>
            <a:r>
              <a:rPr lang="ru-RU" dirty="0">
                <a:solidFill>
                  <a:schemeClr val="bg1"/>
                </a:solidFill>
              </a:rPr>
              <a:t>" : "</a:t>
            </a:r>
            <a:r>
              <a:rPr lang="ru-RU" dirty="0" err="1">
                <a:solidFill>
                  <a:schemeClr val="bg1"/>
                </a:solidFill>
              </a:rPr>
              <a:t>value</a:t>
            </a:r>
            <a:r>
              <a:rPr lang="ru-RU" dirty="0">
                <a:solidFill>
                  <a:schemeClr val="bg1"/>
                </a:solidFill>
              </a:rPr>
              <a:t>". Цифрою 2 </a:t>
            </a:r>
            <a:r>
              <a:rPr lang="ru-RU" dirty="0" err="1">
                <a:solidFill>
                  <a:schemeClr val="bg1"/>
                </a:solidFill>
              </a:rPr>
              <a:t>позначені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ключі</a:t>
            </a:r>
            <a:r>
              <a:rPr lang="ru-RU" dirty="0">
                <a:solidFill>
                  <a:schemeClr val="bg1"/>
                </a:solidFill>
              </a:rPr>
              <a:t>, 1 і 3 –</a:t>
            </a:r>
            <a:r>
              <a:rPr lang="ru-RU" dirty="0" err="1">
                <a:solidFill>
                  <a:schemeClr val="bg1"/>
                </a:solidFill>
              </a:rPr>
              <a:t>значення</a:t>
            </a:r>
            <a:r>
              <a:rPr lang="ru-RU" dirty="0">
                <a:solidFill>
                  <a:schemeClr val="bg1"/>
                </a:solidFill>
              </a:rPr>
              <a:t>. 1-початок массиву.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7816" y="40379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рейтинг </a:t>
            </a:r>
            <a:r>
              <a:rPr lang="ru-RU" dirty="0" err="1">
                <a:solidFill>
                  <a:schemeClr val="bg1"/>
                </a:solidFill>
              </a:rPr>
              <a:t>встановлюються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урахуванням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коментарів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нижче</a:t>
            </a:r>
            <a:r>
              <a:rPr lang="ru-RU" dirty="0">
                <a:solidFill>
                  <a:schemeClr val="bg1"/>
                </a:solidFill>
              </a:rPr>
              <a:t> фрагмент коду.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5" y="4925045"/>
            <a:ext cx="6041660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8378"/>
            <a:ext cx="7886700" cy="50771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SQLite </a:t>
            </a:r>
            <a:r>
              <a:rPr lang="uk-UA" dirty="0">
                <a:solidFill>
                  <a:schemeClr val="bg1"/>
                </a:solidFill>
              </a:rPr>
              <a:t>приклад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" y="1886801"/>
            <a:ext cx="8069580" cy="23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C0CFBA-D083-4322-83F2-3607DC79DCB9}"/>
              </a:ext>
            </a:extLst>
          </p:cNvPr>
          <p:cNvSpPr txBox="1"/>
          <p:nvPr/>
        </p:nvSpPr>
        <p:spPr>
          <a:xfrm>
            <a:off x="473825" y="167248"/>
            <a:ext cx="7922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Пошук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виняткових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ситуацiй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вiдбувається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операторiв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switch-case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знаходяться</a:t>
            </a:r>
            <a:r>
              <a:rPr lang="ru-RU" dirty="0">
                <a:solidFill>
                  <a:schemeClr val="bg1"/>
                </a:solidFill>
              </a:rPr>
              <a:t> у конструкторах </a:t>
            </a:r>
            <a:r>
              <a:rPr lang="ru-RU" dirty="0" err="1">
                <a:solidFill>
                  <a:schemeClr val="bg1"/>
                </a:solidFill>
              </a:rPr>
              <a:t>класу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MyException</a:t>
            </a:r>
            <a:r>
              <a:rPr lang="ru-RU" dirty="0"/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8" y="1270879"/>
            <a:ext cx="8151058" cy="42737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1644" y="5544588"/>
            <a:ext cx="719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Виводити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повiдомлення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допомагає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QMessageBox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82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684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Для </a:t>
            </a:r>
            <a:r>
              <a:rPr lang="ru-RU" sz="1800" dirty="0" err="1">
                <a:solidFill>
                  <a:schemeClr val="bg1"/>
                </a:solidFill>
              </a:rPr>
              <a:t>виловлення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виняткових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ситуацiй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було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застосовано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оператори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try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catch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throw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45920"/>
            <a:ext cx="7265324" cy="45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9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7216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виняткових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ситуац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44" y="1734554"/>
            <a:ext cx="4602879" cy="487722"/>
          </a:xfrm>
          <a:prstGeom prst="rect">
            <a:avLst/>
          </a:prstGeom>
        </p:spPr>
      </p:pic>
      <p:pic>
        <p:nvPicPr>
          <p:cNvPr id="5" name="Рисунок 4" descr="C:\Users\Арсений\AppData\Local\Microsoft\Windows\INetCache\Content.Word\screenshot.34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13586"/>
            <a:ext cx="2476500" cy="127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01719"/>
            <a:ext cx="298729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208" y="633933"/>
            <a:ext cx="758952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знайдено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фото, тому на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сце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завантажено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" y="1618818"/>
            <a:ext cx="4584568" cy="3435369"/>
          </a:xfrm>
          <a:prstGeom prst="rect">
            <a:avLst/>
          </a:prstGeom>
        </p:spPr>
      </p:pic>
      <p:pic>
        <p:nvPicPr>
          <p:cNvPr id="10" name="Рисунок 9" descr="C:\Users\Арсений\AppData\Local\Microsoft\Windows\INetCache\Content.Word\screenshot.35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20" y="1618819"/>
            <a:ext cx="4163291" cy="3435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1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35799-BDA0-43DF-A45E-D6D1D2C5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2" y="689323"/>
            <a:ext cx="7886700" cy="1325563"/>
          </a:xfrm>
        </p:spPr>
        <p:txBody>
          <a:bodyPr/>
          <a:lstStyle/>
          <a:p>
            <a:pPr algn="ctr"/>
            <a:r>
              <a:rPr lang="uk-UA" sz="4400" dirty="0">
                <a:solidFill>
                  <a:schemeClr val="bg1"/>
                </a:solidFill>
              </a:rPr>
              <a:t>Аналіз існуючих аналогів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37EB3-C8FD-432E-87C3-343405E278CE}"/>
              </a:ext>
            </a:extLst>
          </p:cNvPr>
          <p:cNvSpPr txBox="1"/>
          <p:nvPr/>
        </p:nvSpPr>
        <p:spPr>
          <a:xfrm>
            <a:off x="6528911" y="2225252"/>
            <a:ext cx="23884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якості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аналога ми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розглянули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веб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сервіс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пошуку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лікарів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Helsi.me.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Цей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сервіс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вміє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шукати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лікарів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по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заданим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параметрам і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може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записувати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на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прийом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до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лікаря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. Так само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він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виводить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коментарі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лікаря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і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його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робочі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inherit"/>
              </a:rPr>
              <a:t>дні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 і час.</a:t>
            </a:r>
            <a:br>
              <a:rPr lang="ru-RU" b="0" i="0" dirty="0">
                <a:solidFill>
                  <a:srgbClr val="000000"/>
                </a:solidFill>
                <a:effectLst/>
                <a:latin typeface="Whitney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135C12-4DF2-4867-9818-5F20DD8C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6" y="2291753"/>
            <a:ext cx="6135730" cy="3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6" y="823364"/>
            <a:ext cx="3502775" cy="5224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51" y="823364"/>
            <a:ext cx="3989131" cy="5216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3447" y="225191"/>
            <a:ext cx="41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Аналог чат бота Медичного центру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6225" y="2460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75615" y="1812175"/>
            <a:ext cx="26683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Ще один аналог, який було розглянуто - чат-боту телеграму медичного сервісу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CPG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з якого стало зрозуміло, що потрібно поділити лікарів на спеціалізації та створити зручне меню для пошуку всіх лікарів за певним критерієм.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AE8A-6784-4CF0-A76B-E7FA10F1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Постановка </a:t>
            </a:r>
            <a:r>
              <a:rPr lang="ru-RU" sz="4400" dirty="0" err="1">
                <a:solidFill>
                  <a:schemeClr val="bg1"/>
                </a:solidFill>
              </a:rPr>
              <a:t>задачі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8B53D-04EB-4BD2-8D74-CF2CEE826967}"/>
              </a:ext>
            </a:extLst>
          </p:cNvPr>
          <p:cNvSpPr txBox="1"/>
          <p:nvPr/>
        </p:nvSpPr>
        <p:spPr>
          <a:xfrm>
            <a:off x="761815" y="1690689"/>
            <a:ext cx="8041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Чат-бот повинен </a:t>
            </a:r>
            <a:r>
              <a:rPr lang="ru-RU" dirty="0" err="1">
                <a:solidFill>
                  <a:schemeClr val="bg1"/>
                </a:solidFill>
              </a:rPr>
              <a:t>мати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наступні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функції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Пошук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стоматологів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певними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критеріями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 сто</a:t>
            </a:r>
            <a:r>
              <a:rPr lang="uk-UA" dirty="0" err="1">
                <a:solidFill>
                  <a:schemeClr val="bg1"/>
                </a:solidFill>
              </a:rPr>
              <a:t>матологів</a:t>
            </a:r>
            <a:r>
              <a:rPr lang="uk-UA" dirty="0">
                <a:solidFill>
                  <a:schemeClr val="bg1"/>
                </a:solidFill>
              </a:rPr>
              <a:t> будується рейтинг за рахунок оцінок коментарів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Можливість сортувати шуканих стоматологів за рейтингом та за прізвищем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Можливість пошуку стоматологів за послугами конкретної спеціалізації </a:t>
            </a:r>
            <a:r>
              <a:rPr lang="uk-UA" dirty="0" err="1">
                <a:solidFill>
                  <a:schemeClr val="bg1"/>
                </a:solidFill>
              </a:rPr>
              <a:t>стомотолога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Можливість виводу всіх стоматологів за певним критерієм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bg1"/>
                </a:solidFill>
              </a:rPr>
              <a:t>Викоритистання</a:t>
            </a:r>
            <a:r>
              <a:rPr lang="uk-UA" dirty="0">
                <a:solidFill>
                  <a:schemeClr val="bg1"/>
                </a:solidFill>
              </a:rPr>
              <a:t> хеш-таблиць для швидкого пошуку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Підключення баз-даних формату </a:t>
            </a:r>
            <a:r>
              <a:rPr lang="en-US" dirty="0">
                <a:solidFill>
                  <a:schemeClr val="bg1"/>
                </a:solidFill>
              </a:rPr>
              <a:t>JSON </a:t>
            </a:r>
            <a:r>
              <a:rPr lang="uk-UA" dirty="0">
                <a:solidFill>
                  <a:schemeClr val="bg1"/>
                </a:solidFill>
              </a:rPr>
              <a:t>та </a:t>
            </a:r>
            <a:r>
              <a:rPr lang="en-US" dirty="0">
                <a:solidFill>
                  <a:schemeClr val="bg1"/>
                </a:solidFill>
              </a:rPr>
              <a:t>SQLite;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Розробка власних класів Стоматолог та Стоматологія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Розробка графічного інтерфейсу.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1C364-C891-4029-B062-47441A5B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dirty="0">
                <a:solidFill>
                  <a:schemeClr val="bg1"/>
                </a:solidFill>
              </a:rPr>
              <a:t>Засоби розробки та алгоритми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184EC-B0C7-4E4C-B169-D9B604D92660}"/>
              </a:ext>
            </a:extLst>
          </p:cNvPr>
          <p:cNvSpPr txBox="1"/>
          <p:nvPr/>
        </p:nvSpPr>
        <p:spPr>
          <a:xfrm>
            <a:off x="628650" y="21678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 err="1">
                <a:solidFill>
                  <a:schemeClr val="bg1"/>
                </a:solidFill>
              </a:rPr>
              <a:t>Розробка</a:t>
            </a:r>
            <a:r>
              <a:rPr lang="ru-RU" dirty="0">
                <a:solidFill>
                  <a:schemeClr val="bg1"/>
                </a:solidFill>
              </a:rPr>
              <a:t> чат-боту буде на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uk-UA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bg1"/>
                </a:solidFill>
              </a:rPr>
              <a:t>Мова програмування</a:t>
            </a:r>
            <a:r>
              <a:rPr lang="en-US" sz="1800" dirty="0">
                <a:solidFill>
                  <a:schemeClr val="bg1"/>
                </a:solidFill>
              </a:rPr>
              <a:t>: C++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IDE: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lang="en-US" sz="1800" dirty="0">
                <a:solidFill>
                  <a:schemeClr val="bg1"/>
                </a:solidFill>
              </a:rPr>
              <a:t> Creator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</a:rPr>
              <a:t>Робота з даними: </a:t>
            </a:r>
            <a:r>
              <a:rPr lang="en-US" dirty="0">
                <a:solidFill>
                  <a:schemeClr val="bg1"/>
                </a:solidFill>
              </a:rPr>
              <a:t>JSON</a:t>
            </a:r>
            <a:r>
              <a:rPr lang="uk-UA" dirty="0">
                <a:solidFill>
                  <a:schemeClr val="bg1"/>
                </a:solidFill>
              </a:rPr>
              <a:t> та </a:t>
            </a:r>
            <a:r>
              <a:rPr lang="en-US" dirty="0">
                <a:solidFill>
                  <a:schemeClr val="bg1"/>
                </a:solidFill>
              </a:rPr>
              <a:t>SQLite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5B03DA6-674D-4041-9931-2FCDA270F5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96" y="1690689"/>
            <a:ext cx="1869236" cy="210133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C6C271-911F-4211-B565-639B34E6D2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21" y="4217496"/>
            <a:ext cx="1807586" cy="13255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1" y="4217496"/>
            <a:ext cx="2679469" cy="14033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98" y="4218769"/>
            <a:ext cx="3577590" cy="14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048" y="-230847"/>
            <a:ext cx="8149590" cy="1325563"/>
          </a:xfrm>
        </p:spPr>
        <p:txBody>
          <a:bodyPr/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Реалізація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програмного</a:t>
            </a:r>
            <a:r>
              <a:rPr lang="ru-RU" dirty="0">
                <a:solidFill>
                  <a:schemeClr val="bg1"/>
                </a:solidFill>
              </a:rPr>
              <a:t> продукту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218" y="605951"/>
            <a:ext cx="171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Інтерфейс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2" descr="Сним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7813"/>
            <a:ext cx="4697453" cy="32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9843" y="1182031"/>
            <a:ext cx="4405968" cy="560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Зображується структура  головної форми програми. </a:t>
            </a:r>
            <a:r>
              <a:rPr lang="uk-UA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Випадаючі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списки реалізовані за допомогою класу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QComboBox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Використовуються його методи для додавання елементів до списку, повернення номеру вибраного елементу, як раз за допомогою цього методу в алгоритмах буде знаходитися за яким критерієм шукати та як сортувати список стоматологів. А також при зміні мови використовується метод очистки </a:t>
            </a:r>
            <a:r>
              <a:rPr lang="uk-UA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випадаючого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списку. В блоці повідомлень використовується клас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QTextBrowser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який дозволяє додавати до нього інформацію у вигляді рядків та редагувати текст за допомогою розмітки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HTML 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-стилів. Блок виводу лікарів – це клас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QScrollArea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який дозволяє встановлювати компонування та </a:t>
            </a:r>
            <a:r>
              <a:rPr lang="uk-UA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віджети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на основі цих методів створена функція для виводу стоматологів. Поле для введення тексту користувача – це клас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QLineEdit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який дозволяє вводити текст та передавати його до програми. І звичайна кнопка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QPushButton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яка має сигнал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clicked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і дозволяє виконувати функції пошуку в програмі. Блок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menubar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 це клас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QMenuBar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який розділений на класи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QMenu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яких знаходяться класи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QAction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які вже дозволяються за допомогою сигналу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triggered </a:t>
            </a:r>
            <a:r>
              <a:rPr lang="uk-UA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викликати певні функції.</a:t>
            </a:r>
            <a:endParaRPr lang="en-US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6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1872" y="6258383"/>
            <a:ext cx="799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Мова інтерфейсу та мова розпізнання користувача – англійська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та </a:t>
            </a:r>
            <a:r>
              <a:rPr lang="ru-RU" dirty="0" err="1">
                <a:solidFill>
                  <a:schemeClr val="bg1"/>
                </a:solidFill>
              </a:rPr>
              <a:t>укра</a:t>
            </a:r>
            <a:r>
              <a:rPr lang="uk-UA" dirty="0">
                <a:solidFill>
                  <a:schemeClr val="bg1"/>
                </a:solidFill>
              </a:rPr>
              <a:t>ї</a:t>
            </a:r>
            <a:r>
              <a:rPr lang="ru-RU" dirty="0" err="1">
                <a:solidFill>
                  <a:schemeClr val="bg1"/>
                </a:solidFill>
              </a:rPr>
              <a:t>нська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Сним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5" y="532537"/>
            <a:ext cx="58769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17185" y="4571137"/>
            <a:ext cx="5876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Схематично зображено, як створюється список знайдених лікарів. Спочатку до методу пересилається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QList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QDentist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* &gt;, створюється новий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QWidget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та головне компонування по вертикалі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QVBoxLayout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(червоний колір).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382B56-421D-4382-B629-8AE1446A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40" y="767596"/>
            <a:ext cx="6473748" cy="5960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8734" y="324197"/>
            <a:ext cx="591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Для кожного лікаря можна відкрити детальну інформацію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52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795</Words>
  <Application>Microsoft Office PowerPoint</Application>
  <PresentationFormat>Экран (4:3)</PresentationFormat>
  <Paragraphs>76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inherit</vt:lpstr>
      <vt:lpstr>Times New Roman</vt:lpstr>
      <vt:lpstr>Whitney</vt:lpstr>
      <vt:lpstr>Тема Office</vt:lpstr>
      <vt:lpstr>Чат-бот</vt:lpstr>
      <vt:lpstr>Зміст</vt:lpstr>
      <vt:lpstr>Аналіз існуючих аналогів</vt:lpstr>
      <vt:lpstr>Презентация PowerPoint</vt:lpstr>
      <vt:lpstr>Постановка задачі</vt:lpstr>
      <vt:lpstr>Засоби розробки та алгоритми</vt:lpstr>
      <vt:lpstr>Реалізація програмного продукту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Зберігання данних у JSON</vt:lpstr>
      <vt:lpstr>Дані стоматологій</vt:lpstr>
      <vt:lpstr>Послуги лікарів за спеціалізацією (ключові слова)</vt:lpstr>
      <vt:lpstr>Структура та звертання у коді до ключів</vt:lpstr>
      <vt:lpstr>SQLite приклад</vt:lpstr>
      <vt:lpstr>Презентация PowerPoint</vt:lpstr>
      <vt:lpstr>Для виловлення виняткових ситуацiй було застосовано оператори try catch throw</vt:lpstr>
      <vt:lpstr>Приклади виняткових ситуацiй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Егор Жир</cp:lastModifiedBy>
  <cp:revision>55</cp:revision>
  <dcterms:created xsi:type="dcterms:W3CDTF">2020-10-04T11:26:27Z</dcterms:created>
  <dcterms:modified xsi:type="dcterms:W3CDTF">2020-12-25T22:21:45Z</dcterms:modified>
</cp:coreProperties>
</file>