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706" r:id="rId2"/>
  </p:sldMasterIdLst>
  <p:sldIdLst>
    <p:sldId id="269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58" r:id="rId12"/>
    <p:sldId id="259" r:id="rId13"/>
    <p:sldId id="261" r:id="rId14"/>
    <p:sldId id="264" r:id="rId15"/>
    <p:sldId id="266" r:id="rId16"/>
    <p:sldId id="268" r:id="rId17"/>
    <p:sldId id="267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full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"/>
            <a:ext cx="9144000" cy="6855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t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full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30909"/>
            <a:ext cx="6858000" cy="2387600"/>
          </a:xfrm>
        </p:spPr>
        <p:txBody>
          <a:bodyPr anchor="t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358997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370"/>
            <a:ext cx="7886700" cy="68366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597"/>
            <a:ext cx="3886200" cy="5023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30597"/>
            <a:ext cx="3886200" cy="5023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4745"/>
            <a:ext cx="7886700" cy="640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6841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3721"/>
            <a:ext cx="3868340" cy="4095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6841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3721"/>
            <a:ext cx="3887391" cy="4095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2729"/>
            <a:ext cx="7886700" cy="615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40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" y="0"/>
            <a:ext cx="9139539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43000" y="1130909"/>
            <a:ext cx="6858000" cy="2387600"/>
          </a:xfrm>
        </p:spPr>
        <p:txBody>
          <a:bodyPr anchor="t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9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2- small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2612" cy="68590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t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367543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367543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370"/>
            <a:ext cx="7886700" cy="68366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597"/>
            <a:ext cx="3886200" cy="502328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30597"/>
            <a:ext cx="3886200" cy="502328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4745"/>
            <a:ext cx="7886700" cy="640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6841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3721"/>
            <a:ext cx="3868340" cy="409594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6841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3721"/>
            <a:ext cx="3887391" cy="409594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2729"/>
            <a:ext cx="7886700" cy="6152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_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" y="-1"/>
            <a:ext cx="9142612" cy="68590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" y="-1041"/>
            <a:ext cx="9142612" cy="685904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7543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3" orient="horz" pos="600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" y="0"/>
            <a:ext cx="913953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8997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648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Module2:</a:t>
            </a:r>
            <a:r>
              <a:rPr lang="zh-CN" altLang="en-US" dirty="0"/>
              <a:t> </a:t>
            </a:r>
            <a:r>
              <a:rPr lang="en-US" altLang="zh-CN" dirty="0"/>
              <a:t>Yelp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Xiaohan</a:t>
            </a:r>
            <a:r>
              <a:rPr lang="zh-CN" altLang="en-US" dirty="0"/>
              <a:t> </a:t>
            </a:r>
            <a:r>
              <a:rPr lang="en-US" altLang="zh-CN" dirty="0"/>
              <a:t>Wang,</a:t>
            </a:r>
            <a:r>
              <a:rPr lang="zh-CN" altLang="en-US" dirty="0"/>
              <a:t> </a:t>
            </a:r>
            <a:r>
              <a:rPr lang="en-US" altLang="zh-CN" dirty="0" err="1"/>
              <a:t>Tiannan</a:t>
            </a:r>
            <a:r>
              <a:rPr lang="zh-CN" altLang="en-US" dirty="0"/>
              <a:t> </a:t>
            </a:r>
            <a:r>
              <a:rPr lang="en-US" altLang="zh-CN" dirty="0"/>
              <a:t>Huang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Siyu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  <a:p>
            <a:pPr algn="r"/>
            <a:r>
              <a:rPr lang="en-US" altLang="zh-CN" dirty="0"/>
              <a:t>Tues</a:t>
            </a:r>
            <a:r>
              <a:rPr lang="zh-CN" altLang="en-US" dirty="0"/>
              <a:t> </a:t>
            </a:r>
            <a:r>
              <a:rPr lang="en-US" altLang="zh-CN" dirty="0"/>
              <a:t>Group3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4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62276-2806-764E-9038-0C281531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Business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BBBF5-EA01-7C40-BB99-9963CC8C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restaurant</a:t>
            </a:r>
          </a:p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weakness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</a:t>
            </a:r>
          </a:p>
          <a:p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customers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</a:p>
          <a:p>
            <a:r>
              <a:rPr kumimoji="1" lang="en-US" altLang="zh-CN" dirty="0"/>
              <a:t>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suggestion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 business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73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0E541-4CE8-054B-A9C4-CAA632E3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Restaurant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083DB-042C-694C-87CC-5BC6BD29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reviews.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493A75-AB5C-8547-9AFA-2A9880A36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77020"/>
            <a:ext cx="7697037" cy="33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55B75-16E7-A444-BBA2-0FF8F57F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business_train.json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A23BC-DE88-B84B-A53D-F3E86878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Opening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Hour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Other Factors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6F5C47-C2A5-5C4C-87EA-19334616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741"/>
            <a:ext cx="9144000" cy="1413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D25EE9-3008-7244-839F-A968C9B20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9199"/>
            <a:ext cx="9144000" cy="14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390C6-697D-7043-8C0E-3F3689CC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review_train.json</a:t>
            </a:r>
            <a:endParaRPr kumimoji="1"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F82ECDF-DEEE-B446-9AB4-548BAF6BF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468" y="1230313"/>
            <a:ext cx="6393064" cy="4929187"/>
          </a:xfrm>
        </p:spPr>
      </p:pic>
    </p:spTree>
    <p:extLst>
      <p:ext uri="{BB962C8B-B14F-4D97-AF65-F5344CB8AC3E}">
        <p14:creationId xmlns:p14="http://schemas.microsoft.com/office/powerpoint/2010/main" val="349144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390C6-697D-7043-8C0E-3F3689CC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D799C2B-DF9B-E14E-8DD1-DF6A83FB9C1E}"/>
              </a:ext>
            </a:extLst>
          </p:cNvPr>
          <p:cNvSpPr txBox="1">
            <a:spLocks/>
          </p:cNvSpPr>
          <p:nvPr/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Ratio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month</a:t>
            </a:r>
            <a:endParaRPr kumimoji="1"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CDB86-EDFB-FD48-8A1B-DFAEA93EA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66347"/>
            <a:ext cx="9145773" cy="3203603"/>
          </a:xfrm>
        </p:spPr>
      </p:pic>
    </p:spTree>
    <p:extLst>
      <p:ext uri="{BB962C8B-B14F-4D97-AF65-F5344CB8AC3E}">
        <p14:creationId xmlns:p14="http://schemas.microsoft.com/office/powerpoint/2010/main" val="158786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258A-4E3C-E043-AD34-AC3989F6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DC8B-940B-BD43-B31B-B4C71C55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exclusive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representative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(1-5)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AB0390-A7BE-C943-95DF-3D3249D58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58394"/>
              </p:ext>
            </p:extLst>
          </p:nvPr>
        </p:nvGraphicFramePr>
        <p:xfrm>
          <a:off x="628649" y="2105916"/>
          <a:ext cx="7886700" cy="2926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712200">
                  <a:extLst>
                    <a:ext uri="{9D8B030D-6E8A-4147-A177-3AD203B41FA5}">
                      <a16:colId xmlns:a16="http://schemas.microsoft.com/office/drawing/2014/main" val="2747790029"/>
                    </a:ext>
                  </a:extLst>
                </a:gridCol>
                <a:gridCol w="6174500">
                  <a:extLst>
                    <a:ext uri="{9D8B030D-6E8A-4147-A177-3AD203B41FA5}">
                      <a16:colId xmlns:a16="http://schemas.microsoft.com/office/drawing/2014/main" val="1248428737"/>
                    </a:ext>
                  </a:extLst>
                </a:gridCol>
              </a:tblGrid>
              <a:tr h="43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ONE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STAR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diarrhea, </a:t>
                      </a:r>
                      <a:r>
                        <a:rPr lang="en-US" dirty="0" err="1"/>
                        <a:t>nobodi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ignor</a:t>
                      </a:r>
                      <a:r>
                        <a:rPr lang="en-US" dirty="0"/>
                        <a:t>, doctor, yuck, </a:t>
                      </a:r>
                      <a:r>
                        <a:rPr lang="en-US" dirty="0" err="1"/>
                        <a:t>cleared_neg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last_neg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ate_neg</a:t>
                      </a:r>
                      <a:r>
                        <a:rPr lang="en-US" dirty="0"/>
                        <a:t>, wtf, shit, spit, crap, joke, </a:t>
                      </a:r>
                      <a:r>
                        <a:rPr lang="en-US" dirty="0" err="1"/>
                        <a:t>refilled_neg</a:t>
                      </a:r>
                      <a:r>
                        <a:rPr lang="en-US" dirty="0"/>
                        <a:t>, complain, piss, embarrass, hell, </a:t>
                      </a:r>
                      <a:r>
                        <a:rPr lang="en-US" dirty="0" err="1"/>
                        <a:t>ask_neg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free_neg</a:t>
                      </a:r>
                      <a:r>
                        <a:rPr lang="en-US" dirty="0"/>
                        <a:t>, refund, bleh, </a:t>
                      </a:r>
                      <a:r>
                        <a:rPr lang="en-US" dirty="0" err="1"/>
                        <a:t>returning_neg</a:t>
                      </a:r>
                      <a:r>
                        <a:rPr lang="en-US" dirty="0"/>
                        <a:t>, vomit, </a:t>
                      </a:r>
                      <a:r>
                        <a:rPr lang="en-US" dirty="0" err="1"/>
                        <a:t>clean_neg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sit_neg</a:t>
                      </a:r>
                      <a:r>
                        <a:rPr lang="en-US" dirty="0"/>
                        <a:t>, sick, </a:t>
                      </a:r>
                      <a:r>
                        <a:rPr lang="en-US" dirty="0" err="1"/>
                        <a:t>apolog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choose_neg</a:t>
                      </a:r>
                      <a:r>
                        <a:rPr lang="en-US" dirty="0"/>
                        <a:t>, shame, nope, forever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84012"/>
                  </a:ext>
                </a:extLst>
              </a:tr>
              <a:tr h="43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TWO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help_neg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cooked_neg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delicious_neg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able_neg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cocktail_neg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expecting_neg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available_neg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liked_neg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found_neg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9918"/>
                  </a:ext>
                </a:extLst>
              </a:tr>
              <a:tr h="43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THREE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somewhat, weak, </a:t>
                      </a:r>
                      <a:r>
                        <a:rPr lang="en-US" dirty="0" err="1"/>
                        <a:t>expectations_neg</a:t>
                      </a:r>
                      <a:r>
                        <a:rPr lang="en-US" dirty="0"/>
                        <a:t>, thin, </a:t>
                      </a:r>
                      <a:r>
                        <a:rPr lang="en-US" dirty="0" err="1"/>
                        <a:t>memorable_neg</a:t>
                      </a:r>
                      <a:r>
                        <a:rPr lang="en-US" dirty="0"/>
                        <a:t>, overhype, </a:t>
                      </a:r>
                      <a:r>
                        <a:rPr lang="en-US" dirty="0" err="1"/>
                        <a:t>super_neg</a:t>
                      </a:r>
                      <a:r>
                        <a:rPr lang="en-US" dirty="0"/>
                        <a:t>, classic, </a:t>
                      </a:r>
                      <a:r>
                        <a:rPr lang="en-US" dirty="0" err="1"/>
                        <a:t>chinese_neg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86182"/>
                  </a:ext>
                </a:extLst>
              </a:tr>
              <a:tr h="43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FOUR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divers, </a:t>
                      </a:r>
                      <a:r>
                        <a:rPr lang="en-US" dirty="0" err="1"/>
                        <a:t>gorgeou</a:t>
                      </a:r>
                      <a:r>
                        <a:rPr lang="en-US" dirty="0"/>
                        <a:t>, standout, </a:t>
                      </a:r>
                      <a:r>
                        <a:rPr lang="en-US" dirty="0" err="1"/>
                        <a:t>balanc</a:t>
                      </a:r>
                      <a:r>
                        <a:rPr lang="en-US" dirty="0"/>
                        <a:t>, wild, </a:t>
                      </a:r>
                      <a:r>
                        <a:rPr lang="en-US" dirty="0" err="1"/>
                        <a:t>cheesi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crowded_neg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large_neg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healthi</a:t>
                      </a:r>
                      <a:r>
                        <a:rPr lang="en-US" dirty="0"/>
                        <a:t>, carb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53200"/>
                  </a:ext>
                </a:extLst>
              </a:tr>
              <a:tr h="43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prompt, </a:t>
                      </a:r>
                      <a:r>
                        <a:rPr lang="en-US" dirty="0" err="1"/>
                        <a:t>fabul</a:t>
                      </a:r>
                      <a:r>
                        <a:rPr lang="en-US" dirty="0"/>
                        <a:t>, chic, gold, </a:t>
                      </a:r>
                      <a:r>
                        <a:rPr lang="en-US" dirty="0" err="1"/>
                        <a:t>divin</a:t>
                      </a:r>
                      <a:r>
                        <a:rPr lang="en-US" dirty="0"/>
                        <a:t>, superb, detail, spectacular, heart, dream, </a:t>
                      </a:r>
                      <a:r>
                        <a:rPr lang="en-US" dirty="0" err="1"/>
                        <a:t>exactli</a:t>
                      </a:r>
                      <a:r>
                        <a:rPr lang="en-US" dirty="0"/>
                        <a:t>, god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8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38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D75B-506F-8A49-A7FE-29D48E49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</a:t>
            </a:r>
            <a:r>
              <a:rPr lang="en-US" altLang="zh-CN" dirty="0"/>
              <a:t>tribution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 </a:t>
            </a:r>
            <a:r>
              <a:rPr lang="en-US" altLang="zh-CN" dirty="0"/>
              <a:t>(IG)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AB0BD-4781-0345-9593-F31B8A53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24" y="0"/>
            <a:ext cx="1755576" cy="160833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572AC4-100D-D042-AD3D-6F7D6A8F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8C4C2-8274-1649-9A88-FDA434E3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18" y="1607906"/>
            <a:ext cx="5688806" cy="45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1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4C223-0544-284E-AEDE-060ABB8C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20827-6FDB-8048-BE0B-6D2271DDAE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Business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Part:</a:t>
            </a:r>
          </a:p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December</a:t>
            </a:r>
          </a:p>
          <a:p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aspects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</a:p>
          <a:p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ADADCC-2BEF-294D-A419-63F51A0BB0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Kaggle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Part:</a:t>
            </a:r>
          </a:p>
          <a:p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Word2Vec…</a:t>
            </a:r>
          </a:p>
          <a:p>
            <a:r>
              <a:rPr kumimoji="1" lang="en-US" altLang="zh-CN" dirty="0"/>
              <a:t>Spend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hyperparameters</a:t>
            </a:r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SVM,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MaxEnt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00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24CA6-FC29-CE45-BF78-983DCB89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0FDB7-D184-4D41-B09B-95A84D4B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Preprocessing</a:t>
            </a:r>
          </a:p>
          <a:p>
            <a:pPr lvl="1"/>
            <a:r>
              <a:rPr kumimoji="1" lang="en-US" altLang="zh-CN" dirty="0"/>
              <a:t>Tokenizing</a:t>
            </a:r>
          </a:p>
          <a:p>
            <a:pPr lvl="1"/>
            <a:r>
              <a:rPr kumimoji="1" lang="en-US" altLang="zh-CN" dirty="0"/>
              <a:t>Stemming</a:t>
            </a:r>
          </a:p>
          <a:p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Frequency</a:t>
            </a:r>
          </a:p>
          <a:p>
            <a:pPr lvl="1"/>
            <a:r>
              <a:rPr kumimoji="1" lang="en-US" altLang="zh-CN" dirty="0"/>
              <a:t>Chi-square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</a:p>
          <a:p>
            <a:pPr lvl="1"/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Gain</a:t>
            </a:r>
          </a:p>
          <a:p>
            <a:pPr lvl="1"/>
            <a:r>
              <a:rPr kumimoji="1" lang="en-US" altLang="zh-CN" dirty="0"/>
              <a:t>Pointwise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</a:p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Fitting</a:t>
            </a:r>
          </a:p>
          <a:p>
            <a:pPr lvl="1"/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pPr lvl="1"/>
            <a:r>
              <a:rPr kumimoji="1" lang="en-US" altLang="zh-CN" dirty="0"/>
              <a:t>Naïve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Bayes</a:t>
            </a:r>
          </a:p>
          <a:p>
            <a:pPr lvl="1"/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Business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02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62276-2806-764E-9038-0C281531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Tokenizing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8528D-FB97-41E3-8660-562F6A6C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Basic</a:t>
            </a:r>
            <a:r>
              <a:rPr lang="zh-CN" altLang="en-US" sz="2000" dirty="0"/>
              <a:t> </a:t>
            </a:r>
            <a:r>
              <a:rPr lang="en-US" altLang="zh-CN" sz="2000" dirty="0"/>
              <a:t>idea:</a:t>
            </a:r>
            <a:r>
              <a:rPr lang="zh-CN" altLang="en-US" sz="2000" dirty="0"/>
              <a:t> </a:t>
            </a:r>
            <a:r>
              <a:rPr lang="en-US" altLang="zh-CN" sz="2000" dirty="0"/>
              <a:t>Text              </a:t>
            </a:r>
            <a:r>
              <a:rPr lang="zh-CN" altLang="en-US" sz="2000" dirty="0"/>
              <a:t>  </a:t>
            </a:r>
            <a:r>
              <a:rPr lang="en-US" altLang="zh-CN" sz="2000" dirty="0"/>
              <a:t>Sentences                Words</a:t>
            </a:r>
          </a:p>
          <a:p>
            <a:pPr lvl="1"/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piece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</a:p>
          <a:p>
            <a:endParaRPr lang="en-US" altLang="zh-CN" dirty="0"/>
          </a:p>
          <a:p>
            <a:r>
              <a:rPr lang="en-US" altLang="zh-CN" dirty="0"/>
              <a:t>Steps: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Gently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</a:p>
          <a:p>
            <a:pPr lvl="2"/>
            <a:r>
              <a:rPr lang="en-US" altLang="zh-CN" dirty="0"/>
              <a:t>Delete words from </a:t>
            </a:r>
            <a:r>
              <a:rPr lang="en-US" altLang="zh-CN" dirty="0" err="1">
                <a:solidFill>
                  <a:srgbClr val="00B050"/>
                </a:solidFill>
              </a:rPr>
              <a:t>stopword</a:t>
            </a:r>
            <a:r>
              <a:rPr lang="en-US" altLang="zh-CN" dirty="0"/>
              <a:t> list</a:t>
            </a:r>
          </a:p>
          <a:p>
            <a:pPr lvl="2"/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meaningless</a:t>
            </a:r>
            <a:r>
              <a:rPr lang="zh-CN" altLang="en-US" dirty="0"/>
              <a:t> </a:t>
            </a:r>
            <a:r>
              <a:rPr lang="en-US" altLang="zh-CN" dirty="0"/>
              <a:t>punctuations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symbols</a:t>
            </a:r>
          </a:p>
          <a:p>
            <a:pPr marL="800100" lvl="1" indent="-457200">
              <a:buFont typeface="+mj-lt"/>
              <a:buAutoNum type="arabicPeriod"/>
            </a:pP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negation</a:t>
            </a:r>
          </a:p>
          <a:p>
            <a:pPr lvl="2"/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’_neg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words: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punctuation.</a:t>
            </a:r>
          </a:p>
          <a:p>
            <a:pPr marL="800100" lvl="1" indent="-457200">
              <a:buFont typeface="+mj-lt"/>
              <a:buAutoNum type="arabicPeriod"/>
            </a:pP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Manually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pPr lvl="2"/>
            <a:r>
              <a:rPr lang="en-US" altLang="zh-CN" dirty="0">
                <a:solidFill>
                  <a:srgbClr val="00B050"/>
                </a:solidFill>
              </a:rPr>
              <a:t>attitude</a:t>
            </a:r>
            <a:r>
              <a:rPr lang="en-US" altLang="zh-CN" dirty="0"/>
              <a:t> score,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(“AMAZING”, “!!!!!????”,etc.) </a:t>
            </a:r>
          </a:p>
          <a:p>
            <a:pPr lvl="2"/>
            <a:r>
              <a:rPr lang="en-US" altLang="zh-CN" dirty="0" err="1">
                <a:solidFill>
                  <a:srgbClr val="00B050"/>
                </a:solidFill>
              </a:rPr>
              <a:t>Pos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Neg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words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counter: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pos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neg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score.</a:t>
            </a:r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51181487-DC1D-8547-B93E-27AD30D3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99" y="1230595"/>
            <a:ext cx="737680" cy="323116"/>
          </a:xfrm>
          <a:prstGeom prst="rect">
            <a:avLst/>
          </a:prstGeom>
        </p:spPr>
      </p:pic>
      <p:pic>
        <p:nvPicPr>
          <p:cNvPr id="7" name="图片 4">
            <a:extLst>
              <a:ext uri="{FF2B5EF4-FFF2-40B4-BE49-F238E27FC236}">
                <a16:creationId xmlns:a16="http://schemas.microsoft.com/office/drawing/2014/main" id="{10F792F0-D48F-BC45-A5FA-CB6E7A3F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83" y="1230595"/>
            <a:ext cx="737680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AAC3D-7AD0-4F11-9732-65251BC7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A9462-8BFC-4C86-A53A-B6203B89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7840"/>
            <a:ext cx="7886700" cy="4929277"/>
          </a:xfrm>
        </p:spPr>
        <p:txBody>
          <a:bodyPr/>
          <a:lstStyle/>
          <a:p>
            <a:r>
              <a:rPr lang="en-US" altLang="zh-CN" sz="2400" dirty="0"/>
              <a:t>Transform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words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their</a:t>
            </a:r>
            <a:r>
              <a:rPr lang="zh-CN" altLang="en-US" sz="2400" dirty="0"/>
              <a:t> </a:t>
            </a:r>
            <a:r>
              <a:rPr lang="en-US" altLang="zh-CN" sz="2400" dirty="0"/>
              <a:t>basic</a:t>
            </a:r>
            <a:r>
              <a:rPr lang="zh-CN" altLang="en-US" sz="2400" dirty="0"/>
              <a:t> </a:t>
            </a:r>
            <a:r>
              <a:rPr lang="en-US" altLang="zh-CN" sz="2400" dirty="0"/>
              <a:t>forms</a:t>
            </a:r>
            <a:r>
              <a:rPr lang="zh-CN" altLang="en-US" sz="2400" dirty="0"/>
              <a:t> </a:t>
            </a:r>
            <a:r>
              <a:rPr lang="en-US" altLang="zh-CN" sz="2400" dirty="0"/>
              <a:t>(stems)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342900" lvl="1" indent="0">
              <a:buNone/>
            </a:pPr>
            <a:endParaRPr lang="en-US" altLang="zh-CN" sz="2100" dirty="0"/>
          </a:p>
          <a:p>
            <a:r>
              <a:rPr lang="en-US" altLang="zh-CN" sz="2400" dirty="0"/>
              <a:t>Sample</a:t>
            </a:r>
            <a:r>
              <a:rPr lang="zh-CN" altLang="en-US" sz="2400" dirty="0"/>
              <a:t> </a:t>
            </a:r>
            <a:r>
              <a:rPr lang="en-US" altLang="zh-CN" sz="2400" dirty="0"/>
              <a:t>text: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DF7D30-A92B-470C-9D6B-6B6F8C81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97223"/>
              </p:ext>
            </p:extLst>
          </p:nvPr>
        </p:nvGraphicFramePr>
        <p:xfrm>
          <a:off x="1524000" y="1809265"/>
          <a:ext cx="6096000" cy="178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916336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63954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before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after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normalize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normality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normally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9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approximately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approxim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7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took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take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32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interesting_neg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interesting_neg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334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CE45D6-368D-584F-82CA-5A253281E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78796"/>
              </p:ext>
            </p:extLst>
          </p:nvPr>
        </p:nvGraphicFramePr>
        <p:xfrm>
          <a:off x="154112" y="4532621"/>
          <a:ext cx="8835776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8930">
                  <a:extLst>
                    <a:ext uri="{9D8B030D-6E8A-4147-A177-3AD203B41FA5}">
                      <a16:colId xmlns:a16="http://schemas.microsoft.com/office/drawing/2014/main" val="3732734433"/>
                    </a:ext>
                  </a:extLst>
                </a:gridCol>
                <a:gridCol w="7376846">
                  <a:extLst>
                    <a:ext uri="{9D8B030D-6E8A-4147-A177-3AD203B41FA5}">
                      <a16:colId xmlns:a16="http://schemas.microsoft.com/office/drawing/2014/main" val="1501557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Original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don't like this &amp;%^$#)_.;'&gt; place,,, but my father told me not to GIVE UP !!!! I felt very good "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8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['not', '</a:t>
                      </a:r>
                      <a:r>
                        <a:rPr lang="en-US" dirty="0" err="1"/>
                        <a:t>like_neg</a:t>
                      </a:r>
                      <a:r>
                        <a:rPr lang="en-US" dirty="0"/>
                        <a:t>', 'place', 'father', 'tell', 'not', '</a:t>
                      </a:r>
                      <a:r>
                        <a:rPr lang="en-US" dirty="0" err="1"/>
                        <a:t>give_neg</a:t>
                      </a:r>
                      <a:r>
                        <a:rPr lang="en-US" dirty="0"/>
                        <a:t>', '</a:t>
                      </a:r>
                      <a:r>
                        <a:rPr lang="en-US" dirty="0" err="1"/>
                        <a:t>up_neg</a:t>
                      </a:r>
                      <a:r>
                        <a:rPr lang="en-US" dirty="0"/>
                        <a:t>', 'felt', '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', 'good', '</a:t>
                      </a:r>
                      <a:r>
                        <a:rPr lang="en-US" dirty="0" err="1"/>
                        <a:t>happi</a:t>
                      </a:r>
                      <a:r>
                        <a:rPr lang="en-US" dirty="0"/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1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25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D876E-7BB8-42AC-8894-E1A9B60F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FBD692-F4A2-4D00-8F09-8B4903518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“  I love this FANTASTIC restaurant !!!   ”</a:t>
            </a:r>
          </a:p>
          <a:p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5D60E10-C6BE-4477-92C8-AAE99719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71922"/>
              </p:ext>
            </p:extLst>
          </p:nvPr>
        </p:nvGraphicFramePr>
        <p:xfrm>
          <a:off x="777448" y="2011152"/>
          <a:ext cx="3135334" cy="351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67">
                  <a:extLst>
                    <a:ext uri="{9D8B030D-6E8A-4147-A177-3AD203B41FA5}">
                      <a16:colId xmlns:a16="http://schemas.microsoft.com/office/drawing/2014/main" val="484369271"/>
                    </a:ext>
                  </a:extLst>
                </a:gridCol>
                <a:gridCol w="1567667">
                  <a:extLst>
                    <a:ext uri="{9D8B030D-6E8A-4147-A177-3AD203B41FA5}">
                      <a16:colId xmlns:a16="http://schemas.microsoft.com/office/drawing/2014/main" val="2826861025"/>
                    </a:ext>
                  </a:extLst>
                </a:gridCol>
              </a:tblGrid>
              <a:tr h="511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feature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26647"/>
                  </a:ext>
                </a:extLst>
              </a:tr>
              <a:tr h="511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attitude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1+2=3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94963"/>
                  </a:ext>
                </a:extLst>
              </a:tr>
              <a:tr h="511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pos_num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1+1=2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31478"/>
                  </a:ext>
                </a:extLst>
              </a:tr>
              <a:tr h="511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neg_num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93187"/>
                  </a:ext>
                </a:extLst>
              </a:tr>
              <a:tr h="146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stems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“love”, “fantast”,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 “</a:t>
                      </a:r>
                      <a:r>
                        <a:rPr lang="en-US" altLang="zh-CN" sz="2000" dirty="0" err="1"/>
                        <a:t>restaur</a:t>
                      </a:r>
                      <a:r>
                        <a:rPr lang="en-US" altLang="zh-CN" sz="2000" dirty="0"/>
                        <a:t>”</a:t>
                      </a:r>
                      <a:endParaRPr lang="zh-CN" altLang="en-US" sz="2000" dirty="0"/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5295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426B240-47DC-8140-8776-A25A501C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71" y="1307520"/>
            <a:ext cx="5004529" cy="45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8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B3E4A-9F4A-431D-AFEE-2C6D7816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142F6-4BAF-4F3F-938F-DBE00178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270"/>
            <a:ext cx="7886700" cy="4929277"/>
          </a:xfrm>
        </p:spPr>
        <p:txBody>
          <a:bodyPr/>
          <a:lstStyle/>
          <a:p>
            <a:r>
              <a:rPr lang="en-US" altLang="zh-CN" sz="2400" dirty="0"/>
              <a:t>Intuition:</a:t>
            </a:r>
            <a:r>
              <a:rPr lang="zh-CN" altLang="en-US" sz="2400" dirty="0"/>
              <a:t> </a:t>
            </a:r>
            <a:r>
              <a:rPr lang="en-US" altLang="zh-CN" sz="2400" dirty="0"/>
              <a:t>Reduce</a:t>
            </a:r>
            <a:r>
              <a:rPr lang="zh-CN" altLang="en-US" sz="2400" dirty="0"/>
              <a:t> </a:t>
            </a:r>
            <a:r>
              <a:rPr lang="en-US" altLang="zh-CN" sz="2400" dirty="0"/>
              <a:t>the amount of variables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get</a:t>
            </a:r>
            <a:r>
              <a:rPr lang="zh-CN" altLang="en-US" sz="2400" dirty="0"/>
              <a:t> </a:t>
            </a:r>
            <a:r>
              <a:rPr lang="en-US" altLang="zh-CN" sz="2400" dirty="0"/>
              <a:t>some</a:t>
            </a:r>
            <a:r>
              <a:rPr lang="zh-CN" altLang="en-US" sz="2400" dirty="0"/>
              <a:t> </a:t>
            </a:r>
            <a:r>
              <a:rPr lang="en-US" altLang="zh-CN" sz="2400" b="1" dirty="0"/>
              <a:t>inspiration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i="1" dirty="0"/>
              <a:t>most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important</a:t>
            </a:r>
            <a:r>
              <a:rPr lang="zh-CN" altLang="en-US" sz="2400" dirty="0"/>
              <a:t> </a:t>
            </a:r>
            <a:r>
              <a:rPr lang="en-US" altLang="zh-CN" sz="2400" dirty="0"/>
              <a:t>stems.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Methods:</a:t>
            </a:r>
            <a:endParaRPr lang="en-US" altLang="zh-CN" sz="2100" dirty="0"/>
          </a:p>
          <a:p>
            <a:pPr lvl="1"/>
            <a:r>
              <a:rPr kumimoji="1" lang="en-US" altLang="zh-CN" dirty="0"/>
              <a:t>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Frequency</a:t>
            </a:r>
          </a:p>
          <a:p>
            <a:pPr lvl="2"/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documents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Chi-square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</a:p>
          <a:p>
            <a:pPr lvl="2"/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Gain</a:t>
            </a:r>
          </a:p>
          <a:p>
            <a:pPr lvl="2"/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occurs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Pointwise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</a:p>
          <a:p>
            <a:pPr lvl="2"/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Information-based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chi-square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7415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1B1E-B99F-2B4C-A29D-8646C0F5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4664-1D75-8C43-8B3F-F3E24ADB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500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methods.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method.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B3804F-5BFB-074A-AA31-7BCBC837A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25490"/>
              </p:ext>
            </p:extLst>
          </p:nvPr>
        </p:nvGraphicFramePr>
        <p:xfrm>
          <a:off x="1524000" y="1993256"/>
          <a:ext cx="6096000" cy="370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055898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527040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726925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98002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9166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2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disappoint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disappoint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disappoint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7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buffet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5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salti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9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buffet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worth_neg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5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1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worth_neg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3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mediocr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mediocr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5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65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A84-8EF7-0E41-8489-5955D024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22DD-9EE7-6442-AE57-2C08470C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Features:</a:t>
            </a:r>
          </a:p>
          <a:p>
            <a:pPr lvl="1"/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comparison,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</a:p>
          <a:p>
            <a:pPr lvl="1"/>
            <a:r>
              <a:rPr lang="en-US" altLang="zh-CN" dirty="0"/>
              <a:t>Attitude,</a:t>
            </a:r>
            <a:r>
              <a:rPr lang="zh-CN" altLang="en-US" dirty="0"/>
              <a:t> </a:t>
            </a:r>
            <a:r>
              <a:rPr lang="en-US" altLang="zh-CN" dirty="0" err="1"/>
              <a:t>good_count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bad_count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modeling,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text…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TF-IDF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</a:p>
          <a:p>
            <a:pPr lvl="1"/>
            <a:r>
              <a:rPr lang="en-US" altLang="zh-CN" dirty="0"/>
              <a:t>Boolean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(occur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Model:</a:t>
            </a:r>
          </a:p>
          <a:p>
            <a:pPr lvl="1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lvl="1"/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</a:p>
        </p:txBody>
      </p:sp>
    </p:spTree>
    <p:extLst>
      <p:ext uri="{BB962C8B-B14F-4D97-AF65-F5344CB8AC3E}">
        <p14:creationId xmlns:p14="http://schemas.microsoft.com/office/powerpoint/2010/main" val="267942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3D0D-E3A4-1B4B-8F47-2BEA67B2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BE2C-1DB3-D344-B20A-AC8FF5B2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0.8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9D3ACB-14EC-B34A-B57D-E8C36901E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801086"/>
              </p:ext>
            </p:extLst>
          </p:nvPr>
        </p:nvGraphicFramePr>
        <p:xfrm>
          <a:off x="309188" y="2180974"/>
          <a:ext cx="8525624" cy="2278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4142">
                  <a:extLst>
                    <a:ext uri="{9D8B030D-6E8A-4147-A177-3AD203B41FA5}">
                      <a16:colId xmlns:a16="http://schemas.microsoft.com/office/drawing/2014/main" val="68801375"/>
                    </a:ext>
                  </a:extLst>
                </a:gridCol>
                <a:gridCol w="988479">
                  <a:extLst>
                    <a:ext uri="{9D8B030D-6E8A-4147-A177-3AD203B41FA5}">
                      <a16:colId xmlns:a16="http://schemas.microsoft.com/office/drawing/2014/main" val="3626229402"/>
                    </a:ext>
                  </a:extLst>
                </a:gridCol>
                <a:gridCol w="1221715">
                  <a:extLst>
                    <a:ext uri="{9D8B030D-6E8A-4147-A177-3AD203B41FA5}">
                      <a16:colId xmlns:a16="http://schemas.microsoft.com/office/drawing/2014/main" val="2551773072"/>
                    </a:ext>
                  </a:extLst>
                </a:gridCol>
                <a:gridCol w="1521591">
                  <a:extLst>
                    <a:ext uri="{9D8B030D-6E8A-4147-A177-3AD203B41FA5}">
                      <a16:colId xmlns:a16="http://schemas.microsoft.com/office/drawing/2014/main" val="2264218129"/>
                    </a:ext>
                  </a:extLst>
                </a:gridCol>
                <a:gridCol w="1293805">
                  <a:extLst>
                    <a:ext uri="{9D8B030D-6E8A-4147-A177-3AD203B41FA5}">
                      <a16:colId xmlns:a16="http://schemas.microsoft.com/office/drawing/2014/main" val="3613789279"/>
                    </a:ext>
                  </a:extLst>
                </a:gridCol>
                <a:gridCol w="1217946">
                  <a:extLst>
                    <a:ext uri="{9D8B030D-6E8A-4147-A177-3AD203B41FA5}">
                      <a16:colId xmlns:a16="http://schemas.microsoft.com/office/drawing/2014/main" val="2517048894"/>
                    </a:ext>
                  </a:extLst>
                </a:gridCol>
                <a:gridCol w="1217946">
                  <a:extLst>
                    <a:ext uri="{9D8B030D-6E8A-4147-A177-3AD203B41FA5}">
                      <a16:colId xmlns:a16="http://schemas.microsoft.com/office/drawing/2014/main" val="2977122046"/>
                    </a:ext>
                  </a:extLst>
                </a:gridCol>
              </a:tblGrid>
              <a:tr h="5767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Linear_tfidf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Linear_boolean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Naïve-Bayes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NB_tfidf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NB_boolean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83395"/>
                  </a:ext>
                </a:extLst>
              </a:tr>
              <a:tr h="425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0.5</a:t>
                      </a:r>
                      <a:r>
                        <a:rPr lang="en-US" altLang="zh-CN" b="1" i="1" u="sng" dirty="0"/>
                        <a:t>02</a:t>
                      </a:r>
                      <a:endParaRPr 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303584"/>
                  </a:ext>
                </a:extLst>
              </a:tr>
              <a:tr h="425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u="sng" dirty="0"/>
                        <a:t>0.494</a:t>
                      </a:r>
                      <a:endParaRPr 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11602"/>
                  </a:ext>
                </a:extLst>
              </a:tr>
              <a:tr h="425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u="sng" dirty="0"/>
                        <a:t>0.494</a:t>
                      </a:r>
                      <a:endParaRPr 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45016"/>
                  </a:ext>
                </a:extLst>
              </a:tr>
              <a:tr h="425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  <a:r>
                        <a:rPr lang="en-US" altLang="zh-CN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1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564251"/>
      </p:ext>
    </p:extLst>
  </p:cSld>
  <p:clrMapOvr>
    <a:masterClrMapping/>
  </p:clrMapOvr>
</p:sld>
</file>

<file path=ppt/theme/theme1.xml><?xml version="1.0" encoding="utf-8"?>
<a:theme xmlns:a="http://schemas.openxmlformats.org/drawingml/2006/main" name="Widescreen_Geometric">
  <a:themeElements>
    <a:clrScheme name="UWBrand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Geometric" id="{73EA95AC-B2A6-0040-920E-F01652E6F848}" vid="{0E846AE0-D853-AC47-94D1-3482A1DCFBB8}"/>
    </a:ext>
  </a:extLst>
</a:theme>
</file>

<file path=ppt/theme/theme2.xml><?xml version="1.0" encoding="utf-8"?>
<a:theme xmlns:a="http://schemas.openxmlformats.org/drawingml/2006/main" name="Standard_Geometric">
  <a:themeElements>
    <a:clrScheme name="UWBrand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Geometric" id="{73EA95AC-B2A6-0040-920E-F01652E6F848}" vid="{60AA7164-CC4E-9240-B0C5-11E4DB602E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Widescreen_Geometric</Template>
  <TotalTime>1364</TotalTime>
  <Words>851</Words>
  <Application>Microsoft Macintosh PowerPoint</Application>
  <PresentationFormat>On-screen Show (4:3)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Widescreen_Geometric</vt:lpstr>
      <vt:lpstr>Standard_Geometric</vt:lpstr>
      <vt:lpstr>Module2: Yelp Reviews</vt:lpstr>
      <vt:lpstr>Outline of the Analysis</vt:lpstr>
      <vt:lpstr>Tokenizing</vt:lpstr>
      <vt:lpstr>Stemming</vt:lpstr>
      <vt:lpstr>Feature Example</vt:lpstr>
      <vt:lpstr>Feature Selection</vt:lpstr>
      <vt:lpstr>Feature Selection Example</vt:lpstr>
      <vt:lpstr>Modeling</vt:lpstr>
      <vt:lpstr>Results</vt:lpstr>
      <vt:lpstr>Business Analysis</vt:lpstr>
      <vt:lpstr>Top 10 Restaurant with most reviews</vt:lpstr>
      <vt:lpstr>Information from business_train.json</vt:lpstr>
      <vt:lpstr>Information from review_train.json</vt:lpstr>
      <vt:lpstr>Time Plot 3</vt:lpstr>
      <vt:lpstr>Keywords in reviews</vt:lpstr>
      <vt:lpstr>Distribution Plot  (IG)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 WANG</dc:creator>
  <cp:lastModifiedBy>SIYU WANG</cp:lastModifiedBy>
  <cp:revision>77</cp:revision>
  <dcterms:created xsi:type="dcterms:W3CDTF">2019-02-02T20:20:22Z</dcterms:created>
  <dcterms:modified xsi:type="dcterms:W3CDTF">2019-03-05T06:22:39Z</dcterms:modified>
</cp:coreProperties>
</file>