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706" r:id="rId2"/>
  </p:sldMasterIdLst>
  <p:sldIdLst>
    <p:sldId id="269" r:id="rId3"/>
    <p:sldId id="284" r:id="rId4"/>
    <p:sldId id="286" r:id="rId5"/>
    <p:sldId id="287" r:id="rId6"/>
    <p:sldId id="258" r:id="rId7"/>
    <p:sldId id="289" r:id="rId8"/>
    <p:sldId id="285" r:id="rId9"/>
    <p:sldId id="267" r:id="rId10"/>
    <p:sldId id="293" r:id="rId11"/>
    <p:sldId id="295" r:id="rId12"/>
    <p:sldId id="291" r:id="rId13"/>
    <p:sldId id="296" r:id="rId14"/>
    <p:sldId id="288" r:id="rId15"/>
    <p:sldId id="298" r:id="rId16"/>
    <p:sldId id="292" r:id="rId17"/>
    <p:sldId id="297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63"/>
  </p:normalViewPr>
  <p:slideViewPr>
    <p:cSldViewPr snapToGrid="0" snapToObjects="1">
      <p:cViewPr varScale="1">
        <p:scale>
          <a:sx n="127" d="100"/>
          <a:sy n="127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full eff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8"/>
            <a:ext cx="9144000" cy="6855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t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full eff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30909"/>
            <a:ext cx="6858000" cy="2387600"/>
          </a:xfrm>
        </p:spPr>
        <p:txBody>
          <a:bodyPr anchor="t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358997"/>
            <a:ext cx="78867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370"/>
            <a:ext cx="7886700" cy="68366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597"/>
            <a:ext cx="3886200" cy="5023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30597"/>
            <a:ext cx="3886200" cy="5023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4745"/>
            <a:ext cx="7886700" cy="640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6841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3721"/>
            <a:ext cx="3868340" cy="4095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6841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3721"/>
            <a:ext cx="3887391" cy="4095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2729"/>
            <a:ext cx="7886700" cy="6152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40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84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" y="0"/>
            <a:ext cx="9139539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43000" y="1130909"/>
            <a:ext cx="6858000" cy="2387600"/>
          </a:xfrm>
        </p:spPr>
        <p:txBody>
          <a:bodyPr anchor="t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9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2- small eff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2612" cy="685904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t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367543"/>
            <a:ext cx="78867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367543"/>
            <a:ext cx="78867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370"/>
            <a:ext cx="7886700" cy="68366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597"/>
            <a:ext cx="3886200" cy="502328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30597"/>
            <a:ext cx="3886200" cy="502328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4745"/>
            <a:ext cx="7886700" cy="6409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6841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3721"/>
            <a:ext cx="3868340" cy="409594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6841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3721"/>
            <a:ext cx="3887391" cy="409594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2729"/>
            <a:ext cx="7886700" cy="6152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_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" y="-1"/>
            <a:ext cx="9142612" cy="685904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" y="-1041"/>
            <a:ext cx="9142612" cy="685904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7543"/>
            <a:ext cx="78867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3" orient="horz" pos="600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" y="0"/>
            <a:ext cx="913953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8997"/>
            <a:ext cx="78867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E6B92C82-A379-4545-9012-2E0C5599690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648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Module2:</a:t>
            </a:r>
            <a:r>
              <a:rPr lang="zh-CN" altLang="en-US" dirty="0"/>
              <a:t> </a:t>
            </a:r>
            <a:r>
              <a:rPr lang="en-US" altLang="zh-CN" dirty="0"/>
              <a:t>Yelp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Xiaohan</a:t>
            </a:r>
            <a:r>
              <a:rPr lang="zh-CN" altLang="en-US" dirty="0"/>
              <a:t> </a:t>
            </a:r>
            <a:r>
              <a:rPr lang="en-US" altLang="zh-CN" dirty="0"/>
              <a:t>Wang,</a:t>
            </a:r>
            <a:r>
              <a:rPr lang="zh-CN" altLang="en-US" dirty="0"/>
              <a:t> </a:t>
            </a:r>
            <a:r>
              <a:rPr lang="en-US" altLang="zh-CN" dirty="0" err="1"/>
              <a:t>Tiannan</a:t>
            </a:r>
            <a:r>
              <a:rPr lang="zh-CN" altLang="en-US" dirty="0"/>
              <a:t> </a:t>
            </a:r>
            <a:r>
              <a:rPr lang="en-US" altLang="zh-CN" dirty="0"/>
              <a:t>Huang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Siyu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</a:p>
          <a:p>
            <a:pPr algn="r"/>
            <a:r>
              <a:rPr lang="en-US" altLang="zh-CN" dirty="0"/>
              <a:t>Tues</a:t>
            </a:r>
            <a:r>
              <a:rPr lang="zh-CN" altLang="en-US" dirty="0"/>
              <a:t> </a:t>
            </a:r>
            <a:r>
              <a:rPr lang="en-US" altLang="zh-CN" dirty="0"/>
              <a:t>Group3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4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D75B-506F-8A49-A7FE-29D48E49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7340FC72-52B8-294C-81FB-8E4F1DCB6B9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732731"/>
          <a:ext cx="7885593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7161">
                  <a:extLst>
                    <a:ext uri="{9D8B030D-6E8A-4147-A177-3AD203B41FA5}">
                      <a16:colId xmlns:a16="http://schemas.microsoft.com/office/drawing/2014/main" val="3287287384"/>
                    </a:ext>
                  </a:extLst>
                </a:gridCol>
                <a:gridCol w="1134550">
                  <a:extLst>
                    <a:ext uri="{9D8B030D-6E8A-4147-A177-3AD203B41FA5}">
                      <a16:colId xmlns:a16="http://schemas.microsoft.com/office/drawing/2014/main" val="1690210499"/>
                    </a:ext>
                  </a:extLst>
                </a:gridCol>
                <a:gridCol w="1172056">
                  <a:extLst>
                    <a:ext uri="{9D8B030D-6E8A-4147-A177-3AD203B41FA5}">
                      <a16:colId xmlns:a16="http://schemas.microsoft.com/office/drawing/2014/main" val="3795678626"/>
                    </a:ext>
                  </a:extLst>
                </a:gridCol>
                <a:gridCol w="1303326">
                  <a:extLst>
                    <a:ext uri="{9D8B030D-6E8A-4147-A177-3AD203B41FA5}">
                      <a16:colId xmlns:a16="http://schemas.microsoft.com/office/drawing/2014/main" val="2268746891"/>
                    </a:ext>
                  </a:extLst>
                </a:gridCol>
                <a:gridCol w="1237692">
                  <a:extLst>
                    <a:ext uri="{9D8B030D-6E8A-4147-A177-3AD203B41FA5}">
                      <a16:colId xmlns:a16="http://schemas.microsoft.com/office/drawing/2014/main" val="3623173664"/>
                    </a:ext>
                  </a:extLst>
                </a:gridCol>
                <a:gridCol w="1190808">
                  <a:extLst>
                    <a:ext uri="{9D8B030D-6E8A-4147-A177-3AD203B41FA5}">
                      <a16:colId xmlns:a16="http://schemas.microsoft.com/office/drawing/2014/main" val="175811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326" marR="85326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ONE-STAR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TWO-STAR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THREE-STAR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FOUR-STAR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FIVE-STAR</a:t>
                      </a:r>
                      <a:endParaRPr lang="zh-CN" altLang="en-US" dirty="0"/>
                    </a:p>
                  </a:txBody>
                  <a:tcPr marL="85326" marR="85326"/>
                </a:tc>
                <a:extLst>
                  <a:ext uri="{0D108BD9-81ED-4DB2-BD59-A6C34878D82A}">
                    <a16:rowId xmlns:a16="http://schemas.microsoft.com/office/drawing/2014/main" val="12541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appears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129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234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178</a:t>
                      </a:r>
                      <a:endParaRPr lang="zh-CN" altLang="en-US" dirty="0"/>
                    </a:p>
                  </a:txBody>
                  <a:tcPr marL="85326" marR="85326"/>
                </a:tc>
                <a:extLst>
                  <a:ext uri="{0D108BD9-81ED-4DB2-BD59-A6C34878D82A}">
                    <a16:rowId xmlns:a16="http://schemas.microsoft.com/office/drawing/2014/main" val="127004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does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appear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439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663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1185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1922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 marL="85326" marR="85326"/>
                </a:tc>
                <a:extLst>
                  <a:ext uri="{0D108BD9-81ED-4DB2-BD59-A6C34878D82A}">
                    <a16:rowId xmlns:a16="http://schemas.microsoft.com/office/drawing/2014/main" val="3618552643"/>
                  </a:ext>
                </a:extLst>
              </a:tr>
            </a:tbl>
          </a:graphicData>
        </a:graphic>
      </p:graphicFrame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5A91981C-4969-144B-A524-8F9834C7A45A}"/>
              </a:ext>
            </a:extLst>
          </p:cNvPr>
          <p:cNvSpPr txBox="1">
            <a:spLocks/>
          </p:cNvSpPr>
          <p:nvPr/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1C239F-AD3F-504D-B66D-19407E76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62" y="2984462"/>
            <a:ext cx="6897565" cy="2331218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C46254-F14E-394E-ABAE-C01E8BB7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19737"/>
              </p:ext>
            </p:extLst>
          </p:nvPr>
        </p:nvGraphicFramePr>
        <p:xfrm>
          <a:off x="628647" y="5418192"/>
          <a:ext cx="7885596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4266">
                  <a:extLst>
                    <a:ext uri="{9D8B030D-6E8A-4147-A177-3AD203B41FA5}">
                      <a16:colId xmlns:a16="http://schemas.microsoft.com/office/drawing/2014/main" val="586161178"/>
                    </a:ext>
                  </a:extLst>
                </a:gridCol>
                <a:gridCol w="1314266">
                  <a:extLst>
                    <a:ext uri="{9D8B030D-6E8A-4147-A177-3AD203B41FA5}">
                      <a16:colId xmlns:a16="http://schemas.microsoft.com/office/drawing/2014/main" val="4270014285"/>
                    </a:ext>
                  </a:extLst>
                </a:gridCol>
                <a:gridCol w="1314266">
                  <a:extLst>
                    <a:ext uri="{9D8B030D-6E8A-4147-A177-3AD203B41FA5}">
                      <a16:colId xmlns:a16="http://schemas.microsoft.com/office/drawing/2014/main" val="3863278549"/>
                    </a:ext>
                  </a:extLst>
                </a:gridCol>
                <a:gridCol w="1314266">
                  <a:extLst>
                    <a:ext uri="{9D8B030D-6E8A-4147-A177-3AD203B41FA5}">
                      <a16:colId xmlns:a16="http://schemas.microsoft.com/office/drawing/2014/main" val="3374647123"/>
                    </a:ext>
                  </a:extLst>
                </a:gridCol>
                <a:gridCol w="1314266">
                  <a:extLst>
                    <a:ext uri="{9D8B030D-6E8A-4147-A177-3AD203B41FA5}">
                      <a16:colId xmlns:a16="http://schemas.microsoft.com/office/drawing/2014/main" val="915101493"/>
                    </a:ext>
                  </a:extLst>
                </a:gridCol>
                <a:gridCol w="1314266">
                  <a:extLst>
                    <a:ext uri="{9D8B030D-6E8A-4147-A177-3AD203B41FA5}">
                      <a16:colId xmlns:a16="http://schemas.microsoft.com/office/drawing/2014/main" val="240210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Line</a:t>
                      </a:r>
                      <a:endParaRPr lang="zh-CN" alt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Legs</a:t>
                      </a:r>
                      <a:endParaRPr lang="zh-CN" alt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Selection</a:t>
                      </a:r>
                      <a:endParaRPr lang="zh-CN" alt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Sushi</a:t>
                      </a:r>
                      <a:endParaRPr lang="zh-CN" alt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Rib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94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70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35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D75B-506F-8A49-A7FE-29D48E49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Wilcoxon two-sample test</a:t>
            </a:r>
            <a:endParaRPr lang="en-US" dirty="0"/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7340FC72-52B8-294C-81FB-8E4F1DCB6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942318"/>
              </p:ext>
            </p:extLst>
          </p:nvPr>
        </p:nvGraphicFramePr>
        <p:xfrm>
          <a:off x="311499" y="2872740"/>
          <a:ext cx="8470758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730">
                  <a:extLst>
                    <a:ext uri="{9D8B030D-6E8A-4147-A177-3AD203B41FA5}">
                      <a16:colId xmlns:a16="http://schemas.microsoft.com/office/drawing/2014/main" val="3287287384"/>
                    </a:ext>
                  </a:extLst>
                </a:gridCol>
                <a:gridCol w="1187687">
                  <a:extLst>
                    <a:ext uri="{9D8B030D-6E8A-4147-A177-3AD203B41FA5}">
                      <a16:colId xmlns:a16="http://schemas.microsoft.com/office/drawing/2014/main" val="1690210499"/>
                    </a:ext>
                  </a:extLst>
                </a:gridCol>
                <a:gridCol w="1264422">
                  <a:extLst>
                    <a:ext uri="{9D8B030D-6E8A-4147-A177-3AD203B41FA5}">
                      <a16:colId xmlns:a16="http://schemas.microsoft.com/office/drawing/2014/main" val="3795678626"/>
                    </a:ext>
                  </a:extLst>
                </a:gridCol>
                <a:gridCol w="1406037">
                  <a:extLst>
                    <a:ext uri="{9D8B030D-6E8A-4147-A177-3AD203B41FA5}">
                      <a16:colId xmlns:a16="http://schemas.microsoft.com/office/drawing/2014/main" val="2268746891"/>
                    </a:ext>
                  </a:extLst>
                </a:gridCol>
                <a:gridCol w="1335230">
                  <a:extLst>
                    <a:ext uri="{9D8B030D-6E8A-4147-A177-3AD203B41FA5}">
                      <a16:colId xmlns:a16="http://schemas.microsoft.com/office/drawing/2014/main" val="3623173664"/>
                    </a:ext>
                  </a:extLst>
                </a:gridCol>
                <a:gridCol w="1284652">
                  <a:extLst>
                    <a:ext uri="{9D8B030D-6E8A-4147-A177-3AD203B41FA5}">
                      <a16:colId xmlns:a16="http://schemas.microsoft.com/office/drawing/2014/main" val="175811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5326" marR="85326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ONE-STAR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TWO-STAR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THREE-STAR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FOUR-STAR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FIVE-STAR</a:t>
                      </a:r>
                      <a:endParaRPr lang="zh-CN" altLang="en-US" dirty="0"/>
                    </a:p>
                  </a:txBody>
                  <a:tcPr marL="85326" marR="85326"/>
                </a:tc>
                <a:extLst>
                  <a:ext uri="{0D108BD9-81ED-4DB2-BD59-A6C34878D82A}">
                    <a16:rowId xmlns:a16="http://schemas.microsoft.com/office/drawing/2014/main" val="12541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appears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129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234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178</a:t>
                      </a:r>
                      <a:endParaRPr lang="zh-CN" altLang="en-US" dirty="0"/>
                    </a:p>
                  </a:txBody>
                  <a:tcPr marL="85326" marR="85326"/>
                </a:tc>
                <a:extLst>
                  <a:ext uri="{0D108BD9-81ED-4DB2-BD59-A6C34878D82A}">
                    <a16:rowId xmlns:a16="http://schemas.microsoft.com/office/drawing/2014/main" val="127004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does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appear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439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663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1185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1922</a:t>
                      </a:r>
                      <a:endParaRPr lang="zh-CN" altLang="en-US" dirty="0"/>
                    </a:p>
                  </a:txBody>
                  <a:tcPr marL="85326" marR="853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 marL="85326" marR="85326"/>
                </a:tc>
                <a:extLst>
                  <a:ext uri="{0D108BD9-81ED-4DB2-BD59-A6C34878D82A}">
                    <a16:rowId xmlns:a16="http://schemas.microsoft.com/office/drawing/2014/main" val="3618552643"/>
                  </a:ext>
                </a:extLst>
              </a:tr>
            </a:tbl>
          </a:graphicData>
        </a:graphic>
      </p:graphicFrame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5A91981C-4969-144B-A524-8F9834C7A45A}"/>
              </a:ext>
            </a:extLst>
          </p:cNvPr>
          <p:cNvSpPr txBox="1">
            <a:spLocks/>
          </p:cNvSpPr>
          <p:nvPr/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example:</a:t>
            </a:r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(1…1,</a:t>
            </a:r>
            <a:r>
              <a:rPr lang="zh-CN" altLang="en-US" dirty="0"/>
              <a:t> </a:t>
            </a:r>
            <a:r>
              <a:rPr lang="en-US" altLang="zh-CN" dirty="0"/>
              <a:t>2…2,</a:t>
            </a:r>
            <a:r>
              <a:rPr lang="zh-CN" altLang="en-US" dirty="0"/>
              <a:t> </a:t>
            </a:r>
            <a:r>
              <a:rPr lang="en-US" altLang="zh-CN" dirty="0"/>
              <a:t>3…3,</a:t>
            </a:r>
            <a:r>
              <a:rPr lang="zh-CN" altLang="en-US" dirty="0"/>
              <a:t> </a:t>
            </a:r>
            <a:r>
              <a:rPr lang="en-US" altLang="zh-CN" dirty="0"/>
              <a:t>4…4,</a:t>
            </a:r>
            <a:r>
              <a:rPr lang="zh-CN" altLang="en-US" dirty="0"/>
              <a:t> </a:t>
            </a:r>
            <a:r>
              <a:rPr lang="en-US" altLang="zh-CN" dirty="0"/>
              <a:t>5…5)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(1,2,3,4,5)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(68,70,129,234,178)</a:t>
            </a:r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(1…1,</a:t>
            </a:r>
            <a:r>
              <a:rPr lang="zh-CN" altLang="en-US" dirty="0"/>
              <a:t> </a:t>
            </a:r>
            <a:r>
              <a:rPr lang="en-US" altLang="zh-CN" dirty="0"/>
              <a:t>2…2,</a:t>
            </a:r>
            <a:r>
              <a:rPr lang="zh-CN" altLang="en-US" dirty="0"/>
              <a:t> </a:t>
            </a:r>
            <a:r>
              <a:rPr lang="en-US" altLang="zh-CN" dirty="0"/>
              <a:t>3…3,</a:t>
            </a:r>
            <a:r>
              <a:rPr lang="zh-CN" altLang="en-US" dirty="0"/>
              <a:t> </a:t>
            </a:r>
            <a:r>
              <a:rPr lang="en-US" altLang="zh-CN" dirty="0"/>
              <a:t>4…4,</a:t>
            </a:r>
            <a:r>
              <a:rPr lang="zh-CN" altLang="en-US" dirty="0"/>
              <a:t> </a:t>
            </a:r>
            <a:r>
              <a:rPr lang="en-US" altLang="zh-CN" dirty="0"/>
              <a:t>5…5)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(1,2,3,4,5)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(439,</a:t>
            </a:r>
            <a:r>
              <a:rPr lang="zh-CN" altLang="en-US" dirty="0"/>
              <a:t> </a:t>
            </a:r>
            <a:r>
              <a:rPr lang="en-US" altLang="zh-CN" dirty="0"/>
              <a:t>663,</a:t>
            </a:r>
            <a:r>
              <a:rPr lang="zh-CN" altLang="en-US" dirty="0"/>
              <a:t> </a:t>
            </a:r>
            <a:r>
              <a:rPr lang="en-US" altLang="zh-CN" dirty="0"/>
              <a:t>1185,</a:t>
            </a:r>
            <a:r>
              <a:rPr lang="zh-CN" altLang="en-US" dirty="0"/>
              <a:t> </a:t>
            </a:r>
            <a:r>
              <a:rPr lang="en-US" altLang="zh-CN" dirty="0"/>
              <a:t>1922,</a:t>
            </a:r>
            <a:r>
              <a:rPr lang="zh-CN" altLang="en-US" dirty="0"/>
              <a:t> </a:t>
            </a:r>
            <a:r>
              <a:rPr lang="en-US" altLang="zh-CN" dirty="0"/>
              <a:t>1999)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C46254-F14E-394E-ABAE-C01E8BB7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47718"/>
              </p:ext>
            </p:extLst>
          </p:nvPr>
        </p:nvGraphicFramePr>
        <p:xfrm>
          <a:off x="411984" y="4433453"/>
          <a:ext cx="8320032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6672">
                  <a:extLst>
                    <a:ext uri="{9D8B030D-6E8A-4147-A177-3AD203B41FA5}">
                      <a16:colId xmlns:a16="http://schemas.microsoft.com/office/drawing/2014/main" val="586161178"/>
                    </a:ext>
                  </a:extLst>
                </a:gridCol>
                <a:gridCol w="1386672">
                  <a:extLst>
                    <a:ext uri="{9D8B030D-6E8A-4147-A177-3AD203B41FA5}">
                      <a16:colId xmlns:a16="http://schemas.microsoft.com/office/drawing/2014/main" val="4270014285"/>
                    </a:ext>
                  </a:extLst>
                </a:gridCol>
                <a:gridCol w="1386672">
                  <a:extLst>
                    <a:ext uri="{9D8B030D-6E8A-4147-A177-3AD203B41FA5}">
                      <a16:colId xmlns:a16="http://schemas.microsoft.com/office/drawing/2014/main" val="3863278549"/>
                    </a:ext>
                  </a:extLst>
                </a:gridCol>
                <a:gridCol w="1386672">
                  <a:extLst>
                    <a:ext uri="{9D8B030D-6E8A-4147-A177-3AD203B41FA5}">
                      <a16:colId xmlns:a16="http://schemas.microsoft.com/office/drawing/2014/main" val="3374647123"/>
                    </a:ext>
                  </a:extLst>
                </a:gridCol>
                <a:gridCol w="1386672">
                  <a:extLst>
                    <a:ext uri="{9D8B030D-6E8A-4147-A177-3AD203B41FA5}">
                      <a16:colId xmlns:a16="http://schemas.microsoft.com/office/drawing/2014/main" val="915101493"/>
                    </a:ext>
                  </a:extLst>
                </a:gridCol>
                <a:gridCol w="1386672">
                  <a:extLst>
                    <a:ext uri="{9D8B030D-6E8A-4147-A177-3AD203B41FA5}">
                      <a16:colId xmlns:a16="http://schemas.microsoft.com/office/drawing/2014/main" val="240210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Line</a:t>
                      </a:r>
                      <a:endParaRPr lang="zh-CN" alt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Legs</a:t>
                      </a:r>
                      <a:endParaRPr lang="zh-CN" alt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u="none" dirty="0"/>
                        <a:t>Selection</a:t>
                      </a:r>
                      <a:endParaRPr lang="zh-CN" alt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Sushi</a:t>
                      </a:r>
                      <a:endParaRPr lang="zh-CN" alt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Rib</a:t>
                      </a:r>
                      <a:endParaRPr lang="zh-CN" altLang="en-US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94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70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42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B1BC4-FBCF-F943-B273-E812C426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6A671-523A-4547-B219-F44BD889F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results: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1316A6-AA37-9544-9004-54131EFDA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78627"/>
              </p:ext>
            </p:extLst>
          </p:nvPr>
        </p:nvGraphicFramePr>
        <p:xfrm>
          <a:off x="628650" y="1700301"/>
          <a:ext cx="7885596" cy="137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4266">
                  <a:extLst>
                    <a:ext uri="{9D8B030D-6E8A-4147-A177-3AD203B41FA5}">
                      <a16:colId xmlns:a16="http://schemas.microsoft.com/office/drawing/2014/main" val="586161178"/>
                    </a:ext>
                  </a:extLst>
                </a:gridCol>
                <a:gridCol w="1314266">
                  <a:extLst>
                    <a:ext uri="{9D8B030D-6E8A-4147-A177-3AD203B41FA5}">
                      <a16:colId xmlns:a16="http://schemas.microsoft.com/office/drawing/2014/main" val="4270014285"/>
                    </a:ext>
                  </a:extLst>
                </a:gridCol>
                <a:gridCol w="1314266">
                  <a:extLst>
                    <a:ext uri="{9D8B030D-6E8A-4147-A177-3AD203B41FA5}">
                      <a16:colId xmlns:a16="http://schemas.microsoft.com/office/drawing/2014/main" val="3863278549"/>
                    </a:ext>
                  </a:extLst>
                </a:gridCol>
                <a:gridCol w="1314266">
                  <a:extLst>
                    <a:ext uri="{9D8B030D-6E8A-4147-A177-3AD203B41FA5}">
                      <a16:colId xmlns:a16="http://schemas.microsoft.com/office/drawing/2014/main" val="3374647123"/>
                    </a:ext>
                  </a:extLst>
                </a:gridCol>
                <a:gridCol w="1314266">
                  <a:extLst>
                    <a:ext uri="{9D8B030D-6E8A-4147-A177-3AD203B41FA5}">
                      <a16:colId xmlns:a16="http://schemas.microsoft.com/office/drawing/2014/main" val="915101493"/>
                    </a:ext>
                  </a:extLst>
                </a:gridCol>
                <a:gridCol w="1314266">
                  <a:extLst>
                    <a:ext uri="{9D8B030D-6E8A-4147-A177-3AD203B41FA5}">
                      <a16:colId xmlns:a16="http://schemas.microsoft.com/office/drawing/2014/main" val="240210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Line</a:t>
                      </a:r>
                      <a:endParaRPr lang="zh-CN" alt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Legs</a:t>
                      </a:r>
                      <a:endParaRPr lang="zh-CN" alt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u="none" dirty="0"/>
                        <a:t>Selection</a:t>
                      </a:r>
                      <a:endParaRPr lang="zh-CN" alt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Sushi</a:t>
                      </a:r>
                      <a:endParaRPr lang="zh-CN" alt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Rib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94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P-value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Chi-Square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7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P-value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wilcoxon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15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64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8CF30-6772-524D-94A8-ABCE4D96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Seasonal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0832ACE-26EB-3849-914B-780DA0FD61C4}"/>
              </a:ext>
            </a:extLst>
          </p:cNvPr>
          <p:cNvSpPr txBox="1">
            <a:spLocks/>
          </p:cNvSpPr>
          <p:nvPr/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dots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december</a:t>
            </a:r>
            <a:endParaRPr kumimoji="1"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1E620627-A5D9-F642-A6D7-FF5F7277B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09849"/>
            <a:ext cx="7886700" cy="4170768"/>
          </a:xfrm>
        </p:spPr>
      </p:pic>
    </p:spTree>
    <p:extLst>
      <p:ext uri="{BB962C8B-B14F-4D97-AF65-F5344CB8AC3E}">
        <p14:creationId xmlns:p14="http://schemas.microsoft.com/office/powerpoint/2010/main" val="153628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A5E49-E0CF-0542-B896-A77C82A0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Pre-defined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Season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08088-A694-DD42-BB19-647105AF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(3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5),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(6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8),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Autumn</a:t>
            </a:r>
            <a:r>
              <a:rPr kumimoji="1" lang="zh-CN" altLang="en-US" dirty="0"/>
              <a:t> </a:t>
            </a:r>
            <a:r>
              <a:rPr kumimoji="1" lang="en-US" altLang="zh-CN" dirty="0"/>
              <a:t>(9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11),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(12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2)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0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BBEF2-E553-EE42-ACBA-F0B77513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27BFB77-9417-2240-9817-BBCF2F003B62}"/>
              </a:ext>
            </a:extLst>
          </p:cNvPr>
          <p:cNvSpPr txBox="1">
            <a:spLocks/>
          </p:cNvSpPr>
          <p:nvPr/>
        </p:nvSpPr>
        <p:spPr>
          <a:xfrm>
            <a:off x="628650" y="1230595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Decompose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model.</a:t>
            </a:r>
          </a:p>
          <a:p>
            <a:r>
              <a:rPr kumimoji="1" lang="en-US" altLang="zh-CN" dirty="0"/>
              <a:t>P-value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adf.test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0.0173</a:t>
            </a:r>
            <a:r>
              <a:rPr kumimoji="1" lang="zh-CN" altLang="en-US" dirty="0"/>
              <a:t>            </a:t>
            </a:r>
            <a:r>
              <a:rPr kumimoji="1" lang="en-US" altLang="zh-CN" dirty="0"/>
              <a:t>Stationary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EEDE9AB-E030-084D-AA10-E1E2A23D826A}"/>
              </a:ext>
            </a:extLst>
          </p:cNvPr>
          <p:cNvCxnSpPr/>
          <p:nvPr/>
        </p:nvCxnSpPr>
        <p:spPr>
          <a:xfrm>
            <a:off x="4662435" y="1772337"/>
            <a:ext cx="57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ECD7BD3B-2C7E-C749-AE50-8CC321821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36186"/>
            <a:ext cx="7886700" cy="4123686"/>
          </a:xfrm>
        </p:spPr>
      </p:pic>
    </p:spTree>
    <p:extLst>
      <p:ext uri="{BB962C8B-B14F-4D97-AF65-F5344CB8AC3E}">
        <p14:creationId xmlns:p14="http://schemas.microsoft.com/office/powerpoint/2010/main" val="54998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D1EBC-3ADF-CF41-8C4E-3C2990E2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Seasonal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09988-C43E-9447-B0D5-6AA366EC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significant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months,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discuess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966B4C-FB76-DB4E-BE3D-9C5EC374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18494"/>
            <a:ext cx="7886700" cy="41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5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4C223-0544-284E-AEDE-060ABB8C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20827-6FDB-8048-BE0B-6D2271DDAE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Business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Part:</a:t>
            </a:r>
          </a:p>
          <a:p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December</a:t>
            </a:r>
          </a:p>
          <a:p>
            <a:r>
              <a:rPr kumimoji="1" lang="en-US" altLang="zh-CN" dirty="0"/>
              <a:t>Extract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keywords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aspects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attributes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</a:t>
            </a:r>
          </a:p>
          <a:p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ADADCC-2BEF-294D-A419-63F51A0BB0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Kaggle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Part:</a:t>
            </a:r>
          </a:p>
          <a:p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preprocessing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Word2Vec…</a:t>
            </a:r>
          </a:p>
          <a:p>
            <a:r>
              <a:rPr kumimoji="1" lang="en-US" altLang="zh-CN" dirty="0"/>
              <a:t>Spend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hyperparameters</a:t>
            </a:r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SVM,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MaxEnt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00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24CA6-FC29-CE45-BF78-983DCB89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0FDB7-D184-4D41-B09B-95A84D4BD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Kaggle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reviews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US" altLang="zh-CN" dirty="0"/>
              <a:t>Bag-of-words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r>
              <a:rPr kumimoji="1" lang="en-US" altLang="zh-CN" dirty="0"/>
              <a:t>Business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Wicked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Spoon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restaurant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US" altLang="zh-CN" dirty="0"/>
              <a:t>Attributes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US" altLang="zh-CN" dirty="0"/>
              <a:t>Pre-defined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US" altLang="zh-CN" dirty="0"/>
              <a:t>Detect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Seasonal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Trend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US" altLang="zh-CN" dirty="0"/>
              <a:t>Suggestions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02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7B47F-F155-C74F-8877-0FA7F06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Bag-of-words model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EF58A-983B-1046-816E-AEC2E685D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Bayes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 </a:t>
            </a:r>
            <a:r>
              <a:rPr lang="en-US" altLang="zh-CN" dirty="0"/>
              <a:t>SVM</a:t>
            </a:r>
          </a:p>
          <a:p>
            <a:pPr lvl="1"/>
            <a:r>
              <a:rPr lang="en-US" altLang="zh-CN" dirty="0"/>
              <a:t>None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pPr lvl="1"/>
            <a:r>
              <a:rPr lang="en-US" altLang="zh-CN" dirty="0"/>
              <a:t>Below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10k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F4A7C0-7B3A-7C4A-8DE1-6B1536F08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43869"/>
              </p:ext>
            </p:extLst>
          </p:nvPr>
        </p:nvGraphicFramePr>
        <p:xfrm>
          <a:off x="628650" y="2768133"/>
          <a:ext cx="8053128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3282">
                  <a:extLst>
                    <a:ext uri="{9D8B030D-6E8A-4147-A177-3AD203B41FA5}">
                      <a16:colId xmlns:a16="http://schemas.microsoft.com/office/drawing/2014/main" val="333966888"/>
                    </a:ext>
                  </a:extLst>
                </a:gridCol>
                <a:gridCol w="2013282">
                  <a:extLst>
                    <a:ext uri="{9D8B030D-6E8A-4147-A177-3AD203B41FA5}">
                      <a16:colId xmlns:a16="http://schemas.microsoft.com/office/drawing/2014/main" val="2431292955"/>
                    </a:ext>
                  </a:extLst>
                </a:gridCol>
                <a:gridCol w="2013282">
                  <a:extLst>
                    <a:ext uri="{9D8B030D-6E8A-4147-A177-3AD203B41FA5}">
                      <a16:colId xmlns:a16="http://schemas.microsoft.com/office/drawing/2014/main" val="274339847"/>
                    </a:ext>
                  </a:extLst>
                </a:gridCol>
                <a:gridCol w="2013282">
                  <a:extLst>
                    <a:ext uri="{9D8B030D-6E8A-4147-A177-3AD203B41FA5}">
                      <a16:colId xmlns:a16="http://schemas.microsoft.com/office/drawing/2014/main" val="379735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Frequency-RMSE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TF-IDF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Boolean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Naïve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7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u="sng" dirty="0"/>
                        <a:t>0.892</a:t>
                      </a:r>
                      <a:endParaRPr lang="zh-CN" alt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47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Logistic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19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39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41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5AA32-9FFF-D046-ABEF-03B23AB4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437E5-60FA-1746-9CFF-7EB13A39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Output)</a:t>
            </a:r>
          </a:p>
          <a:p>
            <a:pPr lvl="1"/>
            <a:r>
              <a:rPr kumimoji="1" lang="en-US" altLang="zh-CN" dirty="0"/>
              <a:t>Embedding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Keras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built-in</a:t>
            </a:r>
          </a:p>
          <a:p>
            <a:pPr lvl="1"/>
            <a:r>
              <a:rPr kumimoji="1" lang="en-US" altLang="zh-CN" dirty="0"/>
              <a:t>LSTM:</a:t>
            </a:r>
            <a:r>
              <a:rPr kumimoji="1" lang="zh-CN" altLang="en-US" dirty="0"/>
              <a:t> </a:t>
            </a:r>
            <a:r>
              <a:rPr kumimoji="1" lang="en-US" altLang="zh-CN" dirty="0"/>
              <a:t>Tune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lang="en-US" altLang="zh-CN" dirty="0" err="1"/>
              <a:t>hidden_nodes</a:t>
            </a:r>
            <a:endParaRPr lang="en-US" altLang="zh-CN" dirty="0"/>
          </a:p>
          <a:p>
            <a:pPr lvl="1"/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Kaggle: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0.81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59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62276-2806-764E-9038-0C281531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Business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BBBF5-EA01-7C40-BB99-9963CC8CB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restaurant:</a:t>
            </a:r>
            <a:r>
              <a:rPr kumimoji="1" lang="zh-CN" altLang="en-US" dirty="0"/>
              <a:t> </a:t>
            </a:r>
            <a:r>
              <a:rPr kumimoji="1" lang="en-US" altLang="zh-CN" dirty="0"/>
              <a:t>Wicked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Spoon</a:t>
            </a:r>
          </a:p>
          <a:p>
            <a:endParaRPr kumimoji="1" lang="en-US" altLang="zh-CN" dirty="0"/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0D3F0C8D-3423-9E4D-91B2-D291E425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62" y="1758462"/>
            <a:ext cx="8688338" cy="372947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F55C63F-D1FE-D04F-8B00-D6BB77AF483D}"/>
              </a:ext>
            </a:extLst>
          </p:cNvPr>
          <p:cNvSpPr/>
          <p:nvPr/>
        </p:nvSpPr>
        <p:spPr>
          <a:xfrm>
            <a:off x="6290269" y="2491992"/>
            <a:ext cx="1065125" cy="81391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016A-0CF2-2B40-8A87-8CB906D8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Aspect Term Extraction</a:t>
            </a:r>
            <a:r>
              <a:rPr lang="zh-CN" altLang="en-US" dirty="0"/>
              <a:t> </a:t>
            </a:r>
            <a:r>
              <a:rPr lang="en-US" altLang="zh-CN" dirty="0"/>
              <a:t>(ATE)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5D01-DB6B-2D42-8385-892875B4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review.json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 err="1"/>
              <a:t>business.json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spacy</a:t>
            </a:r>
            <a:r>
              <a:rPr lang="zh-CN" altLang="en-US" dirty="0"/>
              <a:t> </a:t>
            </a:r>
            <a:r>
              <a:rPr lang="en-US" altLang="zh-CN" dirty="0"/>
              <a:t>(a</a:t>
            </a:r>
            <a:r>
              <a:rPr lang="zh-CN" altLang="en-US" dirty="0"/>
              <a:t> </a:t>
            </a:r>
            <a:r>
              <a:rPr lang="en-US" altLang="zh-CN" dirty="0"/>
              <a:t>package)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meaningful</a:t>
            </a:r>
            <a:r>
              <a:rPr lang="zh-CN" altLang="en-US" dirty="0"/>
              <a:t> </a:t>
            </a:r>
            <a:r>
              <a:rPr lang="en-US" altLang="zh-CN" dirty="0"/>
              <a:t>roots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2177</a:t>
            </a:r>
            <a:r>
              <a:rPr lang="zh-CN" altLang="en-US" dirty="0"/>
              <a:t> </a:t>
            </a:r>
            <a:r>
              <a:rPr lang="en-US" altLang="zh-CN" b="1" dirty="0"/>
              <a:t>five-star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B682A1-B334-F840-9E93-7DB314FB5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06817"/>
              </p:ext>
            </p:extLst>
          </p:nvPr>
        </p:nvGraphicFramePr>
        <p:xfrm>
          <a:off x="180871" y="3153845"/>
          <a:ext cx="8782258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259">
                  <a:extLst>
                    <a:ext uri="{9D8B030D-6E8A-4147-A177-3AD203B41FA5}">
                      <a16:colId xmlns:a16="http://schemas.microsoft.com/office/drawing/2014/main" val="1296150100"/>
                    </a:ext>
                  </a:extLst>
                </a:gridCol>
                <a:gridCol w="2383726">
                  <a:extLst>
                    <a:ext uri="{9D8B030D-6E8A-4147-A177-3AD203B41FA5}">
                      <a16:colId xmlns:a16="http://schemas.microsoft.com/office/drawing/2014/main" val="2590563494"/>
                    </a:ext>
                  </a:extLst>
                </a:gridCol>
                <a:gridCol w="4608273">
                  <a:extLst>
                    <a:ext uri="{9D8B030D-6E8A-4147-A177-3AD203B41FA5}">
                      <a16:colId xmlns:a16="http://schemas.microsoft.com/office/drawing/2014/main" val="132411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Ratio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No.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Mentioned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reviews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0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desserts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a wide variety of </a:t>
                      </a:r>
                      <a:r>
                        <a:rPr lang="en" altLang="zh-CN" b="1" dirty="0"/>
                        <a:t>desserts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look totally fresh and custom made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overall very pretty but unique looking.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cheese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Devils </a:t>
                      </a:r>
                      <a:r>
                        <a:rPr lang="en" altLang="zh-CN" b="1" dirty="0"/>
                        <a:t>Mac and cheese</a:t>
                      </a:r>
                      <a:r>
                        <a:rPr lang="en" altLang="zh-CN" dirty="0"/>
                        <a:t>, </a:t>
                      </a:r>
                      <a:r>
                        <a:rPr lang="en" altLang="zh-CN" dirty="0" err="1"/>
                        <a:t>soooo</a:t>
                      </a:r>
                      <a:r>
                        <a:rPr lang="en" altLang="zh-CN" dirty="0"/>
                        <a:t> </a:t>
                      </a:r>
                      <a:r>
                        <a:rPr lang="en" altLang="zh-CN" dirty="0" err="1"/>
                        <a:t>gooood</a:t>
                      </a:r>
                      <a:r>
                        <a:rPr lang="en" altLang="zh-CN" dirty="0"/>
                        <a:t>!!!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6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marrow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The </a:t>
                      </a:r>
                      <a:r>
                        <a:rPr lang="en" altLang="zh-CN" b="1" dirty="0"/>
                        <a:t>bone marrow</a:t>
                      </a:r>
                      <a:r>
                        <a:rPr lang="en" altLang="zh-CN" dirty="0"/>
                        <a:t> is a must try.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8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salad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mini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beet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kale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caesar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="1" dirty="0"/>
                        <a:t>salad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3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chicken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Fried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="1" dirty="0"/>
                        <a:t>chicken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the king pao chicken was exceptional.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6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11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016A-0CF2-2B40-8A87-8CB906D8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Aspect Term Extraction</a:t>
            </a:r>
            <a:r>
              <a:rPr lang="zh-CN" altLang="en-US" dirty="0"/>
              <a:t> </a:t>
            </a:r>
            <a:r>
              <a:rPr lang="en-US" altLang="zh-CN" dirty="0"/>
              <a:t>(ATE)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5D01-DB6B-2D42-8385-892875B4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meaningful</a:t>
            </a:r>
            <a:r>
              <a:rPr lang="zh-CN" altLang="en-US" dirty="0"/>
              <a:t> </a:t>
            </a:r>
            <a:r>
              <a:rPr lang="en-US" altLang="zh-CN" dirty="0"/>
              <a:t>roots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507</a:t>
            </a:r>
            <a:r>
              <a:rPr lang="zh-CN" altLang="en-US" dirty="0"/>
              <a:t> </a:t>
            </a:r>
            <a:r>
              <a:rPr lang="en-US" altLang="zh-CN" dirty="0"/>
              <a:t>one-star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B682A1-B334-F840-9E93-7DB314FB5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89888"/>
              </p:ext>
            </p:extLst>
          </p:nvPr>
        </p:nvGraphicFramePr>
        <p:xfrm>
          <a:off x="180871" y="2265213"/>
          <a:ext cx="8782258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259">
                  <a:extLst>
                    <a:ext uri="{9D8B030D-6E8A-4147-A177-3AD203B41FA5}">
                      <a16:colId xmlns:a16="http://schemas.microsoft.com/office/drawing/2014/main" val="1296150100"/>
                    </a:ext>
                  </a:extLst>
                </a:gridCol>
                <a:gridCol w="2383726">
                  <a:extLst>
                    <a:ext uri="{9D8B030D-6E8A-4147-A177-3AD203B41FA5}">
                      <a16:colId xmlns:a16="http://schemas.microsoft.com/office/drawing/2014/main" val="2590563494"/>
                    </a:ext>
                  </a:extLst>
                </a:gridCol>
                <a:gridCol w="4608273">
                  <a:extLst>
                    <a:ext uri="{9D8B030D-6E8A-4147-A177-3AD203B41FA5}">
                      <a16:colId xmlns:a16="http://schemas.microsoft.com/office/drawing/2014/main" val="132411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Ratio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No.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Mentioned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reviews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0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Ate at 6pm, waited in </a:t>
                      </a:r>
                      <a:r>
                        <a:rPr lang="en" altLang="zh-CN" b="1" dirty="0"/>
                        <a:t>line</a:t>
                      </a:r>
                      <a:r>
                        <a:rPr lang="en" altLang="zh-CN" dirty="0"/>
                        <a:t> to pay, waited in </a:t>
                      </a:r>
                      <a:r>
                        <a:rPr lang="en" altLang="zh-CN" b="1" dirty="0"/>
                        <a:t>line</a:t>
                      </a:r>
                      <a:r>
                        <a:rPr lang="en" altLang="zh-CN" dirty="0"/>
                        <a:t> to get seated then waited in </a:t>
                      </a:r>
                      <a:r>
                        <a:rPr lang="en" altLang="zh-CN" b="1" dirty="0"/>
                        <a:t>line</a:t>
                      </a:r>
                      <a:r>
                        <a:rPr lang="en" altLang="zh-CN" dirty="0"/>
                        <a:t> to serve myself.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Crab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="1" dirty="0"/>
                        <a:t>legs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tasted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like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water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cold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frozen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broken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6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Limited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="1" dirty="0"/>
                        <a:t>selection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0" dirty="0"/>
                        <a:t>/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sucked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/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 err="1"/>
                        <a:t>pitifull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/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joke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/</a:t>
                      </a:r>
                      <a:r>
                        <a:rPr lang="zh-CN" altLang="en-US" b="0" dirty="0"/>
                        <a:t> </a:t>
                      </a:r>
                      <a:r>
                        <a:rPr lang="en-US" altLang="zh-CN" b="0" dirty="0"/>
                        <a:t>diminished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8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sushi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there was no </a:t>
                      </a:r>
                      <a:r>
                        <a:rPr lang="en" altLang="zh-CN" b="1" dirty="0"/>
                        <a:t>sushi</a:t>
                      </a:r>
                      <a:r>
                        <a:rPr lang="en" altLang="zh-CN" dirty="0"/>
                        <a:t> worth mentioning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weird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hard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6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rib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The prime </a:t>
                      </a:r>
                      <a:r>
                        <a:rPr lang="en" altLang="zh-CN" b="1" dirty="0"/>
                        <a:t>rib</a:t>
                      </a:r>
                      <a:r>
                        <a:rPr lang="en" altLang="zh-CN" dirty="0"/>
                        <a:t> was salty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SO tough, I could not cut it with a knife.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48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D75B-506F-8A49-A7FE-29D48E49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</a:t>
            </a:r>
            <a:r>
              <a:rPr lang="en-US" altLang="zh-CN" dirty="0"/>
              <a:t>tribution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endParaRPr 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63C93C6-F6AD-6847-B336-340983CA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20" y="1154528"/>
            <a:ext cx="7074040" cy="24708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A14AE5-C616-1343-93B9-705B0B67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94" y="3831240"/>
            <a:ext cx="7074040" cy="24708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B3B0FAD-D89A-324D-B9F7-0555F89026A3}"/>
              </a:ext>
            </a:extLst>
          </p:cNvPr>
          <p:cNvSpPr txBox="1"/>
          <p:nvPr/>
        </p:nvSpPr>
        <p:spPr>
          <a:xfrm>
            <a:off x="35797" y="115452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Wicked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Spoon: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42C724-A89D-D44F-A96E-6E6E719B0A65}"/>
              </a:ext>
            </a:extLst>
          </p:cNvPr>
          <p:cNvSpPr txBox="1"/>
          <p:nvPr/>
        </p:nvSpPr>
        <p:spPr>
          <a:xfrm>
            <a:off x="0" y="356971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Restaurants: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41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0D136-B06E-F64D-B6AB-9F101139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Hypothesis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Attributes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6360-C1BC-9E42-9A3E-558132EA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distribution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stars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chi-square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test.</a:t>
            </a:r>
          </a:p>
          <a:p>
            <a:pPr lvl="1"/>
            <a:r>
              <a:rPr kumimoji="1" lang="en-US" altLang="zh-CN" dirty="0"/>
              <a:t>H0: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attributes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attributes.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average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(median)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score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Wilcoxon two-sample test.</a:t>
            </a:r>
          </a:p>
          <a:p>
            <a:pPr lvl="1"/>
            <a:r>
              <a:rPr kumimoji="1" lang="en-US" altLang="zh-CN" dirty="0"/>
              <a:t>H0: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median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attributes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larger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than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attributes.</a:t>
            </a:r>
            <a:r>
              <a:rPr kumimoji="1" lang="zh-CN" altLang="en-US" dirty="0"/>
              <a:t> </a:t>
            </a:r>
            <a:r>
              <a:rPr kumimoji="1" lang="en-US" altLang="zh-CN" dirty="0"/>
              <a:t>(One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Sided)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231240"/>
      </p:ext>
    </p:extLst>
  </p:cSld>
  <p:clrMapOvr>
    <a:masterClrMapping/>
  </p:clrMapOvr>
</p:sld>
</file>

<file path=ppt/theme/theme1.xml><?xml version="1.0" encoding="utf-8"?>
<a:theme xmlns:a="http://schemas.openxmlformats.org/drawingml/2006/main" name="Widescreen_Geometric">
  <a:themeElements>
    <a:clrScheme name="UWBrand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Geometric" id="{73EA95AC-B2A6-0040-920E-F01652E6F848}" vid="{0E846AE0-D853-AC47-94D1-3482A1DCFBB8}"/>
    </a:ext>
  </a:extLst>
</a:theme>
</file>

<file path=ppt/theme/theme2.xml><?xml version="1.0" encoding="utf-8"?>
<a:theme xmlns:a="http://schemas.openxmlformats.org/drawingml/2006/main" name="Standard_Geometric">
  <a:themeElements>
    <a:clrScheme name="UWBrand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Geometric" id="{73EA95AC-B2A6-0040-920E-F01652E6F848}" vid="{60AA7164-CC4E-9240-B0C5-11E4DB602E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Widescreen_Geometric</Template>
  <TotalTime>12022</TotalTime>
  <Words>770</Words>
  <Application>Microsoft Macintosh PowerPoint</Application>
  <PresentationFormat>全屏显示(4:3)</PresentationFormat>
  <Paragraphs>195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Widescreen_Geometric</vt:lpstr>
      <vt:lpstr>Standard_Geometric</vt:lpstr>
      <vt:lpstr>Module2: Yelp Reviews</vt:lpstr>
      <vt:lpstr>Outline of this presentation</vt:lpstr>
      <vt:lpstr>Bag-of-words model </vt:lpstr>
      <vt:lpstr>Deep Learning</vt:lpstr>
      <vt:lpstr>Business Analysis --- Recap</vt:lpstr>
      <vt:lpstr>Aspect Term Extraction (ATE)</vt:lpstr>
      <vt:lpstr>Aspect Term Extraction (ATE)</vt:lpstr>
      <vt:lpstr>Distribution Plot of Attributes</vt:lpstr>
      <vt:lpstr>Hypothesis Testing on Attributes</vt:lpstr>
      <vt:lpstr>Chi-Square Test</vt:lpstr>
      <vt:lpstr>Wilcoxon two-sample test</vt:lpstr>
      <vt:lpstr>Result</vt:lpstr>
      <vt:lpstr>Seasonal Trend - Recap</vt:lpstr>
      <vt:lpstr>Pre-defined Season</vt:lpstr>
      <vt:lpstr>Time Series Analysis</vt:lpstr>
      <vt:lpstr>Seasonal Trend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SIYU WANG</dc:creator>
  <cp:lastModifiedBy>SIYU WANG</cp:lastModifiedBy>
  <cp:revision>117</cp:revision>
  <dcterms:created xsi:type="dcterms:W3CDTF">2019-02-02T20:20:22Z</dcterms:created>
  <dcterms:modified xsi:type="dcterms:W3CDTF">2019-03-31T19:51:44Z</dcterms:modified>
</cp:coreProperties>
</file>