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7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861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930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7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4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7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9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C78F-89A8-4CB0-B4C3-C954DA9425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 smtClean="0">
                <a:latin typeface="Comic Sans MS" panose="030F0702030302020204" pitchFamily="66" charset="0"/>
              </a:rPr>
              <a:t>Formatul instrucţiunilor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o-RO" sz="2400" dirty="0" smtClean="0">
                <a:latin typeface="Comic Sans MS" panose="030F0702030302020204" pitchFamily="66" charset="0"/>
              </a:rPr>
              <a:t>Slipenski Olga</a:t>
            </a:r>
          </a:p>
          <a:p>
            <a:r>
              <a:rPr lang="ro-RO" sz="2400" dirty="0" smtClean="0">
                <a:latin typeface="Comic Sans MS" panose="030F0702030302020204" pitchFamily="66" charset="0"/>
              </a:rPr>
              <a:t>Morari Corina</a:t>
            </a:r>
          </a:p>
          <a:p>
            <a:r>
              <a:rPr lang="ro-RO" sz="2400" dirty="0" smtClean="0">
                <a:latin typeface="Comic Sans MS" panose="030F0702030302020204" pitchFamily="66" charset="0"/>
              </a:rPr>
              <a:t>10B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 smtClean="0">
                <a:latin typeface="Comic Sans MS" panose="030F0702030302020204" pitchFamily="66" charset="0"/>
              </a:rPr>
              <a:t>Ce este instrucţiunea ?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b="1" dirty="0" err="1" smtClean="0">
                <a:latin typeface="Comic Sans MS" panose="030F0702030302020204" pitchFamily="66" charset="0"/>
              </a:rPr>
              <a:t>Instruc</a:t>
            </a:r>
            <a:r>
              <a:rPr lang="ro-RO" sz="3100" b="1" dirty="0" smtClean="0">
                <a:latin typeface="Comic Sans MS" panose="030F0702030302020204" pitchFamily="66" charset="0"/>
              </a:rPr>
              <a:t>ţ</a:t>
            </a:r>
            <a:r>
              <a:rPr lang="en-US" sz="3100" b="1" dirty="0" err="1" smtClean="0">
                <a:latin typeface="Comic Sans MS" panose="030F0702030302020204" pitchFamily="66" charset="0"/>
              </a:rPr>
              <a:t>iunea</a:t>
            </a:r>
            <a:r>
              <a:rPr lang="en-US" sz="3100" b="1" dirty="0" smtClean="0">
                <a:latin typeface="Comic Sans MS" panose="030F0702030302020204" pitchFamily="66" charset="0"/>
              </a:rPr>
              <a:t> </a:t>
            </a:r>
            <a:r>
              <a:rPr lang="en-US" sz="3100" b="1" dirty="0" err="1">
                <a:latin typeface="Comic Sans MS" panose="030F0702030302020204" pitchFamily="66" charset="0"/>
              </a:rPr>
              <a:t>calculatorului</a:t>
            </a:r>
            <a:r>
              <a:rPr lang="en-US" sz="3100" b="1" dirty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reprezint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>
                <a:latin typeface="Comic Sans MS" panose="030F0702030302020204" pitchFamily="66" charset="0"/>
              </a:rPr>
              <a:t>o </a:t>
            </a:r>
            <a:r>
              <a:rPr lang="en-US" sz="3100" dirty="0" err="1">
                <a:latin typeface="Comic Sans MS" panose="030F0702030302020204" pitchFamily="66" charset="0"/>
              </a:rPr>
              <a:t>succesiune</a:t>
            </a:r>
            <a:r>
              <a:rPr lang="en-US" sz="3100" dirty="0">
                <a:latin typeface="Comic Sans MS" panose="030F0702030302020204" pitchFamily="66" charset="0"/>
              </a:rPr>
              <a:t> de </a:t>
            </a:r>
            <a:r>
              <a:rPr lang="en-US" sz="3100" dirty="0" err="1">
                <a:latin typeface="Comic Sans MS" panose="030F0702030302020204" pitchFamily="66" charset="0"/>
              </a:rPr>
              <a:t>cifre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en-US" sz="3100" dirty="0" err="1">
                <a:latin typeface="Comic Sans MS" panose="030F0702030302020204" pitchFamily="66" charset="0"/>
              </a:rPr>
              <a:t>binare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en-US" sz="3100" dirty="0" err="1">
                <a:latin typeface="Comic Sans MS" panose="030F0702030302020204" pitchFamily="66" charset="0"/>
              </a:rPr>
              <a:t>prin</a:t>
            </a:r>
            <a:r>
              <a:rPr lang="en-US" sz="3100" dirty="0">
                <a:latin typeface="Comic Sans MS" panose="030F0702030302020204" pitchFamily="66" charset="0"/>
              </a:rPr>
              <a:t> care se </a:t>
            </a:r>
            <a:r>
              <a:rPr lang="en-US" sz="3100" dirty="0" err="1" smtClean="0">
                <a:latin typeface="Comic Sans MS" panose="030F0702030302020204" pitchFamily="66" charset="0"/>
              </a:rPr>
              <a:t>indic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>
                <a:latin typeface="Comic Sans MS" panose="030F0702030302020204" pitchFamily="66" charset="0"/>
              </a:rPr>
              <a:t>procesorului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en-US" sz="3100" dirty="0" smtClean="0">
                <a:latin typeface="Comic Sans MS" panose="030F0702030302020204" pitchFamily="66" charset="0"/>
              </a:rPr>
              <a:t>opera</a:t>
            </a:r>
            <a:r>
              <a:rPr lang="ro-RO" sz="3100" dirty="0" smtClean="0">
                <a:latin typeface="Comic Sans MS" panose="030F0702030302020204" pitchFamily="66" charset="0"/>
              </a:rPr>
              <a:t>ţ</a:t>
            </a:r>
            <a:r>
              <a:rPr lang="en-US" sz="3100" dirty="0" err="1" smtClean="0">
                <a:latin typeface="Comic Sans MS" panose="030F0702030302020204" pitchFamily="66" charset="0"/>
              </a:rPr>
              <a:t>ia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>
                <a:latin typeface="Comic Sans MS" panose="030F0702030302020204" pitchFamily="66" charset="0"/>
              </a:rPr>
              <a:t>de </a:t>
            </a:r>
            <a:r>
              <a:rPr lang="en-US" sz="3100" dirty="0" err="1">
                <a:latin typeface="Comic Sans MS" panose="030F0702030302020204" pitchFamily="66" charset="0"/>
              </a:rPr>
              <a:t>executat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ro-RO" sz="3100" dirty="0" err="1" smtClean="0">
                <a:latin typeface="Comic Sans MS" panose="030F0702030302020204" pitchFamily="66" charset="0"/>
              </a:rPr>
              <a:t>ş</a:t>
            </a:r>
            <a:r>
              <a:rPr lang="en-US" sz="3100" dirty="0" err="1" smtClean="0">
                <a:latin typeface="Comic Sans MS" panose="030F0702030302020204" pitchFamily="66" charset="0"/>
              </a:rPr>
              <a:t>i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>
                <a:latin typeface="Comic Sans MS" panose="030F0702030302020204" pitchFamily="66" charset="0"/>
              </a:rPr>
              <a:t>amplasamentul</a:t>
            </a:r>
            <a:r>
              <a:rPr lang="en-US" sz="3100" dirty="0">
                <a:latin typeface="Comic Sans MS" panose="030F0702030302020204" pitchFamily="66" charset="0"/>
              </a:rPr>
              <a:t> (</a:t>
            </a:r>
            <a:r>
              <a:rPr lang="en-US" sz="3100" dirty="0" err="1">
                <a:latin typeface="Comic Sans MS" panose="030F0702030302020204" pitchFamily="66" charset="0"/>
              </a:rPr>
              <a:t>locul</a:t>
            </a:r>
            <a:r>
              <a:rPr lang="en-US" sz="3100" dirty="0">
                <a:latin typeface="Comic Sans MS" panose="030F0702030302020204" pitchFamily="66" charset="0"/>
              </a:rPr>
              <a:t>) </a:t>
            </a:r>
            <a:r>
              <a:rPr lang="en-US" sz="3100" dirty="0" err="1">
                <a:latin typeface="Comic Sans MS" panose="030F0702030302020204" pitchFamily="66" charset="0"/>
              </a:rPr>
              <a:t>operanzilor</a:t>
            </a:r>
            <a:r>
              <a:rPr lang="en-US" sz="3100" dirty="0" smtClean="0">
                <a:latin typeface="Comic Sans MS" panose="030F0702030302020204" pitchFamily="66" charset="0"/>
              </a:rPr>
              <a:t>.</a:t>
            </a:r>
            <a:endParaRPr lang="ro-RO" sz="3100" dirty="0" smtClean="0">
              <a:latin typeface="Comic Sans MS" panose="030F0702030302020204" pitchFamily="66" charset="0"/>
            </a:endParaRPr>
          </a:p>
          <a:p>
            <a:r>
              <a:rPr lang="en-US" sz="3100" dirty="0" err="1">
                <a:latin typeface="Comic Sans MS" panose="030F0702030302020204" pitchFamily="66" charset="0"/>
              </a:rPr>
              <a:t>Succesiunea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binar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respectiv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, </a:t>
            </a:r>
            <a:r>
              <a:rPr lang="en-US" sz="3100" dirty="0" err="1" smtClean="0">
                <a:latin typeface="Comic Sans MS" panose="030F0702030302020204" pitchFamily="66" charset="0"/>
              </a:rPr>
              <a:t>denumit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>
                <a:latin typeface="Comic Sans MS" panose="030F0702030302020204" pitchFamily="66" charset="0"/>
              </a:rPr>
              <a:t>uneori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ro-RO" sz="3100" dirty="0" err="1" smtClean="0">
                <a:latin typeface="Comic Sans MS" panose="030F0702030302020204" pitchFamily="66" charset="0"/>
              </a:rPr>
              <a:t>ş</a:t>
            </a:r>
            <a:r>
              <a:rPr lang="en-US" sz="3100" dirty="0" err="1" smtClean="0">
                <a:latin typeface="Comic Sans MS" panose="030F0702030302020204" pitchFamily="66" charset="0"/>
              </a:rPr>
              <a:t>i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cuv</a:t>
            </a:r>
            <a:r>
              <a:rPr lang="ro-RO" sz="3100" dirty="0">
                <a:latin typeface="Comic Sans MS" panose="030F0702030302020204" pitchFamily="66" charset="0"/>
              </a:rPr>
              <a:t>â</a:t>
            </a:r>
            <a:r>
              <a:rPr lang="en-US" sz="3100" dirty="0" err="1" smtClean="0">
                <a:latin typeface="Comic Sans MS" panose="030F0702030302020204" pitchFamily="66" charset="0"/>
              </a:rPr>
              <a:t>nt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instruc</a:t>
            </a:r>
            <a:r>
              <a:rPr lang="ro-RO" sz="3100" dirty="0" smtClean="0">
                <a:latin typeface="Comic Sans MS" panose="030F0702030302020204" pitchFamily="66" charset="0"/>
              </a:rPr>
              <a:t>ţ</a:t>
            </a:r>
            <a:r>
              <a:rPr lang="en-US" sz="3100" dirty="0" err="1" smtClean="0">
                <a:latin typeface="Comic Sans MS" panose="030F0702030302020204" pitchFamily="66" charset="0"/>
              </a:rPr>
              <a:t>iune</a:t>
            </a:r>
            <a:r>
              <a:rPr lang="en-US" sz="3100" dirty="0">
                <a:latin typeface="Comic Sans MS" panose="030F0702030302020204" pitchFamily="66" charset="0"/>
              </a:rPr>
              <a:t>, </a:t>
            </a:r>
            <a:r>
              <a:rPr lang="en-US" sz="3100" dirty="0" err="1">
                <a:latin typeface="Comic Sans MS" panose="030F0702030302020204" pitchFamily="66" charset="0"/>
              </a:rPr>
              <a:t>este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en-US" sz="3100" dirty="0" smtClean="0">
                <a:latin typeface="Comic Sans MS" panose="030F0702030302020204" pitchFamily="66" charset="0"/>
              </a:rPr>
              <a:t>imp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r</a:t>
            </a:r>
            <a:r>
              <a:rPr lang="ro-RO" sz="3100" dirty="0" smtClean="0">
                <a:latin typeface="Comic Sans MS" panose="030F0702030302020204" pitchFamily="66" charset="0"/>
              </a:rPr>
              <a:t>ţ</a:t>
            </a:r>
            <a:r>
              <a:rPr lang="en-US" sz="3100" dirty="0" smtClean="0">
                <a:latin typeface="Comic Sans MS" panose="030F0702030302020204" pitchFamily="66" charset="0"/>
              </a:rPr>
              <a:t>it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>
                <a:latin typeface="Comic Sans MS" panose="030F0702030302020204" pitchFamily="66" charset="0"/>
              </a:rPr>
              <a:t>in </a:t>
            </a:r>
            <a:r>
              <a:rPr lang="en-US" sz="3100" dirty="0" smtClean="0">
                <a:latin typeface="Comic Sans MS" panose="030F0702030302020204" pitchFamily="66" charset="0"/>
              </a:rPr>
              <a:t>c</a:t>
            </a:r>
            <a:r>
              <a:rPr lang="ro-RO" sz="3100" dirty="0" smtClean="0">
                <a:latin typeface="Comic Sans MS" panose="030F0702030302020204" pitchFamily="66" charset="0"/>
              </a:rPr>
              <a:t>â</a:t>
            </a:r>
            <a:r>
              <a:rPr lang="en-US" sz="3100" dirty="0" err="1" smtClean="0">
                <a:latin typeface="Comic Sans MS" panose="030F0702030302020204" pitchFamily="66" charset="0"/>
              </a:rPr>
              <a:t>mpuri</a:t>
            </a:r>
            <a:r>
              <a:rPr lang="en-US" sz="3100" dirty="0">
                <a:latin typeface="Comic Sans MS" panose="030F0702030302020204" pitchFamily="66" charset="0"/>
              </a:rPr>
              <a:t>, </a:t>
            </a:r>
            <a:r>
              <a:rPr lang="en-US" sz="3100" dirty="0" err="1">
                <a:latin typeface="Comic Sans MS" panose="030F0702030302020204" pitchFamily="66" charset="0"/>
              </a:rPr>
              <a:t>fiecare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av</a:t>
            </a:r>
            <a:r>
              <a:rPr lang="ro-RO" sz="3100" dirty="0" smtClean="0">
                <a:latin typeface="Comic Sans MS" panose="030F0702030302020204" pitchFamily="66" charset="0"/>
              </a:rPr>
              <a:t>â</a:t>
            </a:r>
            <a:r>
              <a:rPr lang="en-US" sz="3100" dirty="0" err="1" smtClean="0">
                <a:latin typeface="Comic Sans MS" panose="030F0702030302020204" pitchFamily="66" charset="0"/>
              </a:rPr>
              <a:t>nd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>
                <a:latin typeface="Comic Sans MS" panose="030F0702030302020204" pitchFamily="66" charset="0"/>
              </a:rPr>
              <a:t>o </a:t>
            </a:r>
            <a:r>
              <a:rPr lang="en-US" sz="3100" dirty="0" err="1" smtClean="0">
                <a:latin typeface="Comic Sans MS" panose="030F0702030302020204" pitchFamily="66" charset="0"/>
              </a:rPr>
              <a:t>semnifica</a:t>
            </a:r>
            <a:r>
              <a:rPr lang="ro-RO" sz="3100" dirty="0" smtClean="0">
                <a:latin typeface="Comic Sans MS" panose="030F0702030302020204" pitchFamily="66" charset="0"/>
              </a:rPr>
              <a:t>ţ</a:t>
            </a:r>
            <a:r>
              <a:rPr lang="en-US" sz="3100" dirty="0" err="1" smtClean="0">
                <a:latin typeface="Comic Sans MS" panose="030F0702030302020204" pitchFamily="66" charset="0"/>
              </a:rPr>
              <a:t>ie</a:t>
            </a:r>
            <a:r>
              <a:rPr lang="en-US" sz="3100" dirty="0" smtClean="0">
                <a:latin typeface="Comic Sans MS" panose="030F0702030302020204" pitchFamily="66" charset="0"/>
              </a:rPr>
              <a:t> precis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. </a:t>
            </a:r>
            <a:r>
              <a:rPr lang="en-US" sz="3100" dirty="0" err="1" smtClean="0">
                <a:latin typeface="Comic Sans MS" panose="030F0702030302020204" pitchFamily="66" charset="0"/>
              </a:rPr>
              <a:t>Num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err="1" smtClean="0">
                <a:latin typeface="Comic Sans MS" panose="030F0702030302020204" pitchFamily="66" charset="0"/>
              </a:rPr>
              <a:t>rul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ro-RO" sz="3100" dirty="0" err="1" smtClean="0">
                <a:latin typeface="Comic Sans MS" panose="030F0702030302020204" pitchFamily="66" charset="0"/>
              </a:rPr>
              <a:t>ş</a:t>
            </a:r>
            <a:r>
              <a:rPr lang="en-US" sz="3100" dirty="0" err="1" smtClean="0">
                <a:latin typeface="Comic Sans MS" panose="030F0702030302020204" pitchFamily="66" charset="0"/>
              </a:rPr>
              <a:t>i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semnifica</a:t>
            </a:r>
            <a:r>
              <a:rPr lang="ro-RO" sz="3100" dirty="0" smtClean="0">
                <a:latin typeface="Comic Sans MS" panose="030F0702030302020204" pitchFamily="66" charset="0"/>
              </a:rPr>
              <a:t>ţ</a:t>
            </a:r>
            <a:r>
              <a:rPr lang="en-US" sz="3100" dirty="0" err="1" smtClean="0">
                <a:latin typeface="Comic Sans MS" panose="030F0702030302020204" pitchFamily="66" charset="0"/>
              </a:rPr>
              <a:t>ia</a:t>
            </a:r>
            <a:r>
              <a:rPr lang="en-US" sz="3100" dirty="0" smtClean="0">
                <a:latin typeface="Comic Sans MS" panose="030F0702030302020204" pitchFamily="66" charset="0"/>
              </a:rPr>
              <a:t> c</a:t>
            </a:r>
            <a:r>
              <a:rPr lang="ro-RO" sz="3100" dirty="0">
                <a:latin typeface="Comic Sans MS" panose="030F0702030302020204" pitchFamily="66" charset="0"/>
              </a:rPr>
              <a:t>â</a:t>
            </a:r>
            <a:r>
              <a:rPr lang="en-US" sz="3100" dirty="0" err="1" smtClean="0">
                <a:latin typeface="Comic Sans MS" panose="030F0702030302020204" pitchFamily="66" charset="0"/>
              </a:rPr>
              <a:t>mpurilor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poart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>
                <a:latin typeface="Comic Sans MS" panose="030F0702030302020204" pitchFamily="66" charset="0"/>
              </a:rPr>
              <a:t>denumirea</a:t>
            </a:r>
            <a:r>
              <a:rPr lang="en-US" sz="3100" dirty="0">
                <a:latin typeface="Comic Sans MS" panose="030F0702030302020204" pitchFamily="66" charset="0"/>
              </a:rPr>
              <a:t> de </a:t>
            </a:r>
            <a:r>
              <a:rPr lang="en-US" sz="3100" b="1" dirty="0" err="1">
                <a:latin typeface="Comic Sans MS" panose="030F0702030302020204" pitchFamily="66" charset="0"/>
              </a:rPr>
              <a:t>formatul</a:t>
            </a:r>
            <a:r>
              <a:rPr lang="en-US" sz="3100" b="1" dirty="0">
                <a:latin typeface="Comic Sans MS" panose="030F0702030302020204" pitchFamily="66" charset="0"/>
              </a:rPr>
              <a:t> </a:t>
            </a:r>
            <a:r>
              <a:rPr lang="en-US" sz="3100" b="1" dirty="0" err="1" smtClean="0">
                <a:latin typeface="Comic Sans MS" panose="030F0702030302020204" pitchFamily="66" charset="0"/>
              </a:rPr>
              <a:t>instruc</a:t>
            </a:r>
            <a:r>
              <a:rPr lang="ro-RO" sz="3100" b="1" dirty="0" smtClean="0">
                <a:latin typeface="Comic Sans MS" panose="030F0702030302020204" pitchFamily="66" charset="0"/>
              </a:rPr>
              <a:t>ţ</a:t>
            </a:r>
            <a:r>
              <a:rPr lang="en-US" sz="3100" b="1" dirty="0" err="1" smtClean="0">
                <a:latin typeface="Comic Sans MS" panose="030F0702030302020204" pitchFamily="66" charset="0"/>
              </a:rPr>
              <a:t>iunii</a:t>
            </a:r>
            <a:r>
              <a:rPr lang="en-US" sz="31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4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ro-RO" b="1" dirty="0" smtClean="0">
                <a:latin typeface="Comic Sans MS" panose="030F0702030302020204" pitchFamily="66" charset="0"/>
              </a:rPr>
              <a:t>Schema de funcţionare </a:t>
            </a:r>
            <a:br>
              <a:rPr lang="ro-RO" b="1" dirty="0" smtClean="0">
                <a:latin typeface="Comic Sans MS" panose="030F0702030302020204" pitchFamily="66" charset="0"/>
              </a:rPr>
            </a:br>
            <a:r>
              <a:rPr lang="ro-RO" b="1" dirty="0" smtClean="0">
                <a:latin typeface="Comic Sans MS" panose="030F0702030302020204" pitchFamily="66" charset="0"/>
              </a:rPr>
              <a:t>Formatele utilizate în calculatoarele moderne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70431" cy="4903781"/>
          </a:xfrm>
        </p:spPr>
      </p:pic>
    </p:spTree>
    <p:extLst>
      <p:ext uri="{BB962C8B-B14F-4D97-AF65-F5344CB8AC3E}">
        <p14:creationId xmlns:p14="http://schemas.microsoft.com/office/powerpoint/2010/main" val="39235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479" y="500062"/>
            <a:ext cx="11065042" cy="1325563"/>
          </a:xfrm>
        </p:spPr>
        <p:txBody>
          <a:bodyPr>
            <a:normAutofit/>
          </a:bodyPr>
          <a:lstStyle/>
          <a:p>
            <a:pPr algn="ctr"/>
            <a:r>
              <a:rPr lang="ro-RO" b="1" dirty="0" err="1">
                <a:latin typeface="Comic Sans MS" panose="030F0702030302020204" pitchFamily="66" charset="0"/>
              </a:rPr>
              <a:t>P</a:t>
            </a:r>
            <a:r>
              <a:rPr lang="en-US" b="1" dirty="0" err="1" smtClean="0">
                <a:latin typeface="Comic Sans MS" panose="030F0702030302020204" pitchFamily="66" charset="0"/>
              </a:rPr>
              <a:t>rincipiu</a:t>
            </a:r>
            <a:r>
              <a:rPr lang="ro-RO" b="1" dirty="0" smtClean="0">
                <a:latin typeface="Comic Sans MS" panose="030F0702030302020204" pitchFamily="66" charset="0"/>
              </a:rPr>
              <a:t>l</a:t>
            </a:r>
            <a:r>
              <a:rPr lang="en-US" b="1" dirty="0" smtClean="0">
                <a:latin typeface="Comic Sans MS" panose="030F0702030302020204" pitchFamily="66" charset="0"/>
              </a:rPr>
              <a:t> fundamental al </a:t>
            </a:r>
            <a:r>
              <a:rPr lang="en-US" b="1" dirty="0" err="1" smtClean="0">
                <a:latin typeface="Comic Sans MS" panose="030F0702030302020204" pitchFamily="66" charset="0"/>
              </a:rPr>
              <a:t>calculatoarelor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numerice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900" dirty="0">
                <a:latin typeface="Comic Sans MS" panose="030F0702030302020204" pitchFamily="66" charset="0"/>
              </a:rPr>
              <a:t>Se </a:t>
            </a:r>
            <a:r>
              <a:rPr lang="en-US" sz="2900" dirty="0" err="1" smtClean="0">
                <a:latin typeface="Comic Sans MS" panose="030F0702030302020204" pitchFamily="66" charset="0"/>
              </a:rPr>
              <a:t>observ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c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ro-RO" sz="2900" dirty="0" err="1" smtClean="0">
                <a:latin typeface="Comic Sans MS" panose="030F0702030302020204" pitchFamily="66" charset="0"/>
              </a:rPr>
              <a:t>î</a:t>
            </a:r>
            <a:r>
              <a:rPr lang="en-US" sz="2900" dirty="0" err="1" smtClean="0">
                <a:latin typeface="Comic Sans MS" panose="030F0702030302020204" pitchFamily="66" charset="0"/>
              </a:rPr>
              <a:t>ntr</a:t>
            </a:r>
            <a:r>
              <a:rPr lang="en-US" sz="2900" dirty="0" smtClean="0">
                <a:latin typeface="Comic Sans MS" panose="030F0702030302020204" pitchFamily="66" charset="0"/>
              </a:rPr>
              <a:t>-o </a:t>
            </a:r>
            <a:r>
              <a:rPr lang="en-US" sz="2900" dirty="0" err="1" smtClean="0">
                <a:latin typeface="Comic Sans MS" panose="030F0702030302020204" pitchFamily="66" charset="0"/>
              </a:rPr>
              <a:t>instruc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iune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nu se </a:t>
            </a:r>
            <a:r>
              <a:rPr lang="en-US" sz="2900" dirty="0" smtClean="0">
                <a:latin typeface="Comic Sans MS" panose="030F0702030302020204" pitchFamily="66" charset="0"/>
              </a:rPr>
              <a:t>specific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>
                <a:latin typeface="Comic Sans MS" panose="030F0702030302020204" pitchFamily="66" charset="0"/>
              </a:rPr>
              <a:t> </a:t>
            </a:r>
            <a:r>
              <a:rPr lang="en-US" sz="2900" dirty="0" err="1">
                <a:latin typeface="Comic Sans MS" panose="030F0702030302020204" pitchFamily="66" charset="0"/>
              </a:rPr>
              <a:t>valoarea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operanzilor</a:t>
            </a:r>
            <a:r>
              <a:rPr lang="en-US" sz="2900" dirty="0">
                <a:latin typeface="Comic Sans MS" panose="030F0702030302020204" pitchFamily="66" charset="0"/>
              </a:rPr>
              <a:t>, ci </a:t>
            </a:r>
            <a:r>
              <a:rPr lang="en-US" sz="2900" dirty="0" err="1">
                <a:latin typeface="Comic Sans MS" panose="030F0702030302020204" pitchFamily="66" charset="0"/>
              </a:rPr>
              <a:t>adresele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loca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iilor</a:t>
            </a:r>
            <a:r>
              <a:rPr lang="en-US" sz="2900" dirty="0">
                <a:latin typeface="Comic Sans MS" panose="030F0702030302020204" pitchFamily="66" charset="0"/>
              </a:rPr>
              <a:t> in care pot fi </a:t>
            </a:r>
            <a:r>
              <a:rPr lang="en-US" sz="2900" dirty="0" smtClean="0">
                <a:latin typeface="Comic Sans MS" panose="030F0702030302020204" pitchFamily="66" charset="0"/>
              </a:rPr>
              <a:t>g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err="1" smtClean="0">
                <a:latin typeface="Comic Sans MS" panose="030F0702030302020204" pitchFamily="66" charset="0"/>
              </a:rPr>
              <a:t>si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operanzii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respectivi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acest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fapt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permite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utilizarea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unuia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si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aceluia</a:t>
            </a:r>
            <a:r>
              <a:rPr lang="ro-RO" sz="2900" dirty="0">
                <a:latin typeface="Comic Sans MS" panose="030F0702030302020204" pitchFamily="66" charset="0"/>
              </a:rPr>
              <a:t>ş</a:t>
            </a:r>
            <a:r>
              <a:rPr lang="en-US" sz="2900" dirty="0" err="1" smtClean="0">
                <a:latin typeface="Comic Sans MS" panose="030F0702030302020204" pitchFamily="66" charset="0"/>
              </a:rPr>
              <a:t>i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program </a:t>
            </a:r>
            <a:r>
              <a:rPr lang="en-US" sz="2900" dirty="0" err="1">
                <a:latin typeface="Comic Sans MS" panose="030F0702030302020204" pitchFamily="66" charset="0"/>
              </a:rPr>
              <a:t>pentru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prelucrarea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or</a:t>
            </a:r>
            <a:r>
              <a:rPr lang="ro-RO" sz="2900" dirty="0" smtClean="0">
                <a:latin typeface="Comic Sans MS" panose="030F0702030302020204" pitchFamily="66" charset="0"/>
              </a:rPr>
              <a:t>i</a:t>
            </a:r>
            <a:r>
              <a:rPr lang="en-US" sz="2900" dirty="0" err="1" smtClean="0">
                <a:latin typeface="Comic Sans MS" panose="030F0702030302020204" pitchFamily="66" charset="0"/>
              </a:rPr>
              <a:t>caror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date </a:t>
            </a:r>
            <a:r>
              <a:rPr lang="en-US" sz="2900" dirty="0" err="1" smtClean="0">
                <a:latin typeface="Comic Sans MS" panose="030F0702030302020204" pitchFamily="66" charset="0"/>
              </a:rPr>
              <a:t>ini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iale</a:t>
            </a:r>
            <a:r>
              <a:rPr lang="en-US" sz="2900" dirty="0">
                <a:latin typeface="Comic Sans MS" panose="030F0702030302020204" pitchFamily="66" charset="0"/>
              </a:rPr>
              <a:t>. </a:t>
            </a:r>
            <a:r>
              <a:rPr lang="en-US" sz="2900" dirty="0" err="1">
                <a:latin typeface="Comic Sans MS" panose="030F0702030302020204" pitchFamily="66" charset="0"/>
              </a:rPr>
              <a:t>Faptul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c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instruc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iunile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lucreaz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cu </a:t>
            </a:r>
            <a:r>
              <a:rPr lang="en-US" sz="2900" dirty="0" err="1">
                <a:latin typeface="Comic Sans MS" panose="030F0702030302020204" pitchFamily="66" charset="0"/>
              </a:rPr>
              <a:t>adrese</a:t>
            </a:r>
            <a:r>
              <a:rPr lang="en-US" sz="2900" dirty="0">
                <a:latin typeface="Comic Sans MS" panose="030F0702030302020204" pitchFamily="66" charset="0"/>
              </a:rPr>
              <a:t> al </a:t>
            </a:r>
            <a:r>
              <a:rPr lang="en-US" sz="2900" dirty="0" smtClean="0">
                <a:latin typeface="Comic Sans MS" panose="030F0702030302020204" pitchFamily="66" charset="0"/>
              </a:rPr>
              <a:t>c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err="1" smtClean="0">
                <a:latin typeface="Comic Sans MS" panose="030F0702030302020204" pitchFamily="66" charset="0"/>
              </a:rPr>
              <a:t>ror</a:t>
            </a:r>
            <a:r>
              <a:rPr lang="en-US" sz="2900" dirty="0" smtClean="0">
                <a:latin typeface="Comic Sans MS" panose="030F0702030302020204" pitchFamily="66" charset="0"/>
              </a:rPr>
              <a:t> con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inut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trebuie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prelucrat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si</a:t>
            </a:r>
            <a:r>
              <a:rPr lang="en-US" sz="2900" dirty="0">
                <a:latin typeface="Comic Sans MS" panose="030F0702030302020204" pitchFamily="66" charset="0"/>
              </a:rPr>
              <a:t> nu cu </a:t>
            </a:r>
            <a:r>
              <a:rPr lang="ro-RO" sz="2900" dirty="0" smtClean="0">
                <a:latin typeface="Comic Sans MS" panose="030F0702030302020204" pitchFamily="66" charset="0"/>
              </a:rPr>
              <a:t>î</a:t>
            </a:r>
            <a:r>
              <a:rPr lang="en-US" sz="2900" dirty="0" err="1" smtClean="0">
                <a:latin typeface="Comic Sans MS" panose="030F0702030302020204" pitchFamily="66" charset="0"/>
              </a:rPr>
              <a:t>nsu</a:t>
            </a:r>
            <a:r>
              <a:rPr lang="ro-RO" sz="2900" dirty="0">
                <a:latin typeface="Comic Sans MS" panose="030F0702030302020204" pitchFamily="66" charset="0"/>
              </a:rPr>
              <a:t>ş</a:t>
            </a:r>
            <a:r>
              <a:rPr lang="en-US" sz="2900" dirty="0" err="1" smtClean="0">
                <a:latin typeface="Comic Sans MS" panose="030F0702030302020204" pitchFamily="66" charset="0"/>
              </a:rPr>
              <a:t>i</a:t>
            </a:r>
            <a:r>
              <a:rPr lang="en-US" sz="2900" dirty="0" smtClean="0">
                <a:latin typeface="Comic Sans MS" panose="030F0702030302020204" pitchFamily="66" charset="0"/>
              </a:rPr>
              <a:t> con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inutul</a:t>
            </a:r>
            <a:r>
              <a:rPr lang="en-US" sz="2900" dirty="0">
                <a:latin typeface="Comic Sans MS" panose="030F0702030302020204" pitchFamily="66" charset="0"/>
              </a:rPr>
              <a:t>, </a:t>
            </a:r>
            <a:r>
              <a:rPr lang="en-US" sz="2900" dirty="0" err="1">
                <a:latin typeface="Comic Sans MS" panose="030F0702030302020204" pitchFamily="66" charset="0"/>
              </a:rPr>
              <a:t>constituie</a:t>
            </a:r>
            <a:r>
              <a:rPr lang="en-US" sz="2900" dirty="0">
                <a:latin typeface="Comic Sans MS" panose="030F0702030302020204" pitchFamily="66" charset="0"/>
              </a:rPr>
              <a:t> un </a:t>
            </a:r>
            <a:r>
              <a:rPr lang="en-US" sz="2900" dirty="0" err="1">
                <a:latin typeface="Comic Sans MS" panose="030F0702030302020204" pitchFamily="66" charset="0"/>
              </a:rPr>
              <a:t>principiu</a:t>
            </a:r>
            <a:r>
              <a:rPr lang="en-US" sz="2900" dirty="0">
                <a:latin typeface="Comic Sans MS" panose="030F0702030302020204" pitchFamily="66" charset="0"/>
              </a:rPr>
              <a:t> fundamental al </a:t>
            </a:r>
            <a:r>
              <a:rPr lang="en-US" sz="2900" dirty="0" err="1">
                <a:latin typeface="Comic Sans MS" panose="030F0702030302020204" pitchFamily="66" charset="0"/>
              </a:rPr>
              <a:t>calculatoarelor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numerice</a:t>
            </a:r>
            <a:r>
              <a:rPr lang="en-US" sz="2900" dirty="0">
                <a:latin typeface="Comic Sans MS" panose="030F0702030302020204" pitchFamily="66" charset="0"/>
              </a:rPr>
              <a:t>, care </a:t>
            </a:r>
            <a:r>
              <a:rPr lang="en-US" sz="2900" dirty="0" err="1">
                <a:latin typeface="Comic Sans MS" panose="030F0702030302020204" pitchFamily="66" charset="0"/>
              </a:rPr>
              <a:t>permite</a:t>
            </a:r>
            <a:r>
              <a:rPr lang="en-US" sz="2900" dirty="0">
                <a:latin typeface="Comic Sans MS" panose="030F0702030302020204" pitchFamily="66" charset="0"/>
              </a:rPr>
              <a:t> ca un program </a:t>
            </a:r>
            <a:r>
              <a:rPr lang="en-US" sz="2900" dirty="0" smtClean="0">
                <a:latin typeface="Comic Sans MS" panose="030F0702030302020204" pitchFamily="66" charset="0"/>
              </a:rPr>
              <a:t>s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fie </a:t>
            </a:r>
            <a:r>
              <a:rPr lang="en-US" sz="2900" dirty="0" err="1">
                <a:latin typeface="Comic Sans MS" panose="030F0702030302020204" pitchFamily="66" charset="0"/>
              </a:rPr>
              <a:t>elaborat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si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introdus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ro-RO" sz="2900" dirty="0" smtClean="0">
                <a:latin typeface="Comic Sans MS" panose="030F0702030302020204" pitchFamily="66" charset="0"/>
              </a:rPr>
              <a:t>î</a:t>
            </a:r>
            <a:r>
              <a:rPr lang="en-US" sz="2900" dirty="0" smtClean="0">
                <a:latin typeface="Comic Sans MS" panose="030F0702030302020204" pitchFamily="66" charset="0"/>
              </a:rPr>
              <a:t>n </a:t>
            </a:r>
            <a:r>
              <a:rPr lang="en-US" sz="2900" dirty="0">
                <a:latin typeface="Comic Sans MS" panose="030F0702030302020204" pitchFamily="66" charset="0"/>
              </a:rPr>
              <a:t>calculator independent de </a:t>
            </a:r>
            <a:r>
              <a:rPr lang="en-US" sz="2900" dirty="0" err="1">
                <a:latin typeface="Comic Sans MS" panose="030F0702030302020204" pitchFamily="66" charset="0"/>
              </a:rPr>
              <a:t>datele</a:t>
            </a:r>
            <a:r>
              <a:rPr lang="en-US" sz="2900" dirty="0">
                <a:latin typeface="Comic Sans MS" panose="030F0702030302020204" pitchFamily="66" charset="0"/>
              </a:rPr>
              <a:t> concrete </a:t>
            </a:r>
            <a:r>
              <a:rPr lang="en-US" sz="2900" dirty="0" err="1">
                <a:latin typeface="Comic Sans MS" panose="030F0702030302020204" pitchFamily="66" charset="0"/>
              </a:rPr>
              <a:t>asupra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c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err="1" smtClean="0">
                <a:latin typeface="Comic Sans MS" panose="030F0702030302020204" pitchFamily="66" charset="0"/>
              </a:rPr>
              <a:t>rora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se </a:t>
            </a:r>
            <a:r>
              <a:rPr lang="en-US" sz="2900" dirty="0" err="1" smtClean="0">
                <a:latin typeface="Comic Sans MS" panose="030F0702030302020204" pitchFamily="66" charset="0"/>
              </a:rPr>
              <a:t>aplic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.</a:t>
            </a:r>
            <a:endParaRPr lang="en-US" sz="29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140537"/>
            <a:ext cx="10515600" cy="982412"/>
          </a:xfrm>
        </p:spPr>
        <p:txBody>
          <a:bodyPr>
            <a:normAutofit/>
          </a:bodyPr>
          <a:lstStyle/>
          <a:p>
            <a:pPr algn="ctr"/>
            <a:r>
              <a:rPr lang="ro-RO" sz="4600" b="1" dirty="0" smtClean="0">
                <a:latin typeface="Comic Sans MS" panose="030F0702030302020204" pitchFamily="66" charset="0"/>
              </a:rPr>
              <a:t>Tipul de formate</a:t>
            </a:r>
            <a:endParaRPr lang="en-US" sz="4600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7538"/>
            <a:ext cx="11951368" cy="5390145"/>
          </a:xfrm>
        </p:spPr>
        <p:txBody>
          <a:bodyPr>
            <a:normAutofit fontScale="92500"/>
          </a:bodyPr>
          <a:lstStyle/>
          <a:p>
            <a:r>
              <a:rPr lang="ro-RO" sz="2900" dirty="0" smtClean="0">
                <a:latin typeface="Comic Sans MS" panose="030F0702030302020204" pitchFamily="66" charset="0"/>
              </a:rPr>
              <a:t>Î</a:t>
            </a:r>
            <a:r>
              <a:rPr lang="en-US" sz="2900" dirty="0" smtClean="0">
                <a:latin typeface="Comic Sans MS" panose="030F0702030302020204" pitchFamily="66" charset="0"/>
              </a:rPr>
              <a:t>n </a:t>
            </a:r>
            <a:r>
              <a:rPr lang="en-US" sz="2900" dirty="0" err="1">
                <a:latin typeface="Comic Sans MS" panose="030F0702030302020204" pitchFamily="66" charset="0"/>
              </a:rPr>
              <a:t>formatul</a:t>
            </a:r>
            <a:r>
              <a:rPr lang="en-US" sz="2900" dirty="0">
                <a:latin typeface="Comic Sans MS" panose="030F0702030302020204" pitchFamily="66" charset="0"/>
              </a:rPr>
              <a:t> cu </a:t>
            </a:r>
            <a:r>
              <a:rPr lang="en-US" sz="2900" u="sng" dirty="0">
                <a:latin typeface="Comic Sans MS" panose="030F0702030302020204" pitchFamily="66" charset="0"/>
              </a:rPr>
              <a:t>3 </a:t>
            </a:r>
            <a:r>
              <a:rPr lang="en-US" sz="2900" u="sng" dirty="0" err="1">
                <a:latin typeface="Comic Sans MS" panose="030F0702030302020204" pitchFamily="66" charset="0"/>
              </a:rPr>
              <a:t>adrese</a:t>
            </a:r>
            <a:r>
              <a:rPr lang="en-US" sz="2900" dirty="0">
                <a:latin typeface="Comic Sans MS" panose="030F0702030302020204" pitchFamily="66" charset="0"/>
              </a:rPr>
              <a:t>, </a:t>
            </a:r>
            <a:r>
              <a:rPr lang="en-US" sz="2900" dirty="0" err="1">
                <a:latin typeface="Comic Sans MS" panose="030F0702030302020204" pitchFamily="66" charset="0"/>
              </a:rPr>
              <a:t>adresele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s</a:t>
            </a:r>
            <a:r>
              <a:rPr lang="ro-RO" sz="2900" dirty="0" smtClean="0">
                <a:latin typeface="Comic Sans MS" panose="030F0702030302020204" pitchFamily="66" charset="0"/>
              </a:rPr>
              <a:t>u</a:t>
            </a:r>
            <a:r>
              <a:rPr lang="en-US" sz="2900" dirty="0" err="1" smtClean="0">
                <a:latin typeface="Comic Sans MS" panose="030F0702030302020204" pitchFamily="66" charset="0"/>
              </a:rPr>
              <a:t>nt</a:t>
            </a:r>
            <a:r>
              <a:rPr lang="en-US" sz="2900" dirty="0">
                <a:latin typeface="Comic Sans MS" panose="030F0702030302020204" pitchFamily="66" charset="0"/>
              </a:rPr>
              <a:t> </a:t>
            </a:r>
            <a:r>
              <a:rPr lang="en-US" sz="2900" b="1" dirty="0" err="1">
                <a:latin typeface="Comic Sans MS" panose="030F0702030302020204" pitchFamily="66" charset="0"/>
              </a:rPr>
              <a:t>specificate</a:t>
            </a:r>
            <a:r>
              <a:rPr lang="en-US" sz="2900" b="1" dirty="0">
                <a:latin typeface="Comic Sans MS" panose="030F0702030302020204" pitchFamily="66" charset="0"/>
              </a:rPr>
              <a:t> explicit. </a:t>
            </a:r>
            <a:r>
              <a:rPr lang="en-US" sz="2900" dirty="0" err="1">
                <a:latin typeface="Comic Sans MS" panose="030F0702030302020204" pitchFamily="66" charset="0"/>
              </a:rPr>
              <a:t>Pentru</a:t>
            </a:r>
            <a:r>
              <a:rPr lang="en-US" sz="2900" dirty="0">
                <a:latin typeface="Comic Sans MS" panose="030F0702030302020204" pitchFamily="66" charset="0"/>
              </a:rPr>
              <a:t> o </a:t>
            </a:r>
            <a:r>
              <a:rPr lang="en-US" sz="2900" dirty="0" err="1">
                <a:latin typeface="Comic Sans MS" panose="030F0702030302020204" pitchFamily="66" charset="0"/>
              </a:rPr>
              <a:t>reprezentare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mai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compact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a </a:t>
            </a:r>
            <a:r>
              <a:rPr lang="en-US" sz="2900" dirty="0" err="1" smtClean="0">
                <a:latin typeface="Comic Sans MS" panose="030F0702030302020204" pitchFamily="66" charset="0"/>
              </a:rPr>
              <a:t>instruc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iunilor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se </a:t>
            </a:r>
            <a:r>
              <a:rPr lang="en-US" sz="2900" dirty="0" err="1" smtClean="0">
                <a:latin typeface="Comic Sans MS" panose="030F0702030302020204" pitchFamily="66" charset="0"/>
              </a:rPr>
              <a:t>utilizeaz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>
                <a:latin typeface="Comic Sans MS" panose="030F0702030302020204" pitchFamily="66" charset="0"/>
              </a:rPr>
              <a:t> </a:t>
            </a:r>
            <a:r>
              <a:rPr lang="en-US" sz="2900" b="1" dirty="0" err="1">
                <a:latin typeface="Comic Sans MS" panose="030F0702030302020204" pitchFamily="66" charset="0"/>
              </a:rPr>
              <a:t>specificarea</a:t>
            </a:r>
            <a:r>
              <a:rPr lang="en-US" sz="2900" b="1" dirty="0">
                <a:latin typeface="Comic Sans MS" panose="030F0702030302020204" pitchFamily="66" charset="0"/>
              </a:rPr>
              <a:t> </a:t>
            </a:r>
            <a:r>
              <a:rPr lang="en-US" sz="2900" b="1" dirty="0" smtClean="0">
                <a:latin typeface="Comic Sans MS" panose="030F0702030302020204" pitchFamily="66" charset="0"/>
              </a:rPr>
              <a:t>implicit</a:t>
            </a:r>
            <a:r>
              <a:rPr lang="ro-RO" sz="2900" b="1" dirty="0" smtClean="0">
                <a:latin typeface="Comic Sans MS" panose="030F0702030302020204" pitchFamily="66" charset="0"/>
              </a:rPr>
              <a:t>ă</a:t>
            </a:r>
            <a:r>
              <a:rPr lang="en-US" sz="2900" dirty="0">
                <a:latin typeface="Comic Sans MS" panose="030F0702030302020204" pitchFamily="66" charset="0"/>
              </a:rPr>
              <a:t> a </a:t>
            </a:r>
            <a:r>
              <a:rPr lang="en-US" sz="2900" dirty="0" err="1">
                <a:latin typeface="Comic Sans MS" panose="030F0702030302020204" pitchFamily="66" charset="0"/>
              </a:rPr>
              <a:t>unor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adrese</a:t>
            </a:r>
            <a:r>
              <a:rPr lang="en-US" sz="2900" dirty="0">
                <a:latin typeface="Comic Sans MS" panose="030F0702030302020204" pitchFamily="66" charset="0"/>
              </a:rPr>
              <a:t>. </a:t>
            </a:r>
            <a:r>
              <a:rPr lang="ro-RO" sz="2900" dirty="0" smtClean="0">
                <a:latin typeface="Comic Sans MS" panose="030F0702030302020204" pitchFamily="66" charset="0"/>
              </a:rPr>
              <a:t>Î</a:t>
            </a:r>
            <a:r>
              <a:rPr lang="en-US" sz="2900" dirty="0" smtClean="0">
                <a:latin typeface="Comic Sans MS" panose="030F0702030302020204" pitchFamily="66" charset="0"/>
              </a:rPr>
              <a:t>n </a:t>
            </a:r>
            <a:r>
              <a:rPr lang="en-US" sz="2900" dirty="0" err="1">
                <a:latin typeface="Comic Sans MS" panose="030F0702030302020204" pitchFamily="66" charset="0"/>
              </a:rPr>
              <a:t>acest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caz</a:t>
            </a:r>
            <a:r>
              <a:rPr lang="en-US" sz="2900" dirty="0">
                <a:latin typeface="Comic Sans MS" panose="030F0702030302020204" pitchFamily="66" charset="0"/>
              </a:rPr>
              <a:t>, </a:t>
            </a:r>
            <a:r>
              <a:rPr lang="en-US" sz="2900" dirty="0" err="1" smtClean="0">
                <a:latin typeface="Comic Sans MS" panose="030F0702030302020204" pitchFamily="66" charset="0"/>
              </a:rPr>
              <a:t>cuv</a:t>
            </a:r>
            <a:r>
              <a:rPr lang="ro-RO" sz="2900" dirty="0" smtClean="0">
                <a:latin typeface="Comic Sans MS" panose="030F0702030302020204" pitchFamily="66" charset="0"/>
              </a:rPr>
              <a:t>â</a:t>
            </a:r>
            <a:r>
              <a:rPr lang="en-US" sz="2900" dirty="0" err="1" smtClean="0">
                <a:latin typeface="Comic Sans MS" panose="030F0702030302020204" pitchFamily="66" charset="0"/>
              </a:rPr>
              <a:t>ntul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instruc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iune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nu </a:t>
            </a:r>
            <a:r>
              <a:rPr lang="en-US" sz="2900" dirty="0" smtClean="0">
                <a:latin typeface="Comic Sans MS" panose="030F0702030302020204" pitchFamily="66" charset="0"/>
              </a:rPr>
              <a:t>con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ine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un </a:t>
            </a:r>
            <a:r>
              <a:rPr lang="en-US" sz="2900" dirty="0" smtClean="0">
                <a:latin typeface="Comic Sans MS" panose="030F0702030302020204" pitchFamily="66" charset="0"/>
              </a:rPr>
              <a:t>c</a:t>
            </a:r>
            <a:r>
              <a:rPr lang="ro-RO" sz="2900" dirty="0">
                <a:latin typeface="Comic Sans MS" panose="030F0702030302020204" pitchFamily="66" charset="0"/>
              </a:rPr>
              <a:t>â</a:t>
            </a:r>
            <a:r>
              <a:rPr lang="en-US" sz="2900" dirty="0" err="1" smtClean="0">
                <a:latin typeface="Comic Sans MS" panose="030F0702030302020204" pitchFamily="66" charset="0"/>
              </a:rPr>
              <a:t>mp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special </a:t>
            </a:r>
            <a:r>
              <a:rPr lang="en-US" sz="2900" dirty="0" err="1">
                <a:latin typeface="Comic Sans MS" panose="030F0702030302020204" pitchFamily="66" charset="0"/>
              </a:rPr>
              <a:t>pentru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adresa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implicit</a:t>
            </a:r>
            <a:r>
              <a:rPr lang="ro-RO" sz="2900" dirty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.</a:t>
            </a:r>
            <a:endParaRPr lang="en-US" sz="2900" dirty="0">
              <a:latin typeface="Comic Sans MS" panose="030F0702030302020204" pitchFamily="66" charset="0"/>
            </a:endParaRPr>
          </a:p>
          <a:p>
            <a:r>
              <a:rPr lang="en-US" sz="2900" dirty="0">
                <a:latin typeface="Comic Sans MS" panose="030F0702030302020204" pitchFamily="66" charset="0"/>
              </a:rPr>
              <a:t>S-a </a:t>
            </a:r>
            <a:r>
              <a:rPr lang="en-US" sz="2900" dirty="0" err="1">
                <a:latin typeface="Comic Sans MS" panose="030F0702030302020204" pitchFamily="66" charset="0"/>
              </a:rPr>
              <a:t>constatat</a:t>
            </a:r>
            <a:r>
              <a:rPr lang="en-US" sz="2900" dirty="0">
                <a:latin typeface="Comic Sans MS" panose="030F0702030302020204" pitchFamily="66" charset="0"/>
              </a:rPr>
              <a:t> ca </a:t>
            </a:r>
            <a:r>
              <a:rPr lang="en-US" sz="2900" dirty="0" err="1">
                <a:latin typeface="Comic Sans MS" panose="030F0702030302020204" pitchFamily="66" charset="0"/>
              </a:rPr>
              <a:t>formatul</a:t>
            </a:r>
            <a:r>
              <a:rPr lang="en-US" sz="2900" dirty="0">
                <a:latin typeface="Comic Sans MS" panose="030F0702030302020204" pitchFamily="66" charset="0"/>
              </a:rPr>
              <a:t> cu </a:t>
            </a:r>
            <a:r>
              <a:rPr lang="en-US" sz="2900" u="sng" dirty="0">
                <a:latin typeface="Comic Sans MS" panose="030F0702030302020204" pitchFamily="66" charset="0"/>
              </a:rPr>
              <a:t>2 </a:t>
            </a:r>
            <a:r>
              <a:rPr lang="en-US" sz="2900" u="sng" dirty="0" err="1">
                <a:latin typeface="Comic Sans MS" panose="030F0702030302020204" pitchFamily="66" charset="0"/>
              </a:rPr>
              <a:t>adrese</a:t>
            </a:r>
            <a:r>
              <a:rPr lang="en-US" sz="2900" dirty="0">
                <a:latin typeface="Comic Sans MS" panose="030F0702030302020204" pitchFamily="66" charset="0"/>
              </a:rPr>
              <a:t>, </a:t>
            </a:r>
            <a:r>
              <a:rPr lang="ro-RO" sz="2900" dirty="0" smtClean="0">
                <a:latin typeface="Comic Sans MS" panose="030F0702030302020204" pitchFamily="66" charset="0"/>
              </a:rPr>
              <a:t>î</a:t>
            </a:r>
            <a:r>
              <a:rPr lang="en-US" sz="2900" dirty="0" smtClean="0">
                <a:latin typeface="Comic Sans MS" panose="030F0702030302020204" pitchFamily="66" charset="0"/>
              </a:rPr>
              <a:t>n </a:t>
            </a:r>
            <a:r>
              <a:rPr lang="en-US" sz="2900" dirty="0" err="1">
                <a:latin typeface="Comic Sans MS" panose="030F0702030302020204" pitchFamily="66" charset="0"/>
              </a:rPr>
              <a:t>prezent</a:t>
            </a:r>
            <a:r>
              <a:rPr lang="en-US" sz="2900" dirty="0">
                <a:latin typeface="Comic Sans MS" panose="030F0702030302020204" pitchFamily="66" charset="0"/>
              </a:rPr>
              <a:t> e </a:t>
            </a:r>
            <a:r>
              <a:rPr lang="en-US" sz="2900" dirty="0" err="1">
                <a:latin typeface="Comic Sans MS" panose="030F0702030302020204" pitchFamily="66" charset="0"/>
              </a:rPr>
              <a:t>cel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mai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r</a:t>
            </a:r>
            <a:r>
              <a:rPr lang="ro-RO" sz="2900" dirty="0">
                <a:latin typeface="Comic Sans MS" panose="030F0702030302020204" pitchFamily="66" charset="0"/>
              </a:rPr>
              <a:t>ă</a:t>
            </a:r>
            <a:r>
              <a:rPr lang="en-US" sz="2900" dirty="0" err="1" smtClean="0">
                <a:latin typeface="Comic Sans MS" panose="030F0702030302020204" pitchFamily="66" charset="0"/>
              </a:rPr>
              <a:t>sp</a:t>
            </a:r>
            <a:r>
              <a:rPr lang="ro-RO" sz="2900" dirty="0" smtClean="0">
                <a:latin typeface="Comic Sans MS" panose="030F0702030302020204" pitchFamily="66" charset="0"/>
              </a:rPr>
              <a:t>â</a:t>
            </a:r>
            <a:r>
              <a:rPr lang="en-US" sz="2900" dirty="0" err="1" smtClean="0">
                <a:latin typeface="Comic Sans MS" panose="030F0702030302020204" pitchFamily="66" charset="0"/>
              </a:rPr>
              <a:t>ndit</a:t>
            </a:r>
            <a:r>
              <a:rPr lang="en-US" sz="2900" dirty="0">
                <a:latin typeface="Comic Sans MS" panose="030F0702030302020204" pitchFamily="66" charset="0"/>
              </a:rPr>
              <a:t>, </a:t>
            </a:r>
            <a:r>
              <a:rPr lang="en-US" sz="2900" dirty="0" err="1">
                <a:latin typeface="Comic Sans MS" panose="030F0702030302020204" pitchFamily="66" charset="0"/>
              </a:rPr>
              <a:t>permite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scrierea</a:t>
            </a:r>
            <a:r>
              <a:rPr lang="en-US" sz="2900" dirty="0">
                <a:latin typeface="Comic Sans MS" panose="030F0702030302020204" pitchFamily="66" charset="0"/>
              </a:rPr>
              <a:t> de </a:t>
            </a:r>
            <a:r>
              <a:rPr lang="en-US" sz="2900" dirty="0" err="1">
                <a:latin typeface="Comic Sans MS" panose="030F0702030302020204" pitchFamily="66" charset="0"/>
              </a:rPr>
              <a:t>programe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av</a:t>
            </a:r>
            <a:r>
              <a:rPr lang="ro-RO" sz="2900" dirty="0" smtClean="0">
                <a:latin typeface="Comic Sans MS" panose="030F0702030302020204" pitchFamily="66" charset="0"/>
              </a:rPr>
              <a:t>â</a:t>
            </a:r>
            <a:r>
              <a:rPr lang="en-US" sz="2900" dirty="0" err="1" smtClean="0">
                <a:latin typeface="Comic Sans MS" panose="030F0702030302020204" pitchFamily="66" charset="0"/>
              </a:rPr>
              <a:t>nd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un </a:t>
            </a:r>
            <a:r>
              <a:rPr lang="en-US" sz="2900" dirty="0" err="1" smtClean="0">
                <a:latin typeface="Comic Sans MS" panose="030F0702030302020204" pitchFamily="66" charset="0"/>
              </a:rPr>
              <a:t>num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r </a:t>
            </a:r>
            <a:r>
              <a:rPr lang="en-US" sz="2900" dirty="0">
                <a:latin typeface="Comic Sans MS" panose="030F0702030302020204" pitchFamily="66" charset="0"/>
              </a:rPr>
              <a:t>de </a:t>
            </a:r>
            <a:r>
              <a:rPr lang="en-US" sz="2900" dirty="0" err="1" smtClean="0">
                <a:latin typeface="Comic Sans MS" panose="030F0702030302020204" pitchFamily="66" charset="0"/>
              </a:rPr>
              <a:t>instruc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iuni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comparabil</a:t>
            </a:r>
            <a:r>
              <a:rPr lang="en-US" sz="2900" dirty="0">
                <a:latin typeface="Comic Sans MS" panose="030F0702030302020204" pitchFamily="66" charset="0"/>
              </a:rPr>
              <a:t> cu </a:t>
            </a:r>
            <a:r>
              <a:rPr lang="en-US" sz="2900" dirty="0" err="1">
                <a:latin typeface="Comic Sans MS" panose="030F0702030302020204" pitchFamily="66" charset="0"/>
              </a:rPr>
              <a:t>cel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ob</a:t>
            </a:r>
            <a:r>
              <a:rPr lang="ro-RO" sz="2900" dirty="0" smtClean="0">
                <a:latin typeface="Comic Sans MS" panose="030F0702030302020204" pitchFamily="66" charset="0"/>
              </a:rPr>
              <a:t>ţi</a:t>
            </a:r>
            <a:r>
              <a:rPr lang="en-US" sz="2900" dirty="0" smtClean="0">
                <a:latin typeface="Comic Sans MS" panose="030F0702030302020204" pitchFamily="66" charset="0"/>
              </a:rPr>
              <a:t>nut </a:t>
            </a:r>
            <a:r>
              <a:rPr lang="en-US" sz="2900" dirty="0" err="1">
                <a:latin typeface="Comic Sans MS" panose="030F0702030302020204" pitchFamily="66" charset="0"/>
              </a:rPr>
              <a:t>atunci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c</a:t>
            </a:r>
            <a:r>
              <a:rPr lang="ro-RO" sz="2900" dirty="0">
                <a:latin typeface="Comic Sans MS" panose="030F0702030302020204" pitchFamily="66" charset="0"/>
              </a:rPr>
              <a:t>â</a:t>
            </a:r>
            <a:r>
              <a:rPr lang="en-US" sz="2900" dirty="0" err="1" smtClean="0">
                <a:latin typeface="Comic Sans MS" panose="030F0702030302020204" pitchFamily="66" charset="0"/>
              </a:rPr>
              <a:t>nd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s-</a:t>
            </a:r>
            <a:r>
              <a:rPr lang="en-US" sz="2900" dirty="0" err="1">
                <a:latin typeface="Comic Sans MS" panose="030F0702030302020204" pitchFamily="66" charset="0"/>
              </a:rPr>
              <a:t>ar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utiliza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mai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multe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adrese</a:t>
            </a:r>
            <a:r>
              <a:rPr lang="en-US" sz="2900" dirty="0">
                <a:latin typeface="Comic Sans MS" panose="030F0702030302020204" pitchFamily="66" charset="0"/>
              </a:rPr>
              <a:t>.</a:t>
            </a:r>
          </a:p>
          <a:p>
            <a:r>
              <a:rPr lang="en-US" sz="2900" dirty="0" err="1">
                <a:latin typeface="Comic Sans MS" panose="030F0702030302020204" pitchFamily="66" charset="0"/>
              </a:rPr>
              <a:t>Formatul</a:t>
            </a:r>
            <a:r>
              <a:rPr lang="en-US" sz="2900" dirty="0">
                <a:latin typeface="Comic Sans MS" panose="030F0702030302020204" pitchFamily="66" charset="0"/>
              </a:rPr>
              <a:t> cu </a:t>
            </a:r>
            <a:r>
              <a:rPr lang="en-US" sz="2900" u="sng" dirty="0">
                <a:latin typeface="Comic Sans MS" panose="030F0702030302020204" pitchFamily="66" charset="0"/>
              </a:rPr>
              <a:t>o </a:t>
            </a:r>
            <a:r>
              <a:rPr lang="en-US" sz="2900" u="sng" dirty="0" err="1" smtClean="0">
                <a:latin typeface="Comic Sans MS" panose="030F0702030302020204" pitchFamily="66" charset="0"/>
              </a:rPr>
              <a:t>singur</a:t>
            </a:r>
            <a:r>
              <a:rPr lang="ro-RO" sz="2900" u="sng" dirty="0" smtClean="0">
                <a:latin typeface="Comic Sans MS" panose="030F0702030302020204" pitchFamily="66" charset="0"/>
              </a:rPr>
              <a:t>ă</a:t>
            </a:r>
            <a:r>
              <a:rPr lang="en-US" sz="2900" u="sng" dirty="0" smtClean="0">
                <a:latin typeface="Comic Sans MS" panose="030F0702030302020204" pitchFamily="66" charset="0"/>
              </a:rPr>
              <a:t> </a:t>
            </a:r>
            <a:r>
              <a:rPr lang="en-US" sz="2900" u="sng" dirty="0" err="1" smtClean="0">
                <a:latin typeface="Comic Sans MS" panose="030F0702030302020204" pitchFamily="66" charset="0"/>
              </a:rPr>
              <a:t>adres</a:t>
            </a:r>
            <a:r>
              <a:rPr lang="ro-RO" sz="2900" u="sng" dirty="0" smtClean="0">
                <a:latin typeface="Comic Sans MS" panose="030F0702030302020204" pitchFamily="66" charset="0"/>
              </a:rPr>
              <a:t>ă</a:t>
            </a:r>
            <a:r>
              <a:rPr lang="en-US" sz="2900" dirty="0">
                <a:latin typeface="Comic Sans MS" panose="030F0702030302020204" pitchFamily="66" charset="0"/>
              </a:rPr>
              <a:t> se </a:t>
            </a:r>
            <a:r>
              <a:rPr lang="en-US" sz="2900" dirty="0" err="1" smtClean="0">
                <a:latin typeface="Comic Sans MS" panose="030F0702030302020204" pitchFamily="66" charset="0"/>
              </a:rPr>
              <a:t>utilizeaz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ro-RO" sz="2900" dirty="0" smtClean="0">
                <a:latin typeface="Comic Sans MS" panose="030F0702030302020204" pitchFamily="66" charset="0"/>
              </a:rPr>
              <a:t>î</a:t>
            </a:r>
            <a:r>
              <a:rPr lang="en-US" sz="2900" dirty="0" smtClean="0">
                <a:latin typeface="Comic Sans MS" panose="030F0702030302020204" pitchFamily="66" charset="0"/>
              </a:rPr>
              <a:t>n </a:t>
            </a:r>
            <a:r>
              <a:rPr lang="en-US" sz="2900" dirty="0" err="1">
                <a:latin typeface="Comic Sans MS" panose="030F0702030302020204" pitchFamily="66" charset="0"/>
              </a:rPr>
              <a:t>calculatoarele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procesorul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c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err="1" smtClean="0">
                <a:latin typeface="Comic Sans MS" panose="030F0702030302020204" pitchFamily="66" charset="0"/>
              </a:rPr>
              <a:t>rora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include un </a:t>
            </a:r>
            <a:r>
              <a:rPr lang="en-US" sz="2900" dirty="0" err="1">
                <a:latin typeface="Comic Sans MS" panose="030F0702030302020204" pitchFamily="66" charset="0"/>
              </a:rPr>
              <a:t>registru</a:t>
            </a:r>
            <a:r>
              <a:rPr lang="en-US" sz="2900" dirty="0">
                <a:latin typeface="Comic Sans MS" panose="030F0702030302020204" pitchFamily="66" charset="0"/>
              </a:rPr>
              <a:t> special, </a:t>
            </a:r>
            <a:r>
              <a:rPr lang="en-US" sz="2900" dirty="0" err="1" smtClean="0">
                <a:latin typeface="Comic Sans MS" panose="030F0702030302020204" pitchFamily="66" charset="0"/>
              </a:rPr>
              <a:t>denumi</a:t>
            </a:r>
            <a:r>
              <a:rPr lang="ro-RO" sz="2900" dirty="0">
                <a:latin typeface="Comic Sans MS" panose="030F0702030302020204" pitchFamily="66" charset="0"/>
              </a:rPr>
              <a:t>t</a:t>
            </a:r>
            <a:r>
              <a:rPr lang="en-US" sz="2900" dirty="0">
                <a:latin typeface="Comic Sans MS" panose="030F0702030302020204" pitchFamily="66" charset="0"/>
              </a:rPr>
              <a:t> </a:t>
            </a:r>
            <a:r>
              <a:rPr lang="en-US" sz="2900" b="1" dirty="0" err="1">
                <a:latin typeface="Comic Sans MS" panose="030F0702030302020204" pitchFamily="66" charset="0"/>
              </a:rPr>
              <a:t>acumulator</a:t>
            </a:r>
            <a:r>
              <a:rPr lang="en-US" sz="2900" dirty="0">
                <a:latin typeface="Comic Sans MS" panose="030F0702030302020204" pitchFamily="66" charset="0"/>
              </a:rPr>
              <a:t>. </a:t>
            </a:r>
            <a:r>
              <a:rPr lang="ro-RO" sz="2900" dirty="0" smtClean="0">
                <a:latin typeface="Comic Sans MS" panose="030F0702030302020204" pitchFamily="66" charset="0"/>
              </a:rPr>
              <a:t>Î</a:t>
            </a:r>
            <a:r>
              <a:rPr lang="en-US" sz="2900" dirty="0" smtClean="0">
                <a:latin typeface="Comic Sans MS" panose="030F0702030302020204" pitchFamily="66" charset="0"/>
              </a:rPr>
              <a:t>n </a:t>
            </a:r>
            <a:r>
              <a:rPr lang="en-US" sz="2900" dirty="0" err="1">
                <a:latin typeface="Comic Sans MS" panose="030F0702030302020204" pitchFamily="66" charset="0"/>
              </a:rPr>
              <a:t>acumulator</a:t>
            </a:r>
            <a:r>
              <a:rPr lang="en-US" sz="2900" dirty="0">
                <a:latin typeface="Comic Sans MS" panose="030F0702030302020204" pitchFamily="66" charset="0"/>
              </a:rPr>
              <a:t> se </a:t>
            </a:r>
            <a:r>
              <a:rPr lang="en-US" sz="2900" dirty="0" smtClean="0">
                <a:latin typeface="Comic Sans MS" panose="030F0702030302020204" pitchFamily="66" charset="0"/>
              </a:rPr>
              <a:t>p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err="1" smtClean="0">
                <a:latin typeface="Comic Sans MS" panose="030F0702030302020204" pitchFamily="66" charset="0"/>
              </a:rPr>
              <a:t>streaz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primul</a:t>
            </a:r>
            <a:r>
              <a:rPr lang="en-US" sz="2900" dirty="0">
                <a:latin typeface="Comic Sans MS" panose="030F0702030302020204" pitchFamily="66" charset="0"/>
              </a:rPr>
              <a:t> operand </a:t>
            </a:r>
            <a:r>
              <a:rPr lang="ro-RO" sz="2900" dirty="0" err="1">
                <a:latin typeface="Comic Sans MS" panose="030F0702030302020204" pitchFamily="66" charset="0"/>
              </a:rPr>
              <a:t>ş</a:t>
            </a:r>
            <a:r>
              <a:rPr lang="en-US" sz="2900" dirty="0" err="1" smtClean="0">
                <a:latin typeface="Comic Sans MS" panose="030F0702030302020204" pitchFamily="66" charset="0"/>
              </a:rPr>
              <a:t>i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se </a:t>
            </a:r>
            <a:r>
              <a:rPr lang="en-US" sz="2900" dirty="0" err="1">
                <a:latin typeface="Comic Sans MS" panose="030F0702030302020204" pitchFamily="66" charset="0"/>
              </a:rPr>
              <a:t>depune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rezultatul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execut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err="1" smtClean="0">
                <a:latin typeface="Comic Sans MS" panose="030F0702030302020204" pitchFamily="66" charset="0"/>
              </a:rPr>
              <a:t>rii</a:t>
            </a:r>
            <a:r>
              <a:rPr lang="en-US" sz="2900" dirty="0" smtClean="0">
                <a:latin typeface="Comic Sans MS" panose="030F0702030302020204" pitchFamily="66" charset="0"/>
              </a:rPr>
              <a:t> opera</a:t>
            </a:r>
            <a:r>
              <a:rPr lang="ro-RO" sz="2900" dirty="0" smtClean="0">
                <a:latin typeface="Comic Sans MS" panose="030F0702030302020204" pitchFamily="66" charset="0"/>
              </a:rPr>
              <a:t>ţi</a:t>
            </a:r>
            <a:r>
              <a:rPr lang="en-US" sz="2900" dirty="0" err="1" smtClean="0">
                <a:latin typeface="Comic Sans MS" panose="030F0702030302020204" pitchFamily="66" charset="0"/>
              </a:rPr>
              <a:t>ei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respective. </a:t>
            </a:r>
            <a:r>
              <a:rPr lang="en-US" sz="2900" dirty="0" err="1">
                <a:latin typeface="Comic Sans MS" panose="030F0702030302020204" pitchFamily="66" charset="0"/>
              </a:rPr>
              <a:t>Prin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urmare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adresa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primului</a:t>
            </a:r>
            <a:r>
              <a:rPr lang="en-US" sz="2900" dirty="0">
                <a:latin typeface="Comic Sans MS" panose="030F0702030302020204" pitchFamily="66" charset="0"/>
              </a:rPr>
              <a:t> operand </a:t>
            </a:r>
            <a:r>
              <a:rPr lang="ro-RO" sz="2900" dirty="0" err="1">
                <a:latin typeface="Comic Sans MS" panose="030F0702030302020204" pitchFamily="66" charset="0"/>
              </a:rPr>
              <a:t>ş</a:t>
            </a:r>
            <a:r>
              <a:rPr lang="en-US" sz="2900" dirty="0" err="1" smtClean="0">
                <a:latin typeface="Comic Sans MS" panose="030F0702030302020204" pitchFamily="66" charset="0"/>
              </a:rPr>
              <a:t>i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adresa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rezultatului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sunt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specificate</a:t>
            </a:r>
            <a:r>
              <a:rPr lang="en-US" sz="2900" dirty="0">
                <a:latin typeface="Comic Sans MS" panose="030F0702030302020204" pitchFamily="66" charset="0"/>
              </a:rPr>
              <a:t> implicit.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133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Comic Sans MS</vt:lpstr>
      <vt:lpstr>Wingdings 3</vt:lpstr>
      <vt:lpstr>Легкий дым</vt:lpstr>
      <vt:lpstr>Formatul instrucţiunilor</vt:lpstr>
      <vt:lpstr>Ce este instrucţiunea ?</vt:lpstr>
      <vt:lpstr>Schema de funcţionare  Formatele utilizate în calculatoarele moderne</vt:lpstr>
      <vt:lpstr>Principiul fundamental al calculatoarelor numerice</vt:lpstr>
      <vt:lpstr>Tipul de formate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Formatul instrucţiunilor</dc:title>
  <dc:creator>vlad</dc:creator>
  <cp:lastModifiedBy>vlad</cp:lastModifiedBy>
  <cp:revision>3</cp:revision>
  <dcterms:created xsi:type="dcterms:W3CDTF">2019-04-23T12:06:17Z</dcterms:created>
  <dcterms:modified xsi:type="dcterms:W3CDTF">2019-04-23T12:32:25Z</dcterms:modified>
</cp:coreProperties>
</file>