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710"/>
    <a:srgbClr val="9F1B13"/>
    <a:srgbClr val="A52017"/>
    <a:srgbClr val="AA2118"/>
    <a:srgbClr val="AE2119"/>
    <a:srgbClr val="B1261C"/>
    <a:srgbClr val="B22A1F"/>
    <a:srgbClr val="B42B20"/>
    <a:srgbClr val="B82B20"/>
    <a:srgbClr val="BD2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90844-4B5C-2147-AF4B-F71A90E536AF}" type="datetimeFigureOut">
              <a:rPr lang="it-IT" smtClean="0"/>
              <a:t>16/06/19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71FE-5E96-C641-A3DA-1F79088FF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82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71FE-5E96-C641-A3DA-1F79088FF9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48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71FE-5E96-C641-A3DA-1F79088FF9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85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71FE-5E96-C641-A3DA-1F79088FF9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62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71FE-5E96-C641-A3DA-1F79088FF9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94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71FE-5E96-C641-A3DA-1F79088FF9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3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2F8B7-5BB9-E64D-99FB-E4EA06FA6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0BEEC0-CED3-8B45-A268-58844A0C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B97170-0F7D-DB4C-95E8-AC17081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047F-33E5-F248-8808-CF55A255F2CD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3C74C-3EB2-DC4B-AD59-D9C32488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D005C4-0D80-934D-A501-F6F04BCF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8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8E9F7-049C-8B4C-813E-16E599E5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FD15F3-086E-234C-92C8-11EF9569C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EB092A-3E2F-CE42-BA6D-0903A99C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AB77-F6D5-BB4F-8D23-43EA1890DC2C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DE4B10-458B-EF4F-8F19-A0AEB97B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9B32D-5228-9A4F-8F2F-758EC3B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2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E297BB-4B34-E84F-8B59-45AA53F9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B4AC3A-40C1-FD4A-ABE9-2DC9475E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13BC36-8A56-4545-819C-04872F2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3F3-2792-A547-AAB9-4655AF138831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FC9B7-F5CD-9B42-98D6-AC9F733E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B02F67-8D5E-3F48-872A-4F45FE8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3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29A4A-E724-5446-8F62-1BA47197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92E65-C694-194E-ABCD-6F2E5171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1FF4F4-5E42-E848-9348-B3CB8515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4BDE-EE7A-1E4D-94EF-30AD553ED2E8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089C4-443C-1649-B860-0C71BCE1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3887A-318D-444E-B716-5FA6F232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C49D1-2527-FE4A-8AEB-9AAB5AD5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FCB4E2-C333-7E42-81FC-3A21A934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624CD-1EFF-E542-98BF-9FB3078B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B203-FEF6-5E4F-A3B2-2E710F2B4823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67711-6258-514F-95CF-DB491786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DD3CCC-FD9F-924E-81CD-2B7898CD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5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45D80-A48C-4B46-B3F8-4F90279D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CFAD9-6370-D146-92FF-B9FDF8705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A90CC6-88CD-6C43-8520-C0050D9A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B6515A-126E-5C4A-9C3E-68311E4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FDE3-9AA6-554A-8329-80BCEFE3BA0A}" type="datetime1">
              <a:rPr lang="it-IT" smtClean="0"/>
              <a:t>16/06/19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74B6C0-1172-7445-9C27-C4379CEF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DD3041-0157-A745-A7B3-0DB9DD5A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2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B837B-8255-4847-8DAB-3BFDBC0B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06DF88-EC9E-7442-87E6-90BBE87A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F7437F-7E44-1342-AD21-A3C6E15F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BCF3F8-032E-7446-ABEF-EFEF6563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B6DB70-DDA3-6C45-B17F-CF6ABEBFD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38E71D-95FA-8546-B049-730F0880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2F22-1863-7D42-B9F9-C7F191C1A966}" type="datetime1">
              <a:rPr lang="it-IT" smtClean="0"/>
              <a:t>16/06/19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E3DFAE-0C9F-6342-AB45-52310C10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97FCB6-5C82-9C43-80C1-36C9BEF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6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14C8-2F1D-604A-B4E5-1DA646A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2D42DD-252C-684B-9FE6-C13D569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09B-468B-E345-B211-77445DD354AF}" type="datetime1">
              <a:rPr lang="it-IT" smtClean="0"/>
              <a:t>16/06/19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3A6A23-889F-0348-BAEF-D60A974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DE9EDD-5B6E-6846-B44A-C7017304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69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47E7FC-4FFE-0543-A0F6-DA2F074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352F-3952-D449-A5DB-B05CAC15F73F}" type="datetime1">
              <a:rPr lang="it-IT" smtClean="0"/>
              <a:t>16/06/19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5A9A9D-3850-DC4E-9E6D-64DFA0F6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B991AA-7EDC-514B-8ED3-F1D49D13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5AD35-8AD6-1D48-8CE6-4664E342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AC0DB-6C21-9B47-BFF6-24793416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3D22EE-BC8A-E74F-98FF-355F8982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EBB6E0-62EB-A347-A403-BA68C719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2B36-2CAB-2648-9B13-A9AFF440BBDA}" type="datetime1">
              <a:rPr lang="it-IT" smtClean="0"/>
              <a:t>16/06/19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C438B-3D7E-3041-8D50-C8BEB3BD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9958A5-8B83-F342-B610-BDA72DE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2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81699-1E30-8941-A97F-BB413E1D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861993-FECD-1D49-A552-CE4A290DA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C5BB7E-48EB-3942-AF0C-929C9BF5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5CCCE7-BE89-F348-B3AF-8E4A0966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DA49-6A07-FF40-8448-DC3347E87CC8}" type="datetime1">
              <a:rPr lang="it-IT" smtClean="0"/>
              <a:t>16/06/19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A80625-C592-0E49-AFF9-073497D0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461E9-9F4D-7940-8058-0A8AA36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1F83BB-9001-274D-A9DF-A3EB883C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A74EA-5C75-AB44-9DC0-0C36AEDD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69AA18-6F92-2540-AA41-FB5073A4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8843-5713-3D48-858C-2FC53FA28494}" type="datetime1">
              <a:rPr lang="it-IT" smtClean="0"/>
              <a:t>16/06/19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568BA-0E89-E948-98FE-C66A76596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16725E-E7DE-234B-87D0-0629D6118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D202-F5C0-2C42-88EE-3BF024E74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A7FA0-ABAA-EA4E-A05D-EBD9DCB2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766" y="2340865"/>
            <a:ext cx="9144000" cy="8783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b="1" dirty="0"/>
              <a:t>PROJECT PRESENTATION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AF361C-3625-C84A-B239-314AF900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1</a:t>
            </a:fld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4805F119-6447-DC4E-A3D2-920C0B01FC79}"/>
              </a:ext>
            </a:extLst>
          </p:cNvPr>
          <p:cNvSpPr txBox="1">
            <a:spLocks/>
          </p:cNvSpPr>
          <p:nvPr/>
        </p:nvSpPr>
        <p:spPr>
          <a:xfrm>
            <a:off x="1572766" y="3397384"/>
            <a:ext cx="9144000" cy="7076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AUTOMATIC LICENCE PLATE READING</a:t>
            </a:r>
          </a:p>
        </p:txBody>
      </p:sp>
    </p:spTree>
    <p:extLst>
      <p:ext uri="{BB962C8B-B14F-4D97-AF65-F5344CB8AC3E}">
        <p14:creationId xmlns:p14="http://schemas.microsoft.com/office/powerpoint/2010/main" val="16656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7" y="-154724"/>
            <a:ext cx="11352177" cy="1145121"/>
          </a:xfrm>
        </p:spPr>
        <p:txBody>
          <a:bodyPr>
            <a:normAutofit/>
          </a:bodyPr>
          <a:lstStyle/>
          <a:p>
            <a:pPr algn="ctr"/>
            <a:r>
              <a:rPr lang="it-IT" b="1" dirty="0" err="1"/>
              <a:t>Results</a:t>
            </a: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10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5AD0D9-278A-EF43-877A-07567A54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772299"/>
            <a:ext cx="7277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1" y="720255"/>
            <a:ext cx="11352177" cy="114512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First </a:t>
            </a:r>
            <a:r>
              <a:rPr lang="it-IT" b="1" dirty="0" err="1">
                <a:ea typeface="Segoe UI Historic" panose="020B0502040204020203" pitchFamily="34" charset="0"/>
                <a:cs typeface="Arial" panose="020B0604020202020204" pitchFamily="34" charset="0"/>
              </a:rPr>
              <a:t>phase</a:t>
            </a:r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: </a:t>
            </a:r>
            <a:r>
              <a:rPr lang="it-IT" dirty="0" err="1"/>
              <a:t>Identication</a:t>
            </a:r>
            <a:r>
              <a:rPr lang="it-IT" dirty="0"/>
              <a:t> of the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</a:t>
            </a:r>
            <a:r>
              <a:rPr lang="it-IT" dirty="0"/>
              <a:t> location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sliding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approach</a:t>
            </a:r>
            <a:br>
              <a:rPr lang="it-IT" dirty="0"/>
            </a:b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2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AB6C890-1C5F-AD43-83F2-B935F741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1" y="1865376"/>
            <a:ext cx="9399015" cy="177051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368E92D-6015-4F43-B903-F27EFEE3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10" y="4042526"/>
            <a:ext cx="9399016" cy="17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7" y="351903"/>
            <a:ext cx="11352177" cy="1145121"/>
          </a:xfrm>
        </p:spPr>
        <p:txBody>
          <a:bodyPr>
            <a:normAutofit/>
          </a:bodyPr>
          <a:lstStyle/>
          <a:p>
            <a:pPr algn="ctr"/>
            <a:r>
              <a:rPr lang="it-IT" b="1" dirty="0" err="1"/>
              <a:t>Results</a:t>
            </a:r>
            <a:r>
              <a:rPr lang="it-IT" dirty="0"/>
              <a:t> of the first </a:t>
            </a:r>
            <a:r>
              <a:rPr lang="it-IT" dirty="0" err="1"/>
              <a:t>phase</a:t>
            </a: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3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891963-A090-4D4B-8B28-A63FE23C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9" y="1720558"/>
            <a:ext cx="4629912" cy="1577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1FE26D-C830-7B45-8EDB-15B33298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169" y="3809948"/>
            <a:ext cx="4629912" cy="15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1" y="720255"/>
            <a:ext cx="11352177" cy="114512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Second </a:t>
            </a:r>
            <a:r>
              <a:rPr lang="it-IT" b="1" dirty="0" err="1">
                <a:ea typeface="Segoe UI Historic" panose="020B0502040204020203" pitchFamily="34" charset="0"/>
                <a:cs typeface="Arial" panose="020B0604020202020204" pitchFamily="34" charset="0"/>
              </a:rPr>
              <a:t>phase</a:t>
            </a:r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: </a:t>
            </a:r>
            <a:r>
              <a:rPr lang="it-IT" dirty="0" err="1"/>
              <a:t>Extract</a:t>
            </a:r>
            <a:r>
              <a:rPr lang="it-IT" dirty="0"/>
              <a:t> the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</a:t>
            </a:r>
            <a:r>
              <a:rPr lang="it-IT" dirty="0"/>
              <a:t> from the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it</a:t>
            </a:r>
            <a:br>
              <a:rPr lang="it-IT" dirty="0"/>
            </a:b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4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EAEF94-CDAE-4045-83E7-D1560796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2359646"/>
            <a:ext cx="4389443" cy="14956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70B5B4-0E1A-1849-B35E-B6A30B86677D}"/>
              </a:ext>
            </a:extLst>
          </p:cNvPr>
          <p:cNvSpPr txBox="1"/>
          <p:nvPr/>
        </p:nvSpPr>
        <p:spPr>
          <a:xfrm>
            <a:off x="485760" y="1927845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  <a:cs typeface="Calibri" panose="020F0502020204030204" pitchFamily="34" charset="0"/>
              </a:rPr>
              <a:t>Canny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algorithm</a:t>
            </a:r>
            <a:endParaRPr lang="it-IT" sz="2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9F1C4A2-4FD0-5145-870D-C3C00845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5" y="2359646"/>
            <a:ext cx="4372037" cy="1489731"/>
          </a:xfrm>
          <a:prstGeom prst="rect">
            <a:avLst/>
          </a:prstGeom>
        </p:spPr>
      </p:pic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76B9D28A-08AE-604E-94F4-E049CA508690}"/>
              </a:ext>
            </a:extLst>
          </p:cNvPr>
          <p:cNvSpPr/>
          <p:nvPr/>
        </p:nvSpPr>
        <p:spPr>
          <a:xfrm>
            <a:off x="5255456" y="2856436"/>
            <a:ext cx="1235676" cy="49427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9F6506-A545-8448-A6E3-0EE36B94925A}"/>
              </a:ext>
            </a:extLst>
          </p:cNvPr>
          <p:cNvSpPr txBox="1"/>
          <p:nvPr/>
        </p:nvSpPr>
        <p:spPr>
          <a:xfrm>
            <a:off x="6232082" y="1927845"/>
            <a:ext cx="557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</a:rPr>
              <a:t>findContours</a:t>
            </a:r>
            <a:r>
              <a:rPr lang="it-IT" sz="2000" dirty="0">
                <a:latin typeface="+mj-lt"/>
              </a:rPr>
              <a:t>() and </a:t>
            </a:r>
            <a:r>
              <a:rPr lang="it-IT" sz="2000" dirty="0" err="1">
                <a:latin typeface="+mj-lt"/>
              </a:rPr>
              <a:t>boundingRect</a:t>
            </a:r>
            <a:r>
              <a:rPr lang="it-IT" sz="2000" dirty="0">
                <a:latin typeface="+mj-lt"/>
              </a:rPr>
              <a:t>() with </a:t>
            </a:r>
            <a:r>
              <a:rPr lang="it-IT" sz="2000" dirty="0" err="1">
                <a:latin typeface="+mj-lt"/>
              </a:rPr>
              <a:t>constraints</a:t>
            </a:r>
            <a:endParaRPr lang="it-IT" sz="2000" dirty="0">
              <a:latin typeface="+mj-lt"/>
            </a:endParaRPr>
          </a:p>
          <a:p>
            <a:pPr algn="ctr"/>
            <a:endParaRPr lang="it-IT" sz="2000" dirty="0">
              <a:latin typeface="+mj-lt"/>
            </a:endParaRPr>
          </a:p>
        </p:txBody>
      </p:sp>
      <p:sp>
        <p:nvSpPr>
          <p:cNvPr id="19" name="Freccia curva 18">
            <a:extLst>
              <a:ext uri="{FF2B5EF4-FFF2-40B4-BE49-F238E27FC236}">
                <a16:creationId xmlns:a16="http://schemas.microsoft.com/office/drawing/2014/main" id="{D8972898-94A3-4747-B4F3-3A35F9314A7C}"/>
              </a:ext>
            </a:extLst>
          </p:cNvPr>
          <p:cNvSpPr/>
          <p:nvPr/>
        </p:nvSpPr>
        <p:spPr>
          <a:xfrm rot="10800000">
            <a:off x="8334533" y="4372349"/>
            <a:ext cx="1371600" cy="100868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867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08B98FC-E893-F74D-8545-4B54FF80D1DC}"/>
              </a:ext>
            </a:extLst>
          </p:cNvPr>
          <p:cNvSpPr txBox="1"/>
          <p:nvPr/>
        </p:nvSpPr>
        <p:spPr>
          <a:xfrm>
            <a:off x="7886230" y="4930059"/>
            <a:ext cx="44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min</a:t>
            </a:r>
            <a:r>
              <a:rPr lang="it-IT" dirty="0">
                <a:latin typeface="+mj-lt"/>
              </a:rPr>
              <a:t> Area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F98A02A-EB03-5C45-AE11-BAFFFBE05C3C}"/>
              </a:ext>
            </a:extLst>
          </p:cNvPr>
          <p:cNvSpPr txBox="1"/>
          <p:nvPr/>
        </p:nvSpPr>
        <p:spPr>
          <a:xfrm>
            <a:off x="3985662" y="4232130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</a:rPr>
              <a:t>Result</a:t>
            </a:r>
            <a:endParaRPr lang="it-IT" sz="2000" dirty="0">
              <a:latin typeface="+mj-lt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A51AC7A-66F9-BE46-9096-C24F4D43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10" y="4669311"/>
            <a:ext cx="3436418" cy="11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1" y="448405"/>
            <a:ext cx="11352177" cy="114512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Third </a:t>
            </a:r>
            <a:r>
              <a:rPr lang="it-IT" b="1" dirty="0" err="1">
                <a:ea typeface="Segoe UI Historic" panose="020B0502040204020203" pitchFamily="34" charset="0"/>
                <a:cs typeface="Arial" panose="020B0604020202020204" pitchFamily="34" charset="0"/>
              </a:rPr>
              <a:t>phase</a:t>
            </a:r>
            <a:r>
              <a:rPr lang="it-IT" b="1" dirty="0">
                <a:ea typeface="Segoe UI Historic" panose="020B0502040204020203" pitchFamily="34" charset="0"/>
                <a:cs typeface="Arial" panose="020B0604020202020204" pitchFamily="34" charset="0"/>
              </a:rPr>
              <a:t>: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digits</a:t>
            </a:r>
            <a:r>
              <a:rPr lang="it-IT" dirty="0"/>
              <a:t> from </a:t>
            </a:r>
            <a:r>
              <a:rPr lang="it-IT" dirty="0" err="1"/>
              <a:t>licence</a:t>
            </a:r>
            <a:r>
              <a:rPr lang="it-IT" dirty="0"/>
              <a:t> </a:t>
            </a:r>
            <a:r>
              <a:rPr lang="it-IT" dirty="0" err="1"/>
              <a:t>plate</a:t>
            </a:r>
            <a:r>
              <a:rPr lang="it-IT" dirty="0"/>
              <a:t> image</a:t>
            </a:r>
            <a:br>
              <a:rPr lang="it-IT" dirty="0"/>
            </a:b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5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193CD9-A2BC-CA4B-8A08-50BC11C1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61" y="1722021"/>
            <a:ext cx="2840897" cy="9376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EA9A27-63E2-C743-A99B-D97C66121309}"/>
              </a:ext>
            </a:extLst>
          </p:cNvPr>
          <p:cNvSpPr txBox="1"/>
          <p:nvPr/>
        </p:nvSpPr>
        <p:spPr>
          <a:xfrm>
            <a:off x="3985662" y="1321460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  <a:cs typeface="Calibri" panose="020F0502020204030204" pitchFamily="34" charset="0"/>
              </a:rPr>
              <a:t>Gray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-scale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conversion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DB99BD-E0D6-F24A-9BF7-70C54AA6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61" y="3487347"/>
            <a:ext cx="2842773" cy="938255"/>
          </a:xfrm>
          <a:prstGeom prst="rect">
            <a:avLst/>
          </a:prstGeom>
        </p:spPr>
      </p:pic>
      <p:sp>
        <p:nvSpPr>
          <p:cNvPr id="12" name="Freccia giù 11">
            <a:extLst>
              <a:ext uri="{FF2B5EF4-FFF2-40B4-BE49-F238E27FC236}">
                <a16:creationId xmlns:a16="http://schemas.microsoft.com/office/drawing/2014/main" id="{C47EAA54-AFCE-2D48-891D-A6E1AD688124}"/>
              </a:ext>
            </a:extLst>
          </p:cNvPr>
          <p:cNvSpPr/>
          <p:nvPr/>
        </p:nvSpPr>
        <p:spPr>
          <a:xfrm>
            <a:off x="5933248" y="2707713"/>
            <a:ext cx="531341" cy="407773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Freccia giù 15">
            <a:extLst>
              <a:ext uri="{FF2B5EF4-FFF2-40B4-BE49-F238E27FC236}">
                <a16:creationId xmlns:a16="http://schemas.microsoft.com/office/drawing/2014/main" id="{9EBC57B5-1440-384D-A092-BE43006CC084}"/>
              </a:ext>
            </a:extLst>
          </p:cNvPr>
          <p:cNvSpPr/>
          <p:nvPr/>
        </p:nvSpPr>
        <p:spPr>
          <a:xfrm>
            <a:off x="5915938" y="4471930"/>
            <a:ext cx="531341" cy="407773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F1F6C3-3081-FD4B-8092-987B2507246F}"/>
              </a:ext>
            </a:extLst>
          </p:cNvPr>
          <p:cNvSpPr txBox="1"/>
          <p:nvPr/>
        </p:nvSpPr>
        <p:spPr>
          <a:xfrm>
            <a:off x="3985662" y="3112850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  <a:cs typeface="Calibri" panose="020F0502020204030204" pitchFamily="34" charset="0"/>
              </a:rPr>
              <a:t>Threshold</a:t>
            </a:r>
            <a:endParaRPr lang="it-IT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7A139A6-522F-0341-AD1E-DB7B9663432D}"/>
              </a:ext>
            </a:extLst>
          </p:cNvPr>
          <p:cNvSpPr txBox="1"/>
          <p:nvPr/>
        </p:nvSpPr>
        <p:spPr>
          <a:xfrm>
            <a:off x="2523898" y="4924350"/>
            <a:ext cx="731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</a:rPr>
              <a:t>findContours</a:t>
            </a:r>
            <a:r>
              <a:rPr lang="it-IT" sz="2000" dirty="0">
                <a:latin typeface="+mj-lt"/>
              </a:rPr>
              <a:t>() and </a:t>
            </a:r>
            <a:r>
              <a:rPr lang="it-IT" sz="2000" dirty="0" err="1">
                <a:latin typeface="+mj-lt"/>
              </a:rPr>
              <a:t>boundingRect</a:t>
            </a:r>
            <a:r>
              <a:rPr lang="it-IT" sz="2000" dirty="0">
                <a:latin typeface="+mj-lt"/>
              </a:rPr>
              <a:t>() with </a:t>
            </a:r>
            <a:r>
              <a:rPr lang="it-IT" sz="2000" dirty="0" err="1">
                <a:latin typeface="+mj-lt"/>
              </a:rPr>
              <a:t>constraints</a:t>
            </a:r>
            <a:endParaRPr lang="it-IT" sz="20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B3000A0-1116-C744-A18E-E0C6663D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036" y="5327562"/>
            <a:ext cx="2840898" cy="909087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E66CE86-34D5-404F-9A9F-6BCEF5D96AA8}"/>
              </a:ext>
            </a:extLst>
          </p:cNvPr>
          <p:cNvSpPr txBox="1"/>
          <p:nvPr/>
        </p:nvSpPr>
        <p:spPr>
          <a:xfrm>
            <a:off x="2767893" y="6237102"/>
            <a:ext cx="68274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latin typeface="+mj-lt"/>
                <a:cs typeface="Calibri" panose="020F0502020204030204" pitchFamily="34" charset="0"/>
              </a:rPr>
              <a:t>(the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contours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above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are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drawn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on the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original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image)</a:t>
            </a:r>
          </a:p>
        </p:txBody>
      </p:sp>
    </p:spTree>
    <p:extLst>
      <p:ext uri="{BB962C8B-B14F-4D97-AF65-F5344CB8AC3E}">
        <p14:creationId xmlns:p14="http://schemas.microsoft.com/office/powerpoint/2010/main" val="116927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1" y="448405"/>
            <a:ext cx="11352177" cy="114512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Deleting</a:t>
            </a:r>
            <a:r>
              <a:rPr lang="it-IT" dirty="0"/>
              <a:t> false positive </a:t>
            </a:r>
            <a:r>
              <a:rPr lang="it-IT" dirty="0" err="1"/>
              <a:t>characters</a:t>
            </a:r>
            <a:br>
              <a:rPr lang="it-IT" dirty="0"/>
            </a:b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6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F1F6C3-3081-FD4B-8092-987B2507246F}"/>
              </a:ext>
            </a:extLst>
          </p:cNvPr>
          <p:cNvSpPr txBox="1"/>
          <p:nvPr/>
        </p:nvSpPr>
        <p:spPr>
          <a:xfrm>
            <a:off x="2785203" y="1948818"/>
            <a:ext cx="6827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latin typeface="+mj-lt"/>
                <a:cs typeface="Calibri" panose="020F0502020204030204" pitchFamily="34" charset="0"/>
              </a:rPr>
              <a:t>Discard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quadrilaterals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that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have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more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than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77% of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white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pixels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(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intensity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255) on the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total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number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of </a:t>
            </a:r>
            <a:r>
              <a:rPr lang="it-IT" sz="2200" dirty="0" err="1">
                <a:latin typeface="+mj-lt"/>
                <a:cs typeface="Calibri" panose="020F0502020204030204" pitchFamily="34" charset="0"/>
              </a:rPr>
              <a:t>pixels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C56E00-2FA0-9541-933C-E7E3B97B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33" y="3011996"/>
            <a:ext cx="4012370" cy="147694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850B07-E393-1543-99A7-647DF8A4F48B}"/>
              </a:ext>
            </a:extLst>
          </p:cNvPr>
          <p:cNvSpPr txBox="1"/>
          <p:nvPr/>
        </p:nvSpPr>
        <p:spPr>
          <a:xfrm>
            <a:off x="2785203" y="4515005"/>
            <a:ext cx="68274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latin typeface="+mj-lt"/>
                <a:cs typeface="Calibri" panose="020F0502020204030204" pitchFamily="34" charset="0"/>
              </a:rPr>
              <a:t>In the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threshold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image (the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contours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above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are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drawn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on the </a:t>
            </a:r>
            <a:r>
              <a:rPr lang="it-IT" sz="1300" dirty="0" err="1">
                <a:latin typeface="+mj-lt"/>
                <a:cs typeface="Calibri" panose="020F0502020204030204" pitchFamily="34" charset="0"/>
              </a:rPr>
              <a:t>original</a:t>
            </a:r>
            <a:r>
              <a:rPr lang="it-IT" sz="1300" dirty="0">
                <a:latin typeface="+mj-lt"/>
                <a:cs typeface="Calibri" panose="020F0502020204030204" pitchFamily="34" charset="0"/>
              </a:rPr>
              <a:t> image)</a:t>
            </a:r>
          </a:p>
        </p:txBody>
      </p:sp>
    </p:spTree>
    <p:extLst>
      <p:ext uri="{BB962C8B-B14F-4D97-AF65-F5344CB8AC3E}">
        <p14:creationId xmlns:p14="http://schemas.microsoft.com/office/powerpoint/2010/main" val="173815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7" y="351903"/>
            <a:ext cx="11352177" cy="1145121"/>
          </a:xfrm>
        </p:spPr>
        <p:txBody>
          <a:bodyPr>
            <a:normAutofit/>
          </a:bodyPr>
          <a:lstStyle/>
          <a:p>
            <a:pPr algn="ctr"/>
            <a:r>
              <a:rPr lang="it-IT" b="1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3F8A3D-04D6-0D4B-9C00-62FCE407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80" y="3418453"/>
            <a:ext cx="4549690" cy="9099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584C8B-4267-FA4C-B6AF-FA563CA2E496}"/>
              </a:ext>
            </a:extLst>
          </p:cNvPr>
          <p:cNvSpPr txBox="1"/>
          <p:nvPr/>
        </p:nvSpPr>
        <p:spPr>
          <a:xfrm>
            <a:off x="2106975" y="2340807"/>
            <a:ext cx="6827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latin typeface="+mj-lt"/>
                <a:cs typeface="Calibri" panose="020F0502020204030204" pitchFamily="34" charset="0"/>
              </a:rPr>
              <a:t>Resize</a:t>
            </a:r>
            <a:r>
              <a:rPr lang="it-IT" sz="2200" dirty="0">
                <a:latin typeface="+mj-lt"/>
                <a:cs typeface="Calibri" panose="020F0502020204030204" pitchFamily="34" charset="0"/>
              </a:rPr>
              <a:t> to 20 x 20 pixel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+mj-lt"/>
                <a:cs typeface="Calibri" panose="020F0502020204030204" pitchFamily="34" charset="0"/>
              </a:rPr>
              <a:t>Negative image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983EA7-AFAA-2643-BA4A-BC58F9B18A37}"/>
              </a:ext>
            </a:extLst>
          </p:cNvPr>
          <p:cNvSpPr txBox="1"/>
          <p:nvPr/>
        </p:nvSpPr>
        <p:spPr>
          <a:xfrm>
            <a:off x="1805940" y="1802426"/>
            <a:ext cx="82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  <a:cs typeface="Calibri" panose="020F0502020204030204" pitchFamily="34" charset="0"/>
              </a:rPr>
              <a:t>In </a:t>
            </a:r>
            <a:r>
              <a:rPr lang="it-IT" sz="2400" dirty="0" err="1">
                <a:latin typeface="+mj-lt"/>
                <a:cs typeface="Calibri" panose="020F0502020204030204" pitchFamily="34" charset="0"/>
              </a:rPr>
              <a:t>order</a:t>
            </a:r>
            <a:r>
              <a:rPr lang="it-IT" sz="2400" dirty="0">
                <a:latin typeface="+mj-lt"/>
                <a:cs typeface="Calibri" panose="020F0502020204030204" pitchFamily="34" charset="0"/>
              </a:rPr>
              <a:t> to </a:t>
            </a:r>
            <a:r>
              <a:rPr lang="it-IT" sz="2400" dirty="0" err="1">
                <a:latin typeface="+mj-lt"/>
                <a:cs typeface="Calibri" panose="020F0502020204030204" pitchFamily="34" charset="0"/>
              </a:rPr>
              <a:t>obtain</a:t>
            </a:r>
            <a:r>
              <a:rPr lang="it-IT" sz="2400" dirty="0">
                <a:latin typeface="+mj-lt"/>
                <a:cs typeface="Calibri" panose="020F0502020204030204" pitchFamily="34" charset="0"/>
              </a:rPr>
              <a:t> the </a:t>
            </a:r>
            <a:r>
              <a:rPr lang="it-IT" sz="2400" dirty="0" err="1">
                <a:latin typeface="+mj-lt"/>
                <a:cs typeface="Calibri" panose="020F0502020204030204" pitchFamily="34" charset="0"/>
              </a:rPr>
              <a:t>correct</a:t>
            </a:r>
            <a:r>
              <a:rPr lang="it-IT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+mj-lt"/>
                <a:cs typeface="Calibri" panose="020F0502020204030204" pitchFamily="34" charset="0"/>
              </a:rPr>
              <a:t>shape</a:t>
            </a:r>
            <a:r>
              <a:rPr lang="it-IT" sz="2400" dirty="0">
                <a:latin typeface="+mj-lt"/>
                <a:cs typeface="Calibri" panose="020F0502020204030204" pitchFamily="34" charset="0"/>
              </a:rPr>
              <a:t> for the </a:t>
            </a:r>
            <a:r>
              <a:rPr lang="it-IT" sz="2400" dirty="0" err="1">
                <a:latin typeface="+mj-lt"/>
                <a:cs typeface="Calibri" panose="020F0502020204030204" pitchFamily="34" charset="0"/>
              </a:rPr>
              <a:t>neural</a:t>
            </a:r>
            <a:r>
              <a:rPr lang="it-IT" sz="2400" dirty="0">
                <a:latin typeface="+mj-lt"/>
                <a:cs typeface="Calibri" panose="020F0502020204030204" pitchFamily="34" charset="0"/>
              </a:rPr>
              <a:t> network input</a:t>
            </a:r>
          </a:p>
        </p:txBody>
      </p:sp>
    </p:spTree>
    <p:extLst>
      <p:ext uri="{BB962C8B-B14F-4D97-AF65-F5344CB8AC3E}">
        <p14:creationId xmlns:p14="http://schemas.microsoft.com/office/powerpoint/2010/main" val="11899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1" y="448405"/>
            <a:ext cx="11352177" cy="114512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err="1"/>
              <a:t>Neural</a:t>
            </a:r>
            <a:r>
              <a:rPr lang="it-IT" b="1" dirty="0"/>
              <a:t> Network</a:t>
            </a:r>
            <a:br>
              <a:rPr lang="it-IT" b="1" dirty="0"/>
            </a:b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8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F1F6C3-3081-FD4B-8092-987B2507246F}"/>
              </a:ext>
            </a:extLst>
          </p:cNvPr>
          <p:cNvSpPr txBox="1"/>
          <p:nvPr/>
        </p:nvSpPr>
        <p:spPr>
          <a:xfrm>
            <a:off x="-308463" y="1701365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+mj-lt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7A139A6-522F-0341-AD1E-DB7B9663432D}"/>
              </a:ext>
            </a:extLst>
          </p:cNvPr>
          <p:cNvSpPr txBox="1"/>
          <p:nvPr/>
        </p:nvSpPr>
        <p:spPr>
          <a:xfrm>
            <a:off x="436332" y="2462105"/>
            <a:ext cx="31755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2D </a:t>
            </a:r>
            <a:r>
              <a:rPr lang="it-IT" dirty="0" err="1">
                <a:latin typeface="+mj-lt"/>
              </a:rPr>
              <a:t>convolution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layer</a:t>
            </a:r>
            <a:r>
              <a:rPr lang="it-IT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MaxPooling2D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2D </a:t>
            </a:r>
            <a:r>
              <a:rPr lang="it-IT" dirty="0" err="1">
                <a:latin typeface="+mj-lt"/>
              </a:rPr>
              <a:t>convolution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layer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MaxPooling2D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2D </a:t>
            </a:r>
            <a:r>
              <a:rPr lang="it-IT" dirty="0" err="1">
                <a:latin typeface="+mj-lt"/>
              </a:rPr>
              <a:t>convolution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layer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MaxPooling2D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+mj-lt"/>
              </a:rPr>
              <a:t>Flatten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Dense (</a:t>
            </a:r>
            <a:r>
              <a:rPr lang="it-IT" dirty="0" err="1">
                <a:latin typeface="+mj-lt"/>
              </a:rPr>
              <a:t>Fully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connected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layer</a:t>
            </a:r>
            <a:r>
              <a:rPr lang="it-IT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Dense (</a:t>
            </a:r>
            <a:r>
              <a:rPr lang="it-IT" dirty="0" err="1">
                <a:latin typeface="+mj-lt"/>
              </a:rPr>
              <a:t>softmax</a:t>
            </a:r>
            <a:r>
              <a:rPr lang="it-IT" dirty="0">
                <a:latin typeface="+mj-lt"/>
              </a:rPr>
              <a:t>)</a:t>
            </a:r>
          </a:p>
          <a:p>
            <a:pPr algn="ctr"/>
            <a:endParaRPr lang="it-IT" sz="2000" dirty="0"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8DF71C-C685-A041-AE71-2745664306F1}"/>
              </a:ext>
            </a:extLst>
          </p:cNvPr>
          <p:cNvSpPr txBox="1"/>
          <p:nvPr/>
        </p:nvSpPr>
        <p:spPr>
          <a:xfrm>
            <a:off x="3985662" y="1701365"/>
            <a:ext cx="44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+mj-lt"/>
                <a:cs typeface="Calibri" panose="020F0502020204030204" pitchFamily="34" charset="0"/>
              </a:rPr>
              <a:t>Training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E3B7754-5FAC-804E-9FFD-6065743CF9CA}"/>
              </a:ext>
            </a:extLst>
          </p:cNvPr>
          <p:cNvSpPr txBox="1"/>
          <p:nvPr/>
        </p:nvSpPr>
        <p:spPr>
          <a:xfrm>
            <a:off x="3985662" y="2462105"/>
            <a:ext cx="462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The image </a:t>
            </a:r>
            <a:r>
              <a:rPr lang="it-IT" dirty="0" err="1">
                <a:latin typeface="+mj-lt"/>
              </a:rPr>
              <a:t>dataset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composed</a:t>
            </a:r>
            <a:r>
              <a:rPr lang="it-IT" dirty="0">
                <a:latin typeface="+mj-lt"/>
              </a:rPr>
              <a:t> of 8181 images: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 7362 training set (90%)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 819 </a:t>
            </a:r>
            <a:r>
              <a:rPr lang="it-IT" dirty="0" err="1">
                <a:latin typeface="+mj-lt"/>
              </a:rPr>
              <a:t>validation</a:t>
            </a:r>
            <a:r>
              <a:rPr lang="it-IT" dirty="0">
                <a:latin typeface="+mj-lt"/>
              </a:rPr>
              <a:t> set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r>
              <a:rPr lang="it-IT" dirty="0" err="1">
                <a:latin typeface="+mj-lt"/>
              </a:rPr>
              <a:t>After</a:t>
            </a:r>
            <a:r>
              <a:rPr lang="it-IT" dirty="0">
                <a:latin typeface="+mj-lt"/>
              </a:rPr>
              <a:t> 8 </a:t>
            </a:r>
            <a:r>
              <a:rPr lang="it-IT" dirty="0" err="1">
                <a:latin typeface="+mj-lt"/>
              </a:rPr>
              <a:t>epochs</a:t>
            </a:r>
            <a:r>
              <a:rPr lang="it-IT" dirty="0">
                <a:latin typeface="+mj-lt"/>
              </a:rPr>
              <a:t>:</a:t>
            </a:r>
          </a:p>
          <a:p>
            <a:r>
              <a:rPr lang="it-IT" dirty="0">
                <a:latin typeface="+mj-lt"/>
              </a:rPr>
              <a:t>Training </a:t>
            </a:r>
            <a:r>
              <a:rPr lang="it-IT" dirty="0" err="1">
                <a:latin typeface="+mj-lt"/>
              </a:rPr>
              <a:t>error</a:t>
            </a:r>
            <a:r>
              <a:rPr lang="it-IT" dirty="0">
                <a:latin typeface="+mj-lt"/>
              </a:rPr>
              <a:t>:       0.0019</a:t>
            </a:r>
          </a:p>
          <a:p>
            <a:r>
              <a:rPr lang="it-IT" dirty="0" err="1">
                <a:latin typeface="+mj-lt"/>
              </a:rPr>
              <a:t>Estimation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error</a:t>
            </a:r>
            <a:r>
              <a:rPr lang="it-IT" dirty="0">
                <a:latin typeface="+mj-lt"/>
              </a:rPr>
              <a:t>:  0.01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358B343-A60B-D84B-BFBF-59580E0959B6}"/>
              </a:ext>
            </a:extLst>
          </p:cNvPr>
          <p:cNvSpPr txBox="1"/>
          <p:nvPr/>
        </p:nvSpPr>
        <p:spPr>
          <a:xfrm>
            <a:off x="8918947" y="1701365"/>
            <a:ext cx="300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+mj-lt"/>
                <a:cs typeface="Calibri" panose="020F0502020204030204" pitchFamily="34" charset="0"/>
              </a:rPr>
              <a:t>Classification</a:t>
            </a:r>
            <a:endParaRPr lang="it-IT" sz="2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A0CE63-EEF8-1547-B96F-E3665DE6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252" y="2462105"/>
            <a:ext cx="2710756" cy="54215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74FD5B2-1C75-F743-883A-B09EE0AD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947" y="4307448"/>
            <a:ext cx="3209460" cy="53491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D8FC2DD-CC33-DA4E-8568-FB103D5E1DDA}"/>
              </a:ext>
            </a:extLst>
          </p:cNvPr>
          <p:cNvSpPr txBox="1"/>
          <p:nvPr/>
        </p:nvSpPr>
        <p:spPr>
          <a:xfrm>
            <a:off x="9304115" y="3058676"/>
            <a:ext cx="243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</a:rPr>
              <a:t>Predict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Labels</a:t>
            </a:r>
            <a:r>
              <a:rPr lang="it-IT" dirty="0">
                <a:latin typeface="+mj-lt"/>
              </a:rPr>
              <a:t>: M5XSX</a:t>
            </a:r>
          </a:p>
          <a:p>
            <a:pPr algn="ctr"/>
            <a:r>
              <a:rPr lang="it-IT" dirty="0">
                <a:latin typeface="+mj-lt"/>
              </a:rPr>
              <a:t>True </a:t>
            </a:r>
            <a:r>
              <a:rPr lang="it-IT" dirty="0" err="1">
                <a:latin typeface="+mj-lt"/>
              </a:rPr>
              <a:t>Labels</a:t>
            </a:r>
            <a:r>
              <a:rPr lang="it-IT" dirty="0">
                <a:latin typeface="+mj-lt"/>
              </a:rPr>
              <a:t>: M5XSX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9609E6-22E2-3141-8A76-B35A8B415A05}"/>
              </a:ext>
            </a:extLst>
          </p:cNvPr>
          <p:cNvSpPr txBox="1"/>
          <p:nvPr/>
        </p:nvSpPr>
        <p:spPr>
          <a:xfrm>
            <a:off x="9358404" y="4920547"/>
            <a:ext cx="243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</a:rPr>
              <a:t>Predict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Labels</a:t>
            </a:r>
            <a:r>
              <a:rPr lang="it-IT" dirty="0">
                <a:latin typeface="+mj-lt"/>
              </a:rPr>
              <a:t>: AVY351</a:t>
            </a:r>
          </a:p>
          <a:p>
            <a:pPr algn="ctr"/>
            <a:r>
              <a:rPr lang="it-IT" dirty="0">
                <a:latin typeface="+mj-lt"/>
              </a:rPr>
              <a:t>True </a:t>
            </a:r>
            <a:r>
              <a:rPr lang="it-IT" dirty="0" err="1">
                <a:latin typeface="+mj-lt"/>
              </a:rPr>
              <a:t>Labels</a:t>
            </a:r>
            <a:r>
              <a:rPr lang="it-IT" dirty="0">
                <a:latin typeface="+mj-lt"/>
              </a:rPr>
              <a:t>: AB695T</a:t>
            </a:r>
          </a:p>
        </p:txBody>
      </p:sp>
    </p:spTree>
    <p:extLst>
      <p:ext uri="{BB962C8B-B14F-4D97-AF65-F5344CB8AC3E}">
        <p14:creationId xmlns:p14="http://schemas.microsoft.com/office/powerpoint/2010/main" val="421945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B84B-2098-7643-890A-56667C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7" y="-154724"/>
            <a:ext cx="11352177" cy="1145121"/>
          </a:xfrm>
        </p:spPr>
        <p:txBody>
          <a:bodyPr>
            <a:normAutofit/>
          </a:bodyPr>
          <a:lstStyle/>
          <a:p>
            <a:pPr algn="ctr"/>
            <a:r>
              <a:rPr lang="it-IT" b="1" dirty="0" err="1"/>
              <a:t>Results</a:t>
            </a:r>
            <a:endParaRPr lang="it-IT" b="1" dirty="0"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B8DA7F-BEDA-5248-8689-6E2B145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202-F5C0-2C42-88EE-3BF024E74039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A158B43-F1ED-DF47-ABE5-426A7E11DD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6371104"/>
            <a:ext cx="3611880" cy="335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AUTOMATIC LICENCE PLATE READING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A804D0-2CDB-4645-B810-1B6D77A3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24" y="782792"/>
            <a:ext cx="7139602" cy="55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7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278</Words>
  <Application>Microsoft Macintosh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Historic</vt:lpstr>
      <vt:lpstr>Tema di Office</vt:lpstr>
      <vt:lpstr>PROJECT PRESENTATION</vt:lpstr>
      <vt:lpstr>First phase: Identication of the license plate location using the sliding window approach </vt:lpstr>
      <vt:lpstr>Results of the first phase</vt:lpstr>
      <vt:lpstr>Second phase: Extract the license plate from the window that contain it </vt:lpstr>
      <vt:lpstr>Third phase: Extract digits from licence plate image </vt:lpstr>
      <vt:lpstr>Deleting false positive characters </vt:lpstr>
      <vt:lpstr>Result of the third phase</vt:lpstr>
      <vt:lpstr>Neural Network </vt:lpstr>
      <vt:lpstr>Results</vt:lpstr>
      <vt:lpstr>Results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Moratello</dc:creator>
  <cp:lastModifiedBy>MATTEO MORATELLO</cp:lastModifiedBy>
  <cp:revision>50</cp:revision>
  <cp:lastPrinted>2018-09-23T20:06:12Z</cp:lastPrinted>
  <dcterms:created xsi:type="dcterms:W3CDTF">2018-09-18T15:57:51Z</dcterms:created>
  <dcterms:modified xsi:type="dcterms:W3CDTF">2019-06-16T22:49:50Z</dcterms:modified>
</cp:coreProperties>
</file>