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sldIdLst>
    <p:sldId id="256" r:id="rId2"/>
    <p:sldId id="259" r:id="rId3"/>
    <p:sldId id="270" r:id="rId4"/>
    <p:sldId id="265" r:id="rId5"/>
    <p:sldId id="264" r:id="rId6"/>
    <p:sldId id="266" r:id="rId7"/>
    <p:sldId id="267" r:id="rId8"/>
    <p:sldId id="268" r:id="rId9"/>
    <p:sldId id="269" r:id="rId10"/>
    <p:sldId id="271" r:id="rId11"/>
    <p:sldId id="273" r:id="rId12"/>
    <p:sldId id="274" r:id="rId13"/>
    <p:sldId id="272" r:id="rId14"/>
    <p:sldId id="275" r:id="rId15"/>
    <p:sldId id="276" r:id="rId16"/>
    <p:sldId id="277" r:id="rId17"/>
    <p:sldId id="278" r:id="rId18"/>
  </p:sldIdLst>
  <p:sldSz cx="9144000" cy="6858000" type="screen4x3"/>
  <p:notesSz cx="7010400" cy="9296400"/>
  <p:defaultTextStyle>
    <a:defPPr>
      <a:defRPr lang="en-CA"/>
    </a:defPPr>
    <a:lvl1pPr algn="l" rtl="0" fontAlgn="base">
      <a:spcBef>
        <a:spcPct val="20000"/>
      </a:spcBef>
      <a:spcAft>
        <a:spcPct val="0"/>
      </a:spcAft>
      <a:defRPr lang="en-US"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 userDrawn="1">
          <p15:clr>
            <a:srgbClr val="A4A3A4"/>
          </p15:clr>
        </p15:guide>
        <p15:guide id="2" pos="1632" userDrawn="1">
          <p15:clr>
            <a:srgbClr val="A4A3A4"/>
          </p15:clr>
        </p15:guide>
        <p15:guide id="3" orient="horz" pos="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8B00"/>
    <a:srgbClr val="B36C00"/>
    <a:srgbClr val="C1C6C8"/>
    <a:srgbClr val="FFCC00"/>
    <a:srgbClr val="FF9933"/>
    <a:srgbClr val="EE9210"/>
    <a:srgbClr val="8D5900"/>
    <a:srgbClr val="3B86B3"/>
    <a:srgbClr val="004A74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12" y="102"/>
      </p:cViewPr>
      <p:guideLst>
        <p:guide orient="horz" pos="1080"/>
        <p:guide pos="1632"/>
        <p:guide orient="horz" pos="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01" name="slide_footer"/>
          <p:cNvSpPr>
            <a:spLocks noChangeArrowheads="1"/>
          </p:cNvSpPr>
          <p:nvPr/>
        </p:nvSpPr>
        <p:spPr bwMode="gray">
          <a:xfrm>
            <a:off x="4800600" y="6421439"/>
            <a:ext cx="41148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3905" tIns="46953" rIns="93905" bIns="46953"/>
          <a:lstStyle/>
          <a:p>
            <a:pPr algn="r" defTabSz="938213" eaLnBrk="0" hangingPunct="0">
              <a:spcBef>
                <a:spcPct val="0"/>
              </a:spcBef>
            </a:pPr>
            <a:endParaRPr lang="en-US" sz="1000">
              <a:solidFill>
                <a:srgbClr val="5F5F5F"/>
              </a:solidFill>
            </a:endParaRPr>
          </a:p>
        </p:txBody>
      </p:sp>
      <p:sp>
        <p:nvSpPr>
          <p:cNvPr id="45102" name="slide_client&amp;project_name"/>
          <p:cNvSpPr>
            <a:spLocks noChangeArrowheads="1"/>
          </p:cNvSpPr>
          <p:nvPr/>
        </p:nvSpPr>
        <p:spPr bwMode="gray">
          <a:xfrm>
            <a:off x="1307592" y="2487168"/>
            <a:ext cx="6038851" cy="1365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>
              <a:spcBef>
                <a:spcPct val="0"/>
              </a:spcBef>
            </a:pPr>
            <a:endParaRPr lang="en-US" sz="3500">
              <a:solidFill>
                <a:schemeClr val="accent2"/>
              </a:solidFill>
            </a:endParaRPr>
          </a:p>
        </p:txBody>
      </p:sp>
      <p:sp>
        <p:nvSpPr>
          <p:cNvPr id="45103" name="slide_projectinformation"/>
          <p:cNvSpPr>
            <a:spLocks noChangeArrowheads="1"/>
          </p:cNvSpPr>
          <p:nvPr/>
        </p:nvSpPr>
        <p:spPr bwMode="gray">
          <a:xfrm>
            <a:off x="1307592" y="4114647"/>
            <a:ext cx="6038851" cy="793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eaLnBrk="0" hangingPunct="0">
              <a:buSzPct val="110000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5104" name="slide_date"/>
          <p:cNvSpPr>
            <a:spLocks noChangeArrowheads="1"/>
          </p:cNvSpPr>
          <p:nvPr/>
        </p:nvSpPr>
        <p:spPr bwMode="gray">
          <a:xfrm>
            <a:off x="1307592" y="4965193"/>
            <a:ext cx="6038851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688A92"/>
              </a:buClr>
              <a:buSzPct val="110000"/>
              <a:buFont typeface="Wingdings" pitchFamily="2" charset="2"/>
              <a:buNone/>
            </a:pP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16" name="Picture 15" descr="ribb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9400"/>
            <a:ext cx="9144000" cy="228600"/>
          </a:xfrm>
          <a:prstGeom prst="rect">
            <a:avLst/>
          </a:prstGeom>
        </p:spPr>
      </p:pic>
      <p:sp>
        <p:nvSpPr>
          <p:cNvPr id="14" name="titlemaster_clientlogo"/>
          <p:cNvSpPr txBox="1">
            <a:spLocks noChangeArrowheads="1"/>
          </p:cNvSpPr>
          <p:nvPr/>
        </p:nvSpPr>
        <p:spPr bwMode="auto">
          <a:xfrm>
            <a:off x="7302500" y="611189"/>
            <a:ext cx="1517651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endParaRPr lang="en-CA" sz="18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4" y="0"/>
            <a:ext cx="3200407" cy="5943612"/>
          </a:xfrm>
          <a:prstGeom prst="rect">
            <a:avLst/>
          </a:prstGeom>
        </p:spPr>
      </p:pic>
      <p:sp>
        <p:nvSpPr>
          <p:cNvPr id="45110" name="titlemaster_clientname"/>
          <p:cNvSpPr>
            <a:spLocks noGrp="1" noChangeArrowheads="1"/>
          </p:cNvSpPr>
          <p:nvPr>
            <p:ph type="ctrTitle"/>
          </p:nvPr>
        </p:nvSpPr>
        <p:spPr bwMode="gray">
          <a:xfrm>
            <a:off x="1307592" y="3390754"/>
            <a:ext cx="6038851" cy="461665"/>
          </a:xfrm>
          <a:ln>
            <a:noFill/>
          </a:ln>
        </p:spPr>
        <p:txBody>
          <a:bodyPr anchor="b"/>
          <a:lstStyle>
            <a:lvl1pPr>
              <a:defRPr sz="30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45111" name="titlemaster_projectinformation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307592" y="4114800"/>
            <a:ext cx="6038851" cy="793750"/>
          </a:xfrm>
          <a:ln algn="ctr">
            <a:noFill/>
          </a:ln>
        </p:spPr>
        <p:txBody>
          <a:bodyPr lIns="0" tIns="0" rIns="0" bIns="0"/>
          <a:lstStyle>
            <a:lvl1pPr marL="0" indent="0">
              <a:buClr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69" y="998426"/>
            <a:ext cx="1715531" cy="13715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4" y="5958204"/>
            <a:ext cx="1600199" cy="3200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153" y="5955919"/>
            <a:ext cx="1828804" cy="3200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10" grpId="0"/>
      <p:bldP spid="451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1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98074" y="379414"/>
            <a:ext cx="307777" cy="5854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6" y="379414"/>
            <a:ext cx="6056313" cy="58547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F868E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4F868E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4F868E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4F868E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4F868E"/>
              </a:buClr>
              <a:defRPr>
                <a:solidFill>
                  <a:schemeClr val="tx1"/>
                </a:solidFill>
              </a:defRPr>
            </a:lvl5pPr>
            <a:lvl6pPr marL="2466975" indent="-285750">
              <a:buFont typeface="Arial" pitchFamily="34" charset="0"/>
              <a:buChar char="•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2311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6" y="1344169"/>
            <a:ext cx="405923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5" y="1344169"/>
            <a:ext cx="40608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365760"/>
            <a:ext cx="8229600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9" y="134416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9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4416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19548"/>
            <a:ext cx="3008313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59562"/>
            <a:ext cx="54864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ibbon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9400"/>
            <a:ext cx="9144000" cy="228600"/>
          </a:xfrm>
          <a:prstGeom prst="rect">
            <a:avLst/>
          </a:prstGeom>
        </p:spPr>
      </p:pic>
      <p:sp>
        <p:nvSpPr>
          <p:cNvPr id="43040" name="slidemaster_title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694944"/>
            <a:ext cx="822990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CA" dirty="0"/>
              <a:t>Heading Text </a:t>
            </a:r>
          </a:p>
        </p:txBody>
      </p:sp>
      <p:sp>
        <p:nvSpPr>
          <p:cNvPr id="43044" name="Rectangle 36"/>
          <p:cNvSpPr>
            <a:spLocks noChangeArrowheads="1"/>
          </p:cNvSpPr>
          <p:nvPr/>
        </p:nvSpPr>
        <p:spPr bwMode="gray">
          <a:xfrm>
            <a:off x="430214" y="1274763"/>
            <a:ext cx="8275637" cy="4946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6493" tIns="43247" rIns="86493" bIns="43247"/>
          <a:lstStyle/>
          <a:p>
            <a:pPr marL="222250" indent="-222250" algn="l" eaLnBrk="0" hangingPunct="0">
              <a:buClr>
                <a:srgbClr val="688A92"/>
              </a:buClr>
              <a:buSzPct val="110000"/>
              <a:buFont typeface="Wingdings" pitchFamily="2" charset="2"/>
              <a:buChar char="§"/>
            </a:pPr>
            <a:endParaRPr lang="en-US" sz="2200"/>
          </a:p>
        </p:txBody>
      </p:sp>
      <p:sp>
        <p:nvSpPr>
          <p:cNvPr id="43045" name="slidemaster_content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353312"/>
            <a:ext cx="8225153" cy="481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Level one bullet text is Arial 16</a:t>
            </a:r>
          </a:p>
          <a:p>
            <a:pPr lvl="1"/>
            <a:r>
              <a:rPr lang="en-CA" dirty="0"/>
              <a:t>Level two bullet text is Arial 14</a:t>
            </a:r>
          </a:p>
          <a:p>
            <a:pPr lvl="2"/>
            <a:r>
              <a:rPr lang="en-CA" dirty="0"/>
              <a:t>Level three bullet text is Arial 14</a:t>
            </a:r>
          </a:p>
          <a:p>
            <a:pPr lvl="3"/>
            <a:r>
              <a:rPr lang="en-CA" dirty="0"/>
              <a:t>Level four bullet is Arial 14</a:t>
            </a:r>
          </a:p>
          <a:p>
            <a:pPr lvl="4"/>
            <a:r>
              <a:rPr lang="en-CA" dirty="0"/>
              <a:t>Level five bullet is Arial 14</a:t>
            </a:r>
          </a:p>
          <a:p>
            <a:pPr lvl="5"/>
            <a:endParaRPr lang="en-CA" dirty="0"/>
          </a:p>
          <a:p>
            <a:pPr lvl="5"/>
            <a:endParaRPr lang="en-CA" dirty="0"/>
          </a:p>
          <a:p>
            <a:pPr lvl="5"/>
            <a:endParaRPr lang="en-CA" dirty="0"/>
          </a:p>
        </p:txBody>
      </p:sp>
      <p:sp>
        <p:nvSpPr>
          <p:cNvPr id="8" name="slidemaster_pagenumber"/>
          <p:cNvSpPr txBox="1">
            <a:spLocks noChangeArrowheads="1"/>
          </p:cNvSpPr>
          <p:nvPr/>
        </p:nvSpPr>
        <p:spPr bwMode="auto">
          <a:xfrm>
            <a:off x="4114800" y="6675120"/>
            <a:ext cx="914400" cy="1384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CA" sz="900" dirty="0">
                <a:solidFill>
                  <a:schemeClr val="bg1"/>
                </a:solidFill>
              </a:rPr>
              <a:t>− </a:t>
            </a:r>
            <a:fld id="{B1D876E0-1F81-4D7B-A35F-3042955D22B2}" type="slidenum">
              <a:rPr lang="en-CA" sz="900">
                <a:solidFill>
                  <a:schemeClr val="bg1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CA" sz="900" dirty="0">
                <a:solidFill>
                  <a:schemeClr val="bg1"/>
                </a:solidFill>
              </a:rPr>
              <a:t> −</a:t>
            </a:r>
          </a:p>
        </p:txBody>
      </p:sp>
      <p:sp>
        <p:nvSpPr>
          <p:cNvPr id="11" name="slidemaster_copyright"/>
          <p:cNvSpPr>
            <a:spLocks noChangeArrowheads="1"/>
          </p:cNvSpPr>
          <p:nvPr/>
        </p:nvSpPr>
        <p:spPr bwMode="auto">
          <a:xfrm>
            <a:off x="228601" y="6657976"/>
            <a:ext cx="2174875" cy="12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r>
              <a:rPr lang="en-US" sz="600" dirty="0">
                <a:solidFill>
                  <a:schemeClr val="bg1"/>
                </a:solidFill>
              </a:rPr>
              <a:t>© 2014 ZS Associates     |     CONFIDENTIAL</a:t>
            </a:r>
            <a:endParaRPr lang="en-US" sz="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3" name="slidemaster_filename"/>
          <p:cNvSpPr>
            <a:spLocks noChangeArrowheads="1"/>
          </p:cNvSpPr>
          <p:nvPr/>
        </p:nvSpPr>
        <p:spPr bwMode="black">
          <a:xfrm>
            <a:off x="6738938" y="6714077"/>
            <a:ext cx="2176463" cy="7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>
            <a:spAutoFit/>
          </a:bodyPr>
          <a:lstStyle/>
          <a:p>
            <a:pPr algn="r" defTabSz="938213">
              <a:lnSpc>
                <a:spcPct val="80000"/>
              </a:lnSpc>
              <a:spcBef>
                <a:spcPct val="0"/>
              </a:spcBef>
            </a:pPr>
            <a:r>
              <a:rPr lang="en-US" sz="600">
                <a:solidFill>
                  <a:schemeClr val="bg1"/>
                </a:solidFill>
              </a:rPr>
              <a:t>Onc Pod R Trainings_Introduction to R</a:t>
            </a:r>
            <a:endParaRPr lang="en-US" sz="6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aseline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9pPr>
    </p:titleStyle>
    <p:bodyStyle>
      <a:lvl1pPr marL="222250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–"/>
        <a:defRPr sz="1400">
          <a:solidFill>
            <a:schemeClr val="tx1"/>
          </a:solidFill>
          <a:latin typeface="+mn-lt"/>
        </a:defRPr>
      </a:lvl2pPr>
      <a:lvl3pPr marL="1084263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3pPr>
      <a:lvl4pPr marL="1514475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4pPr>
      <a:lvl5pPr marL="1889125" indent="-165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5pPr>
      <a:lvl6pPr marL="2181225" indent="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pitchFamily="34" charset="0"/>
        <a:buNone/>
        <a:defRPr sz="1400">
          <a:solidFill>
            <a:schemeClr val="tx1"/>
          </a:solidFill>
          <a:latin typeface="+mn-lt"/>
        </a:defRPr>
      </a:lvl6pPr>
      <a:lvl7pPr marL="28035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7pPr>
      <a:lvl8pPr marL="32607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8pPr>
      <a:lvl9pPr marL="37179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regexlib.com/CheatSheet.asp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3.wdp"/><Relationship Id="rId10" Type="http://schemas.microsoft.com/office/2007/relationships/hdphoto" Target="../media/hdphoto5.wdp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hyperlink" Target="https://cran.r-project.org/bin/windows/base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www.youtube.com/watch?v=u1r5XTqrCTQ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_project&amp;pres_name"/>
          <p:cNvSpPr>
            <a:spLocks noChangeArrowheads="1"/>
          </p:cNvSpPr>
          <p:nvPr/>
        </p:nvSpPr>
        <p:spPr bwMode="blackWhite">
          <a:xfrm>
            <a:off x="1307592" y="2468880"/>
            <a:ext cx="6038851" cy="1365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sx="1000" sy="1000" algn="ctr" rotWithShape="0">
              <a:schemeClr val="bg1"/>
            </a:outerShdw>
          </a:effectLst>
        </p:spPr>
        <p:txBody>
          <a:bodyPr lIns="0" tIns="0" rIns="0" bIns="0" anchor="b"/>
          <a:lstStyle/>
          <a:p>
            <a:pPr algn="l">
              <a:spcBef>
                <a:spcPct val="0"/>
              </a:spcBef>
            </a:pPr>
            <a:r>
              <a:rPr lang="en-US" sz="2400" b="1" dirty="0">
                <a:solidFill>
                  <a:schemeClr val="bg2"/>
                </a:solidFill>
              </a:rPr>
              <a:t>INTRODUCTION TO R</a:t>
            </a:r>
            <a:endParaRPr lang="en-CA" sz="2400" b="1" dirty="0">
              <a:solidFill>
                <a:schemeClr val="bg2"/>
              </a:solidFill>
            </a:endParaRPr>
          </a:p>
        </p:txBody>
      </p:sp>
      <p:sp>
        <p:nvSpPr>
          <p:cNvPr id="6" name="slide_clientName"/>
          <p:cNvSpPr>
            <a:spLocks noChangeArrowheads="1"/>
          </p:cNvSpPr>
          <p:nvPr/>
        </p:nvSpPr>
        <p:spPr bwMode="blackWhite">
          <a:xfrm>
            <a:off x="1307578" y="4112992"/>
            <a:ext cx="6043613" cy="414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eaLnBrk="0" hangingPunct="0">
              <a:buSzPct val="110000"/>
            </a:pPr>
            <a:r>
              <a:rPr lang="en-US" sz="1800" dirty="0"/>
              <a:t>Prepared for Oncology Pod, Pune</a:t>
            </a:r>
            <a:endParaRPr lang="en-CA" sz="1800" dirty="0"/>
          </a:p>
        </p:txBody>
      </p:sp>
      <p:sp>
        <p:nvSpPr>
          <p:cNvPr id="7" name="slide_date"/>
          <p:cNvSpPr>
            <a:spLocks noChangeArrowheads="1"/>
          </p:cNvSpPr>
          <p:nvPr/>
        </p:nvSpPr>
        <p:spPr bwMode="blackWhite">
          <a:xfrm>
            <a:off x="1307578" y="4469608"/>
            <a:ext cx="6043613" cy="3190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eaLnBrk="0" hangingPunct="0">
              <a:buSzPct val="110000"/>
            </a:pPr>
            <a:r>
              <a:rPr lang="en-CA" sz="1800" dirty="0"/>
              <a:t>Date: 4/4/2018</a:t>
            </a:r>
          </a:p>
        </p:txBody>
      </p:sp>
      <p:sp>
        <p:nvSpPr>
          <p:cNvPr id="8" name="slide_disclaimer"/>
          <p:cNvSpPr>
            <a:spLocks noChangeArrowheads="1"/>
          </p:cNvSpPr>
          <p:nvPr/>
        </p:nvSpPr>
        <p:spPr bwMode="black">
          <a:xfrm>
            <a:off x="1307577" y="4791456"/>
            <a:ext cx="4956048" cy="6400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182880" rIns="0" bIns="91440" anchor="ctr"/>
          <a:lstStyle>
            <a:defPPr>
              <a:defRPr lang="en-CA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lang="en-US"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defTabSz="865188" eaLnBrk="0" hangingPunct="0">
              <a:spcBef>
                <a:spcPct val="0"/>
              </a:spcBef>
            </a:pPr>
            <a:endParaRPr lang="en-CA" sz="1000" dirty="0">
              <a:solidFill>
                <a:srgbClr val="53565A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57F448E-BAE8-4C34-AC6B-E902151B21AB}"/>
              </a:ext>
            </a:extLst>
          </p:cNvPr>
          <p:cNvGrpSpPr/>
          <p:nvPr/>
        </p:nvGrpSpPr>
        <p:grpSpPr>
          <a:xfrm>
            <a:off x="7394070" y="75648"/>
            <a:ext cx="1678250" cy="1146634"/>
            <a:chOff x="1141822" y="2162034"/>
            <a:chExt cx="1799206" cy="122927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77B46C9-FD59-43DF-8AD1-706C51CD7D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prstClr val="black"/>
                <a:schemeClr val="bg2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200" b="97467" l="9953" r="89969">
                          <a14:foregroundMark x1="42014" y1="93067" x2="42014" y2="93067"/>
                          <a14:foregroundMark x1="42014" y1="91600" x2="42014" y2="91600"/>
                          <a14:foregroundMark x1="55625" y1="95333" x2="55625" y2="95333"/>
                          <a14:foregroundMark x1="41463" y1="96000" x2="41463" y2="96000"/>
                          <a14:foregroundMark x1="55940" y1="97067" x2="55940" y2="97067"/>
                          <a14:foregroundMark x1="47836" y1="5333" x2="47836" y2="5333"/>
                          <a14:foregroundMark x1="41385" y1="97467" x2="41385" y2="97467"/>
                          <a14:foregroundMark x1="44060" y1="27200" x2="44060" y2="27200"/>
                          <a14:foregroundMark x1="49410" y1="6667" x2="49410" y2="6667"/>
                        </a14:backgroundRemoval>
                      </a14:imgEffect>
                      <a14:imgEffect>
                        <a14:colorTemperature colorTemp="470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57" r="42323"/>
            <a:stretch/>
          </p:blipFill>
          <p:spPr>
            <a:xfrm>
              <a:off x="1141822" y="2162034"/>
              <a:ext cx="786736" cy="1229277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F1FE2D3-D572-4D23-A7F5-89F982F5D28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811606" y="2199483"/>
              <a:ext cx="454657" cy="640081"/>
              <a:chOff x="5243373" y="1759132"/>
              <a:chExt cx="1733686" cy="1828470"/>
            </a:xfrm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B920FEC-E52A-4C20-BD7E-DAEFE9834162}"/>
                  </a:ext>
                </a:extLst>
              </p:cNvPr>
              <p:cNvSpPr/>
              <p:nvPr/>
            </p:nvSpPr>
            <p:spPr bwMode="auto">
              <a:xfrm>
                <a:off x="5243373" y="1759132"/>
                <a:ext cx="278941" cy="1828467"/>
              </a:xfrm>
              <a:prstGeom prst="rect">
                <a:avLst/>
              </a:prstGeom>
              <a:solidFill>
                <a:srgbClr val="C1C6C8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dirty="0" err="1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199AF0F-74F8-492B-8D94-CDBC3DDE364E}"/>
                  </a:ext>
                </a:extLst>
              </p:cNvPr>
              <p:cNvSpPr/>
              <p:nvPr/>
            </p:nvSpPr>
            <p:spPr bwMode="auto">
              <a:xfrm>
                <a:off x="5521235" y="1759132"/>
                <a:ext cx="243841" cy="543027"/>
              </a:xfrm>
              <a:prstGeom prst="rect">
                <a:avLst/>
              </a:prstGeom>
              <a:solidFill>
                <a:srgbClr val="C1C6C8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dirty="0" err="1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0BACB4D-32DF-47F7-90D7-B023B7575965}"/>
                  </a:ext>
                </a:extLst>
              </p:cNvPr>
              <p:cNvSpPr/>
              <p:nvPr/>
            </p:nvSpPr>
            <p:spPr bwMode="auto">
              <a:xfrm>
                <a:off x="5765072" y="2066719"/>
                <a:ext cx="243841" cy="548540"/>
              </a:xfrm>
              <a:prstGeom prst="rect">
                <a:avLst/>
              </a:prstGeom>
              <a:solidFill>
                <a:srgbClr val="C1C6C8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dirty="0" err="1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63CDF44-DD2F-481B-869D-079F92C01BCE}"/>
                  </a:ext>
                </a:extLst>
              </p:cNvPr>
              <p:cNvSpPr/>
              <p:nvPr/>
            </p:nvSpPr>
            <p:spPr bwMode="auto">
              <a:xfrm>
                <a:off x="6008913" y="2377559"/>
                <a:ext cx="243841" cy="548540"/>
              </a:xfrm>
              <a:prstGeom prst="rect">
                <a:avLst/>
              </a:prstGeom>
              <a:solidFill>
                <a:srgbClr val="C1C6C8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dirty="0" err="1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5D1A152-CA7A-41E3-BABB-70957D65B3C5}"/>
                  </a:ext>
                </a:extLst>
              </p:cNvPr>
              <p:cNvSpPr/>
              <p:nvPr/>
            </p:nvSpPr>
            <p:spPr bwMode="auto">
              <a:xfrm>
                <a:off x="6252754" y="2719089"/>
                <a:ext cx="243841" cy="548540"/>
              </a:xfrm>
              <a:prstGeom prst="rect">
                <a:avLst/>
              </a:prstGeom>
              <a:solidFill>
                <a:srgbClr val="C1C6C8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dirty="0" err="1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DD0ADD1-8771-48CD-BBE4-B222223B120C}"/>
                  </a:ext>
                </a:extLst>
              </p:cNvPr>
              <p:cNvSpPr/>
              <p:nvPr/>
            </p:nvSpPr>
            <p:spPr bwMode="auto">
              <a:xfrm>
                <a:off x="6476509" y="3033988"/>
                <a:ext cx="243841" cy="548540"/>
              </a:xfrm>
              <a:prstGeom prst="rect">
                <a:avLst/>
              </a:prstGeom>
              <a:solidFill>
                <a:srgbClr val="C1C6C8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dirty="0" err="1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17A76F4-8B95-485D-8748-B01B16016519}"/>
                  </a:ext>
                </a:extLst>
              </p:cNvPr>
              <p:cNvSpPr/>
              <p:nvPr/>
            </p:nvSpPr>
            <p:spPr bwMode="auto">
              <a:xfrm>
                <a:off x="6716282" y="1759135"/>
                <a:ext cx="260777" cy="1828467"/>
              </a:xfrm>
              <a:prstGeom prst="rect">
                <a:avLst/>
              </a:prstGeom>
              <a:solidFill>
                <a:srgbClr val="C1C6C8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dirty="0" err="1"/>
              </a:p>
            </p:txBody>
          </p:sp>
        </p:grpSp>
        <p:sp>
          <p:nvSpPr>
            <p:cNvPr id="33" name="Partial Circle 32">
              <a:extLst>
                <a:ext uri="{FF2B5EF4-FFF2-40B4-BE49-F238E27FC236}">
                  <a16:creationId xmlns:a16="http://schemas.microsoft.com/office/drawing/2014/main" id="{21663F27-8F96-4C39-A576-A7E1E82312A5}"/>
                </a:ext>
              </a:extLst>
            </p:cNvPr>
            <p:cNvSpPr/>
            <p:nvPr/>
          </p:nvSpPr>
          <p:spPr bwMode="auto">
            <a:xfrm rot="1700220">
              <a:off x="2300948" y="2199482"/>
              <a:ext cx="640080" cy="640080"/>
            </a:xfrm>
            <a:prstGeom prst="pie">
              <a:avLst>
                <a:gd name="adj1" fmla="val 0"/>
                <a:gd name="adj2" fmla="val 18120322"/>
              </a:avLst>
            </a:prstGeom>
            <a:solidFill>
              <a:srgbClr val="ED8B00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496505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E1A232-A400-47AD-A67A-E7D73DF5484D}"/>
              </a:ext>
            </a:extLst>
          </p:cNvPr>
          <p:cNvSpPr/>
          <p:nvPr/>
        </p:nvSpPr>
        <p:spPr bwMode="auto">
          <a:xfrm>
            <a:off x="0" y="0"/>
            <a:ext cx="9144000" cy="6524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66CC"/>
                </a:solidFill>
              </a:rPr>
              <a:t>INTRODUCTION TO 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AE93C4-7BB7-42A7-8171-1F52D6AC1D62}"/>
              </a:ext>
            </a:extLst>
          </p:cNvPr>
          <p:cNvSpPr/>
          <p:nvPr/>
        </p:nvSpPr>
        <p:spPr bwMode="auto">
          <a:xfrm>
            <a:off x="0" y="653729"/>
            <a:ext cx="9144000" cy="45174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Setting up environment in 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2D648D-5D34-4864-A6CD-9FDEE1FCECAF}"/>
              </a:ext>
            </a:extLst>
          </p:cNvPr>
          <p:cNvSpPr/>
          <p:nvPr/>
        </p:nvSpPr>
        <p:spPr>
          <a:xfrm>
            <a:off x="0" y="1172145"/>
            <a:ext cx="90601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"/>
              </a:rPr>
              <a:t>The following are the best practice commands to set up R before starting on a new script: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C038CD-6E36-47AB-B7AC-8D4825EA4119}"/>
              </a:ext>
            </a:extLst>
          </p:cNvPr>
          <p:cNvSpPr/>
          <p:nvPr/>
        </p:nvSpPr>
        <p:spPr>
          <a:xfrm>
            <a:off x="0" y="1762041"/>
            <a:ext cx="9144000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Roboto"/>
              </a:rPr>
              <a:t>Setting up default directory</a:t>
            </a:r>
            <a:endParaRPr lang="en-US" b="1" dirty="0">
              <a:solidFill>
                <a:schemeClr val="bg1"/>
              </a:solidFill>
              <a:effectLst/>
              <a:latin typeface="Roboto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78607-6AEB-4039-B9E2-806B4D812CBE}"/>
              </a:ext>
            </a:extLst>
          </p:cNvPr>
          <p:cNvSpPr/>
          <p:nvPr/>
        </p:nvSpPr>
        <p:spPr>
          <a:xfrm>
            <a:off x="0" y="3982814"/>
            <a:ext cx="9144000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Roboto"/>
              </a:rPr>
              <a:t>Basic Commands</a:t>
            </a:r>
            <a:endParaRPr lang="en-US" b="1" dirty="0">
              <a:solidFill>
                <a:schemeClr val="bg1"/>
              </a:solidFill>
              <a:effectLst/>
              <a:latin typeface="Roboto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E4A244-2B02-4AC8-A0BB-D9FFD1C3ED06}"/>
              </a:ext>
            </a:extLst>
          </p:cNvPr>
          <p:cNvSpPr/>
          <p:nvPr/>
        </p:nvSpPr>
        <p:spPr>
          <a:xfrm>
            <a:off x="5906636" y="2157649"/>
            <a:ext cx="31153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Load all packages using the library function at the start of the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DC9FFB-DE3B-47D9-BF3F-18C91F9C2B2A}"/>
              </a:ext>
            </a:extLst>
          </p:cNvPr>
          <p:cNvSpPr/>
          <p:nvPr/>
        </p:nvSpPr>
        <p:spPr>
          <a:xfrm>
            <a:off x="5944736" y="2799276"/>
            <a:ext cx="31153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default directory is where you can directly import/export data without specifying the path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B09C7C-80F4-4C13-BB96-56BDA2239201}"/>
              </a:ext>
            </a:extLst>
          </p:cNvPr>
          <p:cNvGrpSpPr/>
          <p:nvPr/>
        </p:nvGrpSpPr>
        <p:grpSpPr>
          <a:xfrm>
            <a:off x="22930" y="2115937"/>
            <a:ext cx="5883706" cy="673105"/>
            <a:chOff x="22930" y="2115937"/>
            <a:chExt cx="5883706" cy="90739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E0A884-8B23-4626-8E2A-433146E78CA1}"/>
                </a:ext>
              </a:extLst>
            </p:cNvPr>
            <p:cNvSpPr/>
            <p:nvPr/>
          </p:nvSpPr>
          <p:spPr bwMode="auto">
            <a:xfrm>
              <a:off x="75501" y="2115937"/>
              <a:ext cx="5831135" cy="907393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dirty="0">
                  <a:latin typeface="Calibri" panose="020F0502020204030204" pitchFamily="34" charset="0"/>
                </a:rPr>
                <a:t>library(</a:t>
              </a:r>
              <a:r>
                <a:rPr lang="en-US" dirty="0" err="1">
                  <a:latin typeface="Calibri" panose="020F0502020204030204" pitchFamily="34" charset="0"/>
                </a:rPr>
                <a:t>dplyR</a:t>
              </a:r>
              <a:r>
                <a:rPr lang="en-US" dirty="0">
                  <a:latin typeface="Calibri" panose="020F0502020204030204" pitchFamily="34" charset="0"/>
                </a:rPr>
                <a:t>)</a:t>
              </a:r>
            </a:p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dirty="0">
                  <a:latin typeface="Calibri" panose="020F0502020204030204" pitchFamily="34" charset="0"/>
                </a:rPr>
                <a:t>library(ggplot2)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B800B81-C3EE-4F63-B658-7FEB9805B933}"/>
                </a:ext>
              </a:extLst>
            </p:cNvPr>
            <p:cNvSpPr/>
            <p:nvPr/>
          </p:nvSpPr>
          <p:spPr bwMode="auto">
            <a:xfrm>
              <a:off x="22930" y="2115937"/>
              <a:ext cx="45719" cy="907393"/>
            </a:xfrm>
            <a:prstGeom prst="rect">
              <a:avLst/>
            </a:prstGeom>
            <a:solidFill>
              <a:srgbClr val="3B86B3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01241A7-FA54-4B3A-9890-C43BEA78FF08}"/>
              </a:ext>
            </a:extLst>
          </p:cNvPr>
          <p:cNvGrpSpPr/>
          <p:nvPr/>
        </p:nvGrpSpPr>
        <p:grpSpPr>
          <a:xfrm>
            <a:off x="22930" y="2876873"/>
            <a:ext cx="5883706" cy="595199"/>
            <a:chOff x="22930" y="2115937"/>
            <a:chExt cx="5883706" cy="90739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72C747-92A8-42A5-BCB5-6EAA65C3625A}"/>
                </a:ext>
              </a:extLst>
            </p:cNvPr>
            <p:cNvSpPr/>
            <p:nvPr/>
          </p:nvSpPr>
          <p:spPr bwMode="auto">
            <a:xfrm>
              <a:off x="75501" y="2115937"/>
              <a:ext cx="5831135" cy="907393"/>
            </a:xfrm>
            <a:prstGeom prst="rect">
              <a:avLst/>
            </a:prstGeom>
            <a:solidFill>
              <a:srgbClr val="FAFAFA"/>
            </a:solidFill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dirty="0" err="1">
                  <a:latin typeface="Calibri" panose="020F0502020204030204" pitchFamily="34" charset="0"/>
                </a:rPr>
                <a:t>setwd</a:t>
              </a:r>
              <a:r>
                <a:rPr lang="en-US" dirty="0">
                  <a:latin typeface="Calibri" panose="020F0502020204030204" pitchFamily="34" charset="0"/>
                </a:rPr>
                <a:t>(“C:/Projects/STAT/10. R Sessions for </a:t>
              </a:r>
              <a:r>
                <a:rPr lang="en-US" dirty="0" err="1">
                  <a:latin typeface="Calibri" panose="020F0502020204030204" pitchFamily="34" charset="0"/>
                </a:rPr>
                <a:t>Onc</a:t>
              </a:r>
              <a:r>
                <a:rPr lang="en-US" dirty="0">
                  <a:latin typeface="Calibri" panose="020F0502020204030204" pitchFamily="34" charset="0"/>
                </a:rPr>
                <a:t> Pod”)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2B769A2-A33D-497B-9375-8FA90FA614CC}"/>
                </a:ext>
              </a:extLst>
            </p:cNvPr>
            <p:cNvSpPr/>
            <p:nvPr/>
          </p:nvSpPr>
          <p:spPr bwMode="auto">
            <a:xfrm>
              <a:off x="22930" y="2115937"/>
              <a:ext cx="45719" cy="907393"/>
            </a:xfrm>
            <a:prstGeom prst="rect">
              <a:avLst/>
            </a:prstGeom>
            <a:solidFill>
              <a:srgbClr val="3B86B3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55C9015-57E6-43CF-BA42-9EE89EC3E891}"/>
              </a:ext>
            </a:extLst>
          </p:cNvPr>
          <p:cNvSpPr/>
          <p:nvPr/>
        </p:nvSpPr>
        <p:spPr bwMode="auto">
          <a:xfrm>
            <a:off x="75501" y="3537940"/>
            <a:ext cx="5831135" cy="245495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200" i="1" dirty="0">
                <a:solidFill>
                  <a:srgbClr val="C00000"/>
                </a:solidFill>
              </a:rPr>
              <a:t>The path should be written in with ‘/’ instead of ‘\’.</a:t>
            </a:r>
            <a:endParaRPr lang="en-US" i="1" dirty="0">
              <a:solidFill>
                <a:srgbClr val="C00000"/>
              </a:solidFill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3CD302A-8271-4C3E-8745-76E536AB9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854241"/>
              </p:ext>
            </p:extLst>
          </p:nvPr>
        </p:nvGraphicFramePr>
        <p:xfrm>
          <a:off x="68649" y="4310121"/>
          <a:ext cx="3787630" cy="2034072"/>
        </p:xfrm>
        <a:graphic>
          <a:graphicData uri="http://schemas.openxmlformats.org/drawingml/2006/table">
            <a:tbl>
              <a:tblPr/>
              <a:tblGrid>
                <a:gridCol w="1893815">
                  <a:extLst>
                    <a:ext uri="{9D8B030D-6E8A-4147-A177-3AD203B41FA5}">
                      <a16:colId xmlns:a16="http://schemas.microsoft.com/office/drawing/2014/main" val="2533133697"/>
                    </a:ext>
                  </a:extLst>
                </a:gridCol>
                <a:gridCol w="1893815">
                  <a:extLst>
                    <a:ext uri="{9D8B030D-6E8A-4147-A177-3AD203B41FA5}">
                      <a16:colId xmlns:a16="http://schemas.microsoft.com/office/drawing/2014/main" val="11208922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Operator</a:t>
                      </a:r>
                      <a:endParaRPr lang="en-US" sz="1000" dirty="0">
                        <a:effectLst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Description</a:t>
                      </a:r>
                      <a:endParaRPr lang="en-US" sz="1000" dirty="0">
                        <a:effectLst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658675"/>
                  </a:ext>
                </a:extLst>
              </a:tr>
              <a:tr h="2606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+</a:t>
                      </a:r>
                      <a:endParaRPr lang="en-US" sz="1000" dirty="0"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addition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761811"/>
                  </a:ext>
                </a:extLst>
              </a:tr>
              <a:tr h="2606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-</a:t>
                      </a:r>
                      <a:endParaRPr lang="en-US" sz="1000" dirty="0"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subtraction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031902"/>
                  </a:ext>
                </a:extLst>
              </a:tr>
              <a:tr h="2606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*</a:t>
                      </a:r>
                      <a:endParaRPr lang="en-US" sz="1000" dirty="0"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multiplication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275951"/>
                  </a:ext>
                </a:extLst>
              </a:tr>
              <a:tr h="2606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/</a:t>
                      </a:r>
                      <a:endParaRPr lang="en-US" sz="1000" dirty="0"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division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477691"/>
                  </a:ext>
                </a:extLst>
              </a:tr>
              <a:tr h="2606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^ or **</a:t>
                      </a:r>
                      <a:endParaRPr lang="en-US" sz="1000" dirty="0"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exponentiation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986714"/>
                  </a:ext>
                </a:extLst>
              </a:tr>
              <a:tr h="2606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x %% y</a:t>
                      </a:r>
                      <a:endParaRPr lang="en-US" sz="1000" dirty="0"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modulus (x mod y) 5%%2 is 1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689241"/>
                  </a:ext>
                </a:extLst>
              </a:tr>
              <a:tr h="2606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x %/% y</a:t>
                      </a:r>
                      <a:endParaRPr lang="en-US" sz="1000" dirty="0"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integer division 5%/%2 is 2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177406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397916A-9CFD-42CF-B891-994D1FABB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675078"/>
              </p:ext>
            </p:extLst>
          </p:nvPr>
        </p:nvGraphicFramePr>
        <p:xfrm>
          <a:off x="4311592" y="4310363"/>
          <a:ext cx="4710418" cy="2298988"/>
        </p:xfrm>
        <a:graphic>
          <a:graphicData uri="http://schemas.openxmlformats.org/drawingml/2006/table">
            <a:tbl>
              <a:tblPr/>
              <a:tblGrid>
                <a:gridCol w="2355209">
                  <a:extLst>
                    <a:ext uri="{9D8B030D-6E8A-4147-A177-3AD203B41FA5}">
                      <a16:colId xmlns:a16="http://schemas.microsoft.com/office/drawing/2014/main" val="1474691518"/>
                    </a:ext>
                  </a:extLst>
                </a:gridCol>
                <a:gridCol w="2355209">
                  <a:extLst>
                    <a:ext uri="{9D8B030D-6E8A-4147-A177-3AD203B41FA5}">
                      <a16:colId xmlns:a16="http://schemas.microsoft.com/office/drawing/2014/main" val="3534938654"/>
                    </a:ext>
                  </a:extLst>
                </a:gridCol>
              </a:tblGrid>
              <a:tr h="2339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dirty="0">
                          <a:effectLst/>
                        </a:rPr>
                        <a:t>Operator</a:t>
                      </a:r>
                      <a:endParaRPr lang="en-US" sz="900" dirty="0"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dirty="0">
                          <a:effectLst/>
                        </a:rPr>
                        <a:t>Description</a:t>
                      </a:r>
                      <a:endParaRPr lang="en-US" sz="900" dirty="0"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692029"/>
                  </a:ext>
                </a:extLst>
              </a:tr>
              <a:tr h="1918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dirty="0">
                          <a:effectLst/>
                        </a:rPr>
                        <a:t>&lt;</a:t>
                      </a:r>
                      <a:endParaRPr lang="en-US" sz="900" dirty="0"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effectLst/>
                        </a:rPr>
                        <a:t>less than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35283"/>
                  </a:ext>
                </a:extLst>
              </a:tr>
              <a:tr h="2552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dirty="0">
                          <a:effectLst/>
                        </a:rPr>
                        <a:t>&lt;=</a:t>
                      </a:r>
                      <a:endParaRPr lang="en-US" sz="900" dirty="0"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effectLst/>
                        </a:rPr>
                        <a:t>less than or equal to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376973"/>
                  </a:ext>
                </a:extLst>
              </a:tr>
              <a:tr h="1918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dirty="0">
                          <a:effectLst/>
                        </a:rPr>
                        <a:t>&gt;</a:t>
                      </a:r>
                      <a:endParaRPr lang="en-US" sz="900" dirty="0"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effectLst/>
                        </a:rPr>
                        <a:t>greater than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13133"/>
                  </a:ext>
                </a:extLst>
              </a:tr>
              <a:tr h="2552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>
                          <a:effectLst/>
                        </a:rPr>
                        <a:t>&gt;=</a:t>
                      </a:r>
                      <a:endParaRPr lang="en-US" sz="900"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effectLst/>
                        </a:rPr>
                        <a:t>greater than or equal to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734497"/>
                  </a:ext>
                </a:extLst>
              </a:tr>
              <a:tr h="1918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dirty="0">
                          <a:effectLst/>
                        </a:rPr>
                        <a:t>==</a:t>
                      </a:r>
                      <a:endParaRPr lang="en-US" sz="900" dirty="0"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effectLst/>
                        </a:rPr>
                        <a:t>exactly equal to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38194"/>
                  </a:ext>
                </a:extLst>
              </a:tr>
              <a:tr h="1918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>
                          <a:effectLst/>
                        </a:rPr>
                        <a:t>!=</a:t>
                      </a:r>
                      <a:endParaRPr lang="en-US" sz="900"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effectLst/>
                        </a:rPr>
                        <a:t>not equal to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89067"/>
                  </a:ext>
                </a:extLst>
              </a:tr>
              <a:tr h="1918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>
                          <a:effectLst/>
                        </a:rPr>
                        <a:t>!x</a:t>
                      </a:r>
                      <a:endParaRPr lang="en-US" sz="900"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effectLst/>
                        </a:rPr>
                        <a:t>Not x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355100"/>
                  </a:ext>
                </a:extLst>
              </a:tr>
              <a:tr h="1918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>
                          <a:effectLst/>
                        </a:rPr>
                        <a:t>x | y</a:t>
                      </a:r>
                      <a:endParaRPr lang="en-US" sz="900"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effectLst/>
                        </a:rPr>
                        <a:t>x OR y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33842"/>
                  </a:ext>
                </a:extLst>
              </a:tr>
              <a:tr h="1918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>
                          <a:effectLst/>
                        </a:rPr>
                        <a:t>x &amp; y</a:t>
                      </a:r>
                      <a:endParaRPr lang="en-US" sz="900"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effectLst/>
                        </a:rPr>
                        <a:t>x AND y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954720"/>
                  </a:ext>
                </a:extLst>
              </a:tr>
              <a:tr h="1918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dirty="0" err="1">
                          <a:effectLst/>
                        </a:rPr>
                        <a:t>isTRUE</a:t>
                      </a:r>
                      <a:r>
                        <a:rPr lang="en-US" sz="900" b="1" dirty="0">
                          <a:effectLst/>
                        </a:rPr>
                        <a:t>(x)</a:t>
                      </a:r>
                      <a:endParaRPr lang="en-US" sz="900" dirty="0"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effectLst/>
                        </a:rPr>
                        <a:t>test if X is TRUE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406742"/>
                  </a:ext>
                </a:extLst>
              </a:tr>
            </a:tbl>
          </a:graphicData>
        </a:graphic>
      </p:graphicFrame>
      <p:sp>
        <p:nvSpPr>
          <p:cNvPr id="27" name="Rectangle 1x">
            <a:extLst>
              <a:ext uri="{FF2B5EF4-FFF2-40B4-BE49-F238E27FC236}">
                <a16:creationId xmlns:a16="http://schemas.microsoft.com/office/drawing/2014/main" id="{A0EB65A5-FDC2-4282-9135-75A980DC7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399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Roboto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935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E1A232-A400-47AD-A67A-E7D73DF5484D}"/>
              </a:ext>
            </a:extLst>
          </p:cNvPr>
          <p:cNvSpPr/>
          <p:nvPr/>
        </p:nvSpPr>
        <p:spPr bwMode="auto">
          <a:xfrm>
            <a:off x="0" y="0"/>
            <a:ext cx="9144000" cy="6524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66CC"/>
                </a:solidFill>
              </a:rPr>
              <a:t>INTRODUCTION TO 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AE93C4-7BB7-42A7-8171-1F52D6AC1D62}"/>
              </a:ext>
            </a:extLst>
          </p:cNvPr>
          <p:cNvSpPr/>
          <p:nvPr/>
        </p:nvSpPr>
        <p:spPr bwMode="auto">
          <a:xfrm>
            <a:off x="0" y="653729"/>
            <a:ext cx="9144000" cy="45174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R Data Types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2D648D-5D34-4864-A6CD-9FDEE1FCECAF}"/>
              </a:ext>
            </a:extLst>
          </p:cNvPr>
          <p:cNvSpPr/>
          <p:nvPr/>
        </p:nvSpPr>
        <p:spPr>
          <a:xfrm>
            <a:off x="0" y="1172145"/>
            <a:ext cx="90601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"/>
              </a:rPr>
              <a:t>R has a wide variety of data types including scalars, vectors (numerical, character, logical), matrices, data frames, and lists.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C038CD-6E36-47AB-B7AC-8D4825EA4119}"/>
              </a:ext>
            </a:extLst>
          </p:cNvPr>
          <p:cNvSpPr/>
          <p:nvPr/>
        </p:nvSpPr>
        <p:spPr>
          <a:xfrm>
            <a:off x="0" y="1762041"/>
            <a:ext cx="9144000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Roboto"/>
              </a:rPr>
              <a:t>Vectors</a:t>
            </a:r>
            <a:endParaRPr lang="en-US" b="1" dirty="0">
              <a:solidFill>
                <a:schemeClr val="bg1"/>
              </a:solidFill>
              <a:effectLst/>
              <a:latin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BC8C5A-7D01-489C-BA17-3CB1BD2F8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89" y="2097072"/>
            <a:ext cx="5953125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955912-FE07-43D9-9F31-E70BA9774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389" y="3111756"/>
            <a:ext cx="5915025" cy="4476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5478607-6AEB-4039-B9E2-806B4D812CBE}"/>
              </a:ext>
            </a:extLst>
          </p:cNvPr>
          <p:cNvSpPr/>
          <p:nvPr/>
        </p:nvSpPr>
        <p:spPr>
          <a:xfrm>
            <a:off x="8389" y="3621615"/>
            <a:ext cx="9144000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Roboto"/>
              </a:rPr>
              <a:t>Lists</a:t>
            </a:r>
            <a:endParaRPr lang="en-US" b="1" dirty="0">
              <a:solidFill>
                <a:schemeClr val="bg1"/>
              </a:solidFill>
              <a:effectLst/>
              <a:latin typeface="Roboto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EE065C-E544-450F-BE68-AEA700839DCE}"/>
              </a:ext>
            </a:extLst>
          </p:cNvPr>
          <p:cNvSpPr/>
          <p:nvPr/>
        </p:nvSpPr>
        <p:spPr>
          <a:xfrm>
            <a:off x="5944736" y="4205392"/>
            <a:ext cx="31153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/>
              </a:rPr>
              <a:t>An ordered collection of objects (components). A list allows you to gather a variety of (possibly unrelated) objects under one name.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664CA9-4101-4E9D-AA21-5E69376DD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2" y="3962111"/>
            <a:ext cx="5915025" cy="1628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A266A2-1D3F-4F9F-9870-7D8B5F57C4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22" y="5712113"/>
            <a:ext cx="5934075" cy="73342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C491D40-93BA-4022-95C9-698929758042}"/>
              </a:ext>
            </a:extLst>
          </p:cNvPr>
          <p:cNvSpPr/>
          <p:nvPr/>
        </p:nvSpPr>
        <p:spPr>
          <a:xfrm>
            <a:off x="5906636" y="5825580"/>
            <a:ext cx="31153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Identify elements of a list using the [[]] convention.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E4A244-2B02-4AC8-A0BB-D9FFD1C3ED06}"/>
              </a:ext>
            </a:extLst>
          </p:cNvPr>
          <p:cNvSpPr/>
          <p:nvPr/>
        </p:nvSpPr>
        <p:spPr>
          <a:xfrm>
            <a:off x="5906636" y="2157649"/>
            <a:ext cx="31153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 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vector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is a sequence of data elements of the same basic type.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DC9FFB-DE3B-47D9-BF3F-18C91F9C2B2A}"/>
              </a:ext>
            </a:extLst>
          </p:cNvPr>
          <p:cNvSpPr/>
          <p:nvPr/>
        </p:nvSpPr>
        <p:spPr>
          <a:xfrm>
            <a:off x="5955397" y="3049572"/>
            <a:ext cx="31153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Refer to elements of a vector using subscripts.</a:t>
            </a:r>
          </a:p>
        </p:txBody>
      </p:sp>
    </p:spTree>
    <p:extLst>
      <p:ext uri="{BB962C8B-B14F-4D97-AF65-F5344CB8AC3E}">
        <p14:creationId xmlns:p14="http://schemas.microsoft.com/office/powerpoint/2010/main" val="88706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E1A232-A400-47AD-A67A-E7D73DF5484D}"/>
              </a:ext>
            </a:extLst>
          </p:cNvPr>
          <p:cNvSpPr/>
          <p:nvPr/>
        </p:nvSpPr>
        <p:spPr bwMode="auto">
          <a:xfrm>
            <a:off x="0" y="0"/>
            <a:ext cx="9144000" cy="6524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66CC"/>
                </a:solidFill>
              </a:rPr>
              <a:t>INTRODUCTION TO 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AE93C4-7BB7-42A7-8171-1F52D6AC1D62}"/>
              </a:ext>
            </a:extLst>
          </p:cNvPr>
          <p:cNvSpPr/>
          <p:nvPr/>
        </p:nvSpPr>
        <p:spPr bwMode="auto">
          <a:xfrm>
            <a:off x="0" y="653729"/>
            <a:ext cx="9144000" cy="45174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R Data Types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2D648D-5D34-4864-A6CD-9FDEE1FCECAF}"/>
              </a:ext>
            </a:extLst>
          </p:cNvPr>
          <p:cNvSpPr/>
          <p:nvPr/>
        </p:nvSpPr>
        <p:spPr>
          <a:xfrm>
            <a:off x="0" y="1172145"/>
            <a:ext cx="90601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"/>
              </a:rPr>
              <a:t>R has a wide variety of data types including scalars, vectors (numerical, character, logical), matrices, data frames, and lists.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C038CD-6E36-47AB-B7AC-8D4825EA4119}"/>
              </a:ext>
            </a:extLst>
          </p:cNvPr>
          <p:cNvSpPr/>
          <p:nvPr/>
        </p:nvSpPr>
        <p:spPr>
          <a:xfrm>
            <a:off x="0" y="1762041"/>
            <a:ext cx="9144000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Roboto"/>
              </a:rPr>
              <a:t>DataFrame</a:t>
            </a:r>
            <a:r>
              <a:rPr lang="en-US" b="1" dirty="0">
                <a:solidFill>
                  <a:schemeClr val="bg1"/>
                </a:solidFill>
                <a:latin typeface="Roboto"/>
              </a:rPr>
              <a:t>: Loading and inspecting data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3905-EFA7-45CB-B066-D03184218E76}"/>
              </a:ext>
            </a:extLst>
          </p:cNvPr>
          <p:cNvGrpSpPr/>
          <p:nvPr/>
        </p:nvGrpSpPr>
        <p:grpSpPr>
          <a:xfrm>
            <a:off x="0" y="2165575"/>
            <a:ext cx="9070771" cy="3956621"/>
            <a:chOff x="0" y="2165575"/>
            <a:chExt cx="9070771" cy="395662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32F47DD-BD8C-4B3C-A150-158B505B00DB}"/>
                </a:ext>
              </a:extLst>
            </p:cNvPr>
            <p:cNvGrpSpPr/>
            <p:nvPr/>
          </p:nvGrpSpPr>
          <p:grpSpPr>
            <a:xfrm>
              <a:off x="22930" y="2165575"/>
              <a:ext cx="8999080" cy="595199"/>
              <a:chOff x="22930" y="2165575"/>
              <a:chExt cx="8999080" cy="59519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0E4A244-2B02-4AC8-A0BB-D9FFD1C3ED06}"/>
                  </a:ext>
                </a:extLst>
              </p:cNvPr>
              <p:cNvSpPr/>
              <p:nvPr/>
            </p:nvSpPr>
            <p:spPr>
              <a:xfrm>
                <a:off x="5906636" y="2201564"/>
                <a:ext cx="311537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Load the data by specifying the separator of the raw file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15F75AA-CB67-4485-8FC8-2EABEA7854AC}"/>
                  </a:ext>
                </a:extLst>
              </p:cNvPr>
              <p:cNvGrpSpPr/>
              <p:nvPr/>
            </p:nvGrpSpPr>
            <p:grpSpPr>
              <a:xfrm>
                <a:off x="22930" y="2165575"/>
                <a:ext cx="5883706" cy="595199"/>
                <a:chOff x="22930" y="2115937"/>
                <a:chExt cx="5883706" cy="907393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7FAB7FA-6537-4A44-910B-B264736C46FB}"/>
                    </a:ext>
                  </a:extLst>
                </p:cNvPr>
                <p:cNvSpPr/>
                <p:nvPr/>
              </p:nvSpPr>
              <p:spPr bwMode="auto">
                <a:xfrm>
                  <a:off x="75501" y="2115937"/>
                  <a:ext cx="5831135" cy="907393"/>
                </a:xfrm>
                <a:prstGeom prst="rect">
                  <a:avLst/>
                </a:prstGeom>
                <a:solidFill>
                  <a:srgbClr val="FAFAFA"/>
                </a:solidFill>
                <a:ln w="9525" cap="flat" cmpd="sng" algn="ctr">
                  <a:solidFill>
                    <a:schemeClr val="tx1">
                      <a:lumMod val="20000"/>
                      <a:lumOff val="80000"/>
                    </a:schemeClr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>
                      <a:latin typeface="Calibri" panose="020F0502020204030204" pitchFamily="34" charset="0"/>
                    </a:rPr>
                    <a:t>data=read.csv(“sales.csv”, header=TRUE, </a:t>
                  </a:r>
                  <a:r>
                    <a:rPr lang="en-US" dirty="0" err="1">
                      <a:latin typeface="Calibri" panose="020F0502020204030204" pitchFamily="34" charset="0"/>
                    </a:rPr>
                    <a:t>sep</a:t>
                  </a:r>
                  <a:r>
                    <a:rPr lang="en-US" dirty="0">
                      <a:latin typeface="Calibri" panose="020F0502020204030204" pitchFamily="34" charset="0"/>
                    </a:rPr>
                    <a:t>=“,”) 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46A18EEB-DAB6-46FA-ADA6-0E40E71D25C9}"/>
                    </a:ext>
                  </a:extLst>
                </p:cNvPr>
                <p:cNvSpPr/>
                <p:nvPr/>
              </p:nvSpPr>
              <p:spPr bwMode="auto">
                <a:xfrm>
                  <a:off x="22930" y="2115937"/>
                  <a:ext cx="45719" cy="907393"/>
                </a:xfrm>
                <a:prstGeom prst="rect">
                  <a:avLst/>
                </a:prstGeom>
                <a:solidFill>
                  <a:srgbClr val="3B86B3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0"/>
                    </a:spcBef>
                    <a:spcAft>
                      <a:spcPts val="600"/>
                    </a:spcAft>
                  </a:pPr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486306B-583B-497F-AED6-CEEF59F23521}"/>
                </a:ext>
              </a:extLst>
            </p:cNvPr>
            <p:cNvGrpSpPr/>
            <p:nvPr/>
          </p:nvGrpSpPr>
          <p:grpSpPr>
            <a:xfrm>
              <a:off x="22930" y="3005931"/>
              <a:ext cx="9047841" cy="595199"/>
              <a:chOff x="22930" y="3013582"/>
              <a:chExt cx="9047841" cy="59519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4EE065C-E544-450F-BE68-AEA700839DCE}"/>
                  </a:ext>
                </a:extLst>
              </p:cNvPr>
              <p:cNvSpPr/>
              <p:nvPr/>
            </p:nvSpPr>
            <p:spPr>
              <a:xfrm>
                <a:off x="5955397" y="3157293"/>
                <a:ext cx="311537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Roboto"/>
                  </a:rPr>
                  <a:t>Print summary statistics of the data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097AFEA-4D16-4962-9918-8969C806B6BA}"/>
                  </a:ext>
                </a:extLst>
              </p:cNvPr>
              <p:cNvGrpSpPr/>
              <p:nvPr/>
            </p:nvGrpSpPr>
            <p:grpSpPr>
              <a:xfrm>
                <a:off x="22930" y="3013582"/>
                <a:ext cx="5883706" cy="595199"/>
                <a:chOff x="22930" y="2115937"/>
                <a:chExt cx="5883706" cy="907393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A33475A-7863-4302-BE73-92A64FB6DD1B}"/>
                    </a:ext>
                  </a:extLst>
                </p:cNvPr>
                <p:cNvSpPr/>
                <p:nvPr/>
              </p:nvSpPr>
              <p:spPr bwMode="auto">
                <a:xfrm>
                  <a:off x="75501" y="2115937"/>
                  <a:ext cx="5831135" cy="907393"/>
                </a:xfrm>
                <a:prstGeom prst="rect">
                  <a:avLst/>
                </a:prstGeom>
                <a:solidFill>
                  <a:srgbClr val="FAFAFA"/>
                </a:solidFill>
                <a:ln w="9525" cap="flat" cmpd="sng" algn="ctr">
                  <a:solidFill>
                    <a:schemeClr val="tx1">
                      <a:lumMod val="20000"/>
                      <a:lumOff val="80000"/>
                    </a:schemeClr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>
                      <a:latin typeface="Calibri" panose="020F0502020204030204" pitchFamily="34" charset="0"/>
                    </a:rPr>
                    <a:t>summary(data)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DC71915-CCCA-4270-9723-C913AB2AC36E}"/>
                    </a:ext>
                  </a:extLst>
                </p:cNvPr>
                <p:cNvSpPr/>
                <p:nvPr/>
              </p:nvSpPr>
              <p:spPr bwMode="auto">
                <a:xfrm>
                  <a:off x="22930" y="2115937"/>
                  <a:ext cx="45719" cy="907393"/>
                </a:xfrm>
                <a:prstGeom prst="rect">
                  <a:avLst/>
                </a:prstGeom>
                <a:solidFill>
                  <a:srgbClr val="3B86B3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0"/>
                    </a:spcBef>
                    <a:spcAft>
                      <a:spcPts val="600"/>
                    </a:spcAft>
                  </a:pPr>
                  <a:endParaRPr lang="en-US" dirty="0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5C9A77-45D4-441F-BB72-D3CF68628442}"/>
                </a:ext>
              </a:extLst>
            </p:cNvPr>
            <p:cNvGrpSpPr/>
            <p:nvPr/>
          </p:nvGrpSpPr>
          <p:grpSpPr>
            <a:xfrm>
              <a:off x="0" y="3846287"/>
              <a:ext cx="9060110" cy="595199"/>
              <a:chOff x="0" y="3892929"/>
              <a:chExt cx="9060110" cy="595199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8CCB0D4-7B6F-4CE4-BD6E-0E51FFBA5968}"/>
                  </a:ext>
                </a:extLst>
              </p:cNvPr>
              <p:cNvGrpSpPr/>
              <p:nvPr/>
            </p:nvGrpSpPr>
            <p:grpSpPr>
              <a:xfrm>
                <a:off x="0" y="3892929"/>
                <a:ext cx="5883706" cy="595199"/>
                <a:chOff x="22930" y="2115937"/>
                <a:chExt cx="5883706" cy="907393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E739A7E-80CB-426F-AD66-DF3EC99ED0AC}"/>
                    </a:ext>
                  </a:extLst>
                </p:cNvPr>
                <p:cNvSpPr/>
                <p:nvPr/>
              </p:nvSpPr>
              <p:spPr bwMode="auto">
                <a:xfrm>
                  <a:off x="75501" y="2115937"/>
                  <a:ext cx="5831135" cy="907393"/>
                </a:xfrm>
                <a:prstGeom prst="rect">
                  <a:avLst/>
                </a:prstGeom>
                <a:solidFill>
                  <a:srgbClr val="FAFAFA"/>
                </a:solidFill>
                <a:ln w="9525" cap="flat" cmpd="sng" algn="ctr">
                  <a:solidFill>
                    <a:schemeClr val="tx1">
                      <a:lumMod val="20000"/>
                      <a:lumOff val="80000"/>
                    </a:schemeClr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 err="1">
                      <a:latin typeface="Calibri" panose="020F0502020204030204" pitchFamily="34" charset="0"/>
                    </a:rPr>
                    <a:t>str</a:t>
                  </a:r>
                  <a:r>
                    <a:rPr lang="en-US" dirty="0">
                      <a:latin typeface="Calibri" panose="020F0502020204030204" pitchFamily="34" charset="0"/>
                    </a:rPr>
                    <a:t>(data)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BFD7072A-AEE5-408F-8010-8226B4B2820C}"/>
                    </a:ext>
                  </a:extLst>
                </p:cNvPr>
                <p:cNvSpPr/>
                <p:nvPr/>
              </p:nvSpPr>
              <p:spPr bwMode="auto">
                <a:xfrm>
                  <a:off x="22930" y="2115937"/>
                  <a:ext cx="45719" cy="907393"/>
                </a:xfrm>
                <a:prstGeom prst="rect">
                  <a:avLst/>
                </a:prstGeom>
                <a:solidFill>
                  <a:srgbClr val="3B86B3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0"/>
                    </a:spcBef>
                    <a:spcAft>
                      <a:spcPts val="600"/>
                    </a:spcAft>
                  </a:pPr>
                  <a:endParaRPr lang="en-US" dirty="0"/>
                </a:p>
              </p:txBody>
            </p:sp>
          </p:grp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AE8397D-61E5-491E-987E-8730FA883A24}"/>
                  </a:ext>
                </a:extLst>
              </p:cNvPr>
              <p:cNvSpPr/>
              <p:nvPr/>
            </p:nvSpPr>
            <p:spPr>
              <a:xfrm>
                <a:off x="5944736" y="3928918"/>
                <a:ext cx="311537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Roboto"/>
                  </a:rPr>
                  <a:t>Check the structure of variable named data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360E7CF-2DF9-4F51-B7A2-AEB4D9C355C3}"/>
                </a:ext>
              </a:extLst>
            </p:cNvPr>
            <p:cNvGrpSpPr/>
            <p:nvPr/>
          </p:nvGrpSpPr>
          <p:grpSpPr>
            <a:xfrm>
              <a:off x="0" y="4686643"/>
              <a:ext cx="9060110" cy="595199"/>
              <a:chOff x="0" y="4739983"/>
              <a:chExt cx="9060110" cy="59519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DC9FFB-DE3B-47D9-BF3F-18C91F9C2B2A}"/>
                  </a:ext>
                </a:extLst>
              </p:cNvPr>
              <p:cNvSpPr/>
              <p:nvPr/>
            </p:nvSpPr>
            <p:spPr>
              <a:xfrm>
                <a:off x="5944736" y="4775972"/>
                <a:ext cx="311537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Print top and bottom n rows of the data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B575484-9403-400A-AFDD-88B2C8CDED36}"/>
                  </a:ext>
                </a:extLst>
              </p:cNvPr>
              <p:cNvGrpSpPr/>
              <p:nvPr/>
            </p:nvGrpSpPr>
            <p:grpSpPr>
              <a:xfrm>
                <a:off x="0" y="4739983"/>
                <a:ext cx="5883706" cy="595199"/>
                <a:chOff x="22930" y="2141515"/>
                <a:chExt cx="5883706" cy="907393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117E531-FCD4-469E-A64F-5D1A581A96B5}"/>
                    </a:ext>
                  </a:extLst>
                </p:cNvPr>
                <p:cNvSpPr/>
                <p:nvPr/>
              </p:nvSpPr>
              <p:spPr bwMode="auto">
                <a:xfrm>
                  <a:off x="75501" y="2141515"/>
                  <a:ext cx="5831135" cy="907393"/>
                </a:xfrm>
                <a:prstGeom prst="rect">
                  <a:avLst/>
                </a:prstGeom>
                <a:solidFill>
                  <a:srgbClr val="FAFAFA"/>
                </a:solidFill>
                <a:ln w="9525" cap="flat" cmpd="sng" algn="ctr">
                  <a:solidFill>
                    <a:schemeClr val="tx1">
                      <a:lumMod val="20000"/>
                      <a:lumOff val="80000"/>
                    </a:schemeClr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>
                      <a:latin typeface="Calibri" panose="020F0502020204030204" pitchFamily="34" charset="0"/>
                    </a:rPr>
                    <a:t>head(data, n)</a:t>
                  </a:r>
                </a:p>
                <a:p>
                  <a:pPr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>
                      <a:latin typeface="Calibri" panose="020F0502020204030204" pitchFamily="34" charset="0"/>
                    </a:rPr>
                    <a:t>tail(data, n)</a:t>
                  </a: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C0BF140B-7EBE-4C52-87C5-71020D059CD7}"/>
                    </a:ext>
                  </a:extLst>
                </p:cNvPr>
                <p:cNvSpPr/>
                <p:nvPr/>
              </p:nvSpPr>
              <p:spPr bwMode="auto">
                <a:xfrm>
                  <a:off x="22930" y="2141515"/>
                  <a:ext cx="45719" cy="907393"/>
                </a:xfrm>
                <a:prstGeom prst="rect">
                  <a:avLst/>
                </a:prstGeom>
                <a:solidFill>
                  <a:srgbClr val="3B86B3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0"/>
                    </a:spcBef>
                    <a:spcAft>
                      <a:spcPts val="600"/>
                    </a:spcAft>
                  </a:pPr>
                  <a:endParaRPr lang="en-US" dirty="0"/>
                </a:p>
              </p:txBody>
            </p: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397D4B4-532E-4E99-B87B-CCE7191C1FB8}"/>
                </a:ext>
              </a:extLst>
            </p:cNvPr>
            <p:cNvGrpSpPr/>
            <p:nvPr/>
          </p:nvGrpSpPr>
          <p:grpSpPr>
            <a:xfrm>
              <a:off x="0" y="5526997"/>
              <a:ext cx="9060110" cy="595199"/>
              <a:chOff x="0" y="4723204"/>
              <a:chExt cx="9060110" cy="595199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3529C78-7D2D-40D4-95C5-B2538C9485B1}"/>
                  </a:ext>
                </a:extLst>
              </p:cNvPr>
              <p:cNvSpPr/>
              <p:nvPr/>
            </p:nvSpPr>
            <p:spPr>
              <a:xfrm>
                <a:off x="5944736" y="4759193"/>
                <a:ext cx="311537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Print columns of </a:t>
                </a:r>
                <a:r>
                  <a:rPr 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dataframe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and change to new column names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37CF27E-7394-4138-985E-24D4F7BEA2EE}"/>
                  </a:ext>
                </a:extLst>
              </p:cNvPr>
              <p:cNvGrpSpPr/>
              <p:nvPr/>
            </p:nvGrpSpPr>
            <p:grpSpPr>
              <a:xfrm>
                <a:off x="0" y="4723204"/>
                <a:ext cx="5883706" cy="595199"/>
                <a:chOff x="22930" y="2115937"/>
                <a:chExt cx="5883706" cy="907393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086F628C-F89D-47E0-B00A-1FDE176CAE24}"/>
                    </a:ext>
                  </a:extLst>
                </p:cNvPr>
                <p:cNvSpPr/>
                <p:nvPr/>
              </p:nvSpPr>
              <p:spPr bwMode="auto">
                <a:xfrm>
                  <a:off x="75501" y="2115937"/>
                  <a:ext cx="5831135" cy="907393"/>
                </a:xfrm>
                <a:prstGeom prst="rect">
                  <a:avLst/>
                </a:prstGeom>
                <a:solidFill>
                  <a:srgbClr val="FAFAFA"/>
                </a:solidFill>
                <a:ln w="9525" cap="flat" cmpd="sng" algn="ctr">
                  <a:solidFill>
                    <a:schemeClr val="tx1">
                      <a:lumMod val="20000"/>
                      <a:lumOff val="80000"/>
                    </a:schemeClr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 err="1">
                      <a:latin typeface="Calibri" panose="020F0502020204030204" pitchFamily="34" charset="0"/>
                    </a:rPr>
                    <a:t>colnames</a:t>
                  </a:r>
                  <a:r>
                    <a:rPr lang="en-US" dirty="0">
                      <a:latin typeface="Calibri" panose="020F0502020204030204" pitchFamily="34" charset="0"/>
                    </a:rPr>
                    <a:t>(data)</a:t>
                  </a:r>
                </a:p>
                <a:p>
                  <a:pPr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 err="1">
                      <a:latin typeface="Calibri" panose="020F0502020204030204" pitchFamily="34" charset="0"/>
                    </a:rPr>
                    <a:t>colnames</a:t>
                  </a:r>
                  <a:r>
                    <a:rPr lang="en-US" dirty="0">
                      <a:latin typeface="Calibri" panose="020F0502020204030204" pitchFamily="34" charset="0"/>
                    </a:rPr>
                    <a:t>(data)=c(“col1”, “col2”, “col3”)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0880993-170A-496C-8EB5-6B8862F31774}"/>
                    </a:ext>
                  </a:extLst>
                </p:cNvPr>
                <p:cNvSpPr/>
                <p:nvPr/>
              </p:nvSpPr>
              <p:spPr bwMode="auto">
                <a:xfrm>
                  <a:off x="22930" y="2115937"/>
                  <a:ext cx="45719" cy="907393"/>
                </a:xfrm>
                <a:prstGeom prst="rect">
                  <a:avLst/>
                </a:prstGeom>
                <a:solidFill>
                  <a:srgbClr val="3B86B3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0"/>
                    </a:spcBef>
                    <a:spcAft>
                      <a:spcPts val="600"/>
                    </a:spcAft>
                  </a:pPr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90999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E1A232-A400-47AD-A67A-E7D73DF5484D}"/>
              </a:ext>
            </a:extLst>
          </p:cNvPr>
          <p:cNvSpPr/>
          <p:nvPr/>
        </p:nvSpPr>
        <p:spPr bwMode="auto">
          <a:xfrm>
            <a:off x="0" y="0"/>
            <a:ext cx="9144000" cy="6524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66CC"/>
                </a:solidFill>
              </a:rPr>
              <a:t>INTRODUCTION TO 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AE93C4-7BB7-42A7-8171-1F52D6AC1D62}"/>
              </a:ext>
            </a:extLst>
          </p:cNvPr>
          <p:cNvSpPr/>
          <p:nvPr/>
        </p:nvSpPr>
        <p:spPr bwMode="auto">
          <a:xfrm>
            <a:off x="0" y="653729"/>
            <a:ext cx="9144000" cy="45174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R Data Types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2D648D-5D34-4864-A6CD-9FDEE1FCECAF}"/>
              </a:ext>
            </a:extLst>
          </p:cNvPr>
          <p:cNvSpPr/>
          <p:nvPr/>
        </p:nvSpPr>
        <p:spPr>
          <a:xfrm>
            <a:off x="0" y="1172145"/>
            <a:ext cx="90601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"/>
              </a:rPr>
              <a:t>R has a wide variety of data types including scalars, vectors (numerical, character, logical), matrices, data frames, and lists.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C038CD-6E36-47AB-B7AC-8D4825EA4119}"/>
              </a:ext>
            </a:extLst>
          </p:cNvPr>
          <p:cNvSpPr/>
          <p:nvPr/>
        </p:nvSpPr>
        <p:spPr>
          <a:xfrm>
            <a:off x="0" y="1762041"/>
            <a:ext cx="9144000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Roboto"/>
              </a:rPr>
              <a:t>DataFrame</a:t>
            </a:r>
            <a:r>
              <a:rPr lang="en-US" b="1" dirty="0">
                <a:solidFill>
                  <a:schemeClr val="bg1"/>
                </a:solidFill>
                <a:latin typeface="Roboto"/>
              </a:rPr>
              <a:t>: Filtering data</a:t>
            </a:r>
            <a:endParaRPr lang="en-US" b="1" dirty="0">
              <a:solidFill>
                <a:schemeClr val="bg1"/>
              </a:solidFill>
              <a:effectLst/>
              <a:latin typeface="Roboto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8BCBEA5-3F7C-458D-8695-D835033C177A}"/>
              </a:ext>
            </a:extLst>
          </p:cNvPr>
          <p:cNvGrpSpPr/>
          <p:nvPr/>
        </p:nvGrpSpPr>
        <p:grpSpPr>
          <a:xfrm>
            <a:off x="19050" y="2169124"/>
            <a:ext cx="9022010" cy="3971006"/>
            <a:chOff x="0" y="2169124"/>
            <a:chExt cx="9022010" cy="397100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32F47DD-BD8C-4B3C-A150-158B505B00DB}"/>
                </a:ext>
              </a:extLst>
            </p:cNvPr>
            <p:cNvGrpSpPr/>
            <p:nvPr/>
          </p:nvGrpSpPr>
          <p:grpSpPr>
            <a:xfrm>
              <a:off x="0" y="2169124"/>
              <a:ext cx="8999080" cy="595201"/>
              <a:chOff x="22930" y="2169124"/>
              <a:chExt cx="8999080" cy="59520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0E4A244-2B02-4AC8-A0BB-D9FFD1C3ED06}"/>
                  </a:ext>
                </a:extLst>
              </p:cNvPr>
              <p:cNvSpPr/>
              <p:nvPr/>
            </p:nvSpPr>
            <p:spPr>
              <a:xfrm>
                <a:off x="5906636" y="2183570"/>
                <a:ext cx="3115374" cy="5663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Select 1</a:t>
                </a:r>
                <a:r>
                  <a:rPr lang="en-US" baseline="30000" dirty="0">
                    <a:solidFill>
                      <a:schemeClr val="bg1">
                        <a:lumMod val="50000"/>
                      </a:schemeClr>
                    </a:solidFill>
                  </a:rPr>
                  <a:t>st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n rows </a:t>
                </a:r>
              </a:p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Select 1</a:t>
                </a:r>
                <a:r>
                  <a:rPr lang="en-US" baseline="30000" dirty="0">
                    <a:solidFill>
                      <a:schemeClr val="bg1">
                        <a:lumMod val="50000"/>
                      </a:schemeClr>
                    </a:solidFill>
                  </a:rPr>
                  <a:t>st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n columns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15F75AA-CB67-4485-8FC8-2EABEA7854AC}"/>
                  </a:ext>
                </a:extLst>
              </p:cNvPr>
              <p:cNvGrpSpPr/>
              <p:nvPr/>
            </p:nvGrpSpPr>
            <p:grpSpPr>
              <a:xfrm>
                <a:off x="22930" y="2169124"/>
                <a:ext cx="5883706" cy="595201"/>
                <a:chOff x="22930" y="2121345"/>
                <a:chExt cx="5883706" cy="90739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7FAB7FA-6537-4A44-910B-B264736C46FB}"/>
                    </a:ext>
                  </a:extLst>
                </p:cNvPr>
                <p:cNvSpPr/>
                <p:nvPr/>
              </p:nvSpPr>
              <p:spPr bwMode="auto">
                <a:xfrm>
                  <a:off x="75501" y="2121345"/>
                  <a:ext cx="5831135" cy="907393"/>
                </a:xfrm>
                <a:prstGeom prst="rect">
                  <a:avLst/>
                </a:prstGeom>
                <a:solidFill>
                  <a:srgbClr val="FAFAFA"/>
                </a:solidFill>
                <a:ln w="9525" cap="flat" cmpd="sng" algn="ctr">
                  <a:solidFill>
                    <a:schemeClr val="tx1">
                      <a:lumMod val="20000"/>
                      <a:lumOff val="80000"/>
                    </a:schemeClr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 err="1">
                      <a:latin typeface="Calibri" panose="020F0502020204030204" pitchFamily="34" charset="0"/>
                    </a:rPr>
                    <a:t>newdata</a:t>
                  </a:r>
                  <a:r>
                    <a:rPr lang="en-US" dirty="0">
                      <a:latin typeface="Calibri" panose="020F0502020204030204" pitchFamily="34" charset="0"/>
                    </a:rPr>
                    <a:t> = data[1:n,]</a:t>
                  </a:r>
                </a:p>
                <a:p>
                  <a:pPr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 err="1">
                      <a:latin typeface="Calibri" panose="020F0502020204030204" pitchFamily="34" charset="0"/>
                    </a:rPr>
                    <a:t>newdata</a:t>
                  </a:r>
                  <a:r>
                    <a:rPr lang="en-US" dirty="0">
                      <a:latin typeface="Calibri" panose="020F0502020204030204" pitchFamily="34" charset="0"/>
                    </a:rPr>
                    <a:t>=data[,1:n]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46A18EEB-DAB6-46FA-ADA6-0E40E71D25C9}"/>
                    </a:ext>
                  </a:extLst>
                </p:cNvPr>
                <p:cNvSpPr/>
                <p:nvPr/>
              </p:nvSpPr>
              <p:spPr bwMode="auto">
                <a:xfrm>
                  <a:off x="22930" y="2121348"/>
                  <a:ext cx="45719" cy="907392"/>
                </a:xfrm>
                <a:prstGeom prst="rect">
                  <a:avLst/>
                </a:prstGeom>
                <a:solidFill>
                  <a:srgbClr val="3B86B3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0"/>
                    </a:spcBef>
                    <a:spcAft>
                      <a:spcPts val="600"/>
                    </a:spcAft>
                  </a:pPr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486306B-583B-497F-AED6-CEEF59F23521}"/>
                </a:ext>
              </a:extLst>
            </p:cNvPr>
            <p:cNvGrpSpPr/>
            <p:nvPr/>
          </p:nvGrpSpPr>
          <p:grpSpPr>
            <a:xfrm>
              <a:off x="0" y="4700982"/>
              <a:ext cx="9022010" cy="595198"/>
              <a:chOff x="22930" y="3013581"/>
              <a:chExt cx="9022010" cy="59519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4EE065C-E544-450F-BE68-AEA700839DCE}"/>
                  </a:ext>
                </a:extLst>
              </p:cNvPr>
              <p:cNvSpPr/>
              <p:nvPr/>
            </p:nvSpPr>
            <p:spPr>
              <a:xfrm>
                <a:off x="5929566" y="3157291"/>
                <a:ext cx="311537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Roboto"/>
                  </a:rPr>
                  <a:t>Subset data based on conditions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097AFEA-4D16-4962-9918-8969C806B6BA}"/>
                  </a:ext>
                </a:extLst>
              </p:cNvPr>
              <p:cNvGrpSpPr/>
              <p:nvPr/>
            </p:nvGrpSpPr>
            <p:grpSpPr>
              <a:xfrm>
                <a:off x="22930" y="3013581"/>
                <a:ext cx="5883706" cy="595198"/>
                <a:chOff x="22930" y="2115937"/>
                <a:chExt cx="5883706" cy="907392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A33475A-7863-4302-BE73-92A64FB6DD1B}"/>
                    </a:ext>
                  </a:extLst>
                </p:cNvPr>
                <p:cNvSpPr/>
                <p:nvPr/>
              </p:nvSpPr>
              <p:spPr bwMode="auto">
                <a:xfrm>
                  <a:off x="75501" y="2115937"/>
                  <a:ext cx="5831135" cy="907392"/>
                </a:xfrm>
                <a:prstGeom prst="rect">
                  <a:avLst/>
                </a:prstGeom>
                <a:solidFill>
                  <a:srgbClr val="FAFAFA"/>
                </a:solidFill>
                <a:ln w="9525" cap="flat" cmpd="sng" algn="ctr">
                  <a:solidFill>
                    <a:schemeClr val="tx1">
                      <a:lumMod val="20000"/>
                      <a:lumOff val="80000"/>
                    </a:schemeClr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>
                      <a:latin typeface="Calibri" panose="020F0502020204030204" pitchFamily="34" charset="0"/>
                    </a:rPr>
                    <a:t>subset(data, </a:t>
                  </a:r>
                  <a:r>
                    <a:rPr lang="en-US" i="1" dirty="0">
                      <a:latin typeface="Calibri" panose="020F0502020204030204" pitchFamily="34" charset="0"/>
                    </a:rPr>
                    <a:t>conditional expr1 </a:t>
                  </a:r>
                  <a:r>
                    <a:rPr lang="en-US" b="1" i="1" dirty="0">
                      <a:latin typeface="Calibri" panose="020F0502020204030204" pitchFamily="34" charset="0"/>
                    </a:rPr>
                    <a:t>OPERATOR</a:t>
                  </a:r>
                  <a:r>
                    <a:rPr lang="en-US" i="1" dirty="0">
                      <a:latin typeface="Calibri" panose="020F0502020204030204" pitchFamily="34" charset="0"/>
                    </a:rPr>
                    <a:t> conditional expr2,</a:t>
                  </a:r>
                  <a:br>
                    <a:rPr lang="en-US" i="1" dirty="0">
                      <a:latin typeface="Calibri" panose="020F0502020204030204" pitchFamily="34" charset="0"/>
                    </a:rPr>
                  </a:br>
                  <a:r>
                    <a:rPr lang="en-US" dirty="0">
                      <a:latin typeface="Calibri" panose="020F0502020204030204" pitchFamily="34" charset="0"/>
                    </a:rPr>
                    <a:t>select=c(“col1”, “col4”))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DC71915-CCCA-4270-9723-C913AB2AC36E}"/>
                    </a:ext>
                  </a:extLst>
                </p:cNvPr>
                <p:cNvSpPr/>
                <p:nvPr/>
              </p:nvSpPr>
              <p:spPr bwMode="auto">
                <a:xfrm>
                  <a:off x="22930" y="2115937"/>
                  <a:ext cx="45719" cy="907392"/>
                </a:xfrm>
                <a:prstGeom prst="rect">
                  <a:avLst/>
                </a:prstGeom>
                <a:solidFill>
                  <a:srgbClr val="3B86B3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0"/>
                    </a:spcBef>
                    <a:spcAft>
                      <a:spcPts val="600"/>
                    </a:spcAft>
                  </a:pPr>
                  <a:endParaRPr lang="en-US" dirty="0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5C9A77-45D4-441F-BB72-D3CF68628442}"/>
                </a:ext>
              </a:extLst>
            </p:cNvPr>
            <p:cNvGrpSpPr/>
            <p:nvPr/>
          </p:nvGrpSpPr>
          <p:grpSpPr>
            <a:xfrm>
              <a:off x="0" y="3013078"/>
              <a:ext cx="8999080" cy="595199"/>
              <a:chOff x="0" y="3892930"/>
              <a:chExt cx="8999080" cy="595199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8CCB0D4-7B6F-4CE4-BD6E-0E51FFBA5968}"/>
                  </a:ext>
                </a:extLst>
              </p:cNvPr>
              <p:cNvGrpSpPr/>
              <p:nvPr/>
            </p:nvGrpSpPr>
            <p:grpSpPr>
              <a:xfrm>
                <a:off x="0" y="3892930"/>
                <a:ext cx="5883706" cy="595199"/>
                <a:chOff x="22930" y="2115939"/>
                <a:chExt cx="5883706" cy="907393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E739A7E-80CB-426F-AD66-DF3EC99ED0AC}"/>
                    </a:ext>
                  </a:extLst>
                </p:cNvPr>
                <p:cNvSpPr/>
                <p:nvPr/>
              </p:nvSpPr>
              <p:spPr bwMode="auto">
                <a:xfrm>
                  <a:off x="75501" y="2115939"/>
                  <a:ext cx="5831135" cy="907393"/>
                </a:xfrm>
                <a:prstGeom prst="rect">
                  <a:avLst/>
                </a:prstGeom>
                <a:solidFill>
                  <a:srgbClr val="FAFAFA"/>
                </a:solidFill>
                <a:ln w="9525" cap="flat" cmpd="sng" algn="ctr">
                  <a:solidFill>
                    <a:schemeClr val="tx1">
                      <a:lumMod val="20000"/>
                      <a:lumOff val="80000"/>
                    </a:schemeClr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>
                      <a:latin typeface="Calibri" panose="020F0502020204030204" pitchFamily="34" charset="0"/>
                    </a:rPr>
                    <a:t>data[which(</a:t>
                  </a:r>
                  <a:r>
                    <a:rPr lang="en-US" i="1" dirty="0">
                      <a:latin typeface="Calibri" panose="020F0502020204030204" pitchFamily="34" charset="0"/>
                    </a:rPr>
                    <a:t>conditional expr1 </a:t>
                  </a:r>
                  <a:r>
                    <a:rPr lang="en-US" b="1" i="1" dirty="0">
                      <a:latin typeface="Calibri" panose="020F0502020204030204" pitchFamily="34" charset="0"/>
                    </a:rPr>
                    <a:t>OPERATOR</a:t>
                  </a:r>
                  <a:r>
                    <a:rPr lang="en-US" i="1" dirty="0">
                      <a:latin typeface="Calibri" panose="020F0502020204030204" pitchFamily="34" charset="0"/>
                    </a:rPr>
                    <a:t> conditional expr2</a:t>
                  </a:r>
                  <a:r>
                    <a:rPr lang="en-US" dirty="0">
                      <a:latin typeface="Calibri" panose="020F0502020204030204" pitchFamily="34" charset="0"/>
                    </a:rPr>
                    <a:t>)</a:t>
                  </a:r>
                  <a:r>
                    <a:rPr lang="en-US" i="1" dirty="0">
                      <a:latin typeface="Calibri" panose="020F0502020204030204" pitchFamily="34" charset="0"/>
                    </a:rPr>
                    <a:t>, </a:t>
                  </a:r>
                  <a:r>
                    <a:rPr lang="en-US" dirty="0">
                      <a:latin typeface="Calibri" panose="020F0502020204030204" pitchFamily="34" charset="0"/>
                    </a:rPr>
                    <a:t>]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BFD7072A-AEE5-408F-8010-8226B4B2820C}"/>
                    </a:ext>
                  </a:extLst>
                </p:cNvPr>
                <p:cNvSpPr/>
                <p:nvPr/>
              </p:nvSpPr>
              <p:spPr bwMode="auto">
                <a:xfrm>
                  <a:off x="22930" y="2115939"/>
                  <a:ext cx="45719" cy="907393"/>
                </a:xfrm>
                <a:prstGeom prst="rect">
                  <a:avLst/>
                </a:prstGeom>
                <a:solidFill>
                  <a:srgbClr val="3B86B3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0"/>
                    </a:spcBef>
                    <a:spcAft>
                      <a:spcPts val="600"/>
                    </a:spcAft>
                  </a:pPr>
                  <a:endParaRPr lang="en-US" dirty="0"/>
                </a:p>
              </p:txBody>
            </p:sp>
          </p:grp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AE8397D-61E5-491E-987E-8730FA883A24}"/>
                  </a:ext>
                </a:extLst>
              </p:cNvPr>
              <p:cNvSpPr/>
              <p:nvPr/>
            </p:nvSpPr>
            <p:spPr>
              <a:xfrm>
                <a:off x="5883706" y="4036640"/>
                <a:ext cx="311537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Roboto"/>
                  </a:rPr>
                  <a:t>Select specific observations 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360E7CF-2DF9-4F51-B7A2-AEB4D9C355C3}"/>
                </a:ext>
              </a:extLst>
            </p:cNvPr>
            <p:cNvGrpSpPr/>
            <p:nvPr/>
          </p:nvGrpSpPr>
          <p:grpSpPr>
            <a:xfrm>
              <a:off x="0" y="3857030"/>
              <a:ext cx="9022010" cy="595199"/>
              <a:chOff x="0" y="4723206"/>
              <a:chExt cx="9022010" cy="59519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DC9FFB-DE3B-47D9-BF3F-18C91F9C2B2A}"/>
                  </a:ext>
                </a:extLst>
              </p:cNvPr>
              <p:cNvSpPr/>
              <p:nvPr/>
            </p:nvSpPr>
            <p:spPr>
              <a:xfrm>
                <a:off x="5906636" y="4866916"/>
                <a:ext cx="311537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Filter for selected columns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B575484-9403-400A-AFDD-88B2C8CDED36}"/>
                  </a:ext>
                </a:extLst>
              </p:cNvPr>
              <p:cNvGrpSpPr/>
              <p:nvPr/>
            </p:nvGrpSpPr>
            <p:grpSpPr>
              <a:xfrm>
                <a:off x="0" y="4723206"/>
                <a:ext cx="5883706" cy="595199"/>
                <a:chOff x="22930" y="2115938"/>
                <a:chExt cx="5883706" cy="907392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117E531-FCD4-469E-A64F-5D1A581A96B5}"/>
                    </a:ext>
                  </a:extLst>
                </p:cNvPr>
                <p:cNvSpPr/>
                <p:nvPr/>
              </p:nvSpPr>
              <p:spPr bwMode="auto">
                <a:xfrm>
                  <a:off x="75501" y="2115938"/>
                  <a:ext cx="5831135" cy="907392"/>
                </a:xfrm>
                <a:prstGeom prst="rect">
                  <a:avLst/>
                </a:prstGeom>
                <a:solidFill>
                  <a:srgbClr val="FAFAFA"/>
                </a:solidFill>
                <a:ln w="9525" cap="flat" cmpd="sng" algn="ctr">
                  <a:solidFill>
                    <a:schemeClr val="tx1">
                      <a:lumMod val="20000"/>
                      <a:lumOff val="80000"/>
                    </a:schemeClr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 err="1">
                      <a:latin typeface="Calibri" panose="020F0502020204030204" pitchFamily="34" charset="0"/>
                    </a:rPr>
                    <a:t>mycols</a:t>
                  </a:r>
                  <a:r>
                    <a:rPr lang="en-US">
                      <a:latin typeface="Calibri" panose="020F0502020204030204" pitchFamily="34" charset="0"/>
                    </a:rPr>
                    <a:t>=c(“</a:t>
                  </a:r>
                  <a:r>
                    <a:rPr lang="en-US" dirty="0">
                      <a:latin typeface="Calibri" panose="020F0502020204030204" pitchFamily="34" charset="0"/>
                    </a:rPr>
                    <a:t>col1”, “col2”, “col3”, “</a:t>
                  </a:r>
                  <a:r>
                    <a:rPr lang="en-US">
                      <a:latin typeface="Calibri" panose="020F0502020204030204" pitchFamily="34" charset="0"/>
                    </a:rPr>
                    <a:t>col5”)</a:t>
                  </a:r>
                  <a:endParaRPr lang="en-US" dirty="0">
                    <a:latin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>
                      <a:latin typeface="Calibri" panose="020F0502020204030204" pitchFamily="34" charset="0"/>
                    </a:rPr>
                    <a:t>data[,</a:t>
                  </a:r>
                  <a:r>
                    <a:rPr lang="en-US" dirty="0" err="1">
                      <a:latin typeface="Calibri" panose="020F0502020204030204" pitchFamily="34" charset="0"/>
                    </a:rPr>
                    <a:t>mycols</a:t>
                  </a:r>
                  <a:r>
                    <a:rPr lang="en-US" dirty="0">
                      <a:latin typeface="Calibri" panose="020F0502020204030204" pitchFamily="34" charset="0"/>
                    </a:rPr>
                    <a:t>]</a:t>
                  </a: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C0BF140B-7EBE-4C52-87C5-71020D059CD7}"/>
                    </a:ext>
                  </a:extLst>
                </p:cNvPr>
                <p:cNvSpPr/>
                <p:nvPr/>
              </p:nvSpPr>
              <p:spPr bwMode="auto">
                <a:xfrm>
                  <a:off x="22930" y="2115938"/>
                  <a:ext cx="45719" cy="907392"/>
                </a:xfrm>
                <a:prstGeom prst="rect">
                  <a:avLst/>
                </a:prstGeom>
                <a:solidFill>
                  <a:srgbClr val="3B86B3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0"/>
                    </a:spcBef>
                    <a:spcAft>
                      <a:spcPts val="600"/>
                    </a:spcAft>
                  </a:pPr>
                  <a:endParaRPr lang="en-US" dirty="0"/>
                </a:p>
              </p:txBody>
            </p: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397D4B4-532E-4E99-B87B-CCE7191C1FB8}"/>
                </a:ext>
              </a:extLst>
            </p:cNvPr>
            <p:cNvGrpSpPr/>
            <p:nvPr/>
          </p:nvGrpSpPr>
          <p:grpSpPr>
            <a:xfrm>
              <a:off x="0" y="5544931"/>
              <a:ext cx="9022010" cy="595199"/>
              <a:chOff x="0" y="4741138"/>
              <a:chExt cx="9022010" cy="595199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3529C78-7D2D-40D4-95C5-B2538C9485B1}"/>
                  </a:ext>
                </a:extLst>
              </p:cNvPr>
              <p:cNvSpPr/>
              <p:nvPr/>
            </p:nvSpPr>
            <p:spPr>
              <a:xfrm>
                <a:off x="5906636" y="4777127"/>
                <a:ext cx="311537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Select rows conditionally and all columns from col1 to col4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37CF27E-7394-4138-985E-24D4F7BEA2EE}"/>
                  </a:ext>
                </a:extLst>
              </p:cNvPr>
              <p:cNvGrpSpPr/>
              <p:nvPr/>
            </p:nvGrpSpPr>
            <p:grpSpPr>
              <a:xfrm>
                <a:off x="0" y="4741138"/>
                <a:ext cx="5883706" cy="595199"/>
                <a:chOff x="22930" y="2143276"/>
                <a:chExt cx="5883706" cy="907393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086F628C-F89D-47E0-B00A-1FDE176CAE24}"/>
                    </a:ext>
                  </a:extLst>
                </p:cNvPr>
                <p:cNvSpPr/>
                <p:nvPr/>
              </p:nvSpPr>
              <p:spPr bwMode="auto">
                <a:xfrm>
                  <a:off x="75501" y="2143276"/>
                  <a:ext cx="5831135" cy="907393"/>
                </a:xfrm>
                <a:prstGeom prst="rect">
                  <a:avLst/>
                </a:prstGeom>
                <a:solidFill>
                  <a:srgbClr val="FAFAFA"/>
                </a:solidFill>
                <a:ln w="9525" cap="flat" cmpd="sng" algn="ctr">
                  <a:solidFill>
                    <a:schemeClr val="tx1">
                      <a:lumMod val="20000"/>
                      <a:lumOff val="80000"/>
                    </a:schemeClr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>
                      <a:latin typeface="Calibri" panose="020F0502020204030204" pitchFamily="34" charset="0"/>
                    </a:rPr>
                    <a:t>subset(data, </a:t>
                  </a:r>
                  <a:r>
                    <a:rPr lang="en-US" i="1" dirty="0">
                      <a:latin typeface="Calibri" panose="020F0502020204030204" pitchFamily="34" charset="0"/>
                    </a:rPr>
                    <a:t>conditional expr1 </a:t>
                  </a:r>
                  <a:r>
                    <a:rPr lang="en-US" b="1" i="1" dirty="0">
                      <a:latin typeface="Calibri" panose="020F0502020204030204" pitchFamily="34" charset="0"/>
                    </a:rPr>
                    <a:t>OPERATOR</a:t>
                  </a:r>
                  <a:r>
                    <a:rPr lang="en-US" i="1" dirty="0">
                      <a:latin typeface="Calibri" panose="020F0502020204030204" pitchFamily="34" charset="0"/>
                    </a:rPr>
                    <a:t> conditional expr2,</a:t>
                  </a:r>
                  <a:br>
                    <a:rPr lang="en-US" i="1" dirty="0">
                      <a:latin typeface="Calibri" panose="020F0502020204030204" pitchFamily="34" charset="0"/>
                    </a:rPr>
                  </a:br>
                  <a:r>
                    <a:rPr lang="en-US" dirty="0">
                      <a:latin typeface="Calibri" panose="020F0502020204030204" pitchFamily="34" charset="0"/>
                    </a:rPr>
                    <a:t>select=col1:col4)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0880993-170A-496C-8EB5-6B8862F31774}"/>
                    </a:ext>
                  </a:extLst>
                </p:cNvPr>
                <p:cNvSpPr/>
                <p:nvPr/>
              </p:nvSpPr>
              <p:spPr bwMode="auto">
                <a:xfrm>
                  <a:off x="22930" y="2143276"/>
                  <a:ext cx="45719" cy="907393"/>
                </a:xfrm>
                <a:prstGeom prst="rect">
                  <a:avLst/>
                </a:prstGeom>
                <a:solidFill>
                  <a:srgbClr val="3B86B3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0"/>
                    </a:spcBef>
                    <a:spcAft>
                      <a:spcPts val="600"/>
                    </a:spcAft>
                  </a:pPr>
                  <a:endParaRPr lang="en-US" dirty="0"/>
                </a:p>
              </p:txBody>
            </p:sp>
          </p:grpSp>
        </p:grpSp>
      </p:grpSp>
      <p:sp>
        <p:nvSpPr>
          <p:cNvPr id="43" name="Speech Bubble: Rectangle 42">
            <a:extLst>
              <a:ext uri="{FF2B5EF4-FFF2-40B4-BE49-F238E27FC236}">
                <a16:creationId xmlns:a16="http://schemas.microsoft.com/office/drawing/2014/main" id="{63D66558-40B1-4334-BE1D-7C8AAFD118BB}"/>
              </a:ext>
            </a:extLst>
          </p:cNvPr>
          <p:cNvSpPr/>
          <p:nvPr/>
        </p:nvSpPr>
        <p:spPr bwMode="auto">
          <a:xfrm>
            <a:off x="8389" y="3618852"/>
            <a:ext cx="5831135" cy="213803"/>
          </a:xfrm>
          <a:prstGeom prst="wedgeRectCallout">
            <a:avLst>
              <a:gd name="adj1" fmla="val 26786"/>
              <a:gd name="adj2" fmla="val -124060"/>
            </a:avLst>
          </a:prstGeom>
          <a:noFill/>
          <a:ln w="9525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200" i="1" dirty="0">
                <a:solidFill>
                  <a:srgbClr val="C00000"/>
                </a:solidFill>
              </a:rPr>
              <a:t>The column ends the row indices  and empty columns indices selects all columns </a:t>
            </a:r>
            <a:endParaRPr 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68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E1A232-A400-47AD-A67A-E7D73DF5484D}"/>
              </a:ext>
            </a:extLst>
          </p:cNvPr>
          <p:cNvSpPr/>
          <p:nvPr/>
        </p:nvSpPr>
        <p:spPr bwMode="auto">
          <a:xfrm>
            <a:off x="0" y="0"/>
            <a:ext cx="9144000" cy="6524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66CC"/>
                </a:solidFill>
              </a:rPr>
              <a:t>INTRODUCTION TO 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AE93C4-7BB7-42A7-8171-1F52D6AC1D62}"/>
              </a:ext>
            </a:extLst>
          </p:cNvPr>
          <p:cNvSpPr/>
          <p:nvPr/>
        </p:nvSpPr>
        <p:spPr bwMode="auto">
          <a:xfrm>
            <a:off x="0" y="653729"/>
            <a:ext cx="9144000" cy="45174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R Data Types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2D648D-5D34-4864-A6CD-9FDEE1FCECAF}"/>
              </a:ext>
            </a:extLst>
          </p:cNvPr>
          <p:cNvSpPr/>
          <p:nvPr/>
        </p:nvSpPr>
        <p:spPr>
          <a:xfrm>
            <a:off x="0" y="1172145"/>
            <a:ext cx="90601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"/>
              </a:rPr>
              <a:t>R has a wide variety of data types including scalars, vectors (numerical, character, logical), matrices, data frames, and lists.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C038CD-6E36-47AB-B7AC-8D4825EA4119}"/>
              </a:ext>
            </a:extLst>
          </p:cNvPr>
          <p:cNvSpPr/>
          <p:nvPr/>
        </p:nvSpPr>
        <p:spPr>
          <a:xfrm>
            <a:off x="0" y="1762041"/>
            <a:ext cx="9144000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Roboto"/>
              </a:rPr>
              <a:t>DataFrame</a:t>
            </a:r>
            <a:r>
              <a:rPr lang="en-US" b="1" dirty="0">
                <a:solidFill>
                  <a:schemeClr val="bg1"/>
                </a:solidFill>
                <a:latin typeface="Roboto"/>
              </a:rPr>
              <a:t>: Data conversion</a:t>
            </a:r>
            <a:endParaRPr lang="en-US" b="1" dirty="0">
              <a:solidFill>
                <a:schemeClr val="bg1"/>
              </a:solidFill>
              <a:effectLst/>
              <a:latin typeface="Roboto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F95628-2754-4179-A10C-C52B7A1DAEA2}"/>
              </a:ext>
            </a:extLst>
          </p:cNvPr>
          <p:cNvGrpSpPr/>
          <p:nvPr/>
        </p:nvGrpSpPr>
        <p:grpSpPr>
          <a:xfrm>
            <a:off x="24695" y="2169124"/>
            <a:ext cx="9022010" cy="3974553"/>
            <a:chOff x="5645" y="2169124"/>
            <a:chExt cx="9022010" cy="397455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32F47DD-BD8C-4B3C-A150-158B505B00DB}"/>
                </a:ext>
              </a:extLst>
            </p:cNvPr>
            <p:cNvGrpSpPr/>
            <p:nvPr/>
          </p:nvGrpSpPr>
          <p:grpSpPr>
            <a:xfrm>
              <a:off x="5645" y="2169124"/>
              <a:ext cx="8999080" cy="595201"/>
              <a:chOff x="22930" y="2169124"/>
              <a:chExt cx="8999080" cy="59520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0E4A244-2B02-4AC8-A0BB-D9FFD1C3ED06}"/>
                  </a:ext>
                </a:extLst>
              </p:cNvPr>
              <p:cNvSpPr/>
              <p:nvPr/>
            </p:nvSpPr>
            <p:spPr>
              <a:xfrm>
                <a:off x="5906636" y="2183570"/>
                <a:ext cx="3115374" cy="5663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Check if data type is numeric</a:t>
                </a:r>
              </a:p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Convert object to numeric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15F75AA-CB67-4485-8FC8-2EABEA7854AC}"/>
                  </a:ext>
                </a:extLst>
              </p:cNvPr>
              <p:cNvGrpSpPr/>
              <p:nvPr/>
            </p:nvGrpSpPr>
            <p:grpSpPr>
              <a:xfrm>
                <a:off x="22930" y="2169124"/>
                <a:ext cx="5883706" cy="595201"/>
                <a:chOff x="22930" y="2121345"/>
                <a:chExt cx="5883706" cy="90739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7FAB7FA-6537-4A44-910B-B264736C46FB}"/>
                    </a:ext>
                  </a:extLst>
                </p:cNvPr>
                <p:cNvSpPr/>
                <p:nvPr/>
              </p:nvSpPr>
              <p:spPr bwMode="auto">
                <a:xfrm>
                  <a:off x="75501" y="2121345"/>
                  <a:ext cx="5831135" cy="907393"/>
                </a:xfrm>
                <a:prstGeom prst="rect">
                  <a:avLst/>
                </a:prstGeom>
                <a:solidFill>
                  <a:srgbClr val="FAFAFA"/>
                </a:solidFill>
                <a:ln w="9525" cap="flat" cmpd="sng" algn="ctr">
                  <a:solidFill>
                    <a:schemeClr val="tx1">
                      <a:lumMod val="20000"/>
                      <a:lumOff val="80000"/>
                    </a:schemeClr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 err="1">
                      <a:latin typeface="Calibri" panose="020F0502020204030204" pitchFamily="34" charset="0"/>
                    </a:rPr>
                    <a:t>is.numeric</a:t>
                  </a:r>
                  <a:r>
                    <a:rPr lang="en-US" dirty="0">
                      <a:latin typeface="Calibri" panose="020F0502020204030204" pitchFamily="34" charset="0"/>
                    </a:rPr>
                    <a:t>(data$Col1)</a:t>
                  </a:r>
                </a:p>
                <a:p>
                  <a:pPr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>
                      <a:latin typeface="Calibri" panose="020F0502020204030204" pitchFamily="34" charset="0"/>
                    </a:rPr>
                    <a:t>data$Col1=</a:t>
                  </a:r>
                  <a:r>
                    <a:rPr lang="en-US" dirty="0" err="1">
                      <a:latin typeface="Calibri" panose="020F0502020204030204" pitchFamily="34" charset="0"/>
                    </a:rPr>
                    <a:t>as.numeric</a:t>
                  </a:r>
                  <a:r>
                    <a:rPr lang="en-US" dirty="0">
                      <a:latin typeface="Calibri" panose="020F0502020204030204" pitchFamily="34" charset="0"/>
                    </a:rPr>
                    <a:t>(data$Col1)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46A18EEB-DAB6-46FA-ADA6-0E40E71D25C9}"/>
                    </a:ext>
                  </a:extLst>
                </p:cNvPr>
                <p:cNvSpPr/>
                <p:nvPr/>
              </p:nvSpPr>
              <p:spPr bwMode="auto">
                <a:xfrm>
                  <a:off x="22930" y="2121348"/>
                  <a:ext cx="45719" cy="907392"/>
                </a:xfrm>
                <a:prstGeom prst="rect">
                  <a:avLst/>
                </a:prstGeom>
                <a:solidFill>
                  <a:srgbClr val="3B86B3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0"/>
                    </a:spcBef>
                    <a:spcAft>
                      <a:spcPts val="600"/>
                    </a:spcAft>
                  </a:pPr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486306B-583B-497F-AED6-CEEF59F23521}"/>
                </a:ext>
              </a:extLst>
            </p:cNvPr>
            <p:cNvGrpSpPr/>
            <p:nvPr/>
          </p:nvGrpSpPr>
          <p:grpSpPr>
            <a:xfrm>
              <a:off x="5645" y="4703639"/>
              <a:ext cx="9022010" cy="595199"/>
              <a:chOff x="22930" y="3070993"/>
              <a:chExt cx="9022010" cy="59519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4EE065C-E544-450F-BE68-AEA700839DCE}"/>
                  </a:ext>
                </a:extLst>
              </p:cNvPr>
              <p:cNvSpPr/>
              <p:nvPr/>
            </p:nvSpPr>
            <p:spPr>
              <a:xfrm>
                <a:off x="5929566" y="3085438"/>
                <a:ext cx="3115374" cy="5663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Check if data type is vector</a:t>
                </a:r>
              </a:p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Convert object to vector</a:t>
                </a: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097AFEA-4D16-4962-9918-8969C806B6BA}"/>
                  </a:ext>
                </a:extLst>
              </p:cNvPr>
              <p:cNvGrpSpPr/>
              <p:nvPr/>
            </p:nvGrpSpPr>
            <p:grpSpPr>
              <a:xfrm>
                <a:off x="22930" y="3070993"/>
                <a:ext cx="5883706" cy="595199"/>
                <a:chOff x="22930" y="2203461"/>
                <a:chExt cx="5883706" cy="907393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A33475A-7863-4302-BE73-92A64FB6DD1B}"/>
                    </a:ext>
                  </a:extLst>
                </p:cNvPr>
                <p:cNvSpPr/>
                <p:nvPr/>
              </p:nvSpPr>
              <p:spPr bwMode="auto">
                <a:xfrm>
                  <a:off x="75501" y="2203461"/>
                  <a:ext cx="5831135" cy="907393"/>
                </a:xfrm>
                <a:prstGeom prst="rect">
                  <a:avLst/>
                </a:prstGeom>
                <a:solidFill>
                  <a:srgbClr val="FAFAFA"/>
                </a:solidFill>
                <a:ln w="9525" cap="flat" cmpd="sng" algn="ctr">
                  <a:solidFill>
                    <a:schemeClr val="tx1">
                      <a:lumMod val="20000"/>
                      <a:lumOff val="80000"/>
                    </a:schemeClr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 err="1">
                      <a:latin typeface="Calibri" panose="020F0502020204030204" pitchFamily="34" charset="0"/>
                    </a:rPr>
                    <a:t>is.vector</a:t>
                  </a:r>
                  <a:r>
                    <a:rPr lang="en-US" dirty="0">
                      <a:latin typeface="Calibri" panose="020F0502020204030204" pitchFamily="34" charset="0"/>
                    </a:rPr>
                    <a:t>(x)</a:t>
                  </a:r>
                </a:p>
                <a:p>
                  <a:pPr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>
                      <a:latin typeface="Calibri" panose="020F0502020204030204" pitchFamily="34" charset="0"/>
                    </a:rPr>
                    <a:t>Y=</a:t>
                  </a:r>
                  <a:r>
                    <a:rPr lang="en-US" dirty="0" err="1">
                      <a:latin typeface="Calibri" panose="020F0502020204030204" pitchFamily="34" charset="0"/>
                    </a:rPr>
                    <a:t>as.vector</a:t>
                  </a:r>
                  <a:r>
                    <a:rPr lang="en-US" dirty="0">
                      <a:latin typeface="Calibri" panose="020F0502020204030204" pitchFamily="34" charset="0"/>
                    </a:rPr>
                    <a:t>(x)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DC71915-CCCA-4270-9723-C913AB2AC36E}"/>
                    </a:ext>
                  </a:extLst>
                </p:cNvPr>
                <p:cNvSpPr/>
                <p:nvPr/>
              </p:nvSpPr>
              <p:spPr bwMode="auto">
                <a:xfrm>
                  <a:off x="22930" y="2203461"/>
                  <a:ext cx="45719" cy="907393"/>
                </a:xfrm>
                <a:prstGeom prst="rect">
                  <a:avLst/>
                </a:prstGeom>
                <a:solidFill>
                  <a:srgbClr val="3B86B3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0"/>
                    </a:spcBef>
                    <a:spcAft>
                      <a:spcPts val="600"/>
                    </a:spcAft>
                  </a:pPr>
                  <a:endParaRPr lang="en-US" dirty="0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5C9A77-45D4-441F-BB72-D3CF68628442}"/>
                </a:ext>
              </a:extLst>
            </p:cNvPr>
            <p:cNvGrpSpPr/>
            <p:nvPr/>
          </p:nvGrpSpPr>
          <p:grpSpPr>
            <a:xfrm>
              <a:off x="5645" y="3013964"/>
              <a:ext cx="8999080" cy="595199"/>
              <a:chOff x="0" y="3892929"/>
              <a:chExt cx="8999080" cy="595199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8CCB0D4-7B6F-4CE4-BD6E-0E51FFBA5968}"/>
                  </a:ext>
                </a:extLst>
              </p:cNvPr>
              <p:cNvGrpSpPr/>
              <p:nvPr/>
            </p:nvGrpSpPr>
            <p:grpSpPr>
              <a:xfrm>
                <a:off x="0" y="3892929"/>
                <a:ext cx="5883706" cy="595199"/>
                <a:chOff x="22930" y="2115937"/>
                <a:chExt cx="5883706" cy="907393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E739A7E-80CB-426F-AD66-DF3EC99ED0AC}"/>
                    </a:ext>
                  </a:extLst>
                </p:cNvPr>
                <p:cNvSpPr/>
                <p:nvPr/>
              </p:nvSpPr>
              <p:spPr bwMode="auto">
                <a:xfrm>
                  <a:off x="75501" y="2115937"/>
                  <a:ext cx="5831135" cy="907393"/>
                </a:xfrm>
                <a:prstGeom prst="rect">
                  <a:avLst/>
                </a:prstGeom>
                <a:solidFill>
                  <a:srgbClr val="FAFAFA"/>
                </a:solidFill>
                <a:ln w="9525" cap="flat" cmpd="sng" algn="ctr">
                  <a:solidFill>
                    <a:schemeClr val="tx1">
                      <a:lumMod val="20000"/>
                      <a:lumOff val="80000"/>
                    </a:schemeClr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 err="1">
                      <a:latin typeface="Calibri" panose="020F0502020204030204" pitchFamily="34" charset="0"/>
                    </a:rPr>
                    <a:t>is.character</a:t>
                  </a:r>
                  <a:r>
                    <a:rPr lang="en-US" dirty="0">
                      <a:latin typeface="Calibri" panose="020F0502020204030204" pitchFamily="34" charset="0"/>
                    </a:rPr>
                    <a:t>(data$Col1)</a:t>
                  </a:r>
                </a:p>
                <a:p>
                  <a:pPr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>
                      <a:latin typeface="Calibri" panose="020F0502020204030204" pitchFamily="34" charset="0"/>
                    </a:rPr>
                    <a:t>data$Col1=</a:t>
                  </a:r>
                  <a:r>
                    <a:rPr lang="en-US" dirty="0" err="1">
                      <a:latin typeface="Calibri" panose="020F0502020204030204" pitchFamily="34" charset="0"/>
                    </a:rPr>
                    <a:t>as.character</a:t>
                  </a:r>
                  <a:r>
                    <a:rPr lang="en-US" dirty="0">
                      <a:latin typeface="Calibri" panose="020F0502020204030204" pitchFamily="34" charset="0"/>
                    </a:rPr>
                    <a:t>(data$Col1)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BFD7072A-AEE5-408F-8010-8226B4B2820C}"/>
                    </a:ext>
                  </a:extLst>
                </p:cNvPr>
                <p:cNvSpPr/>
                <p:nvPr/>
              </p:nvSpPr>
              <p:spPr bwMode="auto">
                <a:xfrm>
                  <a:off x="22930" y="2115937"/>
                  <a:ext cx="45719" cy="907393"/>
                </a:xfrm>
                <a:prstGeom prst="rect">
                  <a:avLst/>
                </a:prstGeom>
                <a:solidFill>
                  <a:srgbClr val="3B86B3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0"/>
                    </a:spcBef>
                    <a:spcAft>
                      <a:spcPts val="600"/>
                    </a:spcAft>
                  </a:pPr>
                  <a:endParaRPr lang="en-US" dirty="0"/>
                </a:p>
              </p:txBody>
            </p:sp>
          </p:grp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AE8397D-61E5-491E-987E-8730FA883A24}"/>
                  </a:ext>
                </a:extLst>
              </p:cNvPr>
              <p:cNvSpPr/>
              <p:nvPr/>
            </p:nvSpPr>
            <p:spPr>
              <a:xfrm>
                <a:off x="5883706" y="3907374"/>
                <a:ext cx="3115374" cy="5663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Check if data type is character</a:t>
                </a:r>
              </a:p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Convert object to character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360E7CF-2DF9-4F51-B7A2-AEB4D9C355C3}"/>
                </a:ext>
              </a:extLst>
            </p:cNvPr>
            <p:cNvGrpSpPr/>
            <p:nvPr/>
          </p:nvGrpSpPr>
          <p:grpSpPr>
            <a:xfrm>
              <a:off x="5645" y="5548478"/>
              <a:ext cx="9022010" cy="595199"/>
              <a:chOff x="0" y="4723204"/>
              <a:chExt cx="9022010" cy="59519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DC9FFB-DE3B-47D9-BF3F-18C91F9C2B2A}"/>
                  </a:ext>
                </a:extLst>
              </p:cNvPr>
              <p:cNvSpPr/>
              <p:nvPr/>
            </p:nvSpPr>
            <p:spPr>
              <a:xfrm>
                <a:off x="5906636" y="4866915"/>
                <a:ext cx="311537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Combine two vectors in a </a:t>
                </a:r>
                <a:r>
                  <a:rPr 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dataframe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B575484-9403-400A-AFDD-88B2C8CDED36}"/>
                  </a:ext>
                </a:extLst>
              </p:cNvPr>
              <p:cNvGrpSpPr/>
              <p:nvPr/>
            </p:nvGrpSpPr>
            <p:grpSpPr>
              <a:xfrm>
                <a:off x="0" y="4723204"/>
                <a:ext cx="5883706" cy="595199"/>
                <a:chOff x="22930" y="2115937"/>
                <a:chExt cx="5883706" cy="907393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117E531-FCD4-469E-A64F-5D1A581A96B5}"/>
                    </a:ext>
                  </a:extLst>
                </p:cNvPr>
                <p:cNvSpPr/>
                <p:nvPr/>
              </p:nvSpPr>
              <p:spPr bwMode="auto">
                <a:xfrm>
                  <a:off x="75501" y="2115937"/>
                  <a:ext cx="5831135" cy="907393"/>
                </a:xfrm>
                <a:prstGeom prst="rect">
                  <a:avLst/>
                </a:prstGeom>
                <a:solidFill>
                  <a:srgbClr val="FAFAFA"/>
                </a:solidFill>
                <a:ln w="9525" cap="flat" cmpd="sng" algn="ctr">
                  <a:solidFill>
                    <a:schemeClr val="tx1">
                      <a:lumMod val="20000"/>
                      <a:lumOff val="80000"/>
                    </a:schemeClr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 err="1">
                      <a:latin typeface="Calibri" panose="020F0502020204030204" pitchFamily="34" charset="0"/>
                    </a:rPr>
                    <a:t>data.frame</a:t>
                  </a:r>
                  <a:r>
                    <a:rPr lang="en-US" dirty="0">
                      <a:latin typeface="Calibri" panose="020F0502020204030204" pitchFamily="34" charset="0"/>
                    </a:rPr>
                    <a:t>(vec1,vec2)</a:t>
                  </a: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C0BF140B-7EBE-4C52-87C5-71020D059CD7}"/>
                    </a:ext>
                  </a:extLst>
                </p:cNvPr>
                <p:cNvSpPr/>
                <p:nvPr/>
              </p:nvSpPr>
              <p:spPr bwMode="auto">
                <a:xfrm>
                  <a:off x="22930" y="2115937"/>
                  <a:ext cx="45719" cy="907393"/>
                </a:xfrm>
                <a:prstGeom prst="rect">
                  <a:avLst/>
                </a:prstGeom>
                <a:solidFill>
                  <a:srgbClr val="3B86B3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0"/>
                    </a:spcBef>
                    <a:spcAft>
                      <a:spcPts val="600"/>
                    </a:spcAft>
                  </a:pPr>
                  <a:endParaRPr lang="en-US" dirty="0"/>
                </a:p>
              </p:txBody>
            </p: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397D4B4-532E-4E99-B87B-CCE7191C1FB8}"/>
                </a:ext>
              </a:extLst>
            </p:cNvPr>
            <p:cNvGrpSpPr/>
            <p:nvPr/>
          </p:nvGrpSpPr>
          <p:grpSpPr>
            <a:xfrm>
              <a:off x="5645" y="3858802"/>
              <a:ext cx="9022010" cy="595198"/>
              <a:chOff x="0" y="4744686"/>
              <a:chExt cx="9022010" cy="595198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3529C78-7D2D-40D4-95C5-B2538C9485B1}"/>
                  </a:ext>
                </a:extLst>
              </p:cNvPr>
              <p:cNvSpPr/>
              <p:nvPr/>
            </p:nvSpPr>
            <p:spPr>
              <a:xfrm>
                <a:off x="5906636" y="4759130"/>
                <a:ext cx="3115374" cy="5663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Check if data type is list</a:t>
                </a:r>
              </a:p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Convert object to list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37CF27E-7394-4138-985E-24D4F7BEA2EE}"/>
                  </a:ext>
                </a:extLst>
              </p:cNvPr>
              <p:cNvGrpSpPr/>
              <p:nvPr/>
            </p:nvGrpSpPr>
            <p:grpSpPr>
              <a:xfrm>
                <a:off x="0" y="4744686"/>
                <a:ext cx="5883706" cy="595198"/>
                <a:chOff x="22930" y="2148687"/>
                <a:chExt cx="5883706" cy="907392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086F628C-F89D-47E0-B00A-1FDE176CAE24}"/>
                    </a:ext>
                  </a:extLst>
                </p:cNvPr>
                <p:cNvSpPr/>
                <p:nvPr/>
              </p:nvSpPr>
              <p:spPr bwMode="auto">
                <a:xfrm>
                  <a:off x="75501" y="2148687"/>
                  <a:ext cx="5831135" cy="907392"/>
                </a:xfrm>
                <a:prstGeom prst="rect">
                  <a:avLst/>
                </a:prstGeom>
                <a:solidFill>
                  <a:srgbClr val="FAFAFA"/>
                </a:solidFill>
                <a:ln w="9525" cap="flat" cmpd="sng" algn="ctr">
                  <a:solidFill>
                    <a:schemeClr val="tx1">
                      <a:lumMod val="20000"/>
                      <a:lumOff val="80000"/>
                    </a:schemeClr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 err="1">
                      <a:latin typeface="Calibri" panose="020F0502020204030204" pitchFamily="34" charset="0"/>
                    </a:rPr>
                    <a:t>is.list</a:t>
                  </a:r>
                  <a:r>
                    <a:rPr lang="en-US" dirty="0">
                      <a:latin typeface="Calibri" panose="020F0502020204030204" pitchFamily="34" charset="0"/>
                    </a:rPr>
                    <a:t>(data$Col1)</a:t>
                  </a:r>
                </a:p>
                <a:p>
                  <a:pPr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>
                      <a:latin typeface="Calibri" panose="020F0502020204030204" pitchFamily="34" charset="0"/>
                    </a:rPr>
                    <a:t>data$Col1=</a:t>
                  </a:r>
                  <a:r>
                    <a:rPr lang="en-US" dirty="0" err="1">
                      <a:latin typeface="Calibri" panose="020F0502020204030204" pitchFamily="34" charset="0"/>
                    </a:rPr>
                    <a:t>as.list</a:t>
                  </a:r>
                  <a:r>
                    <a:rPr lang="en-US" dirty="0">
                      <a:latin typeface="Calibri" panose="020F0502020204030204" pitchFamily="34" charset="0"/>
                    </a:rPr>
                    <a:t>(data$Col1)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0880993-170A-496C-8EB5-6B8862F31774}"/>
                    </a:ext>
                  </a:extLst>
                </p:cNvPr>
                <p:cNvSpPr/>
                <p:nvPr/>
              </p:nvSpPr>
              <p:spPr bwMode="auto">
                <a:xfrm>
                  <a:off x="22930" y="2148687"/>
                  <a:ext cx="45719" cy="907392"/>
                </a:xfrm>
                <a:prstGeom prst="rect">
                  <a:avLst/>
                </a:prstGeom>
                <a:solidFill>
                  <a:srgbClr val="3B86B3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Bef>
                      <a:spcPts val="0"/>
                    </a:spcBef>
                    <a:spcAft>
                      <a:spcPts val="600"/>
                    </a:spcAft>
                  </a:pPr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25042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E1A232-A400-47AD-A67A-E7D73DF5484D}"/>
              </a:ext>
            </a:extLst>
          </p:cNvPr>
          <p:cNvSpPr/>
          <p:nvPr/>
        </p:nvSpPr>
        <p:spPr bwMode="auto">
          <a:xfrm>
            <a:off x="0" y="0"/>
            <a:ext cx="9144000" cy="6524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66CC"/>
                </a:solidFill>
              </a:rPr>
              <a:t>INTRODUCTION TO 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AE93C4-7BB7-42A7-8171-1F52D6AC1D62}"/>
              </a:ext>
            </a:extLst>
          </p:cNvPr>
          <p:cNvSpPr/>
          <p:nvPr/>
        </p:nvSpPr>
        <p:spPr bwMode="auto">
          <a:xfrm>
            <a:off x="0" y="653729"/>
            <a:ext cx="9144000" cy="45174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Built-in Function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3D074B-019E-49D2-8750-A17709A68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265849"/>
              </p:ext>
            </p:extLst>
          </p:nvPr>
        </p:nvGraphicFramePr>
        <p:xfrm>
          <a:off x="0" y="1413245"/>
          <a:ext cx="9144000" cy="5206626"/>
        </p:xfrm>
        <a:graphic>
          <a:graphicData uri="http://schemas.openxmlformats.org/drawingml/2006/table">
            <a:tbl>
              <a:tblPr/>
              <a:tblGrid>
                <a:gridCol w="2609001">
                  <a:extLst>
                    <a:ext uri="{9D8B030D-6E8A-4147-A177-3AD203B41FA5}">
                      <a16:colId xmlns:a16="http://schemas.microsoft.com/office/drawing/2014/main" val="1973163931"/>
                    </a:ext>
                  </a:extLst>
                </a:gridCol>
                <a:gridCol w="6534999">
                  <a:extLst>
                    <a:ext uri="{9D8B030D-6E8A-4147-A177-3AD203B41FA5}">
                      <a16:colId xmlns:a16="http://schemas.microsoft.com/office/drawing/2014/main" val="3647391614"/>
                    </a:ext>
                  </a:extLst>
                </a:gridCol>
              </a:tblGrid>
              <a:tr h="30994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</a:rPr>
                        <a:t>Function</a:t>
                      </a:r>
                      <a:endParaRPr lang="en-US" sz="1400" dirty="0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391011"/>
                  </a:ext>
                </a:extLst>
              </a:tr>
              <a:tr h="44515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abs(</a:t>
                      </a:r>
                      <a:r>
                        <a:rPr lang="en-US" sz="1200" i="1" dirty="0">
                          <a:effectLst/>
                        </a:rPr>
                        <a:t>x</a:t>
                      </a:r>
                      <a:r>
                        <a:rPr lang="en-US" sz="1200" b="1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absolute value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404090"/>
                  </a:ext>
                </a:extLst>
              </a:tr>
              <a:tr h="44515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sqrt(</a:t>
                      </a:r>
                      <a:r>
                        <a:rPr lang="en-US" sz="1200" i="1" dirty="0">
                          <a:effectLst/>
                        </a:rPr>
                        <a:t>x</a:t>
                      </a:r>
                      <a:r>
                        <a:rPr lang="en-US" sz="1200" b="1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square root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400925"/>
                  </a:ext>
                </a:extLst>
              </a:tr>
              <a:tr h="44515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ceiling(</a:t>
                      </a:r>
                      <a:r>
                        <a:rPr lang="en-US" sz="1200" i="1" dirty="0">
                          <a:effectLst/>
                        </a:rPr>
                        <a:t>x</a:t>
                      </a:r>
                      <a:r>
                        <a:rPr lang="en-US" sz="1200" b="1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ceiling(3.475) is 4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338510"/>
                  </a:ext>
                </a:extLst>
              </a:tr>
              <a:tr h="44515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floor(</a:t>
                      </a:r>
                      <a:r>
                        <a:rPr lang="en-US" sz="1200" i="1" dirty="0">
                          <a:effectLst/>
                        </a:rPr>
                        <a:t>x</a:t>
                      </a:r>
                      <a:r>
                        <a:rPr lang="en-US" sz="1200" b="1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floor(3.475) is 3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778173"/>
                  </a:ext>
                </a:extLst>
              </a:tr>
              <a:tr h="44515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 err="1">
                          <a:effectLst/>
                        </a:rPr>
                        <a:t>trunc</a:t>
                      </a:r>
                      <a:r>
                        <a:rPr lang="en-US" sz="1200" b="1" dirty="0">
                          <a:effectLst/>
                        </a:rPr>
                        <a:t>(</a:t>
                      </a:r>
                      <a:r>
                        <a:rPr lang="en-US" sz="1200" i="1" dirty="0">
                          <a:effectLst/>
                        </a:rPr>
                        <a:t>x</a:t>
                      </a:r>
                      <a:r>
                        <a:rPr lang="en-US" sz="1200" b="1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trunc</a:t>
                      </a:r>
                      <a:r>
                        <a:rPr lang="en-US" sz="1200" dirty="0">
                          <a:effectLst/>
                        </a:rPr>
                        <a:t>(5.99) is 5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315644"/>
                  </a:ext>
                </a:extLst>
              </a:tr>
              <a:tr h="44515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round(</a:t>
                      </a:r>
                      <a:r>
                        <a:rPr lang="en-US" sz="1200" i="1" dirty="0">
                          <a:effectLst/>
                        </a:rPr>
                        <a:t>x</a:t>
                      </a:r>
                      <a:r>
                        <a:rPr lang="en-US" sz="1200" b="1" dirty="0">
                          <a:effectLst/>
                        </a:rPr>
                        <a:t>, digits=</a:t>
                      </a:r>
                      <a:r>
                        <a:rPr lang="en-US" sz="1200" i="1" dirty="0">
                          <a:effectLst/>
                        </a:rPr>
                        <a:t>n</a:t>
                      </a:r>
                      <a:r>
                        <a:rPr lang="en-US" sz="1200" b="1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round(3.475, digits=2) is 3.48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30526"/>
                  </a:ext>
                </a:extLst>
              </a:tr>
              <a:tr h="44515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 err="1">
                          <a:effectLst/>
                        </a:rPr>
                        <a:t>signif</a:t>
                      </a:r>
                      <a:r>
                        <a:rPr lang="en-US" sz="1200" b="1" dirty="0">
                          <a:effectLst/>
                        </a:rPr>
                        <a:t>(</a:t>
                      </a:r>
                      <a:r>
                        <a:rPr lang="en-US" sz="1200" i="1" dirty="0">
                          <a:effectLst/>
                        </a:rPr>
                        <a:t>x</a:t>
                      </a:r>
                      <a:r>
                        <a:rPr lang="en-US" sz="1200" b="1" dirty="0">
                          <a:effectLst/>
                        </a:rPr>
                        <a:t>, digits=</a:t>
                      </a:r>
                      <a:r>
                        <a:rPr lang="en-US" sz="1200" i="1" dirty="0">
                          <a:effectLst/>
                        </a:rPr>
                        <a:t>n</a:t>
                      </a:r>
                      <a:r>
                        <a:rPr lang="en-US" sz="1200" b="1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signif</a:t>
                      </a:r>
                      <a:r>
                        <a:rPr lang="en-US" sz="1200" dirty="0">
                          <a:effectLst/>
                        </a:rPr>
                        <a:t>(3.475, digits=2) is 3.5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56789"/>
                  </a:ext>
                </a:extLst>
              </a:tr>
              <a:tr h="445153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1" dirty="0">
                          <a:effectLst/>
                        </a:rPr>
                        <a:t>cos(</a:t>
                      </a:r>
                      <a:r>
                        <a:rPr lang="es-ES" sz="1200" i="1" dirty="0">
                          <a:effectLst/>
                        </a:rPr>
                        <a:t>x</a:t>
                      </a:r>
                      <a:r>
                        <a:rPr lang="es-ES" sz="1200" b="1" dirty="0">
                          <a:effectLst/>
                        </a:rPr>
                        <a:t>), sin(</a:t>
                      </a:r>
                      <a:r>
                        <a:rPr lang="es-ES" sz="1200" i="1" dirty="0">
                          <a:effectLst/>
                        </a:rPr>
                        <a:t>x</a:t>
                      </a:r>
                      <a:r>
                        <a:rPr lang="es-ES" sz="1200" b="1" dirty="0">
                          <a:effectLst/>
                        </a:rPr>
                        <a:t>), tan(</a:t>
                      </a:r>
                      <a:r>
                        <a:rPr lang="es-ES" sz="1200" i="1" dirty="0">
                          <a:effectLst/>
                        </a:rPr>
                        <a:t>x</a:t>
                      </a:r>
                      <a:r>
                        <a:rPr lang="es-ES" sz="1200" b="1" dirty="0">
                          <a:effectLst/>
                        </a:rPr>
                        <a:t>)</a:t>
                      </a:r>
                      <a:endParaRPr lang="es-ES" sz="1200" dirty="0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also </a:t>
                      </a:r>
                      <a:r>
                        <a:rPr lang="en-US" sz="1200" dirty="0" err="1">
                          <a:effectLst/>
                        </a:rPr>
                        <a:t>acos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i="1" dirty="0">
                          <a:effectLst/>
                        </a:rPr>
                        <a:t>x</a:t>
                      </a:r>
                      <a:r>
                        <a:rPr lang="en-US" sz="1200" dirty="0">
                          <a:effectLst/>
                        </a:rPr>
                        <a:t>), </a:t>
                      </a:r>
                      <a:r>
                        <a:rPr lang="en-US" sz="1200" dirty="0" err="1">
                          <a:effectLst/>
                        </a:rPr>
                        <a:t>cosh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i="1" dirty="0">
                          <a:effectLst/>
                        </a:rPr>
                        <a:t>x</a:t>
                      </a:r>
                      <a:r>
                        <a:rPr lang="en-US" sz="1200" dirty="0">
                          <a:effectLst/>
                        </a:rPr>
                        <a:t>), </a:t>
                      </a:r>
                      <a:r>
                        <a:rPr lang="en-US" sz="1200" dirty="0" err="1">
                          <a:effectLst/>
                        </a:rPr>
                        <a:t>acosh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i="1" dirty="0">
                          <a:effectLst/>
                        </a:rPr>
                        <a:t>x</a:t>
                      </a:r>
                      <a:r>
                        <a:rPr lang="en-US" sz="1200" dirty="0">
                          <a:effectLst/>
                        </a:rPr>
                        <a:t>), etc.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264826"/>
                  </a:ext>
                </a:extLst>
              </a:tr>
              <a:tr h="44515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log(</a:t>
                      </a:r>
                      <a:r>
                        <a:rPr lang="en-US" sz="1200" i="1" dirty="0">
                          <a:effectLst/>
                        </a:rPr>
                        <a:t>x</a:t>
                      </a:r>
                      <a:r>
                        <a:rPr lang="en-US" sz="1200" b="1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natural logarithm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942992"/>
                  </a:ext>
                </a:extLst>
              </a:tr>
              <a:tr h="44515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log10(</a:t>
                      </a:r>
                      <a:r>
                        <a:rPr lang="en-US" sz="1200" i="1" dirty="0">
                          <a:effectLst/>
                        </a:rPr>
                        <a:t>x</a:t>
                      </a:r>
                      <a:r>
                        <a:rPr lang="en-US" sz="1200" b="1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common logarithm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417145"/>
                  </a:ext>
                </a:extLst>
              </a:tr>
              <a:tr h="44515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 err="1">
                          <a:effectLst/>
                        </a:rPr>
                        <a:t>exp</a:t>
                      </a:r>
                      <a:r>
                        <a:rPr lang="en-US" sz="1200" b="1" dirty="0">
                          <a:effectLst/>
                        </a:rPr>
                        <a:t>(</a:t>
                      </a:r>
                      <a:r>
                        <a:rPr lang="en-US" sz="1200" i="1" dirty="0">
                          <a:effectLst/>
                        </a:rPr>
                        <a:t>x</a:t>
                      </a:r>
                      <a:r>
                        <a:rPr lang="en-US" sz="1200" b="1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e^</a:t>
                      </a:r>
                      <a:r>
                        <a:rPr lang="en-US" sz="1200" i="1" dirty="0" err="1">
                          <a:effectLst/>
                        </a:rPr>
                        <a:t>x</a:t>
                      </a:r>
                      <a:endParaRPr lang="en-US" sz="1200" dirty="0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905878"/>
                  </a:ext>
                </a:extLst>
              </a:tr>
            </a:tbl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D5239949-A87E-4E73-B4BA-62EA48A1F329}"/>
              </a:ext>
            </a:extLst>
          </p:cNvPr>
          <p:cNvSpPr/>
          <p:nvPr/>
        </p:nvSpPr>
        <p:spPr>
          <a:xfrm>
            <a:off x="0" y="1105469"/>
            <a:ext cx="9144000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Roboto"/>
              </a:rPr>
              <a:t>Numeric Functions</a:t>
            </a:r>
            <a:endParaRPr lang="en-US" b="1" dirty="0">
              <a:solidFill>
                <a:schemeClr val="bg1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40245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E1A232-A400-47AD-A67A-E7D73DF5484D}"/>
              </a:ext>
            </a:extLst>
          </p:cNvPr>
          <p:cNvSpPr/>
          <p:nvPr/>
        </p:nvSpPr>
        <p:spPr bwMode="auto">
          <a:xfrm>
            <a:off x="0" y="0"/>
            <a:ext cx="9144000" cy="6524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66CC"/>
                </a:solidFill>
              </a:rPr>
              <a:t>INTRODUCTION TO 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AE93C4-7BB7-42A7-8171-1F52D6AC1D62}"/>
              </a:ext>
            </a:extLst>
          </p:cNvPr>
          <p:cNvSpPr/>
          <p:nvPr/>
        </p:nvSpPr>
        <p:spPr bwMode="auto">
          <a:xfrm>
            <a:off x="0" y="653729"/>
            <a:ext cx="9144000" cy="45174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Built-in Function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C3687AA0-1912-496D-8BB8-7A2A3FF00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473555"/>
              </p:ext>
            </p:extLst>
          </p:nvPr>
        </p:nvGraphicFramePr>
        <p:xfrm>
          <a:off x="0" y="1409365"/>
          <a:ext cx="9144001" cy="5205845"/>
        </p:xfrm>
        <a:graphic>
          <a:graphicData uri="http://schemas.openxmlformats.org/drawingml/2006/table">
            <a:tbl>
              <a:tblPr/>
              <a:tblGrid>
                <a:gridCol w="2600325">
                  <a:extLst>
                    <a:ext uri="{9D8B030D-6E8A-4147-A177-3AD203B41FA5}">
                      <a16:colId xmlns:a16="http://schemas.microsoft.com/office/drawing/2014/main" val="1656689032"/>
                    </a:ext>
                  </a:extLst>
                </a:gridCol>
                <a:gridCol w="6543676">
                  <a:extLst>
                    <a:ext uri="{9D8B030D-6E8A-4147-A177-3AD203B41FA5}">
                      <a16:colId xmlns:a16="http://schemas.microsoft.com/office/drawing/2014/main" val="1690397763"/>
                    </a:ext>
                  </a:extLst>
                </a:gridCol>
              </a:tblGrid>
              <a:tr h="32418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</a:rPr>
                        <a:t>Function</a:t>
                      </a:r>
                      <a:endParaRPr lang="en-US" sz="1400" dirty="0">
                        <a:effectLst/>
                      </a:endParaRPr>
                    </a:p>
                  </a:txBody>
                  <a:tcPr marL="15369" marR="15369" marT="15369" marB="153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15369" marR="15369" marT="15369" marB="153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789547"/>
                  </a:ext>
                </a:extLst>
              </a:tr>
              <a:tr h="968903"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 err="1">
                          <a:effectLst/>
                        </a:rPr>
                        <a:t>substr</a:t>
                      </a:r>
                      <a:r>
                        <a:rPr lang="en-US" sz="1200" b="1" dirty="0">
                          <a:effectLst/>
                        </a:rPr>
                        <a:t>(</a:t>
                      </a:r>
                      <a:r>
                        <a:rPr lang="en-US" sz="1200" i="1" dirty="0">
                          <a:effectLst/>
                        </a:rPr>
                        <a:t>x</a:t>
                      </a:r>
                      <a:r>
                        <a:rPr lang="en-US" sz="1200" b="1" dirty="0">
                          <a:effectLst/>
                        </a:rPr>
                        <a:t>, start=</a:t>
                      </a:r>
                      <a:r>
                        <a:rPr lang="en-US" sz="1200" i="1" dirty="0">
                          <a:effectLst/>
                        </a:rPr>
                        <a:t>n1</a:t>
                      </a:r>
                      <a:r>
                        <a:rPr lang="en-US" sz="1200" b="1" dirty="0">
                          <a:effectLst/>
                        </a:rPr>
                        <a:t>, stop=</a:t>
                      </a:r>
                      <a:r>
                        <a:rPr lang="en-US" sz="1200" i="1" dirty="0">
                          <a:effectLst/>
                        </a:rPr>
                        <a:t>n2</a:t>
                      </a:r>
                      <a:r>
                        <a:rPr lang="en-US" sz="1200" b="1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t">
                        <a:buFont typeface="Arial" panose="020B0604020202020204" pitchFamily="34" charset="0"/>
                        <a:buNone/>
                      </a:pPr>
                      <a:r>
                        <a:rPr lang="en-US" sz="1200" dirty="0">
                          <a:effectLst/>
                        </a:rPr>
                        <a:t>Extract or replace substrings in a character vector.</a:t>
                      </a: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</a:rPr>
                        <a:t>x &lt;- "</a:t>
                      </a:r>
                      <a:r>
                        <a:rPr lang="en-US" sz="1200" dirty="0" err="1">
                          <a:effectLst/>
                        </a:rPr>
                        <a:t>abcdef</a:t>
                      </a:r>
                      <a:r>
                        <a:rPr lang="en-US" sz="1200" dirty="0">
                          <a:effectLst/>
                        </a:rPr>
                        <a:t>" </a:t>
                      </a: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>
                          <a:effectLst/>
                        </a:rPr>
                        <a:t>substr</a:t>
                      </a:r>
                      <a:r>
                        <a:rPr lang="en-US" sz="1200" dirty="0">
                          <a:effectLst/>
                        </a:rPr>
                        <a:t>(x, 2, 4) is "</a:t>
                      </a:r>
                      <a:r>
                        <a:rPr lang="en-US" sz="1200" dirty="0" err="1">
                          <a:effectLst/>
                        </a:rPr>
                        <a:t>bcd</a:t>
                      </a:r>
                      <a:r>
                        <a:rPr lang="en-US" sz="1200" dirty="0">
                          <a:effectLst/>
                        </a:rPr>
                        <a:t>" </a:t>
                      </a: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>
                          <a:effectLst/>
                        </a:rPr>
                        <a:t>substr</a:t>
                      </a:r>
                      <a:r>
                        <a:rPr lang="en-US" sz="1200" dirty="0">
                          <a:effectLst/>
                        </a:rPr>
                        <a:t>(x, 2, 4) &lt;- "22222" is "a222ef"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226948"/>
                  </a:ext>
                </a:extLst>
              </a:tr>
              <a:tr h="970877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grep(</a:t>
                      </a:r>
                      <a:r>
                        <a:rPr lang="en-US" sz="1200" i="1">
                          <a:effectLst/>
                        </a:rPr>
                        <a:t>pattern</a:t>
                      </a:r>
                      <a:r>
                        <a:rPr lang="en-US" sz="1200" b="1">
                          <a:effectLst/>
                        </a:rPr>
                        <a:t>,</a:t>
                      </a:r>
                      <a:r>
                        <a:rPr lang="en-US" sz="1200" i="1">
                          <a:effectLst/>
                        </a:rPr>
                        <a:t> x </a:t>
                      </a:r>
                      <a:r>
                        <a:rPr lang="en-US" sz="1200" b="1">
                          <a:effectLst/>
                        </a:rPr>
                        <a:t>, ignore.case=</a:t>
                      </a:r>
                      <a:r>
                        <a:rPr lang="en-US" sz="1200">
                          <a:effectLst/>
                        </a:rPr>
                        <a:t>FALSE</a:t>
                      </a:r>
                      <a:r>
                        <a:rPr lang="en-US" sz="1200" b="1">
                          <a:effectLst/>
                        </a:rPr>
                        <a:t>, fixed=</a:t>
                      </a:r>
                      <a:r>
                        <a:rPr lang="en-US" sz="1200">
                          <a:effectLst/>
                        </a:rPr>
                        <a:t>FALSE</a:t>
                      </a:r>
                      <a:r>
                        <a:rPr lang="en-US" sz="1200" b="1">
                          <a:effectLst/>
                        </a:rPr>
                        <a:t>)</a:t>
                      </a:r>
                      <a:endParaRPr lang="en-US" sz="1200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t">
                        <a:buFont typeface="Arial" panose="020B0604020202020204" pitchFamily="34" charset="0"/>
                        <a:buNone/>
                      </a:pPr>
                      <a:r>
                        <a:rPr lang="en-US" sz="1200" dirty="0">
                          <a:effectLst/>
                        </a:rPr>
                        <a:t>Search for </a:t>
                      </a:r>
                      <a:r>
                        <a:rPr lang="en-US" sz="1200" i="1" dirty="0">
                          <a:effectLst/>
                        </a:rPr>
                        <a:t>pattern</a:t>
                      </a:r>
                      <a:r>
                        <a:rPr lang="en-US" sz="1200" dirty="0">
                          <a:effectLst/>
                        </a:rPr>
                        <a:t> in </a:t>
                      </a:r>
                      <a:r>
                        <a:rPr lang="en-US" sz="1200" i="1" dirty="0">
                          <a:effectLst/>
                        </a:rPr>
                        <a:t>x</a:t>
                      </a:r>
                      <a:r>
                        <a:rPr lang="en-US" sz="1200" dirty="0">
                          <a:effectLst/>
                        </a:rPr>
                        <a:t>. If fixed =FALSE then </a:t>
                      </a:r>
                      <a:r>
                        <a:rPr lang="en-US" sz="1200" i="1" dirty="0">
                          <a:effectLst/>
                        </a:rPr>
                        <a:t>pattern</a:t>
                      </a:r>
                      <a:r>
                        <a:rPr lang="en-US" sz="1200" dirty="0">
                          <a:effectLst/>
                        </a:rPr>
                        <a:t> is a </a:t>
                      </a:r>
                      <a:r>
                        <a:rPr lang="en-US" sz="1200" u="none" strike="noStrike" dirty="0">
                          <a:solidFill>
                            <a:srgbClr val="4082B2"/>
                          </a:solidFill>
                          <a:effectLst/>
                          <a:latin typeface="Roboto"/>
                          <a:hlinkClick r:id="rId2"/>
                        </a:rPr>
                        <a:t>regular expression</a:t>
                      </a:r>
                      <a:r>
                        <a:rPr lang="en-US" sz="1200" dirty="0">
                          <a:effectLst/>
                        </a:rPr>
                        <a:t>. If fixed=TRUE then </a:t>
                      </a:r>
                      <a:r>
                        <a:rPr lang="en-US" sz="1200" i="1" dirty="0">
                          <a:effectLst/>
                        </a:rPr>
                        <a:t>pattern</a:t>
                      </a:r>
                      <a:r>
                        <a:rPr lang="en-US" sz="1200" dirty="0">
                          <a:effectLst/>
                        </a:rPr>
                        <a:t> is a text string. Returns matching indices.</a:t>
                      </a: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</a:rPr>
                        <a:t>grep("A", c("</a:t>
                      </a:r>
                      <a:r>
                        <a:rPr lang="en-US" sz="1200" dirty="0" err="1">
                          <a:effectLst/>
                        </a:rPr>
                        <a:t>b","A","c</a:t>
                      </a:r>
                      <a:r>
                        <a:rPr lang="en-US" sz="1200" dirty="0">
                          <a:effectLst/>
                        </a:rPr>
                        <a:t>"), fixed=TRUE) returns 2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772158"/>
                  </a:ext>
                </a:extLst>
              </a:tr>
              <a:tr h="1097401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sub(</a:t>
                      </a:r>
                      <a:r>
                        <a:rPr lang="en-US" sz="1200" i="1">
                          <a:effectLst/>
                        </a:rPr>
                        <a:t>pattern</a:t>
                      </a:r>
                      <a:r>
                        <a:rPr lang="en-US" sz="1200" b="1">
                          <a:effectLst/>
                        </a:rPr>
                        <a:t>, </a:t>
                      </a:r>
                      <a:r>
                        <a:rPr lang="en-US" sz="1200" i="1">
                          <a:effectLst/>
                        </a:rPr>
                        <a:t>replacement</a:t>
                      </a:r>
                      <a:r>
                        <a:rPr lang="en-US" sz="1200" b="1">
                          <a:effectLst/>
                        </a:rPr>
                        <a:t>, </a:t>
                      </a:r>
                      <a:r>
                        <a:rPr lang="en-US" sz="1200" i="1">
                          <a:effectLst/>
                        </a:rPr>
                        <a:t>x</a:t>
                      </a:r>
                      <a:r>
                        <a:rPr lang="en-US" sz="1200" b="1">
                          <a:effectLst/>
                        </a:rPr>
                        <a:t>, ignore.case =</a:t>
                      </a:r>
                      <a:r>
                        <a:rPr lang="en-US" sz="1200">
                          <a:effectLst/>
                        </a:rPr>
                        <a:t>FALSE</a:t>
                      </a:r>
                      <a:r>
                        <a:rPr lang="en-US" sz="1200" b="1">
                          <a:effectLst/>
                        </a:rPr>
                        <a:t>, fixed=</a:t>
                      </a:r>
                      <a:r>
                        <a:rPr lang="en-US" sz="1200">
                          <a:effectLst/>
                        </a:rPr>
                        <a:t>FALSE</a:t>
                      </a:r>
                      <a:r>
                        <a:rPr lang="en-US" sz="1200" b="1">
                          <a:effectLst/>
                        </a:rPr>
                        <a:t>)</a:t>
                      </a:r>
                      <a:endParaRPr lang="en-US" sz="1200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t">
                        <a:buFont typeface="Arial" panose="020B0604020202020204" pitchFamily="34" charset="0"/>
                        <a:buNone/>
                      </a:pPr>
                      <a:r>
                        <a:rPr lang="en-US" sz="1200" dirty="0">
                          <a:effectLst/>
                        </a:rPr>
                        <a:t>Find </a:t>
                      </a:r>
                      <a:r>
                        <a:rPr lang="en-US" sz="1200" i="1" dirty="0">
                          <a:effectLst/>
                        </a:rPr>
                        <a:t>pattern</a:t>
                      </a:r>
                      <a:r>
                        <a:rPr lang="en-US" sz="1200" dirty="0">
                          <a:effectLst/>
                        </a:rPr>
                        <a:t> in </a:t>
                      </a:r>
                      <a:r>
                        <a:rPr lang="en-US" sz="1200" i="1" dirty="0">
                          <a:effectLst/>
                        </a:rPr>
                        <a:t>x</a:t>
                      </a:r>
                      <a:r>
                        <a:rPr lang="en-US" sz="1200" dirty="0">
                          <a:effectLst/>
                        </a:rPr>
                        <a:t> and replace with </a:t>
                      </a:r>
                      <a:r>
                        <a:rPr lang="en-US" sz="1200" i="1" dirty="0">
                          <a:effectLst/>
                        </a:rPr>
                        <a:t>replacement</a:t>
                      </a:r>
                      <a:r>
                        <a:rPr lang="en-US" sz="1200" dirty="0">
                          <a:effectLst/>
                        </a:rPr>
                        <a:t> text. If fixed=FALSE then </a:t>
                      </a:r>
                      <a:r>
                        <a:rPr lang="en-US" sz="1200" i="1" dirty="0">
                          <a:effectLst/>
                        </a:rPr>
                        <a:t>pattern</a:t>
                      </a:r>
                      <a:r>
                        <a:rPr lang="en-US" sz="1200" dirty="0">
                          <a:effectLst/>
                        </a:rPr>
                        <a:t> is a regular expression</a:t>
                      </a:r>
                      <a:r>
                        <a:rPr lang="en-US" sz="1200" u="none" strike="noStrike" dirty="0">
                          <a:solidFill>
                            <a:srgbClr val="4082B2"/>
                          </a:solidFill>
                          <a:effectLst/>
                          <a:latin typeface="Roboto"/>
                          <a:hlinkClick r:id="rId2"/>
                        </a:rPr>
                        <a:t>.</a:t>
                      </a:r>
                      <a:br>
                        <a:rPr lang="en-US" sz="1200" u="none" strike="noStrike" dirty="0">
                          <a:solidFill>
                            <a:srgbClr val="4082B2"/>
                          </a:solidFill>
                          <a:effectLst/>
                          <a:latin typeface="Roboto"/>
                          <a:hlinkClick r:id="rId2"/>
                        </a:rPr>
                      </a:br>
                      <a:r>
                        <a:rPr lang="en-US" sz="1200" dirty="0">
                          <a:effectLst/>
                        </a:rPr>
                        <a:t>If fixed = T then </a:t>
                      </a:r>
                      <a:r>
                        <a:rPr lang="en-US" sz="1200" i="1" dirty="0">
                          <a:effectLst/>
                        </a:rPr>
                        <a:t>pattern</a:t>
                      </a:r>
                      <a:r>
                        <a:rPr lang="en-US" sz="1200" dirty="0">
                          <a:effectLst/>
                        </a:rPr>
                        <a:t> is a text string. </a:t>
                      </a: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</a:rPr>
                        <a:t>sub("\\s",".","Hello There") returns "</a:t>
                      </a:r>
                      <a:r>
                        <a:rPr lang="en-US" sz="1200" dirty="0" err="1">
                          <a:effectLst/>
                        </a:rPr>
                        <a:t>Hello.There</a:t>
                      </a:r>
                      <a:r>
                        <a:rPr lang="en-US" sz="1200" dirty="0">
                          <a:effectLst/>
                        </a:rPr>
                        <a:t>"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42908"/>
                  </a:ext>
                </a:extLst>
              </a:tr>
              <a:tr h="583971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strsplit(</a:t>
                      </a:r>
                      <a:r>
                        <a:rPr lang="en-US" sz="1200" i="1">
                          <a:effectLst/>
                        </a:rPr>
                        <a:t>x</a:t>
                      </a:r>
                      <a:r>
                        <a:rPr lang="en-US" sz="1200" b="1">
                          <a:effectLst/>
                        </a:rPr>
                        <a:t>, </a:t>
                      </a:r>
                      <a:r>
                        <a:rPr lang="en-US" sz="1200" i="1">
                          <a:effectLst/>
                        </a:rPr>
                        <a:t>split</a:t>
                      </a:r>
                      <a:r>
                        <a:rPr lang="en-US" sz="1200" b="1">
                          <a:effectLst/>
                        </a:rPr>
                        <a:t>)</a:t>
                      </a:r>
                      <a:endParaRPr lang="en-US" sz="1200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t">
                        <a:buFont typeface="Arial" panose="020B0604020202020204" pitchFamily="34" charset="0"/>
                        <a:buNone/>
                      </a:pPr>
                      <a:r>
                        <a:rPr lang="en-US" sz="1200" dirty="0">
                          <a:effectLst/>
                        </a:rPr>
                        <a:t>Split the elements of character vector </a:t>
                      </a:r>
                      <a:r>
                        <a:rPr lang="en-US" sz="1200" i="1" dirty="0">
                          <a:effectLst/>
                        </a:rPr>
                        <a:t>x</a:t>
                      </a:r>
                      <a:r>
                        <a:rPr lang="en-US" sz="1200" dirty="0">
                          <a:effectLst/>
                        </a:rPr>
                        <a:t> at </a:t>
                      </a:r>
                      <a:r>
                        <a:rPr lang="en-US" sz="1200" i="1" dirty="0">
                          <a:effectLst/>
                        </a:rPr>
                        <a:t>split</a:t>
                      </a:r>
                      <a:r>
                        <a:rPr lang="en-US" sz="1200" dirty="0">
                          <a:effectLst/>
                        </a:rPr>
                        <a:t>. </a:t>
                      </a: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>
                          <a:effectLst/>
                        </a:rPr>
                        <a:t>strsplit</a:t>
                      </a:r>
                      <a:r>
                        <a:rPr lang="en-US" sz="1200" dirty="0">
                          <a:effectLst/>
                        </a:rPr>
                        <a:t>("</a:t>
                      </a:r>
                      <a:r>
                        <a:rPr lang="en-US" sz="1200" dirty="0" err="1">
                          <a:effectLst/>
                        </a:rPr>
                        <a:t>abc</a:t>
                      </a:r>
                      <a:r>
                        <a:rPr lang="en-US" sz="1200" dirty="0">
                          <a:effectLst/>
                        </a:rPr>
                        <a:t>", "") returns 3 element vector "</a:t>
                      </a:r>
                      <a:r>
                        <a:rPr lang="en-US" sz="1200" dirty="0" err="1">
                          <a:effectLst/>
                        </a:rPr>
                        <a:t>a","b","c</a:t>
                      </a:r>
                      <a:r>
                        <a:rPr lang="en-US" sz="1200" dirty="0">
                          <a:effectLst/>
                        </a:rPr>
                        <a:t>"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314557"/>
                  </a:ext>
                </a:extLst>
              </a:tr>
              <a:tr h="623038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paste(..., sep="")</a:t>
                      </a:r>
                      <a:endParaRPr lang="en-US" sz="1200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Concatenate strings after using </a:t>
                      </a:r>
                      <a:r>
                        <a:rPr lang="en-US" sz="1200" i="1" dirty="0" err="1">
                          <a:effectLst/>
                        </a:rPr>
                        <a:t>sep</a:t>
                      </a:r>
                      <a:r>
                        <a:rPr lang="en-US" sz="1200" dirty="0">
                          <a:effectLst/>
                        </a:rPr>
                        <a:t> string to separate them.</a:t>
                      </a: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</a:rPr>
                        <a:t>paste("x",1:3,sep="") returns c("x1","x2" "x3")</a:t>
                      </a: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</a:rPr>
                        <a:t>paste("x",1:3,sep="M") returns c("xM1","xM2" "xM3")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879421"/>
                  </a:ext>
                </a:extLst>
              </a:tr>
              <a:tr h="318735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toupper(</a:t>
                      </a:r>
                      <a:r>
                        <a:rPr lang="en-US" sz="1200" i="1">
                          <a:effectLst/>
                        </a:rPr>
                        <a:t>x</a:t>
                      </a:r>
                      <a:r>
                        <a:rPr lang="en-US" sz="1200" b="1">
                          <a:effectLst/>
                        </a:rPr>
                        <a:t>)</a:t>
                      </a:r>
                      <a:endParaRPr lang="en-US" sz="1200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Uppercase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048569"/>
                  </a:ext>
                </a:extLst>
              </a:tr>
              <a:tr h="318735"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 err="1">
                          <a:effectLst/>
                        </a:rPr>
                        <a:t>tolower</a:t>
                      </a:r>
                      <a:r>
                        <a:rPr lang="en-US" sz="1200" b="1" dirty="0">
                          <a:effectLst/>
                        </a:rPr>
                        <a:t>(</a:t>
                      </a:r>
                      <a:r>
                        <a:rPr lang="en-US" sz="1200" i="1" dirty="0">
                          <a:effectLst/>
                        </a:rPr>
                        <a:t>x</a:t>
                      </a:r>
                      <a:r>
                        <a:rPr lang="en-US" sz="1200" b="1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Lowercase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155392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886BF94-4D45-47D2-B324-4B655E78D22B}"/>
              </a:ext>
            </a:extLst>
          </p:cNvPr>
          <p:cNvSpPr/>
          <p:nvPr/>
        </p:nvSpPr>
        <p:spPr>
          <a:xfrm>
            <a:off x="0" y="1105469"/>
            <a:ext cx="9144000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Roboto"/>
              </a:rPr>
              <a:t>Character Functions</a:t>
            </a:r>
            <a:endParaRPr lang="en-US" b="1" dirty="0">
              <a:solidFill>
                <a:schemeClr val="bg1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88046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E1A232-A400-47AD-A67A-E7D73DF5484D}"/>
              </a:ext>
            </a:extLst>
          </p:cNvPr>
          <p:cNvSpPr/>
          <p:nvPr/>
        </p:nvSpPr>
        <p:spPr bwMode="auto">
          <a:xfrm>
            <a:off x="0" y="0"/>
            <a:ext cx="9144000" cy="6524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66CC"/>
                </a:solidFill>
              </a:rPr>
              <a:t>INTRODUCTION TO 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AE93C4-7BB7-42A7-8171-1F52D6AC1D62}"/>
              </a:ext>
            </a:extLst>
          </p:cNvPr>
          <p:cNvSpPr/>
          <p:nvPr/>
        </p:nvSpPr>
        <p:spPr bwMode="auto">
          <a:xfrm>
            <a:off x="0" y="653729"/>
            <a:ext cx="9144000" cy="45174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Built-in Function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C3687AA0-1912-496D-8BB8-7A2A3FF00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892134"/>
              </p:ext>
            </p:extLst>
          </p:nvPr>
        </p:nvGraphicFramePr>
        <p:xfrm>
          <a:off x="0" y="1409365"/>
          <a:ext cx="9144001" cy="5205138"/>
        </p:xfrm>
        <a:graphic>
          <a:graphicData uri="http://schemas.openxmlformats.org/drawingml/2006/table">
            <a:tbl>
              <a:tblPr/>
              <a:tblGrid>
                <a:gridCol w="2600325">
                  <a:extLst>
                    <a:ext uri="{9D8B030D-6E8A-4147-A177-3AD203B41FA5}">
                      <a16:colId xmlns:a16="http://schemas.microsoft.com/office/drawing/2014/main" val="1656689032"/>
                    </a:ext>
                  </a:extLst>
                </a:gridCol>
                <a:gridCol w="6543676">
                  <a:extLst>
                    <a:ext uri="{9D8B030D-6E8A-4147-A177-3AD203B41FA5}">
                      <a16:colId xmlns:a16="http://schemas.microsoft.com/office/drawing/2014/main" val="1690397763"/>
                    </a:ext>
                  </a:extLst>
                </a:gridCol>
              </a:tblGrid>
              <a:tr h="32418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</a:rPr>
                        <a:t>Function</a:t>
                      </a:r>
                      <a:endParaRPr lang="en-US" sz="1400" dirty="0">
                        <a:effectLst/>
                      </a:endParaRPr>
                    </a:p>
                  </a:txBody>
                  <a:tcPr marL="15369" marR="15369" marT="15369" marB="153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15369" marR="15369" marT="15369" marB="153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789547"/>
                  </a:ext>
                </a:extLst>
              </a:tr>
              <a:tr h="872273"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</a:rPr>
                        <a:t>mean(</a:t>
                      </a:r>
                      <a:r>
                        <a:rPr lang="en-US" sz="1200" i="1" dirty="0">
                          <a:effectLst/>
                        </a:rPr>
                        <a:t>x</a:t>
                      </a:r>
                      <a:r>
                        <a:rPr lang="en-US" sz="1200" b="1" dirty="0">
                          <a:effectLst/>
                        </a:rPr>
                        <a:t>, trim=</a:t>
                      </a:r>
                      <a:r>
                        <a:rPr lang="en-US" sz="1200" dirty="0">
                          <a:effectLst/>
                        </a:rPr>
                        <a:t>0</a:t>
                      </a:r>
                      <a:r>
                        <a:rPr lang="en-US" sz="1200" b="1" dirty="0">
                          <a:effectLst/>
                        </a:rPr>
                        <a:t>,</a:t>
                      </a:r>
                      <a:br>
                        <a:rPr lang="en-US" sz="1200" b="1" dirty="0">
                          <a:effectLst/>
                        </a:rPr>
                      </a:br>
                      <a:r>
                        <a:rPr lang="en-US" sz="1200" b="1" dirty="0">
                          <a:effectLst/>
                        </a:rPr>
                        <a:t>na.rm=</a:t>
                      </a:r>
                      <a:r>
                        <a:rPr lang="en-US" sz="1200" dirty="0">
                          <a:effectLst/>
                        </a:rPr>
                        <a:t>FALSE</a:t>
                      </a:r>
                      <a:r>
                        <a:rPr lang="en-US" sz="1200" b="1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t">
                        <a:buFont typeface="Arial" panose="020B0604020202020204" pitchFamily="34" charset="0"/>
                        <a:buNone/>
                      </a:pPr>
                      <a:r>
                        <a:rPr lang="en-US" sz="1200" dirty="0">
                          <a:effectLst/>
                        </a:rPr>
                        <a:t>mean of object x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i="1" dirty="0">
                          <a:effectLst/>
                        </a:rPr>
                        <a:t># trimmed mean, removing any missing values and </a:t>
                      </a:r>
                      <a:br>
                        <a:rPr lang="en-US" sz="1200" i="1" dirty="0">
                          <a:effectLst/>
                        </a:rPr>
                      </a:br>
                      <a:r>
                        <a:rPr lang="en-US" sz="1200" i="1" dirty="0">
                          <a:effectLst/>
                        </a:rPr>
                        <a:t># 5 percent of highest and lowest scores </a:t>
                      </a: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</a:rPr>
                        <a:t>mx &lt;- mean(</a:t>
                      </a:r>
                      <a:r>
                        <a:rPr lang="en-US" sz="1200" dirty="0" err="1">
                          <a:effectLst/>
                        </a:rPr>
                        <a:t>x,trim</a:t>
                      </a:r>
                      <a:r>
                        <a:rPr lang="en-US" sz="1200" dirty="0">
                          <a:effectLst/>
                        </a:rPr>
                        <a:t>=.05,na.rm=TRUE)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097034"/>
                  </a:ext>
                </a:extLst>
              </a:tr>
              <a:tr h="467740"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 err="1">
                          <a:effectLst/>
                        </a:rPr>
                        <a:t>sd</a:t>
                      </a:r>
                      <a:r>
                        <a:rPr lang="en-US" sz="1200" b="1" dirty="0">
                          <a:effectLst/>
                        </a:rPr>
                        <a:t>(</a:t>
                      </a:r>
                      <a:r>
                        <a:rPr lang="en-US" sz="1200" i="1" dirty="0">
                          <a:effectLst/>
                        </a:rPr>
                        <a:t>x</a:t>
                      </a:r>
                      <a:r>
                        <a:rPr lang="en-US" sz="1200" b="1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standard deviation of object(x). also look at var(x) for variance and mad(x) for median absolute deviation.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586338"/>
                  </a:ext>
                </a:extLst>
              </a:tr>
              <a:tr h="441843"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</a:rPr>
                        <a:t>median(</a:t>
                      </a:r>
                      <a:r>
                        <a:rPr lang="en-US" sz="1200" i="1" dirty="0">
                          <a:effectLst/>
                        </a:rPr>
                        <a:t>x</a:t>
                      </a:r>
                      <a:r>
                        <a:rPr lang="en-US" sz="1200" b="1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median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75253"/>
                  </a:ext>
                </a:extLst>
              </a:tr>
              <a:tr h="872273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quantile(</a:t>
                      </a:r>
                      <a:r>
                        <a:rPr lang="en-US" sz="1200" i="1">
                          <a:effectLst/>
                        </a:rPr>
                        <a:t>x</a:t>
                      </a:r>
                      <a:r>
                        <a:rPr lang="en-US" sz="1200" b="1">
                          <a:effectLst/>
                        </a:rPr>
                        <a:t>, </a:t>
                      </a:r>
                      <a:r>
                        <a:rPr lang="en-US" sz="1200" i="1">
                          <a:effectLst/>
                        </a:rPr>
                        <a:t>probs</a:t>
                      </a:r>
                      <a:r>
                        <a:rPr lang="en-US" sz="1200" b="1">
                          <a:effectLst/>
                        </a:rPr>
                        <a:t>)</a:t>
                      </a:r>
                      <a:endParaRPr lang="en-US" sz="1200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t">
                        <a:buFont typeface="Arial" panose="020B0604020202020204" pitchFamily="34" charset="0"/>
                        <a:buNone/>
                      </a:pPr>
                      <a:r>
                        <a:rPr lang="en-US" sz="1200" dirty="0">
                          <a:effectLst/>
                        </a:rPr>
                        <a:t>quantiles where x is the numeric vector whose quantiles are desired and </a:t>
                      </a:r>
                      <a:r>
                        <a:rPr lang="en-US" sz="1200" dirty="0" err="1">
                          <a:effectLst/>
                        </a:rPr>
                        <a:t>probs</a:t>
                      </a:r>
                      <a:r>
                        <a:rPr lang="en-US" sz="1200" dirty="0">
                          <a:effectLst/>
                        </a:rPr>
                        <a:t> is a numeric vector with probabilities in [0,1].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i="1" dirty="0">
                          <a:effectLst/>
                        </a:rPr>
                        <a:t># 30th and 84th percentiles of x</a:t>
                      </a: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</a:rPr>
                        <a:t>y &lt;- quantile(x, c(.3,.84))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107355"/>
                  </a:ext>
                </a:extLst>
              </a:tr>
              <a:tr h="442744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range(</a:t>
                      </a:r>
                      <a:r>
                        <a:rPr lang="en-US" sz="1200" i="1">
                          <a:effectLst/>
                        </a:rPr>
                        <a:t>x</a:t>
                      </a:r>
                      <a:r>
                        <a:rPr lang="en-US" sz="1200" b="1">
                          <a:effectLst/>
                        </a:rPr>
                        <a:t>)</a:t>
                      </a:r>
                      <a:endParaRPr lang="en-US" sz="1200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range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772158"/>
                  </a:ext>
                </a:extLst>
              </a:tr>
              <a:tr h="500441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sum(</a:t>
                      </a:r>
                      <a:r>
                        <a:rPr lang="en-US" sz="1200" i="1">
                          <a:effectLst/>
                        </a:rPr>
                        <a:t>x</a:t>
                      </a:r>
                      <a:r>
                        <a:rPr lang="en-US" sz="1200" b="1">
                          <a:effectLst/>
                        </a:rPr>
                        <a:t>)</a:t>
                      </a:r>
                      <a:endParaRPr lang="en-US" sz="1200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sum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42908"/>
                  </a:ext>
                </a:extLst>
              </a:tr>
              <a:tr h="266305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diff(</a:t>
                      </a:r>
                      <a:r>
                        <a:rPr lang="en-US" sz="1200" i="1">
                          <a:effectLst/>
                        </a:rPr>
                        <a:t>x</a:t>
                      </a:r>
                      <a:r>
                        <a:rPr lang="en-US" sz="1200" b="1">
                          <a:effectLst/>
                        </a:rPr>
                        <a:t>, lag=</a:t>
                      </a:r>
                      <a:r>
                        <a:rPr lang="en-US" sz="1200" i="1">
                          <a:effectLst/>
                        </a:rPr>
                        <a:t>1</a:t>
                      </a:r>
                      <a:r>
                        <a:rPr lang="en-US" sz="1200" b="1">
                          <a:effectLst/>
                        </a:rPr>
                        <a:t>)</a:t>
                      </a:r>
                      <a:endParaRPr lang="en-US" sz="1200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lagged differences, with lag indicating which lag to use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314557"/>
                  </a:ext>
                </a:extLst>
              </a:tr>
              <a:tr h="284120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min(</a:t>
                      </a:r>
                      <a:r>
                        <a:rPr lang="en-US" sz="1200" i="1">
                          <a:effectLst/>
                        </a:rPr>
                        <a:t>x</a:t>
                      </a:r>
                      <a:r>
                        <a:rPr lang="en-US" sz="1200" b="1">
                          <a:effectLst/>
                        </a:rPr>
                        <a:t>)</a:t>
                      </a:r>
                      <a:endParaRPr lang="en-US" sz="1200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minimum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879421"/>
                  </a:ext>
                </a:extLst>
              </a:tr>
              <a:tr h="265474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max(</a:t>
                      </a:r>
                      <a:r>
                        <a:rPr lang="en-US" sz="1200" i="1">
                          <a:effectLst/>
                        </a:rPr>
                        <a:t>x</a:t>
                      </a:r>
                      <a:r>
                        <a:rPr lang="en-US" sz="1200" b="1">
                          <a:effectLst/>
                        </a:rPr>
                        <a:t>)</a:t>
                      </a:r>
                      <a:endParaRPr lang="en-US" sz="1200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maximum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048569"/>
                  </a:ext>
                </a:extLst>
              </a:tr>
              <a:tr h="467740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effectLst/>
                        </a:rPr>
                        <a:t>scale(</a:t>
                      </a:r>
                      <a:r>
                        <a:rPr lang="en-US" sz="1200" i="1">
                          <a:effectLst/>
                        </a:rPr>
                        <a:t>x</a:t>
                      </a:r>
                      <a:r>
                        <a:rPr lang="en-US" sz="1200" b="1">
                          <a:effectLst/>
                        </a:rPr>
                        <a:t>, center=</a:t>
                      </a:r>
                      <a:r>
                        <a:rPr lang="en-US" sz="1200">
                          <a:effectLst/>
                        </a:rPr>
                        <a:t>TRUE</a:t>
                      </a:r>
                      <a:r>
                        <a:rPr lang="en-US" sz="1200" b="1">
                          <a:effectLst/>
                        </a:rPr>
                        <a:t>, scale=</a:t>
                      </a:r>
                      <a:r>
                        <a:rPr lang="en-US" sz="1200">
                          <a:effectLst/>
                        </a:rPr>
                        <a:t>TRUE</a:t>
                      </a:r>
                      <a:r>
                        <a:rPr lang="en-US" sz="1200" b="1">
                          <a:effectLst/>
                        </a:rPr>
                        <a:t>)</a:t>
                      </a:r>
                      <a:endParaRPr lang="en-US" sz="1200">
                        <a:effectLst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column center or standardize a matrix.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155392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886BF94-4D45-47D2-B324-4B655E78D22B}"/>
              </a:ext>
            </a:extLst>
          </p:cNvPr>
          <p:cNvSpPr/>
          <p:nvPr/>
        </p:nvSpPr>
        <p:spPr>
          <a:xfrm>
            <a:off x="0" y="1105469"/>
            <a:ext cx="9144000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Roboto"/>
              </a:rPr>
              <a:t>Statistical Functions</a:t>
            </a:r>
            <a:endParaRPr lang="en-US" b="1" dirty="0">
              <a:solidFill>
                <a:schemeClr val="bg1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0239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CE10D98-98A2-4E6C-A533-B15C75CE21CF}"/>
              </a:ext>
            </a:extLst>
          </p:cNvPr>
          <p:cNvSpPr/>
          <p:nvPr/>
        </p:nvSpPr>
        <p:spPr bwMode="auto">
          <a:xfrm>
            <a:off x="0" y="0"/>
            <a:ext cx="9144000" cy="6524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66CC"/>
                </a:solidFill>
              </a:rPr>
              <a:t>R Training Sessions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8148A3-A411-454C-8737-FCFE1C0B78CB}"/>
              </a:ext>
            </a:extLst>
          </p:cNvPr>
          <p:cNvGrpSpPr/>
          <p:nvPr/>
        </p:nvGrpSpPr>
        <p:grpSpPr>
          <a:xfrm>
            <a:off x="0" y="652462"/>
            <a:ext cx="9144000" cy="2522932"/>
            <a:chOff x="0" y="2072751"/>
            <a:chExt cx="9144000" cy="252293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D8F52E5-452C-4B19-84C3-A3B41A76DD3B}"/>
                </a:ext>
              </a:extLst>
            </p:cNvPr>
            <p:cNvGrpSpPr/>
            <p:nvPr/>
          </p:nvGrpSpPr>
          <p:grpSpPr>
            <a:xfrm>
              <a:off x="0" y="2072751"/>
              <a:ext cx="9144000" cy="2522932"/>
              <a:chOff x="0" y="1401368"/>
              <a:chExt cx="9144000" cy="2522932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1C83F31-8F1C-429E-8943-BC521D845C96}"/>
                  </a:ext>
                </a:extLst>
              </p:cNvPr>
              <p:cNvSpPr/>
              <p:nvPr/>
            </p:nvSpPr>
            <p:spPr bwMode="auto">
              <a:xfrm>
                <a:off x="0" y="1401368"/>
                <a:ext cx="9144000" cy="2522932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dirty="0" err="1"/>
              </a:p>
            </p:txBody>
          </p:sp>
          <p:sp>
            <p:nvSpPr>
              <p:cNvPr id="21" name="Arrow: Left 20">
                <a:extLst>
                  <a:ext uri="{FF2B5EF4-FFF2-40B4-BE49-F238E27FC236}">
                    <a16:creationId xmlns:a16="http://schemas.microsoft.com/office/drawing/2014/main" id="{FDEA3DF9-452A-499D-93D1-F4238047D9C6}"/>
                  </a:ext>
                </a:extLst>
              </p:cNvPr>
              <p:cNvSpPr/>
              <p:nvPr/>
            </p:nvSpPr>
            <p:spPr bwMode="auto">
              <a:xfrm rot="10800000">
                <a:off x="8250527" y="2714625"/>
                <a:ext cx="762000" cy="476250"/>
              </a:xfrm>
              <a:prstGeom prst="leftArrow">
                <a:avLst>
                  <a:gd name="adj1" fmla="val 64734"/>
                  <a:gd name="adj2" fmla="val 56451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dirty="0" err="1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9F13A54-91CA-4953-8B80-DE8F8BCA7345}"/>
                  </a:ext>
                </a:extLst>
              </p:cNvPr>
              <p:cNvSpPr/>
              <p:nvPr/>
            </p:nvSpPr>
            <p:spPr bwMode="auto">
              <a:xfrm>
                <a:off x="2102168" y="2800350"/>
                <a:ext cx="314151" cy="304800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dirty="0" err="1"/>
              </a:p>
            </p:txBody>
          </p:sp>
          <p:sp>
            <p:nvSpPr>
              <p:cNvPr id="23" name="Arrow: Left 22">
                <a:extLst>
                  <a:ext uri="{FF2B5EF4-FFF2-40B4-BE49-F238E27FC236}">
                    <a16:creationId xmlns:a16="http://schemas.microsoft.com/office/drawing/2014/main" id="{8BDB27E8-B0E3-4CBB-8E3D-CEDB33019727}"/>
                  </a:ext>
                </a:extLst>
              </p:cNvPr>
              <p:cNvSpPr/>
              <p:nvPr/>
            </p:nvSpPr>
            <p:spPr bwMode="auto">
              <a:xfrm>
                <a:off x="131474" y="2714625"/>
                <a:ext cx="762000" cy="476250"/>
              </a:xfrm>
              <a:prstGeom prst="leftArrow">
                <a:avLst>
                  <a:gd name="adj1" fmla="val 64734"/>
                  <a:gd name="adj2" fmla="val 56451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dirty="0" err="1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4DE6198-95BC-46FA-AD2D-94992E11AF3E}"/>
                  </a:ext>
                </a:extLst>
              </p:cNvPr>
              <p:cNvSpPr/>
              <p:nvPr/>
            </p:nvSpPr>
            <p:spPr bwMode="auto">
              <a:xfrm>
                <a:off x="3632501" y="2800350"/>
                <a:ext cx="314151" cy="304800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dirty="0" err="1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A9A9162-4D68-4D7D-BD12-A5B315A932E5}"/>
                  </a:ext>
                </a:extLst>
              </p:cNvPr>
              <p:cNvSpPr/>
              <p:nvPr/>
            </p:nvSpPr>
            <p:spPr bwMode="auto">
              <a:xfrm>
                <a:off x="5162834" y="2800350"/>
                <a:ext cx="314151" cy="304800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dirty="0" err="1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7812275-CEB7-416E-B7F3-65B73F40791E}"/>
                  </a:ext>
                </a:extLst>
              </p:cNvPr>
              <p:cNvSpPr/>
              <p:nvPr/>
            </p:nvSpPr>
            <p:spPr bwMode="auto">
              <a:xfrm>
                <a:off x="6693167" y="2800350"/>
                <a:ext cx="314151" cy="304800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dirty="0" err="1"/>
              </a:p>
            </p:txBody>
          </p:sp>
          <p:sp>
            <p:nvSpPr>
              <p:cNvPr id="27" name="Circle: Hollow 26">
                <a:extLst>
                  <a:ext uri="{FF2B5EF4-FFF2-40B4-BE49-F238E27FC236}">
                    <a16:creationId xmlns:a16="http://schemas.microsoft.com/office/drawing/2014/main" id="{DF283845-A8AD-40A4-B8BC-18444A1FF2EE}"/>
                  </a:ext>
                </a:extLst>
              </p:cNvPr>
              <p:cNvSpPr/>
              <p:nvPr/>
            </p:nvSpPr>
            <p:spPr bwMode="auto">
              <a:xfrm>
                <a:off x="805367" y="2262188"/>
                <a:ext cx="1381125" cy="1381125"/>
              </a:xfrm>
              <a:prstGeom prst="donut">
                <a:avLst>
                  <a:gd name="adj" fmla="val 9525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dirty="0" err="1"/>
              </a:p>
            </p:txBody>
          </p:sp>
          <p:sp>
            <p:nvSpPr>
              <p:cNvPr id="28" name="Circle: Hollow 27">
                <a:extLst>
                  <a:ext uri="{FF2B5EF4-FFF2-40B4-BE49-F238E27FC236}">
                    <a16:creationId xmlns:a16="http://schemas.microsoft.com/office/drawing/2014/main" id="{1F53DC5A-B2EE-432B-A540-8712CC369501}"/>
                  </a:ext>
                </a:extLst>
              </p:cNvPr>
              <p:cNvSpPr/>
              <p:nvPr/>
            </p:nvSpPr>
            <p:spPr bwMode="auto">
              <a:xfrm>
                <a:off x="6891842" y="2262188"/>
                <a:ext cx="1381125" cy="1381125"/>
              </a:xfrm>
              <a:prstGeom prst="donut">
                <a:avLst>
                  <a:gd name="adj" fmla="val 9525"/>
                </a:avLst>
              </a:prstGeom>
              <a:solidFill>
                <a:srgbClr val="FFCC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dirty="0" err="1"/>
              </a:p>
            </p:txBody>
          </p:sp>
          <p:sp>
            <p:nvSpPr>
              <p:cNvPr id="29" name="Circle: Hollow 28">
                <a:extLst>
                  <a:ext uri="{FF2B5EF4-FFF2-40B4-BE49-F238E27FC236}">
                    <a16:creationId xmlns:a16="http://schemas.microsoft.com/office/drawing/2014/main" id="{784D0F60-2BE4-43C3-A790-2B9CB3AC30D8}"/>
                  </a:ext>
                </a:extLst>
              </p:cNvPr>
              <p:cNvSpPr/>
              <p:nvPr/>
            </p:nvSpPr>
            <p:spPr bwMode="auto">
              <a:xfrm>
                <a:off x="5370224" y="2262188"/>
                <a:ext cx="1381125" cy="1381125"/>
              </a:xfrm>
              <a:prstGeom prst="donut">
                <a:avLst>
                  <a:gd name="adj" fmla="val 9525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dirty="0" err="1"/>
              </a:p>
            </p:txBody>
          </p:sp>
          <p:sp>
            <p:nvSpPr>
              <p:cNvPr id="30" name="Circle: Hollow 29">
                <a:extLst>
                  <a:ext uri="{FF2B5EF4-FFF2-40B4-BE49-F238E27FC236}">
                    <a16:creationId xmlns:a16="http://schemas.microsoft.com/office/drawing/2014/main" id="{37784E69-7460-4E15-83EB-0CD555CB2CA6}"/>
                  </a:ext>
                </a:extLst>
              </p:cNvPr>
              <p:cNvSpPr/>
              <p:nvPr/>
            </p:nvSpPr>
            <p:spPr bwMode="auto">
              <a:xfrm>
                <a:off x="3848605" y="2262188"/>
                <a:ext cx="1381125" cy="1381125"/>
              </a:xfrm>
              <a:prstGeom prst="donut">
                <a:avLst>
                  <a:gd name="adj" fmla="val 9525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dirty="0" err="1"/>
              </a:p>
            </p:txBody>
          </p:sp>
          <p:sp>
            <p:nvSpPr>
              <p:cNvPr id="31" name="Circle: Hollow 30">
                <a:extLst>
                  <a:ext uri="{FF2B5EF4-FFF2-40B4-BE49-F238E27FC236}">
                    <a16:creationId xmlns:a16="http://schemas.microsoft.com/office/drawing/2014/main" id="{D47EBF42-C6FD-4C45-834A-DC79835980D1}"/>
                  </a:ext>
                </a:extLst>
              </p:cNvPr>
              <p:cNvSpPr/>
              <p:nvPr/>
            </p:nvSpPr>
            <p:spPr bwMode="auto">
              <a:xfrm>
                <a:off x="2326986" y="2262188"/>
                <a:ext cx="1381125" cy="1381125"/>
              </a:xfrm>
              <a:prstGeom prst="donut">
                <a:avLst>
                  <a:gd name="adj" fmla="val 9525"/>
                </a:avLst>
              </a:prstGeom>
              <a:solidFill>
                <a:srgbClr val="FFE6C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endParaRPr lang="en-US" dirty="0" err="1"/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733356E-C5C9-41A8-9D23-9149E7FD8565}"/>
                </a:ext>
              </a:extLst>
            </p:cNvPr>
            <p:cNvSpPr/>
            <p:nvPr/>
          </p:nvSpPr>
          <p:spPr bwMode="auto">
            <a:xfrm>
              <a:off x="930178" y="3060807"/>
              <a:ext cx="1135959" cy="11247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pic>
          <p:nvPicPr>
            <p:cNvPr id="33" name="Picture 4" descr="R-language-logo.png (866Ã383)">
              <a:extLst>
                <a:ext uri="{FF2B5EF4-FFF2-40B4-BE49-F238E27FC236}">
                  <a16:creationId xmlns:a16="http://schemas.microsoft.com/office/drawing/2014/main" id="{42FEF0AD-15BD-428F-A1BB-CAD8EC3437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3972" y1="28198" x2="13972" y2="28198"/>
                          <a14:backgroundMark x1="83372" y1="28198" x2="87067" y2="618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135" y="3185747"/>
              <a:ext cx="1745588" cy="8916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82077F5-FD65-467C-B138-21C10B7C2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30000" contrast="5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491" y="3038548"/>
              <a:ext cx="1160865" cy="1160865"/>
            </a:xfrm>
            <a:prstGeom prst="rect">
              <a:avLst/>
            </a:prstGeom>
          </p:spPr>
        </p:pic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3E13D34-EDBD-4D12-AC26-FB369AA8C19E}"/>
                </a:ext>
              </a:extLst>
            </p:cNvPr>
            <p:cNvSpPr/>
            <p:nvPr/>
          </p:nvSpPr>
          <p:spPr bwMode="auto">
            <a:xfrm>
              <a:off x="2451307" y="3061396"/>
              <a:ext cx="1135959" cy="1124712"/>
            </a:xfrm>
            <a:prstGeom prst="ellipse">
              <a:avLst/>
            </a:prstGeom>
            <a:solidFill>
              <a:srgbClr val="EF7B32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pic>
          <p:nvPicPr>
            <p:cNvPr id="36" name="Picture 2" descr="images (200Ã225)">
              <a:extLst>
                <a:ext uri="{FF2B5EF4-FFF2-40B4-BE49-F238E27FC236}">
                  <a16:creationId xmlns:a16="http://schemas.microsoft.com/office/drawing/2014/main" id="{2881A383-7A7F-4D13-876D-60C59D4C8B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4889" b="92889" l="4500" r="92000">
                          <a14:foregroundMark x1="8500" y1="44889" x2="8500" y2="44889"/>
                          <a14:foregroundMark x1="46000" y1="8000" x2="46000" y2="8000"/>
                          <a14:foregroundMark x1="41000" y1="34222" x2="41000" y2="34222"/>
                          <a14:foregroundMark x1="34000" y1="30222" x2="59000" y2="38667"/>
                          <a14:foregroundMark x1="59000" y1="38667" x2="34500" y2="34222"/>
                          <a14:foregroundMark x1="34500" y1="34222" x2="60000" y2="40889"/>
                          <a14:foregroundMark x1="60000" y1="40889" x2="34000" y2="38222"/>
                          <a14:foregroundMark x1="34000" y1="38222" x2="70500" y2="43556"/>
                          <a14:foregroundMark x1="70500" y1="43556" x2="45000" y2="43556"/>
                          <a14:foregroundMark x1="45000" y1="43556" x2="70500" y2="43556"/>
                          <a14:foregroundMark x1="70500" y1="43556" x2="47000" y2="56000"/>
                          <a14:foregroundMark x1="47000" y1="56000" x2="72500" y2="50667"/>
                          <a14:foregroundMark x1="72500" y1="50667" x2="75500" y2="60444"/>
                          <a14:foregroundMark x1="56500" y1="46222" x2="24500" y2="45778"/>
                          <a14:foregroundMark x1="26500" y1="47556" x2="50500" y2="64889"/>
                          <a14:foregroundMark x1="50500" y1="64889" x2="68500" y2="63556"/>
                          <a14:foregroundMark x1="53000" y1="89778" x2="53000" y2="89778"/>
                          <a14:foregroundMark x1="48500" y1="93333" x2="48500" y2="93333"/>
                          <a14:foregroundMark x1="92000" y1="59111" x2="92000" y2="59111"/>
                          <a14:foregroundMark x1="49500" y1="4889" x2="49500" y2="4889"/>
                          <a14:foregroundMark x1="4500" y1="26667" x2="4500" y2="26667"/>
                          <a14:backgroundMark x1="8000" y1="12000" x2="8000" y2="12000"/>
                          <a14:backgroundMark x1="89000" y1="10667" x2="89000" y2="10667"/>
                          <a14:backgroundMark x1="90000" y1="87111" x2="90000" y2="87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11" t="23130" r="20069" b="25243"/>
            <a:stretch/>
          </p:blipFill>
          <p:spPr bwMode="auto">
            <a:xfrm>
              <a:off x="2666751" y="3249683"/>
              <a:ext cx="730539" cy="696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x" descr="vdshwrgrxfllkezcetby.png (500Ã500)">
              <a:extLst>
                <a:ext uri="{FF2B5EF4-FFF2-40B4-BE49-F238E27FC236}">
                  <a16:creationId xmlns:a16="http://schemas.microsoft.com/office/drawing/2014/main" id="{193DF448-0D95-493F-89D6-D4CC7A1E718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8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1130" y="3038548"/>
              <a:ext cx="1160865" cy="1160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xx" descr="chart1.png (905Ã906)">
              <a:extLst>
                <a:ext uri="{FF2B5EF4-FFF2-40B4-BE49-F238E27FC236}">
                  <a16:creationId xmlns:a16="http://schemas.microsoft.com/office/drawing/2014/main" id="{FCDB4C69-7DEF-41C5-A4DA-2661ADD280C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9" cstate="print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9051" b="90177" l="9061" r="91492">
                          <a14:foregroundMark x1="9061" y1="50552" x2="9061" y2="50552"/>
                          <a14:foregroundMark x1="9171" y1="49890" x2="11050" y2="53863"/>
                          <a14:foregroundMark x1="45746" y1="9161" x2="45746" y2="9161"/>
                          <a14:foregroundMark x1="45746" y1="9161" x2="45746" y2="9161"/>
                          <a14:foregroundMark x1="45635" y1="9161" x2="45635" y2="9161"/>
                          <a14:foregroundMark x1="91381" y1="50000" x2="91381" y2="50000"/>
                          <a14:foregroundMark x1="91492" y1="44923" x2="91492" y2="44923"/>
                          <a14:foregroundMark x1="48066" y1="90177" x2="48066" y2="90177"/>
                          <a14:foregroundMark x1="50829" y1="73400" x2="38122" y2="47241"/>
                          <a14:foregroundMark x1="27845" y1="35320" x2="25746" y2="51214"/>
                          <a14:foregroundMark x1="25746" y1="51214" x2="26851" y2="58278"/>
                          <a14:foregroundMark x1="26851" y1="58278" x2="30939" y2="64349"/>
                          <a14:foregroundMark x1="30939" y1="64349" x2="46630" y2="66887"/>
                          <a14:foregroundMark x1="46630" y1="66887" x2="54696" y2="65342"/>
                          <a14:foregroundMark x1="54696" y1="65342" x2="64530" y2="66667"/>
                          <a14:foregroundMark x1="64530" y1="66667" x2="71381" y2="64349"/>
                          <a14:foregroundMark x1="71381" y1="64349" x2="72486" y2="64349"/>
                          <a14:foregroundMark x1="37238" y1="52428" x2="60221" y2="40508"/>
                          <a14:foregroundMark x1="60221" y1="40508" x2="66519" y2="38521"/>
                          <a14:backgroundMark x1="6519" y1="22737" x2="6519" y2="22737"/>
                          <a14:backgroundMark x1="11050" y1="13576" x2="6188" y2="29360"/>
                          <a14:backgroundMark x1="87514" y1="15784" x2="92486" y2="260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5048" y="2951848"/>
              <a:ext cx="1356023" cy="1356023"/>
            </a:xfrm>
            <a:prstGeom prst="rect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91998AF-B284-4162-9BEE-C3EE545617C3}"/>
              </a:ext>
            </a:extLst>
          </p:cNvPr>
          <p:cNvSpPr txBox="1"/>
          <p:nvPr/>
        </p:nvSpPr>
        <p:spPr>
          <a:xfrm>
            <a:off x="672834" y="723912"/>
            <a:ext cx="1661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Introduction </a:t>
            </a:r>
            <a:b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to 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66E5697-0393-4C34-AD2C-7FF3107F2B51}"/>
              </a:ext>
            </a:extLst>
          </p:cNvPr>
          <p:cNvSpPr txBox="1"/>
          <p:nvPr/>
        </p:nvSpPr>
        <p:spPr>
          <a:xfrm>
            <a:off x="2003506" y="723912"/>
            <a:ext cx="204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Data Manipulation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 in 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D5B4B64-0169-4B32-82E4-FB0D27CA4CCF}"/>
              </a:ext>
            </a:extLst>
          </p:cNvPr>
          <p:cNvSpPr txBox="1"/>
          <p:nvPr/>
        </p:nvSpPr>
        <p:spPr>
          <a:xfrm>
            <a:off x="3517712" y="723912"/>
            <a:ext cx="204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Transforming </a:t>
            </a:r>
            <a:b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Data in 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1B6F2A-DFB3-496E-BC08-49BB13D1DC25}"/>
              </a:ext>
            </a:extLst>
          </p:cNvPr>
          <p:cNvSpPr txBox="1"/>
          <p:nvPr/>
        </p:nvSpPr>
        <p:spPr>
          <a:xfrm>
            <a:off x="5039330" y="723912"/>
            <a:ext cx="204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Data Visualization </a:t>
            </a:r>
            <a:br>
              <a:rPr lang="en-US" b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tx2"/>
                </a:solidFill>
              </a:rPr>
              <a:t>in 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23BF48-5CC3-4880-891D-C92FB76C1089}"/>
              </a:ext>
            </a:extLst>
          </p:cNvPr>
          <p:cNvSpPr txBox="1"/>
          <p:nvPr/>
        </p:nvSpPr>
        <p:spPr>
          <a:xfrm>
            <a:off x="6560948" y="723912"/>
            <a:ext cx="2042911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C00"/>
                </a:solidFill>
              </a:rPr>
              <a:t>Correlation and</a:t>
            </a:r>
          </a:p>
          <a:p>
            <a:pPr algn="ctr"/>
            <a:r>
              <a:rPr lang="en-US" b="1" dirty="0">
                <a:solidFill>
                  <a:srgbClr val="FFCC00"/>
                </a:solidFill>
              </a:rPr>
              <a:t>Regression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5ED17A-C2E1-4794-8E4D-02C655E1E9FB}"/>
              </a:ext>
            </a:extLst>
          </p:cNvPr>
          <p:cNvSpPr/>
          <p:nvPr/>
        </p:nvSpPr>
        <p:spPr bwMode="auto">
          <a:xfrm>
            <a:off x="-2889" y="3189615"/>
            <a:ext cx="9139806" cy="3437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b="1" dirty="0"/>
              <a:t>Key Objectives:</a:t>
            </a:r>
            <a:br>
              <a:rPr lang="en-US" sz="2000" b="1" dirty="0"/>
            </a:br>
            <a:endParaRPr lang="en-US" sz="2000" b="1" dirty="0"/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Learn how to manipulate data in R</a:t>
            </a:r>
            <a:br>
              <a:rPr lang="en-US" sz="1600" dirty="0"/>
            </a:br>
            <a:endParaRPr lang="en-US" sz="1600" dirty="0"/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Transforming datasets in R</a:t>
            </a:r>
            <a:br>
              <a:rPr lang="en-US" sz="1600" dirty="0"/>
            </a:br>
            <a:endParaRPr lang="en-US" sz="1600" dirty="0"/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Learn to create standard (boxplot, histogram etc.) and custom (correlation matrix, density plots etc.) charts in R</a:t>
            </a:r>
            <a:br>
              <a:rPr lang="en-US" sz="1600" dirty="0"/>
            </a:br>
            <a:endParaRPr lang="en-US" sz="1600" dirty="0"/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Learn initial data diagnostics to model a linear regressor in R and refine it based on preliminary iteration results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5928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CE10D98-98A2-4E6C-A533-B15C75CE21CF}"/>
              </a:ext>
            </a:extLst>
          </p:cNvPr>
          <p:cNvSpPr/>
          <p:nvPr/>
        </p:nvSpPr>
        <p:spPr bwMode="auto">
          <a:xfrm>
            <a:off x="0" y="0"/>
            <a:ext cx="9144000" cy="6524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66CC"/>
                </a:solidFill>
              </a:rPr>
              <a:t>INTRODUCTION TO 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3236A31-F46F-432B-9D69-47AC6CED6B65}"/>
              </a:ext>
            </a:extLst>
          </p:cNvPr>
          <p:cNvSpPr/>
          <p:nvPr/>
        </p:nvSpPr>
        <p:spPr bwMode="auto">
          <a:xfrm>
            <a:off x="0" y="2615879"/>
            <a:ext cx="9144000" cy="4013522"/>
          </a:xfrm>
          <a:prstGeom prst="rect">
            <a:avLst/>
          </a:prstGeom>
          <a:solidFill>
            <a:srgbClr val="E7F6FF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Background: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 is a free software implementation of the S language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Pros: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Extendable, with numerous add-on packages available.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 is free and open source software, allowing anyone to use and, importantly, to modify it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graphical capabilities of R are outstanding, providing a fully programmable graphics language that surpasses most other statistical and graphical packages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 plays well with many other tools, importing data, for example, from CSV les, SAS, and SPSS, or directly from Microsoft Excel, Microsoft Access, Oracle, MySQL, and SQLite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 is the most comprehensive statistical analysis package available. It incorporates all of the standard statistical tests, models, and analyses, as well as providing a comprehensive language for managing and manipulating data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dirty="0" err="1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AF65F4D-4BA1-4981-B178-152E0D7C415E}"/>
              </a:ext>
            </a:extLst>
          </p:cNvPr>
          <p:cNvGrpSpPr/>
          <p:nvPr/>
        </p:nvGrpSpPr>
        <p:grpSpPr>
          <a:xfrm>
            <a:off x="0" y="653729"/>
            <a:ext cx="9144000" cy="1962150"/>
            <a:chOff x="0" y="1962150"/>
            <a:chExt cx="9144000" cy="196215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1B183F0-F4D4-4ACA-9DE4-993697FDC497}"/>
                </a:ext>
              </a:extLst>
            </p:cNvPr>
            <p:cNvSpPr/>
            <p:nvPr/>
          </p:nvSpPr>
          <p:spPr bwMode="auto">
            <a:xfrm>
              <a:off x="0" y="1962150"/>
              <a:ext cx="9144000" cy="196215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63" name="Arrow: Left 62">
              <a:extLst>
                <a:ext uri="{FF2B5EF4-FFF2-40B4-BE49-F238E27FC236}">
                  <a16:creationId xmlns:a16="http://schemas.microsoft.com/office/drawing/2014/main" id="{28C45B83-03DC-446A-B63C-C77AF1A24E29}"/>
                </a:ext>
              </a:extLst>
            </p:cNvPr>
            <p:cNvSpPr/>
            <p:nvPr/>
          </p:nvSpPr>
          <p:spPr bwMode="auto">
            <a:xfrm rot="10800000">
              <a:off x="8250527" y="2714625"/>
              <a:ext cx="762000" cy="476250"/>
            </a:xfrm>
            <a:prstGeom prst="leftArrow">
              <a:avLst>
                <a:gd name="adj1" fmla="val 64734"/>
                <a:gd name="adj2" fmla="val 56451"/>
              </a:avLst>
            </a:prstGeom>
            <a:solidFill>
              <a:schemeClr val="tx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D82CE1C-ED49-4F49-8663-4BC7DCEF16B6}"/>
                </a:ext>
              </a:extLst>
            </p:cNvPr>
            <p:cNvSpPr/>
            <p:nvPr/>
          </p:nvSpPr>
          <p:spPr bwMode="auto">
            <a:xfrm>
              <a:off x="2102168" y="2800350"/>
              <a:ext cx="314151" cy="3048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65" name="Arrow: Left 64">
              <a:extLst>
                <a:ext uri="{FF2B5EF4-FFF2-40B4-BE49-F238E27FC236}">
                  <a16:creationId xmlns:a16="http://schemas.microsoft.com/office/drawing/2014/main" id="{F8EFAF58-8169-4382-A1CF-665CBA5DE349}"/>
                </a:ext>
              </a:extLst>
            </p:cNvPr>
            <p:cNvSpPr/>
            <p:nvPr/>
          </p:nvSpPr>
          <p:spPr bwMode="auto">
            <a:xfrm>
              <a:off x="131474" y="2714625"/>
              <a:ext cx="762000" cy="476250"/>
            </a:xfrm>
            <a:prstGeom prst="leftArrow">
              <a:avLst>
                <a:gd name="adj1" fmla="val 64734"/>
                <a:gd name="adj2" fmla="val 56451"/>
              </a:avLst>
            </a:prstGeom>
            <a:solidFill>
              <a:schemeClr val="tx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E263A02-4F15-4135-88F7-2D86A82C558D}"/>
                </a:ext>
              </a:extLst>
            </p:cNvPr>
            <p:cNvSpPr/>
            <p:nvPr/>
          </p:nvSpPr>
          <p:spPr bwMode="auto">
            <a:xfrm>
              <a:off x="3632501" y="2800350"/>
              <a:ext cx="314151" cy="3048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336FAD0-AE5E-4F0C-8FD8-7DFD6E447FAA}"/>
                </a:ext>
              </a:extLst>
            </p:cNvPr>
            <p:cNvSpPr/>
            <p:nvPr/>
          </p:nvSpPr>
          <p:spPr bwMode="auto">
            <a:xfrm>
              <a:off x="5162834" y="2800350"/>
              <a:ext cx="314151" cy="3048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702CB96-D139-40E7-8A7D-6A70940F0BAC}"/>
                </a:ext>
              </a:extLst>
            </p:cNvPr>
            <p:cNvSpPr/>
            <p:nvPr/>
          </p:nvSpPr>
          <p:spPr bwMode="auto">
            <a:xfrm>
              <a:off x="6693167" y="2800350"/>
              <a:ext cx="314151" cy="3048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50" name="Circle: Hollow 49">
              <a:extLst>
                <a:ext uri="{FF2B5EF4-FFF2-40B4-BE49-F238E27FC236}">
                  <a16:creationId xmlns:a16="http://schemas.microsoft.com/office/drawing/2014/main" id="{87B808F1-590D-4F97-A3E9-681398B68A75}"/>
                </a:ext>
              </a:extLst>
            </p:cNvPr>
            <p:cNvSpPr/>
            <p:nvPr/>
          </p:nvSpPr>
          <p:spPr bwMode="auto">
            <a:xfrm>
              <a:off x="805367" y="2262188"/>
              <a:ext cx="1381125" cy="1381125"/>
            </a:xfrm>
            <a:prstGeom prst="donut">
              <a:avLst>
                <a:gd name="adj" fmla="val 9525"/>
              </a:avLst>
            </a:prstGeom>
            <a:solidFill>
              <a:srgbClr val="0066CC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61" name="Circle: Hollow 60">
              <a:extLst>
                <a:ext uri="{FF2B5EF4-FFF2-40B4-BE49-F238E27FC236}">
                  <a16:creationId xmlns:a16="http://schemas.microsoft.com/office/drawing/2014/main" id="{CCE6BD4F-2AA0-4A1D-BA26-46ABFE2BDD7E}"/>
                </a:ext>
              </a:extLst>
            </p:cNvPr>
            <p:cNvSpPr/>
            <p:nvPr/>
          </p:nvSpPr>
          <p:spPr bwMode="auto">
            <a:xfrm>
              <a:off x="6891842" y="2262188"/>
              <a:ext cx="1381125" cy="1381125"/>
            </a:xfrm>
            <a:prstGeom prst="donut">
              <a:avLst>
                <a:gd name="adj" fmla="val 9525"/>
              </a:avLst>
            </a:prstGeom>
            <a:solidFill>
              <a:srgbClr val="FFFFCC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60" name="Circle: Hollow 59">
              <a:extLst>
                <a:ext uri="{FF2B5EF4-FFF2-40B4-BE49-F238E27FC236}">
                  <a16:creationId xmlns:a16="http://schemas.microsoft.com/office/drawing/2014/main" id="{BD8F1B73-5393-4464-ADB8-E327FA44AB6A}"/>
                </a:ext>
              </a:extLst>
            </p:cNvPr>
            <p:cNvSpPr/>
            <p:nvPr/>
          </p:nvSpPr>
          <p:spPr bwMode="auto">
            <a:xfrm>
              <a:off x="5370224" y="2262188"/>
              <a:ext cx="1381125" cy="1381125"/>
            </a:xfrm>
            <a:prstGeom prst="donut">
              <a:avLst>
                <a:gd name="adj" fmla="val 9525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59" name="Circle: Hollow 58">
              <a:extLst>
                <a:ext uri="{FF2B5EF4-FFF2-40B4-BE49-F238E27FC236}">
                  <a16:creationId xmlns:a16="http://schemas.microsoft.com/office/drawing/2014/main" id="{86E94365-69E8-4C9E-BD57-8D42EDBAFDD9}"/>
                </a:ext>
              </a:extLst>
            </p:cNvPr>
            <p:cNvSpPr/>
            <p:nvPr/>
          </p:nvSpPr>
          <p:spPr bwMode="auto">
            <a:xfrm>
              <a:off x="3848605" y="2262188"/>
              <a:ext cx="1381125" cy="1381125"/>
            </a:xfrm>
            <a:prstGeom prst="donut">
              <a:avLst>
                <a:gd name="adj" fmla="val 9525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  <p:sp>
          <p:nvSpPr>
            <p:cNvPr id="58" name="Circle: Hollow 57">
              <a:extLst>
                <a:ext uri="{FF2B5EF4-FFF2-40B4-BE49-F238E27FC236}">
                  <a16:creationId xmlns:a16="http://schemas.microsoft.com/office/drawing/2014/main" id="{B72E9B1D-8548-41CF-A18B-0DAE9B0CF228}"/>
                </a:ext>
              </a:extLst>
            </p:cNvPr>
            <p:cNvSpPr/>
            <p:nvPr/>
          </p:nvSpPr>
          <p:spPr bwMode="auto">
            <a:xfrm>
              <a:off x="2326986" y="2262188"/>
              <a:ext cx="1381125" cy="1381125"/>
            </a:xfrm>
            <a:prstGeom prst="donut">
              <a:avLst>
                <a:gd name="adj" fmla="val 9525"/>
              </a:avLst>
            </a:prstGeom>
            <a:solidFill>
              <a:srgbClr val="FFE6C1"/>
            </a:solidFill>
            <a:ln w="127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dirty="0" err="1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5FBA7834-F195-49BD-994E-5AC7448FD519}"/>
              </a:ext>
            </a:extLst>
          </p:cNvPr>
          <p:cNvSpPr/>
          <p:nvPr/>
        </p:nvSpPr>
        <p:spPr bwMode="auto">
          <a:xfrm>
            <a:off x="935801" y="1089392"/>
            <a:ext cx="1124712" cy="11247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dirty="0" err="1"/>
          </a:p>
        </p:txBody>
      </p:sp>
      <p:pic>
        <p:nvPicPr>
          <p:cNvPr id="1028" name="Picture 4" descr="R-language-logo.png (866Ã383)">
            <a:extLst>
              <a:ext uri="{FF2B5EF4-FFF2-40B4-BE49-F238E27FC236}">
                <a16:creationId xmlns:a16="http://schemas.microsoft.com/office/drawing/2014/main" id="{59ACB65E-213D-459D-A4DD-9FE9173E0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13972" y1="28198" x2="13972" y2="28198"/>
                        <a14:backgroundMark x1="83372" y1="28198" x2="87067" y2="618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35" y="1205943"/>
            <a:ext cx="1745588" cy="89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929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E1A232-A400-47AD-A67A-E7D73DF5484D}"/>
              </a:ext>
            </a:extLst>
          </p:cNvPr>
          <p:cNvSpPr/>
          <p:nvPr/>
        </p:nvSpPr>
        <p:spPr bwMode="auto">
          <a:xfrm>
            <a:off x="0" y="0"/>
            <a:ext cx="9144000" cy="6524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66CC"/>
                </a:solidFill>
              </a:rPr>
              <a:t>INTRODUCTION TO 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AE93C4-7BB7-42A7-8171-1F52D6AC1D62}"/>
              </a:ext>
            </a:extLst>
          </p:cNvPr>
          <p:cNvSpPr/>
          <p:nvPr/>
        </p:nvSpPr>
        <p:spPr bwMode="auto">
          <a:xfrm>
            <a:off x="0" y="653729"/>
            <a:ext cx="9144000" cy="45174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Installing 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A94232-2356-47C3-A3FD-783CBBBBFE6C}"/>
              </a:ext>
            </a:extLst>
          </p:cNvPr>
          <p:cNvSpPr/>
          <p:nvPr/>
        </p:nvSpPr>
        <p:spPr bwMode="auto">
          <a:xfrm>
            <a:off x="0" y="1105468"/>
            <a:ext cx="9144000" cy="29025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Install the latest version of R from the following link: </a:t>
            </a:r>
            <a:r>
              <a:rPr lang="en-US" sz="1100" b="1" i="1" u="sng" dirty="0">
                <a:solidFill>
                  <a:schemeClr val="tx1">
                    <a:lumMod val="50000"/>
                  </a:schemeClr>
                </a:solidFill>
                <a:hlinkClick r:id="rId2"/>
              </a:rPr>
              <a:t>Download R</a:t>
            </a:r>
            <a:br>
              <a:rPr lang="en-US" sz="1100" b="1" i="1" u="sng" dirty="0">
                <a:solidFill>
                  <a:schemeClr val="tx1">
                    <a:lumMod val="50000"/>
                  </a:schemeClr>
                </a:solidFill>
              </a:rPr>
            </a:br>
            <a:endParaRPr lang="en-US" sz="1100" b="1" i="1" u="sng" dirty="0">
              <a:solidFill>
                <a:schemeClr val="tx1">
                  <a:lumMod val="50000"/>
                </a:schemeClr>
              </a:solidFill>
            </a:endParaRPr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Download the latest version of 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</a:rPr>
              <a:t>Rstudio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 from the following link: </a:t>
            </a:r>
            <a:r>
              <a:rPr lang="en-US" sz="1100" b="1" i="1" dirty="0">
                <a:solidFill>
                  <a:schemeClr val="accent3"/>
                </a:solidFill>
                <a:hlinkClick r:id="rId3"/>
              </a:rPr>
              <a:t>Download </a:t>
            </a:r>
            <a:r>
              <a:rPr lang="en-US" sz="1100" b="1" i="1" dirty="0" err="1">
                <a:solidFill>
                  <a:schemeClr val="accent3"/>
                </a:solidFill>
                <a:hlinkClick r:id="rId3"/>
              </a:rPr>
              <a:t>Rstudio</a:t>
            </a:r>
            <a:br>
              <a:rPr lang="en-US" sz="1100" b="1" i="1" dirty="0">
                <a:solidFill>
                  <a:schemeClr val="accent3"/>
                </a:solidFill>
              </a:rPr>
            </a:br>
            <a:endParaRPr lang="en-US" sz="1100" b="1" i="1" dirty="0">
              <a:solidFill>
                <a:schemeClr val="tx1">
                  <a:lumMod val="50000"/>
                </a:schemeClr>
              </a:solidFill>
            </a:endParaRPr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After installation, contact IT to get access for all of the following steps required to install packages in R</a:t>
            </a:r>
            <a:br>
              <a:rPr lang="en-US" sz="1100" dirty="0">
                <a:solidFill>
                  <a:schemeClr val="tx1">
                    <a:lumMod val="50000"/>
                  </a:schemeClr>
                </a:solidFill>
              </a:rPr>
            </a:b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In the console window type in the following command to install all required packages needed for the training sessions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</a:rPr>
              <a:t>    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</a:rPr>
              <a:t>install.packages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</a:rPr>
              <a:t>(“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</a:rPr>
              <a:t>dplyr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</a:rPr>
              <a:t>”, “ggplot2”,”tidyr”,”stringr”,”ggvis”,”jdbc”,”data.table”)</a:t>
            </a:r>
            <a:br>
              <a:rPr lang="en-US" sz="1100" dirty="0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</a:rPr>
            </a:br>
            <a:endParaRPr lang="en-US" sz="1100" dirty="0">
              <a:solidFill>
                <a:schemeClr val="tx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Load the packages by calling the library command in the 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Rconsole</a:t>
            </a:r>
            <a:endParaRPr lang="en-US" sz="11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</a:rPr>
              <a:t>    library(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</a:rPr>
              <a:t>dplyr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</a:rPr>
              <a:t>) etc.</a:t>
            </a:r>
            <a:br>
              <a:rPr lang="en-US" sz="1100" dirty="0">
                <a:solidFill>
                  <a:schemeClr val="tx1">
                    <a:lumMod val="50000"/>
                  </a:schemeClr>
                </a:solidFill>
                <a:latin typeface="Arial Rounded MT Bold" panose="020F0704030504030204" pitchFamily="34" charset="0"/>
              </a:rPr>
            </a:br>
            <a:endParaRPr lang="en-US" sz="11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Visit the following link for any assistance required for package installation: </a:t>
            </a:r>
            <a:r>
              <a:rPr lang="en-US" sz="1100" b="1" i="1" dirty="0">
                <a:solidFill>
                  <a:schemeClr val="accent3"/>
                </a:solidFill>
                <a:latin typeface="+mj-lt"/>
                <a:hlinkClick r:id="rId4"/>
              </a:rPr>
              <a:t>Installing Packages in R</a:t>
            </a:r>
            <a:endParaRPr lang="en-US" sz="1100" b="1" i="1" dirty="0">
              <a:solidFill>
                <a:schemeClr val="accent3"/>
              </a:solidFill>
              <a:latin typeface="+mj-lt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52DBA67-F9AA-4C8C-AAFA-85FD6286C8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4426" b="30940"/>
          <a:stretch/>
        </p:blipFill>
        <p:spPr>
          <a:xfrm>
            <a:off x="0" y="4007978"/>
            <a:ext cx="4359729" cy="25726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A14A902-7B17-4229-8E42-0069116CEE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1964" b="35397"/>
          <a:stretch/>
        </p:blipFill>
        <p:spPr>
          <a:xfrm>
            <a:off x="4359729" y="4013581"/>
            <a:ext cx="4784271" cy="261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5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E1A232-A400-47AD-A67A-E7D73DF5484D}"/>
              </a:ext>
            </a:extLst>
          </p:cNvPr>
          <p:cNvSpPr/>
          <p:nvPr/>
        </p:nvSpPr>
        <p:spPr bwMode="auto">
          <a:xfrm>
            <a:off x="0" y="0"/>
            <a:ext cx="9144000" cy="6524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66CC"/>
                </a:solidFill>
              </a:rPr>
              <a:t>INTRODUCTION TO 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AE93C4-7BB7-42A7-8171-1F52D6AC1D62}"/>
              </a:ext>
            </a:extLst>
          </p:cNvPr>
          <p:cNvSpPr/>
          <p:nvPr/>
        </p:nvSpPr>
        <p:spPr bwMode="auto">
          <a:xfrm>
            <a:off x="0" y="653729"/>
            <a:ext cx="9144000" cy="45174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b="1" dirty="0" err="1">
                <a:solidFill>
                  <a:schemeClr val="bg1"/>
                </a:solidFill>
              </a:rPr>
              <a:t>RStudio</a:t>
            </a:r>
            <a:r>
              <a:rPr lang="en-US" b="1" dirty="0">
                <a:solidFill>
                  <a:schemeClr val="bg1"/>
                </a:solidFill>
              </a:rPr>
              <a:t> Layout</a:t>
            </a:r>
          </a:p>
        </p:txBody>
      </p:sp>
      <p:pic>
        <p:nvPicPr>
          <p:cNvPr id="7170" name="Picture 2" descr="01-rstudio-script.png (2558Ã1546)">
            <a:extLst>
              <a:ext uri="{FF2B5EF4-FFF2-40B4-BE49-F238E27FC236}">
                <a16:creationId xmlns:a16="http://schemas.microsoft.com/office/drawing/2014/main" id="{B11A627F-8681-45EB-9F6C-EA9705DC1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5469"/>
            <a:ext cx="9144000" cy="552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98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E1A232-A400-47AD-A67A-E7D73DF5484D}"/>
              </a:ext>
            </a:extLst>
          </p:cNvPr>
          <p:cNvSpPr/>
          <p:nvPr/>
        </p:nvSpPr>
        <p:spPr bwMode="auto">
          <a:xfrm>
            <a:off x="0" y="0"/>
            <a:ext cx="9144000" cy="6524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66CC"/>
                </a:solidFill>
              </a:rPr>
              <a:t>INTRODUCTION TO 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AE93C4-7BB7-42A7-8171-1F52D6AC1D62}"/>
              </a:ext>
            </a:extLst>
          </p:cNvPr>
          <p:cNvSpPr/>
          <p:nvPr/>
        </p:nvSpPr>
        <p:spPr bwMode="auto">
          <a:xfrm>
            <a:off x="0" y="653729"/>
            <a:ext cx="9144000" cy="45174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b="1" dirty="0" err="1">
                <a:solidFill>
                  <a:schemeClr val="bg1"/>
                </a:solidFill>
              </a:rPr>
              <a:t>RStudio</a:t>
            </a:r>
            <a:r>
              <a:rPr lang="en-US" b="1" dirty="0">
                <a:solidFill>
                  <a:schemeClr val="bg1"/>
                </a:solidFill>
              </a:rPr>
              <a:t> Layout: Script Window</a:t>
            </a:r>
          </a:p>
        </p:txBody>
      </p:sp>
      <p:pic>
        <p:nvPicPr>
          <p:cNvPr id="7170" name="Picture 2" descr="01-rstudio-script.png (2558Ã1546)">
            <a:extLst>
              <a:ext uri="{FF2B5EF4-FFF2-40B4-BE49-F238E27FC236}">
                <a16:creationId xmlns:a16="http://schemas.microsoft.com/office/drawing/2014/main" id="{B11A627F-8681-45EB-9F6C-EA9705DC1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5469"/>
            <a:ext cx="9144000" cy="55260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pic>
        <p:nvPicPr>
          <p:cNvPr id="9" name="Picture 2" descr="01-rstudio-script.png (2558Ã1546)">
            <a:extLst>
              <a:ext uri="{FF2B5EF4-FFF2-40B4-BE49-F238E27FC236}">
                <a16:creationId xmlns:a16="http://schemas.microsoft.com/office/drawing/2014/main" id="{76ACB0AD-0D3C-42B0-A9FF-0E10DDDB81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" t="7625" r="45077" b="47064"/>
          <a:stretch/>
        </p:blipFill>
        <p:spPr bwMode="auto">
          <a:xfrm>
            <a:off x="51274" y="1523025"/>
            <a:ext cx="4965107" cy="250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0947F2-C63E-45A6-8012-E80C6BA28D1E}"/>
              </a:ext>
            </a:extLst>
          </p:cNvPr>
          <p:cNvSpPr/>
          <p:nvPr/>
        </p:nvSpPr>
        <p:spPr bwMode="auto">
          <a:xfrm>
            <a:off x="5076202" y="1523025"/>
            <a:ext cx="4067798" cy="2503917"/>
          </a:xfrm>
          <a:prstGeom prst="rect">
            <a:avLst/>
          </a:prstGeom>
          <a:solidFill>
            <a:srgbClr val="3E4043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endParaRPr lang="en-US" sz="1800" b="1" dirty="0">
              <a:solidFill>
                <a:schemeClr val="bg1"/>
              </a:solidFill>
            </a:endParaRP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800" b="1" dirty="0">
                <a:solidFill>
                  <a:schemeClr val="bg1"/>
                </a:solidFill>
              </a:rPr>
              <a:t>Text Editor/Script Window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 New R Script, Notebook, Markdown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Multiple Codes can be opened simultaneously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 the Run button to compile and execute your script</a:t>
            </a:r>
          </a:p>
        </p:txBody>
      </p:sp>
    </p:spTree>
    <p:extLst>
      <p:ext uri="{BB962C8B-B14F-4D97-AF65-F5344CB8AC3E}">
        <p14:creationId xmlns:p14="http://schemas.microsoft.com/office/powerpoint/2010/main" val="320461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E1A232-A400-47AD-A67A-E7D73DF5484D}"/>
              </a:ext>
            </a:extLst>
          </p:cNvPr>
          <p:cNvSpPr/>
          <p:nvPr/>
        </p:nvSpPr>
        <p:spPr bwMode="auto">
          <a:xfrm>
            <a:off x="0" y="0"/>
            <a:ext cx="9144000" cy="6524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66CC"/>
                </a:solidFill>
              </a:rPr>
              <a:t>INTRODUCTION TO 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AE93C4-7BB7-42A7-8171-1F52D6AC1D62}"/>
              </a:ext>
            </a:extLst>
          </p:cNvPr>
          <p:cNvSpPr/>
          <p:nvPr/>
        </p:nvSpPr>
        <p:spPr bwMode="auto">
          <a:xfrm>
            <a:off x="0" y="653729"/>
            <a:ext cx="9144000" cy="45174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b="1" dirty="0" err="1">
                <a:solidFill>
                  <a:schemeClr val="bg1"/>
                </a:solidFill>
              </a:rPr>
              <a:t>RStudio</a:t>
            </a:r>
            <a:r>
              <a:rPr lang="en-US" b="1" dirty="0">
                <a:solidFill>
                  <a:schemeClr val="bg1"/>
                </a:solidFill>
              </a:rPr>
              <a:t> Layout</a:t>
            </a:r>
          </a:p>
        </p:txBody>
      </p:sp>
      <p:pic>
        <p:nvPicPr>
          <p:cNvPr id="7170" name="Picture 2" descr="01-rstudio-script.png (2558Ã1546)">
            <a:extLst>
              <a:ext uri="{FF2B5EF4-FFF2-40B4-BE49-F238E27FC236}">
                <a16:creationId xmlns:a16="http://schemas.microsoft.com/office/drawing/2014/main" id="{B11A627F-8681-45EB-9F6C-EA9705DC1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5469"/>
            <a:ext cx="9144000" cy="55260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pic>
        <p:nvPicPr>
          <p:cNvPr id="8" name="Picture 2" descr="01-rstudio-script.png (2558Ã1546)">
            <a:extLst>
              <a:ext uri="{FF2B5EF4-FFF2-40B4-BE49-F238E27FC236}">
                <a16:creationId xmlns:a16="http://schemas.microsoft.com/office/drawing/2014/main" id="{9EF7EA11-B106-499B-B156-51F64A55C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" t="53992" r="44907" b="1470"/>
          <a:stretch/>
        </p:blipFill>
        <p:spPr bwMode="auto">
          <a:xfrm>
            <a:off x="59821" y="4101999"/>
            <a:ext cx="4982198" cy="246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89C8017-9D56-4E49-86D1-13C210B8EF97}"/>
              </a:ext>
            </a:extLst>
          </p:cNvPr>
          <p:cNvSpPr/>
          <p:nvPr/>
        </p:nvSpPr>
        <p:spPr bwMode="auto">
          <a:xfrm>
            <a:off x="5076202" y="3085033"/>
            <a:ext cx="4067798" cy="3478156"/>
          </a:xfrm>
          <a:prstGeom prst="rect">
            <a:avLst/>
          </a:prstGeom>
          <a:solidFill>
            <a:srgbClr val="3E4043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endParaRPr lang="en-US" sz="1800" b="1" dirty="0">
              <a:solidFill>
                <a:schemeClr val="bg1"/>
              </a:solidFill>
            </a:endParaRP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800" b="1" dirty="0">
                <a:solidFill>
                  <a:schemeClr val="bg1"/>
                </a:solidFill>
              </a:rPr>
              <a:t>Console Window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Type any valid R command after the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 &gt; prompt followed by Enter and R will execute that command.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Any error encountered while running an  R Script from the text editor will be shown in the console window 	</a:t>
            </a:r>
          </a:p>
        </p:txBody>
      </p:sp>
    </p:spTree>
    <p:extLst>
      <p:ext uri="{BB962C8B-B14F-4D97-AF65-F5344CB8AC3E}">
        <p14:creationId xmlns:p14="http://schemas.microsoft.com/office/powerpoint/2010/main" val="119841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E1A232-A400-47AD-A67A-E7D73DF5484D}"/>
              </a:ext>
            </a:extLst>
          </p:cNvPr>
          <p:cNvSpPr/>
          <p:nvPr/>
        </p:nvSpPr>
        <p:spPr bwMode="auto">
          <a:xfrm>
            <a:off x="0" y="0"/>
            <a:ext cx="9144000" cy="6524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66CC"/>
                </a:solidFill>
              </a:rPr>
              <a:t>INTRODUCTION TO 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AE93C4-7BB7-42A7-8171-1F52D6AC1D62}"/>
              </a:ext>
            </a:extLst>
          </p:cNvPr>
          <p:cNvSpPr/>
          <p:nvPr/>
        </p:nvSpPr>
        <p:spPr bwMode="auto">
          <a:xfrm>
            <a:off x="0" y="653729"/>
            <a:ext cx="9144000" cy="45174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b="1" dirty="0" err="1">
                <a:solidFill>
                  <a:schemeClr val="bg1"/>
                </a:solidFill>
              </a:rPr>
              <a:t>RStudio</a:t>
            </a:r>
            <a:r>
              <a:rPr lang="en-US" b="1" dirty="0">
                <a:solidFill>
                  <a:schemeClr val="bg1"/>
                </a:solidFill>
              </a:rPr>
              <a:t> Layout</a:t>
            </a:r>
          </a:p>
        </p:txBody>
      </p:sp>
      <p:pic>
        <p:nvPicPr>
          <p:cNvPr id="7170" name="Picture 2" descr="01-rstudio-script.png (2558Ã1546)">
            <a:extLst>
              <a:ext uri="{FF2B5EF4-FFF2-40B4-BE49-F238E27FC236}">
                <a16:creationId xmlns:a16="http://schemas.microsoft.com/office/drawing/2014/main" id="{B11A627F-8681-45EB-9F6C-EA9705DC1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5469"/>
            <a:ext cx="9144000" cy="55260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pic>
        <p:nvPicPr>
          <p:cNvPr id="7" name="Picture 2" descr="01-rstudio-script.png (2558Ã1546)">
            <a:extLst>
              <a:ext uri="{FF2B5EF4-FFF2-40B4-BE49-F238E27FC236}">
                <a16:creationId xmlns:a16="http://schemas.microsoft.com/office/drawing/2014/main" id="{7A5CB3A5-2177-4DBB-8A78-0711CD0F30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29" t="35539" r="732" b="1212"/>
          <a:stretch/>
        </p:blipFill>
        <p:spPr bwMode="auto">
          <a:xfrm>
            <a:off x="5093292" y="3076504"/>
            <a:ext cx="3999432" cy="349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4D4C66F-1173-4F26-967E-C1B3691790F1}"/>
              </a:ext>
            </a:extLst>
          </p:cNvPr>
          <p:cNvSpPr/>
          <p:nvPr/>
        </p:nvSpPr>
        <p:spPr bwMode="auto">
          <a:xfrm>
            <a:off x="0" y="3055123"/>
            <a:ext cx="5042016" cy="3516611"/>
          </a:xfrm>
          <a:prstGeom prst="rect">
            <a:avLst/>
          </a:prstGeom>
          <a:solidFill>
            <a:srgbClr val="3E4043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br>
              <a:rPr lang="en-US" sz="1800" b="1" dirty="0">
                <a:solidFill>
                  <a:schemeClr val="bg1"/>
                </a:solidFill>
              </a:rPr>
            </a:br>
            <a:r>
              <a:rPr lang="en-US" sz="1800" b="1" dirty="0">
                <a:solidFill>
                  <a:schemeClr val="bg1"/>
                </a:solidFill>
              </a:rPr>
              <a:t>Viewer Pane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b="1" u="sng" dirty="0">
                <a:solidFill>
                  <a:schemeClr val="bg1"/>
                </a:solidFill>
              </a:rPr>
              <a:t>Packages</a:t>
            </a:r>
            <a:r>
              <a:rPr lang="en-US" dirty="0">
                <a:solidFill>
                  <a:schemeClr val="bg1"/>
                </a:solidFill>
              </a:rPr>
              <a:t> tab enlist all packages installed on the system and can be used to install/update packages also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b="1" u="sng" dirty="0">
                <a:solidFill>
                  <a:schemeClr val="bg1"/>
                </a:solidFill>
              </a:rPr>
              <a:t>Plots</a:t>
            </a:r>
            <a:r>
              <a:rPr lang="en-US" dirty="0">
                <a:solidFill>
                  <a:schemeClr val="bg1"/>
                </a:solidFill>
              </a:rPr>
              <a:t> tab displays the latest graph or chart plotted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      in an R session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b="1" u="sng" dirty="0">
                <a:solidFill>
                  <a:schemeClr val="bg1"/>
                </a:solidFill>
              </a:rPr>
              <a:t>Help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tab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is a searchable user guide to look for additional help on functions, packages etc.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Files tab shows enlists files in your current directory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b="1" u="sng" dirty="0">
                <a:solidFill>
                  <a:schemeClr val="bg1"/>
                </a:solidFill>
              </a:rPr>
              <a:t>Viewer</a:t>
            </a:r>
            <a:r>
              <a:rPr lang="en-US" dirty="0">
                <a:solidFill>
                  <a:schemeClr val="bg1"/>
                </a:solidFill>
              </a:rPr>
              <a:t> tab helps to preview the layout of R shiny dashboards</a:t>
            </a:r>
          </a:p>
        </p:txBody>
      </p:sp>
    </p:spTree>
    <p:extLst>
      <p:ext uri="{BB962C8B-B14F-4D97-AF65-F5344CB8AC3E}">
        <p14:creationId xmlns:p14="http://schemas.microsoft.com/office/powerpoint/2010/main" val="349883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E1A232-A400-47AD-A67A-E7D73DF5484D}"/>
              </a:ext>
            </a:extLst>
          </p:cNvPr>
          <p:cNvSpPr/>
          <p:nvPr/>
        </p:nvSpPr>
        <p:spPr bwMode="auto">
          <a:xfrm>
            <a:off x="0" y="0"/>
            <a:ext cx="9144000" cy="6524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66CC"/>
                </a:solidFill>
              </a:rPr>
              <a:t>INTRODUCTION TO 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AE93C4-7BB7-42A7-8171-1F52D6AC1D62}"/>
              </a:ext>
            </a:extLst>
          </p:cNvPr>
          <p:cNvSpPr/>
          <p:nvPr/>
        </p:nvSpPr>
        <p:spPr bwMode="auto">
          <a:xfrm>
            <a:off x="0" y="653729"/>
            <a:ext cx="9144000" cy="45174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b="1" dirty="0" err="1">
                <a:solidFill>
                  <a:schemeClr val="bg1"/>
                </a:solidFill>
              </a:rPr>
              <a:t>RStudio</a:t>
            </a:r>
            <a:r>
              <a:rPr lang="en-US" b="1" dirty="0">
                <a:solidFill>
                  <a:schemeClr val="bg1"/>
                </a:solidFill>
              </a:rPr>
              <a:t> Layout</a:t>
            </a:r>
          </a:p>
        </p:txBody>
      </p:sp>
      <p:pic>
        <p:nvPicPr>
          <p:cNvPr id="7170" name="Picture 2" descr="01-rstudio-script.png (2558Ã1546)">
            <a:extLst>
              <a:ext uri="{FF2B5EF4-FFF2-40B4-BE49-F238E27FC236}">
                <a16:creationId xmlns:a16="http://schemas.microsoft.com/office/drawing/2014/main" id="{B11A627F-8681-45EB-9F6C-EA9705DC1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5469"/>
            <a:ext cx="9144000" cy="55260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pic>
        <p:nvPicPr>
          <p:cNvPr id="8" name="Picture 2" descr="01-rstudio-script.png (2558Ã1546)">
            <a:extLst>
              <a:ext uri="{FF2B5EF4-FFF2-40B4-BE49-F238E27FC236}">
                <a16:creationId xmlns:a16="http://schemas.microsoft.com/office/drawing/2014/main" id="{4ECC9952-BC9A-48E8-B82A-47863DF9F5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51" t="7419" r="904" b="65518"/>
          <a:stretch/>
        </p:blipFill>
        <p:spPr bwMode="auto">
          <a:xfrm>
            <a:off x="5084748" y="1523025"/>
            <a:ext cx="3990887" cy="149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EBD0BA-2305-4824-875F-6F816B346389}"/>
              </a:ext>
            </a:extLst>
          </p:cNvPr>
          <p:cNvSpPr/>
          <p:nvPr/>
        </p:nvSpPr>
        <p:spPr bwMode="auto">
          <a:xfrm>
            <a:off x="5" y="1523026"/>
            <a:ext cx="5042016" cy="2493498"/>
          </a:xfrm>
          <a:prstGeom prst="rect">
            <a:avLst/>
          </a:prstGeom>
          <a:solidFill>
            <a:srgbClr val="3E4043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endParaRPr lang="en-US" sz="1800" b="1" dirty="0">
              <a:solidFill>
                <a:schemeClr val="bg1"/>
              </a:solidFill>
            </a:endParaRP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800" b="1" dirty="0">
                <a:solidFill>
                  <a:schemeClr val="bg1"/>
                </a:solidFill>
              </a:rPr>
              <a:t>Environment/History Pane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environment window contains objects (data, values, functions) R has currently stored in its memory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history window shows all commands that were executed in the console</a:t>
            </a:r>
          </a:p>
        </p:txBody>
      </p:sp>
    </p:spTree>
    <p:extLst>
      <p:ext uri="{BB962C8B-B14F-4D97-AF65-F5344CB8AC3E}">
        <p14:creationId xmlns:p14="http://schemas.microsoft.com/office/powerpoint/2010/main" val="4263678350"/>
      </p:ext>
    </p:extLst>
  </p:cSld>
  <p:clrMapOvr>
    <a:masterClrMapping/>
  </p:clrMapOvr>
</p:sld>
</file>

<file path=ppt/theme/theme1.xml><?xml version="1.0" encoding="utf-8"?>
<a:theme xmlns:a="http://schemas.openxmlformats.org/drawingml/2006/main" name="ZS Report 1.0">
  <a:themeElements>
    <a:clrScheme name="ZSReport">
      <a:dk1>
        <a:srgbClr val="53565A"/>
      </a:dk1>
      <a:lt1>
        <a:srgbClr val="FFFFFF"/>
      </a:lt1>
      <a:dk2>
        <a:srgbClr val="4F868E"/>
      </a:dk2>
      <a:lt2>
        <a:srgbClr val="ED8B00"/>
      </a:lt2>
      <a:accent1>
        <a:srgbClr val="C4D6A4"/>
      </a:accent1>
      <a:accent2>
        <a:srgbClr val="86C8BC"/>
      </a:accent2>
      <a:accent3>
        <a:srgbClr val="00629B"/>
      </a:accent3>
      <a:accent4>
        <a:srgbClr val="A7A2C3"/>
      </a:accent4>
      <a:accent5>
        <a:srgbClr val="C1C6C8"/>
      </a:accent5>
      <a:accent6>
        <a:srgbClr val="6E2B62"/>
      </a:accent6>
      <a:hlink>
        <a:srgbClr val="53565A"/>
      </a:hlink>
      <a:folHlink>
        <a:srgbClr val="ED8B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spcBef>
            <a:spcPts val="0"/>
          </a:spcBef>
          <a:spcAft>
            <a:spcPts val="600"/>
          </a:spcAft>
          <a:defRPr dirty="0" err="1" smtClean="0"/>
        </a:defPPr>
      </a:lst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506772"/>
        </a:dk2>
        <a:lt2>
          <a:srgbClr val="A41128"/>
        </a:lt2>
        <a:accent1>
          <a:srgbClr val="00845E"/>
        </a:accent1>
        <a:accent2>
          <a:srgbClr val="FF7D00"/>
        </a:accent2>
        <a:accent3>
          <a:srgbClr val="FFFFFF"/>
        </a:accent3>
        <a:accent4>
          <a:srgbClr val="000000"/>
        </a:accent4>
        <a:accent5>
          <a:srgbClr val="AAC2B6"/>
        </a:accent5>
        <a:accent6>
          <a:srgbClr val="E77100"/>
        </a:accent6>
        <a:hlink>
          <a:srgbClr val="076AB5"/>
        </a:hlink>
        <a:folHlink>
          <a:srgbClr val="9D9E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28651A50-741E-4A1B-B7DC-E63C77AEBBCB}" vid="{8465A693-07E8-4645-BF49-7C21E9B592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ZS Report 1.0</Template>
  <TotalTime>1761</TotalTime>
  <Words>1235</Words>
  <Application>Microsoft Office PowerPoint</Application>
  <PresentationFormat>On-screen Show (4:3)</PresentationFormat>
  <Paragraphs>262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Rounded MT Bold</vt:lpstr>
      <vt:lpstr>Calibri</vt:lpstr>
      <vt:lpstr>Roboto</vt:lpstr>
      <vt:lpstr>Wingdings</vt:lpstr>
      <vt:lpstr>ZS Report 1.0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ZS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 Raut</dc:creator>
  <cp:lastModifiedBy>Mohit Raut</cp:lastModifiedBy>
  <cp:revision>123</cp:revision>
  <dcterms:created xsi:type="dcterms:W3CDTF">2018-03-24T14:43:31Z</dcterms:created>
  <dcterms:modified xsi:type="dcterms:W3CDTF">2018-09-06T05:58:09Z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strSourceShapeName">
    <vt:lpwstr>Group 24</vt:lpwstr>
  </property>
  <property fmtid="{D5CDD505-2E9C-101B-9397-08002B2CF9AE}" pid="3" name="pintSourceSlideIndex">
    <vt:i4>1</vt:i4>
  </property>
  <property fmtid="{D5CDD505-2E9C-101B-9397-08002B2CF9AE}" pid="4" name="pdobSourceWidth">
    <vt:r8>50.054801940918</vt:r8>
  </property>
  <property fmtid="{D5CDD505-2E9C-101B-9397-08002B2CF9AE}" pid="5" name="pdobSourceHeight">
    <vt:r8>75.4892883300781</vt:r8>
  </property>
  <property fmtid="{D5CDD505-2E9C-101B-9397-08002B2CF9AE}" pid="6" name="pdobSourceOriginalWidth">
    <vt:r8>0</vt:r8>
  </property>
  <property fmtid="{D5CDD505-2E9C-101B-9397-08002B2CF9AE}" pid="7" name="pdobSourceOriginalHeight">
    <vt:r8>0</vt:r8>
  </property>
  <property fmtid="{D5CDD505-2E9C-101B-9397-08002B2CF9AE}" pid="8" name="pdobSourceTop">
    <vt:r8>26.6426773071289</vt:r8>
  </property>
  <property fmtid="{D5CDD505-2E9C-101B-9397-08002B2CF9AE}" pid="9" name="pdobSourceLeft">
    <vt:r8>578.222534179688</vt:r8>
  </property>
  <property fmtid="{D5CDD505-2E9C-101B-9397-08002B2CF9AE}" pid="10" name="pdobSourceCropLeft">
    <vt:r8>0</vt:r8>
  </property>
  <property fmtid="{D5CDD505-2E9C-101B-9397-08002B2CF9AE}" pid="11" name="pdobSourceCropRight">
    <vt:r8>0</vt:r8>
  </property>
  <property fmtid="{D5CDD505-2E9C-101B-9397-08002B2CF9AE}" pid="12" name="pdobSourceCropTop">
    <vt:r8>0</vt:r8>
  </property>
  <property fmtid="{D5CDD505-2E9C-101B-9397-08002B2CF9AE}" pid="13" name="pdobSourceCropBottom">
    <vt:r8>0</vt:r8>
  </property>
</Properties>
</file>