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4" r:id="rId1"/>
  </p:sldMasterIdLst>
  <p:sldIdLst>
    <p:sldId id="256" r:id="rId2"/>
    <p:sldId id="257" r:id="rId3"/>
    <p:sldId id="259" r:id="rId4"/>
    <p:sldId id="260" r:id="rId5"/>
    <p:sldId id="279" r:id="rId6"/>
    <p:sldId id="280" r:id="rId7"/>
    <p:sldId id="282" r:id="rId8"/>
    <p:sldId id="281" r:id="rId9"/>
    <p:sldId id="284" r:id="rId10"/>
    <p:sldId id="283" r:id="rId11"/>
  </p:sldIdLst>
  <p:sldSz cx="9144000" cy="6858000" type="screen4x3"/>
  <p:notesSz cx="7010400" cy="9296400"/>
  <p:defaultTextStyle>
    <a:defPPr>
      <a:defRPr lang="en-CA"/>
    </a:defPPr>
    <a:lvl1pPr algn="l" rtl="0" fontAlgn="base">
      <a:spcBef>
        <a:spcPct val="20000"/>
      </a:spcBef>
      <a:spcAft>
        <a:spcPct val="0"/>
      </a:spcAft>
      <a:defRPr lang="en-US"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80" userDrawn="1">
          <p15:clr>
            <a:srgbClr val="A4A3A4"/>
          </p15:clr>
        </p15:guide>
        <p15:guide id="2" pos="1632" userDrawn="1">
          <p15:clr>
            <a:srgbClr val="A4A3A4"/>
          </p15:clr>
        </p15:guide>
        <p15:guide id="3" orient="horz" pos="8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535E"/>
    <a:srgbClr val="660033"/>
    <a:srgbClr val="C1836A"/>
    <a:srgbClr val="796466"/>
    <a:srgbClr val="324152"/>
    <a:srgbClr val="FFCC00"/>
    <a:srgbClr val="3B86B3"/>
    <a:srgbClr val="336699"/>
    <a:srgbClr val="ED8B00"/>
    <a:srgbClr val="B3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512" y="96"/>
      </p:cViewPr>
      <p:guideLst>
        <p:guide orient="horz" pos="1080"/>
        <p:guide pos="1632"/>
        <p:guide orient="horz" pos="8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01" name="slide_footer"/>
          <p:cNvSpPr>
            <a:spLocks noChangeArrowheads="1"/>
          </p:cNvSpPr>
          <p:nvPr/>
        </p:nvSpPr>
        <p:spPr bwMode="gray">
          <a:xfrm>
            <a:off x="4800600" y="6421439"/>
            <a:ext cx="411480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3905" tIns="46953" rIns="93905" bIns="46953"/>
          <a:lstStyle/>
          <a:p>
            <a:pPr algn="r" defTabSz="938213" eaLnBrk="0" hangingPunct="0">
              <a:spcBef>
                <a:spcPct val="0"/>
              </a:spcBef>
            </a:pPr>
            <a:endParaRPr lang="en-US" sz="1000">
              <a:solidFill>
                <a:srgbClr val="5F5F5F"/>
              </a:solidFill>
            </a:endParaRPr>
          </a:p>
        </p:txBody>
      </p:sp>
      <p:sp>
        <p:nvSpPr>
          <p:cNvPr id="45102" name="slide_client&amp;project_name"/>
          <p:cNvSpPr>
            <a:spLocks noChangeArrowheads="1"/>
          </p:cNvSpPr>
          <p:nvPr/>
        </p:nvSpPr>
        <p:spPr bwMode="gray">
          <a:xfrm>
            <a:off x="1307592" y="2487168"/>
            <a:ext cx="6038851" cy="1365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l">
              <a:spcBef>
                <a:spcPct val="0"/>
              </a:spcBef>
            </a:pPr>
            <a:endParaRPr lang="en-US" sz="3500">
              <a:solidFill>
                <a:schemeClr val="accent2"/>
              </a:solidFill>
            </a:endParaRPr>
          </a:p>
        </p:txBody>
      </p:sp>
      <p:sp>
        <p:nvSpPr>
          <p:cNvPr id="45103" name="slide_projectinformation"/>
          <p:cNvSpPr>
            <a:spLocks noChangeArrowheads="1"/>
          </p:cNvSpPr>
          <p:nvPr/>
        </p:nvSpPr>
        <p:spPr bwMode="gray">
          <a:xfrm>
            <a:off x="1307592" y="4114647"/>
            <a:ext cx="6038851" cy="793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 eaLnBrk="0" hangingPunct="0">
              <a:buSzPct val="110000"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5104" name="slide_date"/>
          <p:cNvSpPr>
            <a:spLocks noChangeArrowheads="1"/>
          </p:cNvSpPr>
          <p:nvPr/>
        </p:nvSpPr>
        <p:spPr bwMode="gray">
          <a:xfrm>
            <a:off x="1307592" y="4965193"/>
            <a:ext cx="6038851" cy="420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>
              <a:lnSpc>
                <a:spcPct val="90000"/>
              </a:lnSpc>
              <a:spcBef>
                <a:spcPct val="50000"/>
              </a:spcBef>
              <a:buClr>
                <a:srgbClr val="688A92"/>
              </a:buClr>
              <a:buSzPct val="110000"/>
              <a:buFont typeface="Wingdings" pitchFamily="2" charset="2"/>
              <a:buNone/>
            </a:pPr>
            <a:endParaRPr lang="en-US" sz="2000">
              <a:solidFill>
                <a:schemeClr val="tx1"/>
              </a:solidFill>
            </a:endParaRPr>
          </a:p>
        </p:txBody>
      </p:sp>
      <p:pic>
        <p:nvPicPr>
          <p:cNvPr id="16" name="Picture 15" descr="ribb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9400"/>
            <a:ext cx="9144000" cy="228600"/>
          </a:xfrm>
          <a:prstGeom prst="rect">
            <a:avLst/>
          </a:prstGeom>
        </p:spPr>
      </p:pic>
      <p:sp>
        <p:nvSpPr>
          <p:cNvPr id="14" name="titlemaster_clientlogo"/>
          <p:cNvSpPr txBox="1">
            <a:spLocks noChangeArrowheads="1"/>
          </p:cNvSpPr>
          <p:nvPr/>
        </p:nvSpPr>
        <p:spPr bwMode="auto">
          <a:xfrm>
            <a:off x="7302500" y="611189"/>
            <a:ext cx="1517651" cy="127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50000"/>
              </a:spcBef>
            </a:pPr>
            <a:endParaRPr lang="en-CA" sz="180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594" y="0"/>
            <a:ext cx="3200407" cy="5943612"/>
          </a:xfrm>
          <a:prstGeom prst="rect">
            <a:avLst/>
          </a:prstGeom>
        </p:spPr>
      </p:pic>
      <p:sp>
        <p:nvSpPr>
          <p:cNvPr id="45110" name="titlemaster_clientname"/>
          <p:cNvSpPr>
            <a:spLocks noGrp="1" noChangeArrowheads="1"/>
          </p:cNvSpPr>
          <p:nvPr>
            <p:ph type="ctrTitle"/>
          </p:nvPr>
        </p:nvSpPr>
        <p:spPr bwMode="gray">
          <a:xfrm>
            <a:off x="1307592" y="3390754"/>
            <a:ext cx="6038851" cy="461665"/>
          </a:xfrm>
          <a:ln>
            <a:noFill/>
          </a:ln>
        </p:spPr>
        <p:txBody>
          <a:bodyPr anchor="b"/>
          <a:lstStyle>
            <a:lvl1pPr>
              <a:defRPr sz="30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45111" name="titlemaster_projectinformation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307592" y="4114800"/>
            <a:ext cx="6038851" cy="793750"/>
          </a:xfrm>
          <a:ln algn="ctr">
            <a:noFill/>
          </a:ln>
        </p:spPr>
        <p:txBody>
          <a:bodyPr lIns="0" tIns="0" rIns="0" bIns="0"/>
          <a:lstStyle>
            <a:lvl1pPr marL="0" indent="0">
              <a:buClrTx/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CA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69" y="998426"/>
            <a:ext cx="1715531" cy="137155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864" y="5958204"/>
            <a:ext cx="1600199" cy="32004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153" y="5955919"/>
            <a:ext cx="1828804" cy="3200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5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10" grpId="0"/>
      <p:bldP spid="4511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1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51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98074" y="379414"/>
            <a:ext cx="307777" cy="58547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8626" y="379414"/>
            <a:ext cx="6056313" cy="58547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4F868E"/>
              </a:buClr>
              <a:defRPr>
                <a:solidFill>
                  <a:schemeClr val="tx1"/>
                </a:solidFill>
              </a:defRPr>
            </a:lvl1pPr>
            <a:lvl2pPr>
              <a:buClr>
                <a:srgbClr val="4F868E"/>
              </a:buClr>
              <a:defRPr>
                <a:solidFill>
                  <a:schemeClr val="tx1"/>
                </a:solidFill>
              </a:defRPr>
            </a:lvl2pPr>
            <a:lvl3pPr>
              <a:buClr>
                <a:srgbClr val="4F868E"/>
              </a:buClr>
              <a:defRPr>
                <a:solidFill>
                  <a:schemeClr val="tx1"/>
                </a:solidFill>
              </a:defRPr>
            </a:lvl3pPr>
            <a:lvl4pPr>
              <a:buClr>
                <a:srgbClr val="4F868E"/>
              </a:buClr>
              <a:defRPr>
                <a:solidFill>
                  <a:schemeClr val="tx1"/>
                </a:solidFill>
              </a:defRPr>
            </a:lvl4pPr>
            <a:lvl5pPr>
              <a:buClr>
                <a:srgbClr val="4F868E"/>
              </a:buClr>
              <a:defRPr>
                <a:solidFill>
                  <a:schemeClr val="tx1"/>
                </a:solidFill>
              </a:defRPr>
            </a:lvl5pPr>
            <a:lvl6pPr marL="2466975" indent="-285750">
              <a:buFont typeface="Arial" pitchFamily="34" charset="0"/>
              <a:buChar char="•"/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23110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626" y="1344169"/>
            <a:ext cx="405923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265" y="1344169"/>
            <a:ext cx="40608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365760"/>
            <a:ext cx="8229600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9769" y="134416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9769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34416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819548"/>
            <a:ext cx="3008313" cy="6155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059562"/>
            <a:ext cx="5486400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ibbon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9400"/>
            <a:ext cx="9144000" cy="228600"/>
          </a:xfrm>
          <a:prstGeom prst="rect">
            <a:avLst/>
          </a:prstGeom>
        </p:spPr>
      </p:pic>
      <p:sp>
        <p:nvSpPr>
          <p:cNvPr id="43040" name="slidemaster_title"/>
          <p:cNvSpPr>
            <a:spLocks noGrp="1" noChangeArrowheads="1"/>
          </p:cNvSpPr>
          <p:nvPr>
            <p:ph type="title"/>
          </p:nvPr>
        </p:nvSpPr>
        <p:spPr bwMode="black">
          <a:xfrm>
            <a:off x="457200" y="694944"/>
            <a:ext cx="8229909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CA" dirty="0"/>
              <a:t>Heading Text </a:t>
            </a:r>
          </a:p>
        </p:txBody>
      </p:sp>
      <p:sp>
        <p:nvSpPr>
          <p:cNvPr id="43044" name="Rectangle 36"/>
          <p:cNvSpPr>
            <a:spLocks noChangeArrowheads="1"/>
          </p:cNvSpPr>
          <p:nvPr/>
        </p:nvSpPr>
        <p:spPr bwMode="gray">
          <a:xfrm>
            <a:off x="430214" y="1274763"/>
            <a:ext cx="8275637" cy="4946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6493" tIns="43247" rIns="86493" bIns="43247"/>
          <a:lstStyle/>
          <a:p>
            <a:pPr marL="222250" indent="-222250" algn="l" eaLnBrk="0" hangingPunct="0">
              <a:buClr>
                <a:srgbClr val="688A92"/>
              </a:buClr>
              <a:buSzPct val="110000"/>
              <a:buFont typeface="Wingdings" pitchFamily="2" charset="2"/>
              <a:buChar char="§"/>
            </a:pPr>
            <a:endParaRPr lang="en-US" sz="2200"/>
          </a:p>
        </p:txBody>
      </p:sp>
      <p:sp>
        <p:nvSpPr>
          <p:cNvPr id="43045" name="slidemaster_content"/>
          <p:cNvSpPr>
            <a:spLocks noGrp="1" noChangeArrowheads="1"/>
          </p:cNvSpPr>
          <p:nvPr>
            <p:ph type="body" idx="1"/>
          </p:nvPr>
        </p:nvSpPr>
        <p:spPr bwMode="black">
          <a:xfrm>
            <a:off x="457200" y="1353312"/>
            <a:ext cx="8225153" cy="481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dirty="0"/>
              <a:t>Level one bullet text is Arial 16</a:t>
            </a:r>
          </a:p>
          <a:p>
            <a:pPr lvl="1"/>
            <a:r>
              <a:rPr lang="en-CA" dirty="0"/>
              <a:t>Level two bullet text is Arial 14</a:t>
            </a:r>
          </a:p>
          <a:p>
            <a:pPr lvl="2"/>
            <a:r>
              <a:rPr lang="en-CA" dirty="0"/>
              <a:t>Level three bullet text is Arial 14</a:t>
            </a:r>
          </a:p>
          <a:p>
            <a:pPr lvl="3"/>
            <a:r>
              <a:rPr lang="en-CA" dirty="0"/>
              <a:t>Level four bullet is Arial 14</a:t>
            </a:r>
          </a:p>
          <a:p>
            <a:pPr lvl="4"/>
            <a:r>
              <a:rPr lang="en-CA" dirty="0"/>
              <a:t>Level five bullet is Arial 14</a:t>
            </a:r>
          </a:p>
          <a:p>
            <a:pPr lvl="5"/>
            <a:endParaRPr lang="en-CA" dirty="0"/>
          </a:p>
          <a:p>
            <a:pPr lvl="5"/>
            <a:endParaRPr lang="en-CA" dirty="0"/>
          </a:p>
          <a:p>
            <a:pPr lvl="5"/>
            <a:endParaRPr lang="en-CA" dirty="0"/>
          </a:p>
        </p:txBody>
      </p:sp>
      <p:sp>
        <p:nvSpPr>
          <p:cNvPr id="8" name="slidemaster_pagenumber"/>
          <p:cNvSpPr txBox="1">
            <a:spLocks noChangeArrowheads="1"/>
          </p:cNvSpPr>
          <p:nvPr/>
        </p:nvSpPr>
        <p:spPr bwMode="auto">
          <a:xfrm>
            <a:off x="4114800" y="6675120"/>
            <a:ext cx="914400" cy="1384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CA" sz="900" dirty="0">
                <a:solidFill>
                  <a:schemeClr val="bg1"/>
                </a:solidFill>
              </a:rPr>
              <a:t>− </a:t>
            </a:r>
            <a:fld id="{B1D876E0-1F81-4D7B-A35F-3042955D22B2}" type="slidenum">
              <a:rPr lang="en-CA" sz="900">
                <a:solidFill>
                  <a:schemeClr val="bg1"/>
                </a:solidFill>
              </a:rPr>
              <a:pPr algn="ctr">
                <a:spcBef>
                  <a:spcPct val="50000"/>
                </a:spcBef>
              </a:pPr>
              <a:t>‹#›</a:t>
            </a:fld>
            <a:r>
              <a:rPr lang="en-CA" sz="900" dirty="0">
                <a:solidFill>
                  <a:schemeClr val="bg1"/>
                </a:solidFill>
              </a:rPr>
              <a:t> −</a:t>
            </a:r>
          </a:p>
        </p:txBody>
      </p:sp>
      <p:sp>
        <p:nvSpPr>
          <p:cNvPr id="11" name="slidemaster_copyright"/>
          <p:cNvSpPr>
            <a:spLocks noChangeArrowheads="1"/>
          </p:cNvSpPr>
          <p:nvPr/>
        </p:nvSpPr>
        <p:spPr bwMode="auto">
          <a:xfrm>
            <a:off x="228601" y="6657976"/>
            <a:ext cx="2174875" cy="128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r>
              <a:rPr lang="en-US" sz="600" dirty="0">
                <a:solidFill>
                  <a:schemeClr val="bg1"/>
                </a:solidFill>
              </a:rPr>
              <a:t>© 2014 ZS Associates     |     CONFIDENTIAL</a:t>
            </a:r>
            <a:endParaRPr lang="en-US" sz="6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3" name="slidemaster_filename"/>
          <p:cNvSpPr>
            <a:spLocks noChangeArrowheads="1"/>
          </p:cNvSpPr>
          <p:nvPr/>
        </p:nvSpPr>
        <p:spPr bwMode="black">
          <a:xfrm>
            <a:off x="6738938" y="6714077"/>
            <a:ext cx="2176463" cy="7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>
            <a:spAutoFit/>
          </a:bodyPr>
          <a:lstStyle/>
          <a:p>
            <a:pPr algn="r" defTabSz="938213">
              <a:lnSpc>
                <a:spcPct val="80000"/>
              </a:lnSpc>
              <a:spcBef>
                <a:spcPct val="0"/>
              </a:spcBef>
            </a:pPr>
            <a:r>
              <a:rPr lang="en-US" sz="600">
                <a:solidFill>
                  <a:schemeClr val="bg1"/>
                </a:solidFill>
              </a:rPr>
              <a:t>Onc Pod Trainings_Data Manipulation in R</a:t>
            </a:r>
            <a:endParaRPr lang="en-US" sz="6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aseline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9pPr>
    </p:titleStyle>
    <p:bodyStyle>
      <a:lvl1pPr marL="222250" indent="-2222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10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652463" indent="-2222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10000"/>
        <a:buFont typeface="Arial" charset="0"/>
        <a:buChar char="–"/>
        <a:defRPr sz="1400">
          <a:solidFill>
            <a:schemeClr val="tx1"/>
          </a:solidFill>
          <a:latin typeface="+mn-lt"/>
        </a:defRPr>
      </a:lvl2pPr>
      <a:lvl3pPr marL="1084263" indent="-2222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10000"/>
        <a:buFont typeface="Arial" charset="0"/>
        <a:buChar char="•"/>
        <a:defRPr sz="1400">
          <a:solidFill>
            <a:schemeClr val="tx1"/>
          </a:solidFill>
          <a:latin typeface="+mn-lt"/>
        </a:defRPr>
      </a:lvl3pPr>
      <a:lvl4pPr marL="1514475" indent="-2222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10000"/>
        <a:buFont typeface="Arial" charset="0"/>
        <a:buChar char="•"/>
        <a:defRPr sz="1400">
          <a:solidFill>
            <a:schemeClr val="tx1"/>
          </a:solidFill>
          <a:latin typeface="+mn-lt"/>
        </a:defRPr>
      </a:lvl4pPr>
      <a:lvl5pPr marL="1889125" indent="-165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10000"/>
        <a:buFont typeface="Arial" charset="0"/>
        <a:buChar char="•"/>
        <a:defRPr sz="1400">
          <a:solidFill>
            <a:schemeClr val="tx1"/>
          </a:solidFill>
          <a:latin typeface="+mn-lt"/>
        </a:defRPr>
      </a:lvl5pPr>
      <a:lvl6pPr marL="2181225" indent="0" algn="l" rtl="0" eaLnBrk="1" fontAlgn="base" hangingPunct="1">
        <a:spcBef>
          <a:spcPct val="20000"/>
        </a:spcBef>
        <a:spcAft>
          <a:spcPct val="0"/>
        </a:spcAft>
        <a:buClr>
          <a:srgbClr val="688A92"/>
        </a:buClr>
        <a:buSzPct val="110000"/>
        <a:buFont typeface="Arial" pitchFamily="34" charset="0"/>
        <a:buNone/>
        <a:defRPr sz="1400">
          <a:solidFill>
            <a:schemeClr val="tx1"/>
          </a:solidFill>
          <a:latin typeface="+mn-lt"/>
        </a:defRPr>
      </a:lvl6pPr>
      <a:lvl7pPr marL="2803525" indent="-165100" algn="l" rtl="0" eaLnBrk="1" fontAlgn="base" hangingPunct="1">
        <a:spcBef>
          <a:spcPct val="20000"/>
        </a:spcBef>
        <a:spcAft>
          <a:spcPct val="0"/>
        </a:spcAft>
        <a:buClr>
          <a:srgbClr val="688A92"/>
        </a:buClr>
        <a:buSzPct val="110000"/>
        <a:buFont typeface="Arial" charset="0"/>
        <a:buChar char="•"/>
        <a:defRPr sz="1400">
          <a:solidFill>
            <a:schemeClr val="tx1"/>
          </a:solidFill>
          <a:latin typeface="+mn-lt"/>
        </a:defRPr>
      </a:lvl7pPr>
      <a:lvl8pPr marL="3260725" indent="-165100" algn="l" rtl="0" eaLnBrk="1" fontAlgn="base" hangingPunct="1">
        <a:spcBef>
          <a:spcPct val="20000"/>
        </a:spcBef>
        <a:spcAft>
          <a:spcPct val="0"/>
        </a:spcAft>
        <a:buClr>
          <a:srgbClr val="688A92"/>
        </a:buClr>
        <a:buSzPct val="110000"/>
        <a:buFont typeface="Arial" charset="0"/>
        <a:buChar char="•"/>
        <a:defRPr sz="1400">
          <a:solidFill>
            <a:schemeClr val="tx1"/>
          </a:solidFill>
          <a:latin typeface="+mn-lt"/>
        </a:defRPr>
      </a:lvl8pPr>
      <a:lvl9pPr marL="3717925" indent="-165100" algn="l" rtl="0" eaLnBrk="1" fontAlgn="base" hangingPunct="1">
        <a:spcBef>
          <a:spcPct val="20000"/>
        </a:spcBef>
        <a:spcAft>
          <a:spcPct val="0"/>
        </a:spcAft>
        <a:buClr>
          <a:srgbClr val="688A92"/>
        </a:buClr>
        <a:buSzPct val="110000"/>
        <a:buFont typeface="Arial" charset="0"/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file:///\\pu-util01\hold\Mohit_Raut\Fo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microsoft.com/office/2007/relationships/hdphoto" Target="../media/hdphoto3.wdp"/><Relationship Id="rId10" Type="http://schemas.microsoft.com/office/2007/relationships/hdphoto" Target="../media/hdphoto5.wdp"/><Relationship Id="rId4" Type="http://schemas.openxmlformats.org/officeDocument/2006/relationships/image" Target="../media/image10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_project&amp;pres_name"/>
          <p:cNvSpPr>
            <a:spLocks noChangeArrowheads="1"/>
          </p:cNvSpPr>
          <p:nvPr/>
        </p:nvSpPr>
        <p:spPr bwMode="blackWhite">
          <a:xfrm>
            <a:off x="1307592" y="2468880"/>
            <a:ext cx="6038851" cy="1365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sx="1000" sy="1000" algn="ctr" rotWithShape="0">
              <a:schemeClr val="bg1"/>
            </a:outerShdw>
          </a:effectLst>
        </p:spPr>
        <p:txBody>
          <a:bodyPr lIns="0" tIns="0" rIns="0" bIns="0" anchor="b"/>
          <a:lstStyle/>
          <a:p>
            <a:pPr algn="l">
              <a:spcBef>
                <a:spcPct val="0"/>
              </a:spcBef>
            </a:pPr>
            <a:r>
              <a:rPr lang="en-US" sz="2400" b="1" dirty="0">
                <a:solidFill>
                  <a:schemeClr val="bg2"/>
                </a:solidFill>
              </a:rPr>
              <a:t>DATA MANIPULATION IN R</a:t>
            </a:r>
            <a:endParaRPr lang="en-CA" sz="2400" b="1" dirty="0">
              <a:solidFill>
                <a:schemeClr val="bg2"/>
              </a:solidFill>
            </a:endParaRPr>
          </a:p>
        </p:txBody>
      </p:sp>
      <p:sp>
        <p:nvSpPr>
          <p:cNvPr id="6" name="slide_clientName"/>
          <p:cNvSpPr>
            <a:spLocks noChangeArrowheads="1"/>
          </p:cNvSpPr>
          <p:nvPr/>
        </p:nvSpPr>
        <p:spPr bwMode="blackWhite">
          <a:xfrm>
            <a:off x="1307578" y="4112992"/>
            <a:ext cx="6043613" cy="4143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 eaLnBrk="0" hangingPunct="0">
              <a:buSzPct val="110000"/>
            </a:pPr>
            <a:r>
              <a:rPr lang="en-US" sz="1800" dirty="0"/>
              <a:t>Prepared for Oncology Pod, Pune</a:t>
            </a:r>
            <a:endParaRPr lang="en-CA" sz="1800" dirty="0"/>
          </a:p>
        </p:txBody>
      </p:sp>
      <p:sp>
        <p:nvSpPr>
          <p:cNvPr id="7" name="slide_date"/>
          <p:cNvSpPr>
            <a:spLocks noChangeArrowheads="1"/>
          </p:cNvSpPr>
          <p:nvPr/>
        </p:nvSpPr>
        <p:spPr bwMode="blackWhite">
          <a:xfrm>
            <a:off x="1307578" y="4469608"/>
            <a:ext cx="6043613" cy="3190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 eaLnBrk="0" hangingPunct="0">
              <a:buSzPct val="110000"/>
            </a:pPr>
            <a:r>
              <a:rPr lang="en-CA" sz="1800" dirty="0"/>
              <a:t>Date: 4/17/2018</a:t>
            </a:r>
          </a:p>
        </p:txBody>
      </p:sp>
      <p:sp>
        <p:nvSpPr>
          <p:cNvPr id="8" name="slide_disclaimer"/>
          <p:cNvSpPr>
            <a:spLocks noChangeArrowheads="1"/>
          </p:cNvSpPr>
          <p:nvPr/>
        </p:nvSpPr>
        <p:spPr bwMode="black">
          <a:xfrm>
            <a:off x="1307577" y="4791456"/>
            <a:ext cx="4956048" cy="6400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182880" rIns="0" bIns="91440" anchor="ctr"/>
          <a:lstStyle>
            <a:defPPr>
              <a:defRPr lang="en-CA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defRPr lang="en-US"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2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2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2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2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defTabSz="865188" eaLnBrk="0" hangingPunct="0">
              <a:spcBef>
                <a:spcPct val="0"/>
              </a:spcBef>
            </a:pPr>
            <a:endParaRPr lang="en-CA" sz="1000" dirty="0">
              <a:solidFill>
                <a:srgbClr val="53565A"/>
              </a:solidFill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57F448E-BAE8-4C34-AC6B-E902151B21AB}"/>
              </a:ext>
            </a:extLst>
          </p:cNvPr>
          <p:cNvGrpSpPr/>
          <p:nvPr/>
        </p:nvGrpSpPr>
        <p:grpSpPr>
          <a:xfrm>
            <a:off x="7394070" y="75648"/>
            <a:ext cx="1678250" cy="1146634"/>
            <a:chOff x="1141822" y="2162034"/>
            <a:chExt cx="1799206" cy="122927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77B46C9-FD59-43DF-8AD1-706C51CD7D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prstClr val="black"/>
                <a:schemeClr val="bg2">
                  <a:lumMod val="75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200" b="97467" l="9953" r="89969">
                          <a14:foregroundMark x1="42014" y1="93067" x2="42014" y2="93067"/>
                          <a14:foregroundMark x1="42014" y1="91600" x2="42014" y2="91600"/>
                          <a14:foregroundMark x1="55625" y1="95333" x2="55625" y2="95333"/>
                          <a14:foregroundMark x1="41463" y1="96000" x2="41463" y2="96000"/>
                          <a14:foregroundMark x1="55940" y1="97067" x2="55940" y2="97067"/>
                          <a14:foregroundMark x1="47836" y1="5333" x2="47836" y2="5333"/>
                          <a14:foregroundMark x1="41385" y1="97467" x2="41385" y2="97467"/>
                          <a14:foregroundMark x1="44060" y1="27200" x2="44060" y2="27200"/>
                          <a14:foregroundMark x1="49410" y1="6667" x2="49410" y2="6667"/>
                        </a14:backgroundRemoval>
                      </a14:imgEffect>
                      <a14:imgEffect>
                        <a14:colorTemperature colorTemp="4700"/>
                      </a14:imgEffect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857" r="42323"/>
            <a:stretch/>
          </p:blipFill>
          <p:spPr>
            <a:xfrm>
              <a:off x="1141822" y="2162034"/>
              <a:ext cx="786736" cy="1229277"/>
            </a:xfrm>
            <a:prstGeom prst="rect">
              <a:avLst/>
            </a:prstGeom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F1FE2D3-D572-4D23-A7F5-89F982F5D28D}"/>
                </a:ext>
              </a:extLst>
            </p:cNvPr>
            <p:cNvGrpSpPr>
              <a:grpSpLocks/>
            </p:cNvGrpSpPr>
            <p:nvPr/>
          </p:nvGrpSpPr>
          <p:grpSpPr>
            <a:xfrm>
              <a:off x="1811606" y="2199483"/>
              <a:ext cx="454657" cy="640081"/>
              <a:chOff x="5243373" y="1759132"/>
              <a:chExt cx="1733686" cy="1828470"/>
            </a:xfrm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1B920FEC-E52A-4C20-BD7E-DAEFE9834162}"/>
                  </a:ext>
                </a:extLst>
              </p:cNvPr>
              <p:cNvSpPr/>
              <p:nvPr/>
            </p:nvSpPr>
            <p:spPr bwMode="auto">
              <a:xfrm>
                <a:off x="5243373" y="1759132"/>
                <a:ext cx="278941" cy="1828467"/>
              </a:xfrm>
              <a:prstGeom prst="rect">
                <a:avLst/>
              </a:prstGeom>
              <a:solidFill>
                <a:srgbClr val="C1C6C8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0"/>
                  </a:spcBef>
                  <a:spcAft>
                    <a:spcPts val="600"/>
                  </a:spcAft>
                </a:pPr>
                <a:endParaRPr lang="en-US" dirty="0" err="1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199AF0F-74F8-492B-8D94-CDBC3DDE364E}"/>
                  </a:ext>
                </a:extLst>
              </p:cNvPr>
              <p:cNvSpPr/>
              <p:nvPr/>
            </p:nvSpPr>
            <p:spPr bwMode="auto">
              <a:xfrm>
                <a:off x="5521235" y="1759132"/>
                <a:ext cx="243841" cy="543027"/>
              </a:xfrm>
              <a:prstGeom prst="rect">
                <a:avLst/>
              </a:prstGeom>
              <a:solidFill>
                <a:srgbClr val="C1C6C8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0"/>
                  </a:spcBef>
                  <a:spcAft>
                    <a:spcPts val="600"/>
                  </a:spcAft>
                </a:pPr>
                <a:endParaRPr lang="en-US" dirty="0" err="1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70BACB4D-32DF-47F7-90D7-B023B7575965}"/>
                  </a:ext>
                </a:extLst>
              </p:cNvPr>
              <p:cNvSpPr/>
              <p:nvPr/>
            </p:nvSpPr>
            <p:spPr bwMode="auto">
              <a:xfrm>
                <a:off x="5765072" y="2066719"/>
                <a:ext cx="243841" cy="548540"/>
              </a:xfrm>
              <a:prstGeom prst="rect">
                <a:avLst/>
              </a:prstGeom>
              <a:solidFill>
                <a:srgbClr val="C1C6C8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0"/>
                  </a:spcBef>
                  <a:spcAft>
                    <a:spcPts val="600"/>
                  </a:spcAft>
                </a:pPr>
                <a:endParaRPr lang="en-US" dirty="0" err="1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263CDF44-DD2F-481B-869D-079F92C01BCE}"/>
                  </a:ext>
                </a:extLst>
              </p:cNvPr>
              <p:cNvSpPr/>
              <p:nvPr/>
            </p:nvSpPr>
            <p:spPr bwMode="auto">
              <a:xfrm>
                <a:off x="6008913" y="2377559"/>
                <a:ext cx="243841" cy="548540"/>
              </a:xfrm>
              <a:prstGeom prst="rect">
                <a:avLst/>
              </a:prstGeom>
              <a:solidFill>
                <a:srgbClr val="C1C6C8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0"/>
                  </a:spcBef>
                  <a:spcAft>
                    <a:spcPts val="600"/>
                  </a:spcAft>
                </a:pPr>
                <a:endParaRPr lang="en-US" dirty="0" err="1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E5D1A152-CA7A-41E3-BABB-70957D65B3C5}"/>
                  </a:ext>
                </a:extLst>
              </p:cNvPr>
              <p:cNvSpPr/>
              <p:nvPr/>
            </p:nvSpPr>
            <p:spPr bwMode="auto">
              <a:xfrm>
                <a:off x="6252754" y="2719089"/>
                <a:ext cx="243841" cy="548540"/>
              </a:xfrm>
              <a:prstGeom prst="rect">
                <a:avLst/>
              </a:prstGeom>
              <a:solidFill>
                <a:srgbClr val="C1C6C8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0"/>
                  </a:spcBef>
                  <a:spcAft>
                    <a:spcPts val="600"/>
                  </a:spcAft>
                </a:pPr>
                <a:endParaRPr lang="en-US" dirty="0" err="1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4DD0ADD1-8771-48CD-BBE4-B222223B120C}"/>
                  </a:ext>
                </a:extLst>
              </p:cNvPr>
              <p:cNvSpPr/>
              <p:nvPr/>
            </p:nvSpPr>
            <p:spPr bwMode="auto">
              <a:xfrm>
                <a:off x="6476509" y="3033988"/>
                <a:ext cx="243841" cy="548540"/>
              </a:xfrm>
              <a:prstGeom prst="rect">
                <a:avLst/>
              </a:prstGeom>
              <a:solidFill>
                <a:srgbClr val="C1C6C8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0"/>
                  </a:spcBef>
                  <a:spcAft>
                    <a:spcPts val="600"/>
                  </a:spcAft>
                </a:pPr>
                <a:endParaRPr lang="en-US" dirty="0" err="1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A17A76F4-8B95-485D-8748-B01B16016519}"/>
                  </a:ext>
                </a:extLst>
              </p:cNvPr>
              <p:cNvSpPr/>
              <p:nvPr/>
            </p:nvSpPr>
            <p:spPr bwMode="auto">
              <a:xfrm>
                <a:off x="6716282" y="1759135"/>
                <a:ext cx="260777" cy="1828467"/>
              </a:xfrm>
              <a:prstGeom prst="rect">
                <a:avLst/>
              </a:prstGeom>
              <a:solidFill>
                <a:srgbClr val="C1C6C8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0"/>
                  </a:spcBef>
                  <a:spcAft>
                    <a:spcPts val="600"/>
                  </a:spcAft>
                </a:pPr>
                <a:endParaRPr lang="en-US" dirty="0" err="1"/>
              </a:p>
            </p:txBody>
          </p:sp>
        </p:grpSp>
        <p:sp>
          <p:nvSpPr>
            <p:cNvPr id="33" name="Partial Circle 32">
              <a:extLst>
                <a:ext uri="{FF2B5EF4-FFF2-40B4-BE49-F238E27FC236}">
                  <a16:creationId xmlns:a16="http://schemas.microsoft.com/office/drawing/2014/main" id="{21663F27-8F96-4C39-A576-A7E1E82312A5}"/>
                </a:ext>
              </a:extLst>
            </p:cNvPr>
            <p:cNvSpPr/>
            <p:nvPr/>
          </p:nvSpPr>
          <p:spPr bwMode="auto">
            <a:xfrm rot="1700220">
              <a:off x="2300948" y="2199482"/>
              <a:ext cx="640080" cy="640080"/>
            </a:xfrm>
            <a:prstGeom prst="pie">
              <a:avLst>
                <a:gd name="adj1" fmla="val 0"/>
                <a:gd name="adj2" fmla="val 18120322"/>
              </a:avLst>
            </a:prstGeom>
            <a:solidFill>
              <a:srgbClr val="ED8B00"/>
            </a:solidFill>
            <a:ln w="12700" cap="flat" cmpd="sng" algn="ctr">
              <a:noFill/>
              <a:prstDash val="solid"/>
              <a:round/>
              <a:headEnd type="none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0"/>
                </a:spcBef>
                <a:spcAft>
                  <a:spcPts val="600"/>
                </a:spcAft>
              </a:pPr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1496505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BCE10D98-98A2-4E6C-A533-B15C75CE21CF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144000" cy="6524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3600" b="1" dirty="0">
                <a:solidFill>
                  <a:srgbClr val="ED8B00"/>
                </a:solidFill>
              </a:rPr>
              <a:t>DATA MANIPULATION IN 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8C65C60-5958-4E07-A5FA-6B2922C5E999}"/>
              </a:ext>
            </a:extLst>
          </p:cNvPr>
          <p:cNvSpPr/>
          <p:nvPr/>
        </p:nvSpPr>
        <p:spPr bwMode="auto">
          <a:xfrm>
            <a:off x="0" y="653729"/>
            <a:ext cx="9144000" cy="451740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</a:rPr>
              <a:t>Single table verbs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514C4E-E677-4C89-8881-57F81CE0602D}"/>
              </a:ext>
            </a:extLst>
          </p:cNvPr>
          <p:cNvSpPr/>
          <p:nvPr/>
        </p:nvSpPr>
        <p:spPr bwMode="auto">
          <a:xfrm>
            <a:off x="0" y="1105469"/>
            <a:ext cx="3135086" cy="472122"/>
          </a:xfrm>
          <a:prstGeom prst="rect">
            <a:avLst/>
          </a:prstGeom>
          <a:solidFill>
            <a:srgbClr val="C1836A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summarise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()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C707817-0606-47A4-891F-6627349D0644}"/>
              </a:ext>
            </a:extLst>
          </p:cNvPr>
          <p:cNvSpPr/>
          <p:nvPr/>
        </p:nvSpPr>
        <p:spPr bwMode="auto">
          <a:xfrm>
            <a:off x="3135086" y="1105469"/>
            <a:ext cx="6008914" cy="47212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Reduce each group to a smaller number of summary statistics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9F7F000-23A9-41EC-A271-848E5BC2D8F5}"/>
              </a:ext>
            </a:extLst>
          </p:cNvPr>
          <p:cNvGrpSpPr/>
          <p:nvPr/>
        </p:nvGrpSpPr>
        <p:grpSpPr>
          <a:xfrm>
            <a:off x="22930" y="1643066"/>
            <a:ext cx="8999080" cy="595199"/>
            <a:chOff x="22930" y="1643066"/>
            <a:chExt cx="8999080" cy="59519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363C22E-EE19-49FC-8934-8128E3249F3F}"/>
                </a:ext>
              </a:extLst>
            </p:cNvPr>
            <p:cNvSpPr/>
            <p:nvPr/>
          </p:nvSpPr>
          <p:spPr>
            <a:xfrm>
              <a:off x="4994032" y="1786776"/>
              <a:ext cx="402797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Gill Sans MT" panose="020B0502020104020203" pitchFamily="34" charset="0"/>
                </a:rPr>
                <a:t>Summarizing data in specific statistics of a column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6CBC7FD-DF90-44E8-A8EA-A95FF0F835B1}"/>
                </a:ext>
              </a:extLst>
            </p:cNvPr>
            <p:cNvSpPr/>
            <p:nvPr/>
          </p:nvSpPr>
          <p:spPr bwMode="auto">
            <a:xfrm>
              <a:off x="75502" y="1643066"/>
              <a:ext cx="4918530" cy="595199"/>
            </a:xfrm>
            <a:prstGeom prst="rect">
              <a:avLst/>
            </a:prstGeom>
            <a:solidFill>
              <a:srgbClr val="FAFAFA"/>
            </a:solidFill>
            <a:ln w="9525" cap="flat" cmpd="sng" algn="ctr">
              <a:solidFill>
                <a:schemeClr val="tx1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 err="1">
                  <a:latin typeface="Lucida Console" panose="020B0609040504020204" pitchFamily="49" charset="0"/>
                </a:rPr>
                <a:t>summarise</a:t>
              </a:r>
              <a:r>
                <a:rPr lang="en-US" sz="1000" dirty="0">
                  <a:latin typeface="Lucida Console" panose="020B0609040504020204" pitchFamily="49" charset="0"/>
                </a:rPr>
                <a:t>(data, average = mean(PDE), maximum = max(PDE)) 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27E3F72-7D63-4BAF-A04A-8B0D062F5DA9}"/>
                </a:ext>
              </a:extLst>
            </p:cNvPr>
            <p:cNvSpPr/>
            <p:nvPr/>
          </p:nvSpPr>
          <p:spPr bwMode="auto">
            <a:xfrm>
              <a:off x="22930" y="1643066"/>
              <a:ext cx="45719" cy="595199"/>
            </a:xfrm>
            <a:prstGeom prst="rect">
              <a:avLst/>
            </a:prstGeom>
            <a:solidFill>
              <a:srgbClr val="C1836A"/>
            </a:solidFill>
            <a:ln w="127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0"/>
                </a:spcBef>
                <a:spcAft>
                  <a:spcPts val="600"/>
                </a:spcAft>
              </a:pPr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201897B-0BD8-4814-808F-FB1FA7D8B119}"/>
              </a:ext>
            </a:extLst>
          </p:cNvPr>
          <p:cNvGrpSpPr/>
          <p:nvPr/>
        </p:nvGrpSpPr>
        <p:grpSpPr>
          <a:xfrm>
            <a:off x="22930" y="2350990"/>
            <a:ext cx="8999080" cy="595199"/>
            <a:chOff x="22930" y="1643066"/>
            <a:chExt cx="8999080" cy="59519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F8A4F7A-5175-4218-8158-DBCA6EBF336D}"/>
                </a:ext>
              </a:extLst>
            </p:cNvPr>
            <p:cNvSpPr/>
            <p:nvPr/>
          </p:nvSpPr>
          <p:spPr>
            <a:xfrm>
              <a:off x="4994032" y="1679055"/>
              <a:ext cx="402797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Gill Sans MT" panose="020B0502020104020203" pitchFamily="34" charset="0"/>
                </a:rPr>
                <a:t>Summarizing data in specific statistics of a multiple column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4FBA8F1-6E75-46ED-BE67-6B53092A92D8}"/>
                </a:ext>
              </a:extLst>
            </p:cNvPr>
            <p:cNvSpPr/>
            <p:nvPr/>
          </p:nvSpPr>
          <p:spPr bwMode="auto">
            <a:xfrm>
              <a:off x="75502" y="1643066"/>
              <a:ext cx="4918530" cy="595199"/>
            </a:xfrm>
            <a:prstGeom prst="rect">
              <a:avLst/>
            </a:prstGeom>
            <a:solidFill>
              <a:srgbClr val="FAFAFA"/>
            </a:solidFill>
            <a:ln w="9525" cap="flat" cmpd="sng" algn="ctr">
              <a:solidFill>
                <a:schemeClr val="tx1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 err="1">
                  <a:latin typeface="Lucida Console" panose="020B0609040504020204" pitchFamily="49" charset="0"/>
                </a:rPr>
                <a:t>summarise</a:t>
              </a:r>
              <a:r>
                <a:rPr lang="en-US" sz="1000" dirty="0">
                  <a:latin typeface="Lucida Console" panose="020B0609040504020204" pitchFamily="49" charset="0"/>
                </a:rPr>
                <a:t>(</a:t>
              </a:r>
              <a:r>
                <a:rPr lang="en-US" sz="1000" dirty="0" err="1">
                  <a:latin typeface="Lucida Console" panose="020B0609040504020204" pitchFamily="49" charset="0"/>
                </a:rPr>
                <a:t>data,average_PDE</a:t>
              </a:r>
              <a:r>
                <a:rPr lang="en-US" sz="1000" dirty="0">
                  <a:latin typeface="Lucida Console" panose="020B0609040504020204" pitchFamily="49" charset="0"/>
                </a:rPr>
                <a:t>=mean(PDE),</a:t>
              </a:r>
              <a:r>
                <a:rPr lang="en-US" sz="1000" dirty="0" err="1">
                  <a:latin typeface="Lucida Console" panose="020B0609040504020204" pitchFamily="49" charset="0"/>
                </a:rPr>
                <a:t>average_Calls</a:t>
              </a:r>
              <a:r>
                <a:rPr lang="en-US" sz="1000" dirty="0">
                  <a:latin typeface="Lucida Console" panose="020B0609040504020204" pitchFamily="49" charset="0"/>
                </a:rPr>
                <a:t>=mean(Calls),</a:t>
              </a:r>
              <a:r>
                <a:rPr lang="en-US" sz="1000" dirty="0" err="1">
                  <a:latin typeface="Lucida Console" panose="020B0609040504020204" pitchFamily="49" charset="0"/>
                </a:rPr>
                <a:t>average_emails</a:t>
              </a:r>
              <a:r>
                <a:rPr lang="en-US" sz="1000" dirty="0">
                  <a:latin typeface="Lucida Console" panose="020B0609040504020204" pitchFamily="49" charset="0"/>
                </a:rPr>
                <a:t>=mean(Emails))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4D85688-2085-4B33-8805-611094513BFD}"/>
                </a:ext>
              </a:extLst>
            </p:cNvPr>
            <p:cNvSpPr/>
            <p:nvPr/>
          </p:nvSpPr>
          <p:spPr bwMode="auto">
            <a:xfrm>
              <a:off x="22930" y="1643066"/>
              <a:ext cx="45719" cy="595199"/>
            </a:xfrm>
            <a:prstGeom prst="rect">
              <a:avLst/>
            </a:prstGeom>
            <a:solidFill>
              <a:srgbClr val="C1836A"/>
            </a:solidFill>
            <a:ln w="127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0"/>
                </a:spcBef>
                <a:spcAft>
                  <a:spcPts val="600"/>
                </a:spcAft>
              </a:pPr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1A58BB6-232F-4C1A-A78B-6463D6B75414}"/>
              </a:ext>
            </a:extLst>
          </p:cNvPr>
          <p:cNvGrpSpPr/>
          <p:nvPr/>
        </p:nvGrpSpPr>
        <p:grpSpPr>
          <a:xfrm>
            <a:off x="22930" y="3058914"/>
            <a:ext cx="8999080" cy="595199"/>
            <a:chOff x="22930" y="1643066"/>
            <a:chExt cx="8999080" cy="59519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E981D7A-A16A-47A8-B8B7-2AE316706E0C}"/>
                </a:ext>
              </a:extLst>
            </p:cNvPr>
            <p:cNvSpPr/>
            <p:nvPr/>
          </p:nvSpPr>
          <p:spPr>
            <a:xfrm>
              <a:off x="4994032" y="1796955"/>
              <a:ext cx="402797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Gill Sans MT" panose="020B0502020104020203" pitchFamily="34" charset="0"/>
                </a:rPr>
                <a:t>Summarizing the entire data at once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046400A-DA77-422C-8BA3-29C769400F85}"/>
                </a:ext>
              </a:extLst>
            </p:cNvPr>
            <p:cNvSpPr/>
            <p:nvPr/>
          </p:nvSpPr>
          <p:spPr bwMode="auto">
            <a:xfrm>
              <a:off x="75502" y="1643066"/>
              <a:ext cx="4918530" cy="595199"/>
            </a:xfrm>
            <a:prstGeom prst="rect">
              <a:avLst/>
            </a:prstGeom>
            <a:solidFill>
              <a:srgbClr val="FAFAFA"/>
            </a:solidFill>
            <a:ln w="9525" cap="flat" cmpd="sng" algn="ctr">
              <a:solidFill>
                <a:schemeClr val="tx1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 err="1">
                  <a:latin typeface="Lucida Console" panose="020B0609040504020204" pitchFamily="49" charset="0"/>
                </a:rPr>
                <a:t>summarise_all</a:t>
              </a:r>
              <a:r>
                <a:rPr lang="en-US" sz="1000" dirty="0">
                  <a:latin typeface="Lucida Console" panose="020B0609040504020204" pitchFamily="49" charset="0"/>
                </a:rPr>
                <a:t>(data1,max,na.rm=TRUE)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AED428-B5DE-427E-9F98-C8DBBC1CE122}"/>
                </a:ext>
              </a:extLst>
            </p:cNvPr>
            <p:cNvSpPr/>
            <p:nvPr/>
          </p:nvSpPr>
          <p:spPr bwMode="auto">
            <a:xfrm>
              <a:off x="22930" y="1643066"/>
              <a:ext cx="45719" cy="595199"/>
            </a:xfrm>
            <a:prstGeom prst="rect">
              <a:avLst/>
            </a:prstGeom>
            <a:solidFill>
              <a:srgbClr val="C1836A"/>
            </a:solidFill>
            <a:ln w="127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0"/>
                </a:spcBef>
                <a:spcAft>
                  <a:spcPts val="600"/>
                </a:spcAft>
              </a:pPr>
              <a:endParaRPr lang="en-US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4488165-B704-4417-A795-51982BD3A9B6}"/>
              </a:ext>
            </a:extLst>
          </p:cNvPr>
          <p:cNvGrpSpPr/>
          <p:nvPr/>
        </p:nvGrpSpPr>
        <p:grpSpPr>
          <a:xfrm>
            <a:off x="22930" y="3766838"/>
            <a:ext cx="8999080" cy="595199"/>
            <a:chOff x="22930" y="1643066"/>
            <a:chExt cx="8999080" cy="59519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2654CDD-79C8-4FBB-9526-708969D0A60C}"/>
                </a:ext>
              </a:extLst>
            </p:cNvPr>
            <p:cNvSpPr/>
            <p:nvPr/>
          </p:nvSpPr>
          <p:spPr>
            <a:xfrm>
              <a:off x="4994032" y="1796954"/>
              <a:ext cx="402797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Gill Sans MT" panose="020B0502020104020203" pitchFamily="34" charset="0"/>
                </a:rPr>
                <a:t>Summarize based on conditional statements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46095E3-5161-4C2D-9468-F9F35CE58532}"/>
                </a:ext>
              </a:extLst>
            </p:cNvPr>
            <p:cNvSpPr/>
            <p:nvPr/>
          </p:nvSpPr>
          <p:spPr bwMode="auto">
            <a:xfrm>
              <a:off x="75502" y="1643066"/>
              <a:ext cx="4918530" cy="595199"/>
            </a:xfrm>
            <a:prstGeom prst="rect">
              <a:avLst/>
            </a:prstGeom>
            <a:solidFill>
              <a:srgbClr val="FAFAFA"/>
            </a:solidFill>
            <a:ln w="9525" cap="flat" cmpd="sng" algn="ctr">
              <a:solidFill>
                <a:schemeClr val="tx1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 err="1">
                  <a:latin typeface="Lucida Console" panose="020B0609040504020204" pitchFamily="49" charset="0"/>
                </a:rPr>
                <a:t>summarise_if</a:t>
              </a:r>
              <a:r>
                <a:rPr lang="en-US" sz="1000" dirty="0">
                  <a:latin typeface="Lucida Console" panose="020B0609040504020204" pitchFamily="49" charset="0"/>
                </a:rPr>
                <a:t>(data,is.numeric,max,na.rm=TRUE)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E9F842B-2006-4666-82B5-3B4A59752F40}"/>
                </a:ext>
              </a:extLst>
            </p:cNvPr>
            <p:cNvSpPr/>
            <p:nvPr/>
          </p:nvSpPr>
          <p:spPr bwMode="auto">
            <a:xfrm>
              <a:off x="22930" y="1643066"/>
              <a:ext cx="45719" cy="595199"/>
            </a:xfrm>
            <a:prstGeom prst="rect">
              <a:avLst/>
            </a:prstGeom>
            <a:solidFill>
              <a:srgbClr val="C1836A"/>
            </a:solidFill>
            <a:ln w="127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0"/>
                </a:spcBef>
                <a:spcAft>
                  <a:spcPts val="600"/>
                </a:spcAft>
              </a:pPr>
              <a:endParaRPr lang="en-US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F261E5C-7C78-47AF-A7F6-C20339802B6D}"/>
              </a:ext>
            </a:extLst>
          </p:cNvPr>
          <p:cNvGrpSpPr/>
          <p:nvPr/>
        </p:nvGrpSpPr>
        <p:grpSpPr>
          <a:xfrm>
            <a:off x="22930" y="4474762"/>
            <a:ext cx="8999080" cy="595199"/>
            <a:chOff x="22930" y="1643066"/>
            <a:chExt cx="8999080" cy="595199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CDC72D3-C834-4F5B-B1BA-B6C1B7578647}"/>
                </a:ext>
              </a:extLst>
            </p:cNvPr>
            <p:cNvSpPr/>
            <p:nvPr/>
          </p:nvSpPr>
          <p:spPr>
            <a:xfrm>
              <a:off x="4994032" y="1789379"/>
              <a:ext cx="402797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Gill Sans MT" panose="020B0502020104020203" pitchFamily="34" charset="0"/>
                </a:rPr>
                <a:t>Summarizing data at specific levels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E2FC227-E5A9-4D8B-811A-D9495676A7A6}"/>
                </a:ext>
              </a:extLst>
            </p:cNvPr>
            <p:cNvSpPr/>
            <p:nvPr/>
          </p:nvSpPr>
          <p:spPr bwMode="auto">
            <a:xfrm>
              <a:off x="75502" y="1643066"/>
              <a:ext cx="4918530" cy="595199"/>
            </a:xfrm>
            <a:prstGeom prst="rect">
              <a:avLst/>
            </a:prstGeom>
            <a:solidFill>
              <a:srgbClr val="FAFAFA"/>
            </a:solidFill>
            <a:ln w="9525" cap="flat" cmpd="sng" algn="ctr">
              <a:solidFill>
                <a:schemeClr val="tx1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 err="1">
                  <a:latin typeface="Lucida Console" panose="020B0609040504020204" pitchFamily="49" charset="0"/>
                </a:rPr>
                <a:t>group_by</a:t>
              </a:r>
              <a:r>
                <a:rPr lang="en-US" sz="1000" dirty="0">
                  <a:latin typeface="Lucida Console" panose="020B0609040504020204" pitchFamily="49" charset="0"/>
                </a:rPr>
                <a:t>(</a:t>
              </a:r>
              <a:r>
                <a:rPr lang="en-US" sz="1000" dirty="0" err="1">
                  <a:latin typeface="Lucida Console" panose="020B0609040504020204" pitchFamily="49" charset="0"/>
                </a:rPr>
                <a:t>data,Account</a:t>
              </a:r>
              <a:r>
                <a:rPr lang="en-US" sz="1000" dirty="0">
                  <a:latin typeface="Lucida Console" panose="020B0609040504020204" pitchFamily="49" charset="0"/>
                </a:rPr>
                <a:t>)%&gt;%</a:t>
              </a:r>
              <a:r>
                <a:rPr lang="en-US" sz="1000" dirty="0" err="1">
                  <a:latin typeface="Lucida Console" panose="020B0609040504020204" pitchFamily="49" charset="0"/>
                </a:rPr>
                <a:t>summarise</a:t>
              </a:r>
              <a:r>
                <a:rPr lang="en-US" sz="1000" dirty="0">
                  <a:latin typeface="Lucida Console" panose="020B0609040504020204" pitchFamily="49" charset="0"/>
                </a:rPr>
                <a:t>(</a:t>
              </a:r>
              <a:r>
                <a:rPr lang="en-US" sz="1000" dirty="0" err="1">
                  <a:latin typeface="Lucida Console" panose="020B0609040504020204" pitchFamily="49" charset="0"/>
                </a:rPr>
                <a:t>average_calls</a:t>
              </a:r>
              <a:r>
                <a:rPr lang="en-US" sz="1000" dirty="0">
                  <a:latin typeface="Lucida Console" panose="020B0609040504020204" pitchFamily="49" charset="0"/>
                </a:rPr>
                <a:t>=mean(calls))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9DD36C0-BFF7-4D6F-9C9C-52682356A14B}"/>
                </a:ext>
              </a:extLst>
            </p:cNvPr>
            <p:cNvSpPr/>
            <p:nvPr/>
          </p:nvSpPr>
          <p:spPr bwMode="auto">
            <a:xfrm>
              <a:off x="22930" y="1643066"/>
              <a:ext cx="45719" cy="595199"/>
            </a:xfrm>
            <a:prstGeom prst="rect">
              <a:avLst/>
            </a:prstGeom>
            <a:solidFill>
              <a:srgbClr val="C1836A"/>
            </a:solidFill>
            <a:ln w="127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0"/>
                </a:spcBef>
                <a:spcAft>
                  <a:spcPts val="600"/>
                </a:spcAft>
              </a:pPr>
              <a:endParaRPr lang="en-US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45D64CB-1686-49C6-B4CB-A1DE8E33DB41}"/>
              </a:ext>
            </a:extLst>
          </p:cNvPr>
          <p:cNvGrpSpPr/>
          <p:nvPr/>
        </p:nvGrpSpPr>
        <p:grpSpPr>
          <a:xfrm>
            <a:off x="22930" y="5182686"/>
            <a:ext cx="8999080" cy="595199"/>
            <a:chOff x="22930" y="1643066"/>
            <a:chExt cx="8999080" cy="595199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C3F8F4B-A2F6-4F9C-8B70-DBA65FE36AC5}"/>
                </a:ext>
              </a:extLst>
            </p:cNvPr>
            <p:cNvSpPr/>
            <p:nvPr/>
          </p:nvSpPr>
          <p:spPr>
            <a:xfrm>
              <a:off x="4994032" y="1762945"/>
              <a:ext cx="402797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Gill Sans MT" panose="020B0502020104020203" pitchFamily="34" charset="0"/>
                </a:rPr>
                <a:t>XXXXXXXXXXXXXXXXXXXX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911F192-D977-4599-BC53-4C22D1945BB1}"/>
                </a:ext>
              </a:extLst>
            </p:cNvPr>
            <p:cNvSpPr/>
            <p:nvPr/>
          </p:nvSpPr>
          <p:spPr bwMode="auto">
            <a:xfrm>
              <a:off x="75502" y="1643066"/>
              <a:ext cx="4918530" cy="595199"/>
            </a:xfrm>
            <a:prstGeom prst="rect">
              <a:avLst/>
            </a:prstGeom>
            <a:solidFill>
              <a:srgbClr val="FAFAFA"/>
            </a:solidFill>
            <a:ln w="9525" cap="flat" cmpd="sng" algn="ctr">
              <a:solidFill>
                <a:schemeClr val="tx1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 err="1">
                  <a:latin typeface="Lucida Console" panose="020B0609040504020204" pitchFamily="49" charset="0"/>
                </a:rPr>
                <a:t>group_by</a:t>
              </a:r>
              <a:r>
                <a:rPr lang="en-US" sz="1000" dirty="0">
                  <a:latin typeface="Lucida Console" panose="020B0609040504020204" pitchFamily="49" charset="0"/>
                </a:rPr>
                <a:t>(</a:t>
              </a:r>
              <a:r>
                <a:rPr lang="en-US" sz="1000" dirty="0" err="1">
                  <a:latin typeface="Lucida Console" panose="020B0609040504020204" pitchFamily="49" charset="0"/>
                </a:rPr>
                <a:t>data,Account</a:t>
              </a:r>
              <a:r>
                <a:rPr lang="en-US" sz="1000" dirty="0">
                  <a:latin typeface="Lucida Console" panose="020B0609040504020204" pitchFamily="49" charset="0"/>
                </a:rPr>
                <a:t>)%&gt;%</a:t>
              </a:r>
              <a:r>
                <a:rPr lang="en-US" sz="1000" dirty="0" err="1">
                  <a:latin typeface="Lucida Console" panose="020B0609040504020204" pitchFamily="49" charset="0"/>
                </a:rPr>
                <a:t>summarise_if</a:t>
              </a:r>
              <a:r>
                <a:rPr lang="en-US" sz="1000" dirty="0">
                  <a:latin typeface="Lucida Console" panose="020B0609040504020204" pitchFamily="49" charset="0"/>
                </a:rPr>
                <a:t>(is.numeric,mean,na.rm=TRUE)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83ABD94-944C-4817-8F59-FBB476B686FD}"/>
                </a:ext>
              </a:extLst>
            </p:cNvPr>
            <p:cNvSpPr/>
            <p:nvPr/>
          </p:nvSpPr>
          <p:spPr bwMode="auto">
            <a:xfrm>
              <a:off x="22930" y="1643066"/>
              <a:ext cx="45719" cy="595199"/>
            </a:xfrm>
            <a:prstGeom prst="rect">
              <a:avLst/>
            </a:prstGeom>
            <a:solidFill>
              <a:srgbClr val="C1836A"/>
            </a:solidFill>
            <a:ln w="127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0"/>
                </a:spcBef>
                <a:spcAft>
                  <a:spcPts val="600"/>
                </a:spcAft>
              </a:pPr>
              <a:endParaRPr lang="en-US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6AEBA81-A536-4D20-B9D2-BDE55B64F925}"/>
              </a:ext>
            </a:extLst>
          </p:cNvPr>
          <p:cNvGrpSpPr/>
          <p:nvPr/>
        </p:nvGrpSpPr>
        <p:grpSpPr>
          <a:xfrm>
            <a:off x="75502" y="6010489"/>
            <a:ext cx="8961124" cy="475320"/>
            <a:chOff x="22928" y="1762945"/>
            <a:chExt cx="4950135" cy="475320"/>
          </a:xfrm>
          <a:solidFill>
            <a:schemeClr val="accent2">
              <a:lumMod val="50000"/>
            </a:schemeClr>
          </a:solidFill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AC22C65-F4E6-4355-8AA8-F64BB26228BA}"/>
                </a:ext>
              </a:extLst>
            </p:cNvPr>
            <p:cNvSpPr/>
            <p:nvPr/>
          </p:nvSpPr>
          <p:spPr bwMode="auto">
            <a:xfrm>
              <a:off x="22930" y="1842864"/>
              <a:ext cx="4950133" cy="39540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en-US" sz="1600" b="1" dirty="0">
                  <a:solidFill>
                    <a:srgbClr val="47535E"/>
                  </a:solidFill>
                  <a:latin typeface="Lucida Console" panose="020B0609040504020204" pitchFamily="49" charset="0"/>
                </a:rPr>
                <a:t>%&gt;%</a:t>
              </a:r>
              <a:r>
                <a:rPr lang="en-US" sz="1000" dirty="0">
                  <a:solidFill>
                    <a:srgbClr val="47535E"/>
                  </a:solidFill>
                  <a:latin typeface="Lucida Console" panose="020B0609040504020204" pitchFamily="49" charset="0"/>
                </a:rPr>
                <a:t>:</a:t>
              </a:r>
              <a:r>
                <a:rPr lang="en-US" dirty="0">
                  <a:solidFill>
                    <a:srgbClr val="47535E"/>
                  </a:solidFill>
                </a:rPr>
                <a:t>The pipe operator takes the output of one statement and makes it the input of the next statement.</a:t>
              </a:r>
              <a:endParaRPr lang="en-US" sz="1000" dirty="0">
                <a:solidFill>
                  <a:srgbClr val="47535E"/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4129921-4A11-4954-8145-4B9E13A0C16D}"/>
                </a:ext>
              </a:extLst>
            </p:cNvPr>
            <p:cNvSpPr/>
            <p:nvPr/>
          </p:nvSpPr>
          <p:spPr bwMode="auto">
            <a:xfrm>
              <a:off x="22928" y="1762945"/>
              <a:ext cx="4950133" cy="79919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0"/>
                </a:spcBef>
                <a:spcAft>
                  <a:spcPts val="600"/>
                </a:spcAft>
              </a:pP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3267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6E1A232-A400-47AD-A67A-E7D73DF5484D}"/>
              </a:ext>
            </a:extLst>
          </p:cNvPr>
          <p:cNvSpPr/>
          <p:nvPr/>
        </p:nvSpPr>
        <p:spPr bwMode="auto">
          <a:xfrm>
            <a:off x="0" y="0"/>
            <a:ext cx="9144000" cy="6524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3600" b="1" dirty="0">
                <a:solidFill>
                  <a:srgbClr val="0066CC"/>
                </a:solidFill>
              </a:rPr>
              <a:t>R INTSALLATION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AE93C4-7BB7-42A7-8171-1F52D6AC1D62}"/>
              </a:ext>
            </a:extLst>
          </p:cNvPr>
          <p:cNvSpPr/>
          <p:nvPr/>
        </p:nvSpPr>
        <p:spPr bwMode="auto">
          <a:xfrm>
            <a:off x="0" y="653729"/>
            <a:ext cx="9144000" cy="451740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</a:rPr>
              <a:t>Installing 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DA94232-2356-47C3-A3FD-783CBBBBFE6C}"/>
              </a:ext>
            </a:extLst>
          </p:cNvPr>
          <p:cNvSpPr/>
          <p:nvPr/>
        </p:nvSpPr>
        <p:spPr bwMode="auto">
          <a:xfrm>
            <a:off x="0" y="1105468"/>
            <a:ext cx="9144000" cy="290251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50000"/>
                  </a:schemeClr>
                </a:solidFill>
              </a:rPr>
              <a:t>Contact IT to get access for all of the installation steps required to install R, </a:t>
            </a:r>
            <a:r>
              <a:rPr lang="en-US" sz="1100" dirty="0" err="1">
                <a:solidFill>
                  <a:schemeClr val="tx1">
                    <a:lumMod val="50000"/>
                  </a:schemeClr>
                </a:solidFill>
              </a:rPr>
              <a:t>RStudio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</a:rPr>
              <a:t> and packages in R</a:t>
            </a:r>
            <a:br>
              <a:rPr lang="en-US" sz="1100" dirty="0">
                <a:solidFill>
                  <a:schemeClr val="tx1">
                    <a:lumMod val="50000"/>
                  </a:schemeClr>
                </a:solidFill>
              </a:rPr>
            </a:b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  <a:p>
            <a:pPr marL="171450" indent="-1714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50000"/>
                  </a:schemeClr>
                </a:solidFill>
              </a:rPr>
              <a:t>In the console window run the following command to install all required packages needed for the training sessions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Arial Rounded MT Bold" panose="020F0704030504030204" pitchFamily="34" charset="0"/>
              </a:rPr>
              <a:t>    </a:t>
            </a:r>
            <a:r>
              <a:rPr lang="en-US" sz="1100" dirty="0" err="1">
                <a:solidFill>
                  <a:schemeClr val="tx1">
                    <a:lumMod val="50000"/>
                  </a:schemeClr>
                </a:solidFill>
                <a:latin typeface="Arial Rounded MT Bold" panose="020F0704030504030204" pitchFamily="34" charset="0"/>
              </a:rPr>
              <a:t>install.packages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Arial Rounded MT Bold" panose="020F0704030504030204" pitchFamily="34" charset="0"/>
              </a:rPr>
              <a:t>(“</a:t>
            </a:r>
            <a:r>
              <a:rPr lang="en-US" sz="1100" dirty="0" err="1">
                <a:solidFill>
                  <a:schemeClr val="tx1">
                    <a:lumMod val="50000"/>
                  </a:schemeClr>
                </a:solidFill>
                <a:latin typeface="Arial Rounded MT Bold" panose="020F0704030504030204" pitchFamily="34" charset="0"/>
              </a:rPr>
              <a:t>dplyr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Arial Rounded MT Bold" panose="020F0704030504030204" pitchFamily="34" charset="0"/>
              </a:rPr>
              <a:t>”, “ggplot2”, “ </a:t>
            </a:r>
            <a:r>
              <a:rPr lang="en-US" sz="1100" dirty="0" err="1">
                <a:solidFill>
                  <a:schemeClr val="tx1">
                    <a:lumMod val="50000"/>
                  </a:schemeClr>
                </a:solidFill>
                <a:latin typeface="Arial Rounded MT Bold" panose="020F0704030504030204" pitchFamily="34" charset="0"/>
              </a:rPr>
              <a:t>tidyr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Arial Rounded MT Bold" panose="020F0704030504030204" pitchFamily="34" charset="0"/>
              </a:rPr>
              <a:t>”, “ </a:t>
            </a:r>
            <a:r>
              <a:rPr lang="en-US" sz="1100" dirty="0" err="1">
                <a:solidFill>
                  <a:schemeClr val="tx1">
                    <a:lumMod val="50000"/>
                  </a:schemeClr>
                </a:solidFill>
                <a:latin typeface="Arial Rounded MT Bold" panose="020F0704030504030204" pitchFamily="34" charset="0"/>
              </a:rPr>
              <a:t>stringr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Arial Rounded MT Bold" panose="020F0704030504030204" pitchFamily="34" charset="0"/>
              </a:rPr>
              <a:t>”, “ </a:t>
            </a:r>
            <a:r>
              <a:rPr lang="en-US" sz="1100" dirty="0" err="1">
                <a:solidFill>
                  <a:schemeClr val="tx1">
                    <a:lumMod val="50000"/>
                  </a:schemeClr>
                </a:solidFill>
                <a:latin typeface="Arial Rounded MT Bold" panose="020F0704030504030204" pitchFamily="34" charset="0"/>
              </a:rPr>
              <a:t>data.table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Arial Rounded MT Bold" panose="020F0704030504030204" pitchFamily="34" charset="0"/>
              </a:rPr>
              <a:t>”)</a:t>
            </a:r>
            <a:br>
              <a:rPr lang="en-US" sz="1100" dirty="0">
                <a:solidFill>
                  <a:schemeClr val="tx1">
                    <a:lumMod val="50000"/>
                  </a:schemeClr>
                </a:solidFill>
                <a:latin typeface="Arial Rounded MT Bold" panose="020F0704030504030204" pitchFamily="34" charset="0"/>
              </a:rPr>
            </a:br>
            <a:endParaRPr lang="en-US" sz="1100" dirty="0">
              <a:solidFill>
                <a:schemeClr val="tx1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pPr marL="171450" indent="-1714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Load the packages by calling the library command in the </a:t>
            </a:r>
            <a:r>
              <a:rPr lang="en-US" sz="11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Rconsole</a:t>
            </a:r>
            <a:endParaRPr lang="en-US" sz="11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Arial Rounded MT Bold" panose="020F0704030504030204" pitchFamily="34" charset="0"/>
              </a:rPr>
              <a:t>    library(</a:t>
            </a:r>
            <a:r>
              <a:rPr lang="en-US" sz="1100" dirty="0" err="1">
                <a:solidFill>
                  <a:schemeClr val="tx1">
                    <a:lumMod val="50000"/>
                  </a:schemeClr>
                </a:solidFill>
                <a:latin typeface="Arial Rounded MT Bold" panose="020F0704030504030204" pitchFamily="34" charset="0"/>
              </a:rPr>
              <a:t>dplyr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Arial Rounded MT Bold" panose="020F0704030504030204" pitchFamily="34" charset="0"/>
              </a:rPr>
              <a:t>) (Run this command for all the above packages while you have access from IT else the packages won’t be accessible)</a:t>
            </a:r>
            <a:br>
              <a:rPr lang="en-US" sz="1100" dirty="0">
                <a:solidFill>
                  <a:schemeClr val="tx1">
                    <a:lumMod val="50000"/>
                  </a:schemeClr>
                </a:solidFill>
                <a:latin typeface="Arial Rounded MT Bold" panose="020F0704030504030204" pitchFamily="34" charset="0"/>
              </a:rPr>
            </a:br>
            <a:endParaRPr lang="en-US" sz="11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pPr marL="171450" indent="-1714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Copy the following csv file into your system. We will use this data as the input for the data manipulation training</a:t>
            </a:r>
          </a:p>
          <a:p>
            <a:pPr marL="171450" indent="-1714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Location: pu-util01\hold\</a:t>
            </a:r>
            <a:r>
              <a:rPr lang="en-US" sz="1600" b="1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Mohit_Raut</a:t>
            </a:r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\For Team</a:t>
            </a:r>
          </a:p>
          <a:p>
            <a:pPr marL="171450" indent="-1714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Dataset Nam: </a:t>
            </a:r>
            <a:r>
              <a:rPr lang="en-US" sz="1600" b="1">
                <a:solidFill>
                  <a:schemeClr val="tx1">
                    <a:lumMod val="50000"/>
                  </a:schemeClr>
                </a:solidFill>
                <a:latin typeface="+mj-lt"/>
              </a:rPr>
              <a:t>train.csv</a:t>
            </a:r>
            <a:endParaRPr lang="en-US" sz="1100" b="1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dirty="0">
              <a:hlinkClick r:id="rId2"/>
            </a:endParaRPr>
          </a:p>
          <a:p>
            <a:pPr marL="171450" indent="-1714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52DBA67-F9AA-4C8C-AAFA-85FD6286C8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426" b="30940"/>
          <a:stretch/>
        </p:blipFill>
        <p:spPr>
          <a:xfrm>
            <a:off x="0" y="4007978"/>
            <a:ext cx="4359729" cy="257265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A14A902-7B17-4229-8E42-0069116CEEF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1964" b="35397"/>
          <a:stretch/>
        </p:blipFill>
        <p:spPr>
          <a:xfrm>
            <a:off x="4359729" y="4013581"/>
            <a:ext cx="4784271" cy="2619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853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BCE10D98-98A2-4E6C-A533-B15C75CE21CF}"/>
              </a:ext>
            </a:extLst>
          </p:cNvPr>
          <p:cNvSpPr/>
          <p:nvPr/>
        </p:nvSpPr>
        <p:spPr bwMode="auto">
          <a:xfrm>
            <a:off x="0" y="0"/>
            <a:ext cx="9144000" cy="6524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3600" b="1" dirty="0">
                <a:solidFill>
                  <a:srgbClr val="0066CC"/>
                </a:solidFill>
              </a:rPr>
              <a:t>R Training Sessions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88148A3-A411-454C-8737-FCFE1C0B78CB}"/>
              </a:ext>
            </a:extLst>
          </p:cNvPr>
          <p:cNvGrpSpPr/>
          <p:nvPr/>
        </p:nvGrpSpPr>
        <p:grpSpPr>
          <a:xfrm>
            <a:off x="0" y="652462"/>
            <a:ext cx="9144000" cy="2522932"/>
            <a:chOff x="0" y="2072751"/>
            <a:chExt cx="9144000" cy="252293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D8F52E5-452C-4B19-84C3-A3B41A76DD3B}"/>
                </a:ext>
              </a:extLst>
            </p:cNvPr>
            <p:cNvGrpSpPr/>
            <p:nvPr/>
          </p:nvGrpSpPr>
          <p:grpSpPr>
            <a:xfrm>
              <a:off x="0" y="2072751"/>
              <a:ext cx="9144000" cy="2522932"/>
              <a:chOff x="0" y="1401368"/>
              <a:chExt cx="9144000" cy="2522932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1C83F31-8F1C-429E-8943-BC521D845C96}"/>
                  </a:ext>
                </a:extLst>
              </p:cNvPr>
              <p:cNvSpPr/>
              <p:nvPr/>
            </p:nvSpPr>
            <p:spPr bwMode="auto">
              <a:xfrm>
                <a:off x="0" y="1401368"/>
                <a:ext cx="9144000" cy="2522932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0"/>
                  </a:spcBef>
                  <a:spcAft>
                    <a:spcPts val="600"/>
                  </a:spcAft>
                </a:pPr>
                <a:endParaRPr lang="en-US" dirty="0" err="1"/>
              </a:p>
            </p:txBody>
          </p:sp>
          <p:sp>
            <p:nvSpPr>
              <p:cNvPr id="21" name="Arrow: Left 20">
                <a:extLst>
                  <a:ext uri="{FF2B5EF4-FFF2-40B4-BE49-F238E27FC236}">
                    <a16:creationId xmlns:a16="http://schemas.microsoft.com/office/drawing/2014/main" id="{FDEA3DF9-452A-499D-93D1-F4238047D9C6}"/>
                  </a:ext>
                </a:extLst>
              </p:cNvPr>
              <p:cNvSpPr/>
              <p:nvPr/>
            </p:nvSpPr>
            <p:spPr bwMode="auto">
              <a:xfrm rot="10800000">
                <a:off x="8250527" y="2714625"/>
                <a:ext cx="762000" cy="476250"/>
              </a:xfrm>
              <a:prstGeom prst="leftArrow">
                <a:avLst>
                  <a:gd name="adj1" fmla="val 64734"/>
                  <a:gd name="adj2" fmla="val 56451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0"/>
                  </a:spcBef>
                  <a:spcAft>
                    <a:spcPts val="600"/>
                  </a:spcAft>
                </a:pPr>
                <a:endParaRPr lang="en-US" dirty="0" err="1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9F13A54-91CA-4953-8B80-DE8F8BCA7345}"/>
                  </a:ext>
                </a:extLst>
              </p:cNvPr>
              <p:cNvSpPr/>
              <p:nvPr/>
            </p:nvSpPr>
            <p:spPr bwMode="auto">
              <a:xfrm>
                <a:off x="2102168" y="2800350"/>
                <a:ext cx="314151" cy="304800"/>
              </a:xfrm>
              <a:prstGeom prst="rect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0"/>
                  </a:spcBef>
                  <a:spcAft>
                    <a:spcPts val="600"/>
                  </a:spcAft>
                </a:pPr>
                <a:endParaRPr lang="en-US" dirty="0" err="1"/>
              </a:p>
            </p:txBody>
          </p:sp>
          <p:sp>
            <p:nvSpPr>
              <p:cNvPr id="23" name="Arrow: Left 22">
                <a:extLst>
                  <a:ext uri="{FF2B5EF4-FFF2-40B4-BE49-F238E27FC236}">
                    <a16:creationId xmlns:a16="http://schemas.microsoft.com/office/drawing/2014/main" id="{8BDB27E8-B0E3-4CBB-8E3D-CEDB33019727}"/>
                  </a:ext>
                </a:extLst>
              </p:cNvPr>
              <p:cNvSpPr/>
              <p:nvPr/>
            </p:nvSpPr>
            <p:spPr bwMode="auto">
              <a:xfrm>
                <a:off x="131474" y="2714625"/>
                <a:ext cx="762000" cy="476250"/>
              </a:xfrm>
              <a:prstGeom prst="leftArrow">
                <a:avLst>
                  <a:gd name="adj1" fmla="val 64734"/>
                  <a:gd name="adj2" fmla="val 56451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0"/>
                  </a:spcBef>
                  <a:spcAft>
                    <a:spcPts val="600"/>
                  </a:spcAft>
                </a:pPr>
                <a:endParaRPr lang="en-US" dirty="0" err="1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4DE6198-95BC-46FA-AD2D-94992E11AF3E}"/>
                  </a:ext>
                </a:extLst>
              </p:cNvPr>
              <p:cNvSpPr/>
              <p:nvPr/>
            </p:nvSpPr>
            <p:spPr bwMode="auto">
              <a:xfrm>
                <a:off x="3632501" y="2800350"/>
                <a:ext cx="314151" cy="304800"/>
              </a:xfrm>
              <a:prstGeom prst="rect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0"/>
                  </a:spcBef>
                  <a:spcAft>
                    <a:spcPts val="600"/>
                  </a:spcAft>
                </a:pPr>
                <a:endParaRPr lang="en-US" dirty="0" err="1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A9A9162-4D68-4D7D-BD12-A5B315A932E5}"/>
                  </a:ext>
                </a:extLst>
              </p:cNvPr>
              <p:cNvSpPr/>
              <p:nvPr/>
            </p:nvSpPr>
            <p:spPr bwMode="auto">
              <a:xfrm>
                <a:off x="5162834" y="2800350"/>
                <a:ext cx="314151" cy="304800"/>
              </a:xfrm>
              <a:prstGeom prst="rect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0"/>
                  </a:spcBef>
                  <a:spcAft>
                    <a:spcPts val="600"/>
                  </a:spcAft>
                </a:pPr>
                <a:endParaRPr lang="en-US" dirty="0" err="1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7812275-CEB7-416E-B7F3-65B73F40791E}"/>
                  </a:ext>
                </a:extLst>
              </p:cNvPr>
              <p:cNvSpPr/>
              <p:nvPr/>
            </p:nvSpPr>
            <p:spPr bwMode="auto">
              <a:xfrm>
                <a:off x="6693167" y="2800350"/>
                <a:ext cx="314151" cy="304800"/>
              </a:xfrm>
              <a:prstGeom prst="rect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0"/>
                  </a:spcBef>
                  <a:spcAft>
                    <a:spcPts val="600"/>
                  </a:spcAft>
                </a:pPr>
                <a:endParaRPr lang="en-US" dirty="0" err="1"/>
              </a:p>
            </p:txBody>
          </p:sp>
          <p:sp>
            <p:nvSpPr>
              <p:cNvPr id="27" name="Circle: Hollow 26">
                <a:extLst>
                  <a:ext uri="{FF2B5EF4-FFF2-40B4-BE49-F238E27FC236}">
                    <a16:creationId xmlns:a16="http://schemas.microsoft.com/office/drawing/2014/main" id="{DF283845-A8AD-40A4-B8BC-18444A1FF2EE}"/>
                  </a:ext>
                </a:extLst>
              </p:cNvPr>
              <p:cNvSpPr/>
              <p:nvPr/>
            </p:nvSpPr>
            <p:spPr bwMode="auto">
              <a:xfrm>
                <a:off x="805367" y="2262188"/>
                <a:ext cx="1381125" cy="1381125"/>
              </a:xfrm>
              <a:prstGeom prst="donut">
                <a:avLst>
                  <a:gd name="adj" fmla="val 9525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0"/>
                  </a:spcBef>
                  <a:spcAft>
                    <a:spcPts val="600"/>
                  </a:spcAft>
                </a:pPr>
                <a:endParaRPr lang="en-US" dirty="0" err="1"/>
              </a:p>
            </p:txBody>
          </p:sp>
          <p:sp>
            <p:nvSpPr>
              <p:cNvPr id="28" name="Circle: Hollow 27">
                <a:extLst>
                  <a:ext uri="{FF2B5EF4-FFF2-40B4-BE49-F238E27FC236}">
                    <a16:creationId xmlns:a16="http://schemas.microsoft.com/office/drawing/2014/main" id="{1F53DC5A-B2EE-432B-A540-8712CC369501}"/>
                  </a:ext>
                </a:extLst>
              </p:cNvPr>
              <p:cNvSpPr/>
              <p:nvPr/>
            </p:nvSpPr>
            <p:spPr bwMode="auto">
              <a:xfrm>
                <a:off x="6891842" y="2262188"/>
                <a:ext cx="1381125" cy="1381125"/>
              </a:xfrm>
              <a:prstGeom prst="donut">
                <a:avLst>
                  <a:gd name="adj" fmla="val 9525"/>
                </a:avLst>
              </a:prstGeom>
              <a:solidFill>
                <a:srgbClr val="FFCC0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0"/>
                  </a:spcBef>
                  <a:spcAft>
                    <a:spcPts val="600"/>
                  </a:spcAft>
                </a:pPr>
                <a:endParaRPr lang="en-US" dirty="0" err="1"/>
              </a:p>
            </p:txBody>
          </p:sp>
          <p:sp>
            <p:nvSpPr>
              <p:cNvPr id="29" name="Circle: Hollow 28">
                <a:extLst>
                  <a:ext uri="{FF2B5EF4-FFF2-40B4-BE49-F238E27FC236}">
                    <a16:creationId xmlns:a16="http://schemas.microsoft.com/office/drawing/2014/main" id="{784D0F60-2BE4-43C3-A790-2B9CB3AC30D8}"/>
                  </a:ext>
                </a:extLst>
              </p:cNvPr>
              <p:cNvSpPr/>
              <p:nvPr/>
            </p:nvSpPr>
            <p:spPr bwMode="auto">
              <a:xfrm>
                <a:off x="5370224" y="2262188"/>
                <a:ext cx="1381125" cy="1381125"/>
              </a:xfrm>
              <a:prstGeom prst="donut">
                <a:avLst>
                  <a:gd name="adj" fmla="val 9525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0"/>
                  </a:spcBef>
                  <a:spcAft>
                    <a:spcPts val="600"/>
                  </a:spcAft>
                </a:pPr>
                <a:endParaRPr lang="en-US" dirty="0" err="1"/>
              </a:p>
            </p:txBody>
          </p:sp>
          <p:sp>
            <p:nvSpPr>
              <p:cNvPr id="30" name="Circle: Hollow 29">
                <a:extLst>
                  <a:ext uri="{FF2B5EF4-FFF2-40B4-BE49-F238E27FC236}">
                    <a16:creationId xmlns:a16="http://schemas.microsoft.com/office/drawing/2014/main" id="{37784E69-7460-4E15-83EB-0CD555CB2CA6}"/>
                  </a:ext>
                </a:extLst>
              </p:cNvPr>
              <p:cNvSpPr/>
              <p:nvPr/>
            </p:nvSpPr>
            <p:spPr bwMode="auto">
              <a:xfrm>
                <a:off x="3848605" y="2262188"/>
                <a:ext cx="1381125" cy="1381125"/>
              </a:xfrm>
              <a:prstGeom prst="donut">
                <a:avLst>
                  <a:gd name="adj" fmla="val 9525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0"/>
                  </a:spcBef>
                  <a:spcAft>
                    <a:spcPts val="600"/>
                  </a:spcAft>
                </a:pPr>
                <a:endParaRPr lang="en-US" dirty="0" err="1"/>
              </a:p>
            </p:txBody>
          </p:sp>
          <p:sp>
            <p:nvSpPr>
              <p:cNvPr id="31" name="Circle: Hollow 30">
                <a:extLst>
                  <a:ext uri="{FF2B5EF4-FFF2-40B4-BE49-F238E27FC236}">
                    <a16:creationId xmlns:a16="http://schemas.microsoft.com/office/drawing/2014/main" id="{D47EBF42-C6FD-4C45-834A-DC79835980D1}"/>
                  </a:ext>
                </a:extLst>
              </p:cNvPr>
              <p:cNvSpPr/>
              <p:nvPr/>
            </p:nvSpPr>
            <p:spPr bwMode="auto">
              <a:xfrm>
                <a:off x="2326986" y="2262188"/>
                <a:ext cx="1381125" cy="1381125"/>
              </a:xfrm>
              <a:prstGeom prst="donut">
                <a:avLst>
                  <a:gd name="adj" fmla="val 9525"/>
                </a:avLst>
              </a:prstGeom>
              <a:solidFill>
                <a:srgbClr val="FFE6C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0"/>
                  </a:spcBef>
                  <a:spcAft>
                    <a:spcPts val="600"/>
                  </a:spcAft>
                </a:pPr>
                <a:endParaRPr lang="en-US" dirty="0" err="1"/>
              </a:p>
            </p:txBody>
          </p:sp>
        </p:grp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733356E-C5C9-41A8-9D23-9149E7FD8565}"/>
                </a:ext>
              </a:extLst>
            </p:cNvPr>
            <p:cNvSpPr/>
            <p:nvPr/>
          </p:nvSpPr>
          <p:spPr bwMode="auto">
            <a:xfrm>
              <a:off x="930178" y="3060807"/>
              <a:ext cx="1135959" cy="11247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0"/>
                </a:spcBef>
                <a:spcAft>
                  <a:spcPts val="600"/>
                </a:spcAft>
              </a:pPr>
              <a:endParaRPr lang="en-US" dirty="0" err="1"/>
            </a:p>
          </p:txBody>
        </p:sp>
        <p:pic>
          <p:nvPicPr>
            <p:cNvPr id="33" name="Picture 4" descr="R-language-logo.png (866Ã383)">
              <a:extLst>
                <a:ext uri="{FF2B5EF4-FFF2-40B4-BE49-F238E27FC236}">
                  <a16:creationId xmlns:a16="http://schemas.microsoft.com/office/drawing/2014/main" id="{42FEF0AD-15BD-428F-A1BB-CAD8EC3437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backgroundMark x1="13972" y1="28198" x2="13972" y2="28198"/>
                          <a14:backgroundMark x1="83372" y1="28198" x2="87067" y2="6188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135" y="3185747"/>
              <a:ext cx="1745588" cy="8916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D82077F5-FD65-467C-B138-21C10B7C24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30000" contrast="5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8491" y="3038548"/>
              <a:ext cx="1160865" cy="1160865"/>
            </a:xfrm>
            <a:prstGeom prst="rect">
              <a:avLst/>
            </a:prstGeom>
          </p:spPr>
        </p:pic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3E13D34-EDBD-4D12-AC26-FB369AA8C19E}"/>
                </a:ext>
              </a:extLst>
            </p:cNvPr>
            <p:cNvSpPr/>
            <p:nvPr/>
          </p:nvSpPr>
          <p:spPr bwMode="auto">
            <a:xfrm>
              <a:off x="2451307" y="3061396"/>
              <a:ext cx="1135959" cy="1124712"/>
            </a:xfrm>
            <a:prstGeom prst="ellipse">
              <a:avLst/>
            </a:prstGeom>
            <a:solidFill>
              <a:srgbClr val="EF7B32"/>
            </a:solidFill>
            <a:ln w="127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0"/>
                </a:spcBef>
                <a:spcAft>
                  <a:spcPts val="600"/>
                </a:spcAft>
              </a:pPr>
              <a:endParaRPr lang="en-US" dirty="0" err="1"/>
            </a:p>
          </p:txBody>
        </p:sp>
        <p:pic>
          <p:nvPicPr>
            <p:cNvPr id="36" name="Picture 2" descr="images (200Ã225)">
              <a:extLst>
                <a:ext uri="{FF2B5EF4-FFF2-40B4-BE49-F238E27FC236}">
                  <a16:creationId xmlns:a16="http://schemas.microsoft.com/office/drawing/2014/main" id="{2881A383-7A7F-4D13-876D-60C59D4C8BB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4889" b="92889" l="4500" r="92000">
                          <a14:foregroundMark x1="8500" y1="44889" x2="8500" y2="44889"/>
                          <a14:foregroundMark x1="46000" y1="8000" x2="46000" y2="8000"/>
                          <a14:foregroundMark x1="41000" y1="34222" x2="41000" y2="34222"/>
                          <a14:foregroundMark x1="34000" y1="30222" x2="59000" y2="38667"/>
                          <a14:foregroundMark x1="59000" y1="38667" x2="34500" y2="34222"/>
                          <a14:foregroundMark x1="34500" y1="34222" x2="60000" y2="40889"/>
                          <a14:foregroundMark x1="60000" y1="40889" x2="34000" y2="38222"/>
                          <a14:foregroundMark x1="34000" y1="38222" x2="70500" y2="43556"/>
                          <a14:foregroundMark x1="70500" y1="43556" x2="45000" y2="43556"/>
                          <a14:foregroundMark x1="45000" y1="43556" x2="70500" y2="43556"/>
                          <a14:foregroundMark x1="70500" y1="43556" x2="47000" y2="56000"/>
                          <a14:foregroundMark x1="47000" y1="56000" x2="72500" y2="50667"/>
                          <a14:foregroundMark x1="72500" y1="50667" x2="75500" y2="60444"/>
                          <a14:foregroundMark x1="56500" y1="46222" x2="24500" y2="45778"/>
                          <a14:foregroundMark x1="26500" y1="47556" x2="50500" y2="64889"/>
                          <a14:foregroundMark x1="50500" y1="64889" x2="68500" y2="63556"/>
                          <a14:foregroundMark x1="53000" y1="89778" x2="53000" y2="89778"/>
                          <a14:foregroundMark x1="48500" y1="93333" x2="48500" y2="93333"/>
                          <a14:foregroundMark x1="92000" y1="59111" x2="92000" y2="59111"/>
                          <a14:foregroundMark x1="49500" y1="4889" x2="49500" y2="4889"/>
                          <a14:foregroundMark x1="4500" y1="26667" x2="4500" y2="26667"/>
                          <a14:backgroundMark x1="8000" y1="12000" x2="8000" y2="12000"/>
                          <a14:backgroundMark x1="89000" y1="10667" x2="89000" y2="10667"/>
                          <a14:backgroundMark x1="90000" y1="87111" x2="90000" y2="8711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11" t="23130" r="20069" b="25243"/>
            <a:stretch/>
          </p:blipFill>
          <p:spPr bwMode="auto">
            <a:xfrm>
              <a:off x="2666751" y="3249683"/>
              <a:ext cx="730539" cy="6964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x" descr="vdshwrgrxfllkezcetby.png (500Ã500)">
              <a:extLst>
                <a:ext uri="{FF2B5EF4-FFF2-40B4-BE49-F238E27FC236}">
                  <a16:creationId xmlns:a16="http://schemas.microsoft.com/office/drawing/2014/main" id="{193DF448-0D95-493F-89D6-D4CC7A1E7184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8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1130" y="3038548"/>
              <a:ext cx="1160865" cy="11608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xx" descr="chart1.png (905Ã906)">
              <a:extLst>
                <a:ext uri="{FF2B5EF4-FFF2-40B4-BE49-F238E27FC236}">
                  <a16:creationId xmlns:a16="http://schemas.microsoft.com/office/drawing/2014/main" id="{FCDB4C69-7DEF-41C5-A4DA-2661ADD280C6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9" cstate="print">
              <a:duotone>
                <a:prstClr val="black"/>
                <a:srgbClr val="FFFF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9051" b="90177" l="9061" r="91492">
                          <a14:foregroundMark x1="9061" y1="50552" x2="9061" y2="50552"/>
                          <a14:foregroundMark x1="9171" y1="49890" x2="11050" y2="53863"/>
                          <a14:foregroundMark x1="45746" y1="9161" x2="45746" y2="9161"/>
                          <a14:foregroundMark x1="45746" y1="9161" x2="45746" y2="9161"/>
                          <a14:foregroundMark x1="45635" y1="9161" x2="45635" y2="9161"/>
                          <a14:foregroundMark x1="91381" y1="50000" x2="91381" y2="50000"/>
                          <a14:foregroundMark x1="91492" y1="44923" x2="91492" y2="44923"/>
                          <a14:foregroundMark x1="48066" y1="90177" x2="48066" y2="90177"/>
                          <a14:foregroundMark x1="50829" y1="73400" x2="38122" y2="47241"/>
                          <a14:foregroundMark x1="27845" y1="35320" x2="25746" y2="51214"/>
                          <a14:foregroundMark x1="25746" y1="51214" x2="26851" y2="58278"/>
                          <a14:foregroundMark x1="26851" y1="58278" x2="30939" y2="64349"/>
                          <a14:foregroundMark x1="30939" y1="64349" x2="46630" y2="66887"/>
                          <a14:foregroundMark x1="46630" y1="66887" x2="54696" y2="65342"/>
                          <a14:foregroundMark x1="54696" y1="65342" x2="64530" y2="66667"/>
                          <a14:foregroundMark x1="64530" y1="66667" x2="71381" y2="64349"/>
                          <a14:foregroundMark x1="71381" y1="64349" x2="72486" y2="64349"/>
                          <a14:foregroundMark x1="37238" y1="52428" x2="60221" y2="40508"/>
                          <a14:foregroundMark x1="60221" y1="40508" x2="66519" y2="38521"/>
                          <a14:backgroundMark x1="6519" y1="22737" x2="6519" y2="22737"/>
                          <a14:backgroundMark x1="11050" y1="13576" x2="6188" y2="29360"/>
                          <a14:backgroundMark x1="87514" y1="15784" x2="92486" y2="2604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5048" y="2951848"/>
              <a:ext cx="1356023" cy="1356023"/>
            </a:xfrm>
            <a:prstGeom prst="rect">
              <a:avLst/>
            </a:prstGeom>
            <a:noFill/>
            <a:ln/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0"/>
                    </a:srgbClr>
                  </a:solidFill>
                </a14:hiddenFill>
              </a:ext>
            </a:extLst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91998AF-B284-4162-9BEE-C3EE545617C3}"/>
              </a:ext>
            </a:extLst>
          </p:cNvPr>
          <p:cNvSpPr txBox="1"/>
          <p:nvPr/>
        </p:nvSpPr>
        <p:spPr>
          <a:xfrm>
            <a:off x="672834" y="723912"/>
            <a:ext cx="1661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Introduction </a:t>
            </a:r>
            <a:b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to 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66E5697-0393-4C34-AD2C-7FF3107F2B51}"/>
              </a:ext>
            </a:extLst>
          </p:cNvPr>
          <p:cNvSpPr txBox="1"/>
          <p:nvPr/>
        </p:nvSpPr>
        <p:spPr>
          <a:xfrm>
            <a:off x="2003506" y="723912"/>
            <a:ext cx="2042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Data Manipulation</a:t>
            </a:r>
            <a:br>
              <a:rPr lang="en-US" b="1" dirty="0">
                <a:solidFill>
                  <a:schemeClr val="bg2"/>
                </a:solidFill>
              </a:rPr>
            </a:br>
            <a:r>
              <a:rPr lang="en-US" b="1" dirty="0">
                <a:solidFill>
                  <a:schemeClr val="bg2"/>
                </a:solidFill>
              </a:rPr>
              <a:t> in 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D5B4B64-0169-4B32-82E4-FB0D27CA4CCF}"/>
              </a:ext>
            </a:extLst>
          </p:cNvPr>
          <p:cNvSpPr txBox="1"/>
          <p:nvPr/>
        </p:nvSpPr>
        <p:spPr>
          <a:xfrm>
            <a:off x="3517712" y="723912"/>
            <a:ext cx="2042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Transforming </a:t>
            </a:r>
            <a:b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Data in 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91B6F2A-DFB3-496E-BC08-49BB13D1DC25}"/>
              </a:ext>
            </a:extLst>
          </p:cNvPr>
          <p:cNvSpPr txBox="1"/>
          <p:nvPr/>
        </p:nvSpPr>
        <p:spPr>
          <a:xfrm>
            <a:off x="5039330" y="723912"/>
            <a:ext cx="2042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Data Visualization </a:t>
            </a:r>
            <a:br>
              <a:rPr lang="en-US" b="1" dirty="0">
                <a:solidFill>
                  <a:schemeClr val="tx2"/>
                </a:solidFill>
              </a:rPr>
            </a:br>
            <a:r>
              <a:rPr lang="en-US" b="1" dirty="0">
                <a:solidFill>
                  <a:schemeClr val="tx2"/>
                </a:solidFill>
              </a:rPr>
              <a:t>in 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923BF48-5CC3-4880-891D-C92FB76C1089}"/>
              </a:ext>
            </a:extLst>
          </p:cNvPr>
          <p:cNvSpPr txBox="1"/>
          <p:nvPr/>
        </p:nvSpPr>
        <p:spPr>
          <a:xfrm>
            <a:off x="6560948" y="723912"/>
            <a:ext cx="2042911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CC00"/>
                </a:solidFill>
              </a:rPr>
              <a:t>Correlation and</a:t>
            </a:r>
          </a:p>
          <a:p>
            <a:pPr algn="ctr"/>
            <a:r>
              <a:rPr lang="en-US" b="1" dirty="0">
                <a:solidFill>
                  <a:srgbClr val="FFCC00"/>
                </a:solidFill>
              </a:rPr>
              <a:t>Regression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5ED17A-C2E1-4794-8E4D-02C655E1E9FB}"/>
              </a:ext>
            </a:extLst>
          </p:cNvPr>
          <p:cNvSpPr/>
          <p:nvPr/>
        </p:nvSpPr>
        <p:spPr bwMode="auto">
          <a:xfrm>
            <a:off x="-2889" y="3189615"/>
            <a:ext cx="9139806" cy="3437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b="1" dirty="0"/>
              <a:t>Key Objectives:</a:t>
            </a:r>
            <a:br>
              <a:rPr lang="en-US" sz="2000" b="1" dirty="0"/>
            </a:br>
            <a:endParaRPr lang="en-US" sz="2000" b="1" dirty="0"/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Learn how to manipulate data in R</a:t>
            </a:r>
            <a:br>
              <a:rPr lang="en-US" sz="1600" dirty="0"/>
            </a:br>
            <a:endParaRPr lang="en-US" sz="1600" dirty="0"/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Transforming datasets in R</a:t>
            </a:r>
            <a:br>
              <a:rPr lang="en-US" sz="1600" dirty="0"/>
            </a:br>
            <a:endParaRPr lang="en-US" sz="1600" dirty="0"/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Learn to create standard (boxplot, histogram etc.) and custom (correlation matrix, density plots etc.) charts in R</a:t>
            </a:r>
            <a:br>
              <a:rPr lang="en-US" sz="1600" dirty="0"/>
            </a:br>
            <a:endParaRPr lang="en-US" sz="1600" dirty="0"/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Learn initial data diagnostics to model a linear regressor in R and refine it based on preliminary iteration results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59288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BCE10D98-98A2-4E6C-A533-B15C75CE21CF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144000" cy="6524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3600" b="1" dirty="0">
                <a:solidFill>
                  <a:srgbClr val="ED8B00"/>
                </a:solidFill>
              </a:rPr>
              <a:t>DATA MANIPULATION IN R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3236A31-F46F-432B-9D69-47AC6CED6B65}"/>
              </a:ext>
            </a:extLst>
          </p:cNvPr>
          <p:cNvSpPr/>
          <p:nvPr/>
        </p:nvSpPr>
        <p:spPr bwMode="auto">
          <a:xfrm>
            <a:off x="0" y="2615879"/>
            <a:ext cx="9144000" cy="4013522"/>
          </a:xfrm>
          <a:prstGeom prst="rect">
            <a:avLst/>
          </a:prstGeom>
          <a:solidFill>
            <a:srgbClr val="FFF9EF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lvl="0" indent="-285750" eaLnBrk="0" hangingPunct="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dirty="0" err="1">
                <a:solidFill>
                  <a:srgbClr val="333333"/>
                </a:solidFill>
                <a:latin typeface="+mj-lt"/>
              </a:rPr>
              <a:t>dplyr</a:t>
            </a:r>
            <a:r>
              <a:rPr lang="en-US" altLang="en-US" dirty="0">
                <a:solidFill>
                  <a:srgbClr val="333333"/>
                </a:solidFill>
                <a:latin typeface="+mj-lt"/>
              </a:rPr>
              <a:t> is the next iteration of </a:t>
            </a:r>
            <a:r>
              <a:rPr lang="en-US" altLang="en-US" dirty="0" err="1">
                <a:solidFill>
                  <a:srgbClr val="333333"/>
                </a:solidFill>
                <a:latin typeface="+mj-lt"/>
              </a:rPr>
              <a:t>plyr</a:t>
            </a:r>
            <a:r>
              <a:rPr lang="en-US" altLang="en-US" dirty="0">
                <a:solidFill>
                  <a:srgbClr val="333333"/>
                </a:solidFill>
                <a:latin typeface="+mj-lt"/>
              </a:rPr>
              <a:t>, focused on tools for working with data frames (hence the </a:t>
            </a:r>
            <a:r>
              <a:rPr lang="en-US" altLang="en-US" dirty="0">
                <a:solidFill>
                  <a:srgbClr val="3A3A3A"/>
                </a:solidFill>
                <a:latin typeface="+mj-lt"/>
                <a:cs typeface="Consolas" panose="020B0609020204030204" pitchFamily="49" charset="0"/>
              </a:rPr>
              <a:t>d</a:t>
            </a:r>
            <a:r>
              <a:rPr lang="en-US" altLang="en-US" dirty="0">
                <a:solidFill>
                  <a:srgbClr val="333333"/>
                </a:solidFill>
                <a:latin typeface="+mj-lt"/>
              </a:rPr>
              <a:t> in the name)</a:t>
            </a:r>
          </a:p>
          <a:p>
            <a:pPr marL="285750" lvl="0" indent="-285750" eaLnBrk="0" hangingPunct="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333333"/>
                </a:solidFill>
                <a:latin typeface="+mj-lt"/>
              </a:rPr>
              <a:t>Provides blazing fast performance for in-memory data by writing key pieces in </a:t>
            </a:r>
            <a:r>
              <a:rPr lang="en-US" altLang="en-US" dirty="0">
                <a:latin typeface="+mj-lt"/>
              </a:rPr>
              <a:t>C++</a:t>
            </a:r>
            <a:r>
              <a:rPr lang="en-US" altLang="en-US" dirty="0">
                <a:solidFill>
                  <a:srgbClr val="333333"/>
                </a:solidFill>
                <a:latin typeface="+mj-lt"/>
              </a:rPr>
              <a:t>.</a:t>
            </a:r>
          </a:p>
          <a:p>
            <a:pPr marL="285750" lvl="0" indent="-285750" eaLnBrk="0" hangingPunct="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333333"/>
                </a:solidFill>
                <a:latin typeface="+mj-lt"/>
              </a:rPr>
              <a:t>Uses the same interface to work with data no matter where it's stored, whether in a data frame, a data table or database</a:t>
            </a:r>
          </a:p>
          <a:p>
            <a:pPr lvl="0" eaLnBrk="0" hangingPunct="0">
              <a:spcBef>
                <a:spcPct val="0"/>
              </a:spcBef>
            </a:pPr>
            <a:endParaRPr lang="en-US" altLang="en-US" dirty="0">
              <a:latin typeface="+mj-lt"/>
            </a:endParaRPr>
          </a:p>
          <a:p>
            <a:pPr marL="342900" lvl="0" indent="-342900" eaLnBrk="0" hangingPunct="0">
              <a:spcBef>
                <a:spcPct val="0"/>
              </a:spcBef>
              <a:buFont typeface="+mj-lt"/>
              <a:buAutoNum type="arabicPeriod"/>
            </a:pPr>
            <a:r>
              <a:rPr lang="en-US" altLang="en-US" b="1" dirty="0">
                <a:latin typeface="Arial" panose="020B0604020202020204" pitchFamily="34" charset="0"/>
              </a:rPr>
              <a:t>Speed</a:t>
            </a:r>
            <a:br>
              <a:rPr lang="en-US" altLang="en-US" b="1" dirty="0">
                <a:latin typeface="Arial" panose="020B0604020202020204" pitchFamily="34" charset="0"/>
              </a:rPr>
            </a:br>
            <a:r>
              <a:rPr lang="en-US" altLang="en-US" dirty="0">
                <a:latin typeface="+mj-lt"/>
              </a:rPr>
              <a:t>Compared to </a:t>
            </a:r>
            <a:r>
              <a:rPr lang="en-US" altLang="en-US" dirty="0" err="1">
                <a:latin typeface="+mj-lt"/>
              </a:rPr>
              <a:t>plyr</a:t>
            </a:r>
            <a:r>
              <a:rPr lang="en-US" altLang="en-US" dirty="0">
                <a:latin typeface="+mj-lt"/>
              </a:rPr>
              <a:t> library (home of the familiar </a:t>
            </a:r>
            <a:r>
              <a:rPr lang="en-US" altLang="en-US" dirty="0" err="1">
                <a:latin typeface="+mj-lt"/>
              </a:rPr>
              <a:t>ddply</a:t>
            </a:r>
            <a:r>
              <a:rPr lang="en-US" altLang="en-US" dirty="0">
                <a:latin typeface="+mj-lt"/>
              </a:rPr>
              <a:t> function), </a:t>
            </a:r>
            <a:r>
              <a:rPr lang="en-US" altLang="en-US" dirty="0" err="1">
                <a:latin typeface="+mj-lt"/>
              </a:rPr>
              <a:t>dplyr</a:t>
            </a:r>
            <a:r>
              <a:rPr lang="en-US" altLang="en-US" dirty="0">
                <a:latin typeface="+mj-lt"/>
              </a:rPr>
              <a:t> is anywhere between </a:t>
            </a:r>
            <a:r>
              <a:rPr lang="en-US" altLang="en-US" b="1" u="sng" dirty="0">
                <a:latin typeface="+mj-lt"/>
              </a:rPr>
              <a:t>20X - 100X</a:t>
            </a:r>
            <a:r>
              <a:rPr lang="en-US" altLang="en-US" dirty="0">
                <a:latin typeface="+mj-lt"/>
              </a:rPr>
              <a:t> faster in its calculations.</a:t>
            </a:r>
            <a:br>
              <a:rPr lang="en-US" altLang="en-US" dirty="0">
                <a:latin typeface="Arial" panose="020B0604020202020204" pitchFamily="34" charset="0"/>
              </a:rPr>
            </a:br>
            <a:endParaRPr lang="en-US" altLang="en-US" dirty="0">
              <a:latin typeface="Arial" panose="020B0604020202020204" pitchFamily="34" charset="0"/>
            </a:endParaRPr>
          </a:p>
          <a:p>
            <a:pPr marL="342900" lvl="0" indent="-342900" eaLnBrk="0" hangingPunct="0">
              <a:spcBef>
                <a:spcPct val="0"/>
              </a:spcBef>
              <a:buFont typeface="+mj-lt"/>
              <a:buAutoNum type="arabicPeriod"/>
            </a:pPr>
            <a:r>
              <a:rPr lang="en-US" altLang="en-US" b="1" dirty="0">
                <a:latin typeface="Arial" panose="020B0604020202020204" pitchFamily="34" charset="0"/>
              </a:rPr>
              <a:t>Cleaner Code</a:t>
            </a:r>
            <a:r>
              <a:rPr lang="en-US" altLang="en-US" dirty="0">
                <a:latin typeface="Arial" panose="020B0604020202020204" pitchFamily="34" charset="0"/>
              </a:rPr>
              <a:t> </a:t>
            </a:r>
            <a:br>
              <a:rPr lang="en-US" altLang="en-US" dirty="0">
                <a:latin typeface="Arial" panose="020B0604020202020204" pitchFamily="34" charset="0"/>
              </a:rPr>
            </a:br>
            <a:r>
              <a:rPr lang="en-US" altLang="en-US" dirty="0">
                <a:latin typeface="Arial" panose="020B0604020202020204" pitchFamily="34" charset="0"/>
              </a:rPr>
              <a:t>The syntax allows for function chaining, preventing any potential cluttering in the code, which in turn makes for easier code writing/reading.</a:t>
            </a:r>
            <a:br>
              <a:rPr lang="en-US" altLang="en-US" dirty="0">
                <a:latin typeface="Arial" panose="020B0604020202020204" pitchFamily="34" charset="0"/>
              </a:rPr>
            </a:br>
            <a:endParaRPr lang="en-US" altLang="en-US" dirty="0">
              <a:latin typeface="Arial" panose="020B0604020202020204" pitchFamily="34" charset="0"/>
            </a:endParaRPr>
          </a:p>
          <a:p>
            <a:pPr marL="342900" lvl="0" indent="-342900" eaLnBrk="0" hangingPunct="0">
              <a:spcBef>
                <a:spcPct val="0"/>
              </a:spcBef>
              <a:buFont typeface="+mj-lt"/>
              <a:buAutoNum type="arabicPeriod"/>
            </a:pPr>
            <a:r>
              <a:rPr lang="en-US" altLang="en-US" b="1" dirty="0">
                <a:latin typeface="Arial" panose="020B0604020202020204" pitchFamily="34" charset="0"/>
              </a:rPr>
              <a:t>Simpler Code</a:t>
            </a:r>
            <a:br>
              <a:rPr lang="en-US" altLang="en-US" b="1" dirty="0">
                <a:latin typeface="Arial" panose="020B0604020202020204" pitchFamily="34" charset="0"/>
              </a:rPr>
            </a:br>
            <a:r>
              <a:rPr lang="en-US" altLang="en-US" dirty="0" err="1">
                <a:latin typeface="Arial" panose="020B0604020202020204" pitchFamily="34" charset="0"/>
              </a:rPr>
              <a:t>dplyr</a:t>
            </a:r>
            <a:r>
              <a:rPr lang="en-US" altLang="en-US" dirty="0">
                <a:latin typeface="Arial" panose="020B0604020202020204" pitchFamily="34" charset="0"/>
              </a:rPr>
              <a:t> has a limited number of functions (5) that are focused on the most common requirements of data manipulation. The syntax is both simple and efficient.</a:t>
            </a:r>
            <a:endParaRPr lang="en-US" dirty="0">
              <a:latin typeface="+mj-lt"/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AF65F4D-4BA1-4981-B178-152E0D7C415E}"/>
              </a:ext>
            </a:extLst>
          </p:cNvPr>
          <p:cNvGrpSpPr/>
          <p:nvPr/>
        </p:nvGrpSpPr>
        <p:grpSpPr>
          <a:xfrm>
            <a:off x="0" y="653729"/>
            <a:ext cx="9144000" cy="1962150"/>
            <a:chOff x="0" y="1962150"/>
            <a:chExt cx="9144000" cy="196215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1B183F0-F4D4-4ACA-9DE4-993697FDC497}"/>
                </a:ext>
              </a:extLst>
            </p:cNvPr>
            <p:cNvSpPr/>
            <p:nvPr/>
          </p:nvSpPr>
          <p:spPr bwMode="auto">
            <a:xfrm>
              <a:off x="0" y="1962150"/>
              <a:ext cx="9144000" cy="1962150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0"/>
                </a:spcBef>
                <a:spcAft>
                  <a:spcPts val="600"/>
                </a:spcAft>
              </a:pPr>
              <a:endParaRPr lang="en-US" dirty="0" err="1"/>
            </a:p>
          </p:txBody>
        </p:sp>
        <p:sp>
          <p:nvSpPr>
            <p:cNvPr id="63" name="Arrow: Left 62">
              <a:extLst>
                <a:ext uri="{FF2B5EF4-FFF2-40B4-BE49-F238E27FC236}">
                  <a16:creationId xmlns:a16="http://schemas.microsoft.com/office/drawing/2014/main" id="{28C45B83-03DC-446A-B63C-C77AF1A24E29}"/>
                </a:ext>
              </a:extLst>
            </p:cNvPr>
            <p:cNvSpPr/>
            <p:nvPr/>
          </p:nvSpPr>
          <p:spPr bwMode="auto">
            <a:xfrm rot="10800000">
              <a:off x="8250527" y="2714625"/>
              <a:ext cx="762000" cy="476250"/>
            </a:xfrm>
            <a:prstGeom prst="leftArrow">
              <a:avLst>
                <a:gd name="adj1" fmla="val 64734"/>
                <a:gd name="adj2" fmla="val 56451"/>
              </a:avLst>
            </a:prstGeom>
            <a:solidFill>
              <a:schemeClr val="tx1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0"/>
                </a:spcBef>
                <a:spcAft>
                  <a:spcPts val="600"/>
                </a:spcAft>
              </a:pPr>
              <a:endParaRPr lang="en-US" dirty="0" err="1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D82CE1C-ED49-4F49-8663-4BC7DCEF16B6}"/>
                </a:ext>
              </a:extLst>
            </p:cNvPr>
            <p:cNvSpPr/>
            <p:nvPr/>
          </p:nvSpPr>
          <p:spPr bwMode="auto">
            <a:xfrm>
              <a:off x="2102168" y="2800350"/>
              <a:ext cx="314151" cy="30480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0"/>
                </a:spcBef>
                <a:spcAft>
                  <a:spcPts val="600"/>
                </a:spcAft>
              </a:pPr>
              <a:endParaRPr lang="en-US" dirty="0" err="1"/>
            </a:p>
          </p:txBody>
        </p:sp>
        <p:sp>
          <p:nvSpPr>
            <p:cNvPr id="65" name="Arrow: Left 64">
              <a:extLst>
                <a:ext uri="{FF2B5EF4-FFF2-40B4-BE49-F238E27FC236}">
                  <a16:creationId xmlns:a16="http://schemas.microsoft.com/office/drawing/2014/main" id="{F8EFAF58-8169-4382-A1CF-665CBA5DE349}"/>
                </a:ext>
              </a:extLst>
            </p:cNvPr>
            <p:cNvSpPr/>
            <p:nvPr/>
          </p:nvSpPr>
          <p:spPr bwMode="auto">
            <a:xfrm>
              <a:off x="131474" y="2714625"/>
              <a:ext cx="762000" cy="476250"/>
            </a:xfrm>
            <a:prstGeom prst="leftArrow">
              <a:avLst>
                <a:gd name="adj1" fmla="val 64734"/>
                <a:gd name="adj2" fmla="val 56451"/>
              </a:avLst>
            </a:prstGeom>
            <a:solidFill>
              <a:schemeClr val="tx1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0"/>
                </a:spcBef>
                <a:spcAft>
                  <a:spcPts val="600"/>
                </a:spcAft>
              </a:pPr>
              <a:endParaRPr lang="en-US" dirty="0" err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E263A02-4F15-4135-88F7-2D86A82C558D}"/>
                </a:ext>
              </a:extLst>
            </p:cNvPr>
            <p:cNvSpPr/>
            <p:nvPr/>
          </p:nvSpPr>
          <p:spPr bwMode="auto">
            <a:xfrm>
              <a:off x="3632501" y="2800350"/>
              <a:ext cx="314151" cy="30480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0"/>
                </a:spcBef>
                <a:spcAft>
                  <a:spcPts val="600"/>
                </a:spcAft>
              </a:pPr>
              <a:endParaRPr lang="en-US" dirty="0" err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1336FAD0-AE5E-4F0C-8FD8-7DFD6E447FAA}"/>
                </a:ext>
              </a:extLst>
            </p:cNvPr>
            <p:cNvSpPr/>
            <p:nvPr/>
          </p:nvSpPr>
          <p:spPr bwMode="auto">
            <a:xfrm>
              <a:off x="5162834" y="2800350"/>
              <a:ext cx="314151" cy="30480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0"/>
                </a:spcBef>
                <a:spcAft>
                  <a:spcPts val="600"/>
                </a:spcAft>
              </a:pPr>
              <a:endParaRPr lang="en-US" dirty="0" err="1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0702CB96-D139-40E7-8A7D-6A70940F0BAC}"/>
                </a:ext>
              </a:extLst>
            </p:cNvPr>
            <p:cNvSpPr/>
            <p:nvPr/>
          </p:nvSpPr>
          <p:spPr bwMode="auto">
            <a:xfrm>
              <a:off x="6693167" y="2800350"/>
              <a:ext cx="314151" cy="30480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0"/>
                </a:spcBef>
                <a:spcAft>
                  <a:spcPts val="600"/>
                </a:spcAft>
              </a:pPr>
              <a:endParaRPr lang="en-US" dirty="0" err="1"/>
            </a:p>
          </p:txBody>
        </p:sp>
        <p:sp>
          <p:nvSpPr>
            <p:cNvPr id="50" name="Circle: Hollow 49">
              <a:extLst>
                <a:ext uri="{FF2B5EF4-FFF2-40B4-BE49-F238E27FC236}">
                  <a16:creationId xmlns:a16="http://schemas.microsoft.com/office/drawing/2014/main" id="{87B808F1-590D-4F97-A3E9-681398B68A75}"/>
                </a:ext>
              </a:extLst>
            </p:cNvPr>
            <p:cNvSpPr/>
            <p:nvPr/>
          </p:nvSpPr>
          <p:spPr bwMode="auto">
            <a:xfrm>
              <a:off x="805367" y="2262188"/>
              <a:ext cx="1381125" cy="1381125"/>
            </a:xfrm>
            <a:prstGeom prst="donut">
              <a:avLst>
                <a:gd name="adj" fmla="val 9525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0"/>
                </a:spcBef>
                <a:spcAft>
                  <a:spcPts val="600"/>
                </a:spcAft>
              </a:pPr>
              <a:endParaRPr lang="en-US" dirty="0" err="1"/>
            </a:p>
          </p:txBody>
        </p:sp>
        <p:sp>
          <p:nvSpPr>
            <p:cNvPr id="61" name="Circle: Hollow 60">
              <a:extLst>
                <a:ext uri="{FF2B5EF4-FFF2-40B4-BE49-F238E27FC236}">
                  <a16:creationId xmlns:a16="http://schemas.microsoft.com/office/drawing/2014/main" id="{CCE6BD4F-2AA0-4A1D-BA26-46ABFE2BDD7E}"/>
                </a:ext>
              </a:extLst>
            </p:cNvPr>
            <p:cNvSpPr/>
            <p:nvPr/>
          </p:nvSpPr>
          <p:spPr bwMode="auto">
            <a:xfrm>
              <a:off x="6891842" y="2262188"/>
              <a:ext cx="1381125" cy="1381125"/>
            </a:xfrm>
            <a:prstGeom prst="donut">
              <a:avLst>
                <a:gd name="adj" fmla="val 9525"/>
              </a:avLst>
            </a:prstGeom>
            <a:solidFill>
              <a:srgbClr val="FFFFCC"/>
            </a:solidFill>
            <a:ln w="127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0"/>
                </a:spcBef>
                <a:spcAft>
                  <a:spcPts val="600"/>
                </a:spcAft>
              </a:pPr>
              <a:endParaRPr lang="en-US" dirty="0" err="1"/>
            </a:p>
          </p:txBody>
        </p:sp>
        <p:sp>
          <p:nvSpPr>
            <p:cNvPr id="60" name="Circle: Hollow 59">
              <a:extLst>
                <a:ext uri="{FF2B5EF4-FFF2-40B4-BE49-F238E27FC236}">
                  <a16:creationId xmlns:a16="http://schemas.microsoft.com/office/drawing/2014/main" id="{BD8F1B73-5393-4464-ADB8-E327FA44AB6A}"/>
                </a:ext>
              </a:extLst>
            </p:cNvPr>
            <p:cNvSpPr/>
            <p:nvPr/>
          </p:nvSpPr>
          <p:spPr bwMode="auto">
            <a:xfrm>
              <a:off x="5370224" y="2262188"/>
              <a:ext cx="1381125" cy="1381125"/>
            </a:xfrm>
            <a:prstGeom prst="donut">
              <a:avLst>
                <a:gd name="adj" fmla="val 9525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0"/>
                </a:spcBef>
                <a:spcAft>
                  <a:spcPts val="600"/>
                </a:spcAft>
              </a:pPr>
              <a:endParaRPr lang="en-US" dirty="0" err="1"/>
            </a:p>
          </p:txBody>
        </p:sp>
        <p:sp>
          <p:nvSpPr>
            <p:cNvPr id="59" name="Circle: Hollow 58">
              <a:extLst>
                <a:ext uri="{FF2B5EF4-FFF2-40B4-BE49-F238E27FC236}">
                  <a16:creationId xmlns:a16="http://schemas.microsoft.com/office/drawing/2014/main" id="{86E94365-69E8-4C9E-BD57-8D42EDBAFDD9}"/>
                </a:ext>
              </a:extLst>
            </p:cNvPr>
            <p:cNvSpPr/>
            <p:nvPr/>
          </p:nvSpPr>
          <p:spPr bwMode="auto">
            <a:xfrm>
              <a:off x="3848605" y="2262188"/>
              <a:ext cx="1381125" cy="1381125"/>
            </a:xfrm>
            <a:prstGeom prst="donut">
              <a:avLst>
                <a:gd name="adj" fmla="val 9525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0"/>
                </a:spcBef>
                <a:spcAft>
                  <a:spcPts val="600"/>
                </a:spcAft>
              </a:pPr>
              <a:endParaRPr lang="en-US" dirty="0" err="1"/>
            </a:p>
          </p:txBody>
        </p:sp>
        <p:sp>
          <p:nvSpPr>
            <p:cNvPr id="58" name="Circle: Hollow 57">
              <a:extLst>
                <a:ext uri="{FF2B5EF4-FFF2-40B4-BE49-F238E27FC236}">
                  <a16:creationId xmlns:a16="http://schemas.microsoft.com/office/drawing/2014/main" id="{B72E9B1D-8548-41CF-A18B-0DAE9B0CF228}"/>
                </a:ext>
              </a:extLst>
            </p:cNvPr>
            <p:cNvSpPr/>
            <p:nvPr/>
          </p:nvSpPr>
          <p:spPr bwMode="auto">
            <a:xfrm>
              <a:off x="2326986" y="2262188"/>
              <a:ext cx="1381125" cy="1381125"/>
            </a:xfrm>
            <a:prstGeom prst="donut">
              <a:avLst>
                <a:gd name="adj" fmla="val 9525"/>
              </a:avLst>
            </a:prstGeom>
            <a:solidFill>
              <a:schemeClr val="bg2"/>
            </a:solidFill>
            <a:ln w="127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0"/>
                </a:spcBef>
                <a:spcAft>
                  <a:spcPts val="600"/>
                </a:spcAft>
              </a:pPr>
              <a:endParaRPr lang="en-US" dirty="0" err="1"/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9E0491E0-77FF-4E43-8441-20485D4C6600}"/>
              </a:ext>
            </a:extLst>
          </p:cNvPr>
          <p:cNvSpPr/>
          <p:nvPr/>
        </p:nvSpPr>
        <p:spPr bwMode="auto">
          <a:xfrm>
            <a:off x="930178" y="1075380"/>
            <a:ext cx="1135959" cy="113595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endParaRPr lang="en-US" dirty="0" err="1"/>
          </a:p>
        </p:txBody>
      </p:sp>
      <p:pic>
        <p:nvPicPr>
          <p:cNvPr id="34" name="Picture 4" descr="R-language-logo.png (866Ã383)">
            <a:extLst>
              <a:ext uri="{FF2B5EF4-FFF2-40B4-BE49-F238E27FC236}">
                <a16:creationId xmlns:a16="http://schemas.microsoft.com/office/drawing/2014/main" id="{528C6F17-A4F0-45E7-962A-658344EBE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13972" y1="28198" x2="13972" y2="28198"/>
                        <a14:backgroundMark x1="83372" y1="28198" x2="87067" y2="618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135" y="1205943"/>
            <a:ext cx="1745588" cy="89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Oval 37">
            <a:extLst>
              <a:ext uri="{FF2B5EF4-FFF2-40B4-BE49-F238E27FC236}">
                <a16:creationId xmlns:a16="http://schemas.microsoft.com/office/drawing/2014/main" id="{3D1782E1-875C-417E-BE1C-B906F4B9444F}"/>
              </a:ext>
            </a:extLst>
          </p:cNvPr>
          <p:cNvSpPr/>
          <p:nvPr/>
        </p:nvSpPr>
        <p:spPr bwMode="auto">
          <a:xfrm>
            <a:off x="2451307" y="1081592"/>
            <a:ext cx="1135959" cy="1124712"/>
          </a:xfrm>
          <a:prstGeom prst="ellipse">
            <a:avLst/>
          </a:prstGeom>
          <a:solidFill>
            <a:srgbClr val="EF7B32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endParaRPr lang="en-US" dirty="0" err="1"/>
          </a:p>
        </p:txBody>
      </p:sp>
      <p:pic>
        <p:nvPicPr>
          <p:cNvPr id="39" name="Picture 2" descr="images (200Ã225)">
            <a:extLst>
              <a:ext uri="{FF2B5EF4-FFF2-40B4-BE49-F238E27FC236}">
                <a16:creationId xmlns:a16="http://schemas.microsoft.com/office/drawing/2014/main" id="{424C88FF-3F97-4DDD-A091-F61211DC7A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889" b="92889" l="4500" r="92000">
                        <a14:foregroundMark x1="8500" y1="44889" x2="8500" y2="44889"/>
                        <a14:foregroundMark x1="46000" y1="8000" x2="46000" y2="8000"/>
                        <a14:foregroundMark x1="41000" y1="34222" x2="41000" y2="34222"/>
                        <a14:foregroundMark x1="34000" y1="30222" x2="59000" y2="38667"/>
                        <a14:foregroundMark x1="59000" y1="38667" x2="34500" y2="34222"/>
                        <a14:foregroundMark x1="34500" y1="34222" x2="60000" y2="40889"/>
                        <a14:foregroundMark x1="60000" y1="40889" x2="34000" y2="38222"/>
                        <a14:foregroundMark x1="34000" y1="38222" x2="70500" y2="43556"/>
                        <a14:foregroundMark x1="70500" y1="43556" x2="45000" y2="43556"/>
                        <a14:foregroundMark x1="45000" y1="43556" x2="70500" y2="43556"/>
                        <a14:foregroundMark x1="70500" y1="43556" x2="47000" y2="56000"/>
                        <a14:foregroundMark x1="47000" y1="56000" x2="72500" y2="50667"/>
                        <a14:foregroundMark x1="72500" y1="50667" x2="75500" y2="60444"/>
                        <a14:foregroundMark x1="56500" y1="46222" x2="24500" y2="45778"/>
                        <a14:foregroundMark x1="26500" y1="47556" x2="50500" y2="64889"/>
                        <a14:foregroundMark x1="50500" y1="64889" x2="68500" y2="63556"/>
                        <a14:foregroundMark x1="53000" y1="89778" x2="53000" y2="89778"/>
                        <a14:foregroundMark x1="48500" y1="93333" x2="48500" y2="93333"/>
                        <a14:foregroundMark x1="92000" y1="59111" x2="92000" y2="59111"/>
                        <a14:foregroundMark x1="49500" y1="4889" x2="49500" y2="4889"/>
                        <a14:foregroundMark x1="4500" y1="26667" x2="4500" y2="26667"/>
                        <a14:backgroundMark x1="8000" y1="12000" x2="8000" y2="12000"/>
                        <a14:backgroundMark x1="89000" y1="10667" x2="89000" y2="10667"/>
                        <a14:backgroundMark x1="90000" y1="87111" x2="90000" y2="87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011" t="23130" r="20069" b="25243"/>
          <a:stretch/>
        </p:blipFill>
        <p:spPr bwMode="auto">
          <a:xfrm>
            <a:off x="2666751" y="1269879"/>
            <a:ext cx="730539" cy="696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450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BCE10D98-98A2-4E6C-A533-B15C75CE21CF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144000" cy="6524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3600" b="1" dirty="0">
                <a:solidFill>
                  <a:srgbClr val="ED8B00"/>
                </a:solidFill>
              </a:rPr>
              <a:t>DATA MANIPULATION IN 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8C65C60-5958-4E07-A5FA-6B2922C5E999}"/>
              </a:ext>
            </a:extLst>
          </p:cNvPr>
          <p:cNvSpPr/>
          <p:nvPr/>
        </p:nvSpPr>
        <p:spPr bwMode="auto">
          <a:xfrm>
            <a:off x="0" y="653729"/>
            <a:ext cx="9144000" cy="451740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</a:rPr>
              <a:t>Single table verbs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514C4E-E677-4C89-8881-57F81CE0602D}"/>
              </a:ext>
            </a:extLst>
          </p:cNvPr>
          <p:cNvSpPr/>
          <p:nvPr/>
        </p:nvSpPr>
        <p:spPr bwMode="auto">
          <a:xfrm>
            <a:off x="0" y="1105469"/>
            <a:ext cx="3135086" cy="1106424"/>
          </a:xfrm>
          <a:prstGeom prst="rect">
            <a:avLst/>
          </a:prstGeom>
          <a:solidFill>
            <a:srgbClr val="324152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select()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BFEC4F3-FC37-4AD8-99CE-D94F97E51F6C}"/>
              </a:ext>
            </a:extLst>
          </p:cNvPr>
          <p:cNvSpPr/>
          <p:nvPr/>
        </p:nvSpPr>
        <p:spPr bwMode="auto">
          <a:xfrm>
            <a:off x="0" y="3318317"/>
            <a:ext cx="3135086" cy="1106424"/>
          </a:xfrm>
          <a:prstGeom prst="rect">
            <a:avLst/>
          </a:prstGeom>
          <a:solidFill>
            <a:schemeClr val="accent4">
              <a:lumMod val="5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filter()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09C2856-9A7E-4B4D-95D9-B741B232813D}"/>
              </a:ext>
            </a:extLst>
          </p:cNvPr>
          <p:cNvSpPr/>
          <p:nvPr/>
        </p:nvSpPr>
        <p:spPr bwMode="auto">
          <a:xfrm>
            <a:off x="0" y="2211893"/>
            <a:ext cx="3135086" cy="1106424"/>
          </a:xfrm>
          <a:prstGeom prst="rect">
            <a:avLst/>
          </a:prstGeom>
          <a:solidFill>
            <a:srgbClr val="796466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mutate()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FD48345-52E1-4BC1-81DC-DA792B607166}"/>
              </a:ext>
            </a:extLst>
          </p:cNvPr>
          <p:cNvSpPr/>
          <p:nvPr/>
        </p:nvSpPr>
        <p:spPr bwMode="auto">
          <a:xfrm>
            <a:off x="0" y="5531165"/>
            <a:ext cx="3135086" cy="1106424"/>
          </a:xfrm>
          <a:prstGeom prst="rect">
            <a:avLst/>
          </a:prstGeom>
          <a:solidFill>
            <a:srgbClr val="C1836A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summarise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()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79954D9-8B91-43C2-ACA6-3797EC6A7C4D}"/>
              </a:ext>
            </a:extLst>
          </p:cNvPr>
          <p:cNvSpPr/>
          <p:nvPr/>
        </p:nvSpPr>
        <p:spPr bwMode="auto">
          <a:xfrm>
            <a:off x="0" y="4424741"/>
            <a:ext cx="3135086" cy="1106424"/>
          </a:xfrm>
          <a:prstGeom prst="rect">
            <a:avLst/>
          </a:prstGeom>
          <a:solidFill>
            <a:srgbClr val="660033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arrange()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C707817-0606-47A4-891F-6627349D0644}"/>
              </a:ext>
            </a:extLst>
          </p:cNvPr>
          <p:cNvSpPr/>
          <p:nvPr/>
        </p:nvSpPr>
        <p:spPr bwMode="auto">
          <a:xfrm>
            <a:off x="3135086" y="1105469"/>
            <a:ext cx="6008914" cy="110642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Focus on subset if variable (column) in a dataset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B9F5DF6-4495-44FA-9276-C86A3F4AF6FA}"/>
              </a:ext>
            </a:extLst>
          </p:cNvPr>
          <p:cNvSpPr/>
          <p:nvPr/>
        </p:nvSpPr>
        <p:spPr bwMode="auto">
          <a:xfrm>
            <a:off x="3135086" y="3318317"/>
            <a:ext cx="6008914" cy="110642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Focus on a subset of rows in a dataset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458D8C3-2A62-44BB-8001-D48949E737A3}"/>
              </a:ext>
            </a:extLst>
          </p:cNvPr>
          <p:cNvSpPr/>
          <p:nvPr/>
        </p:nvSpPr>
        <p:spPr bwMode="auto">
          <a:xfrm>
            <a:off x="3135086" y="2211893"/>
            <a:ext cx="6008914" cy="110642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Add new columns in a dataset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CCF1489-DCA8-401F-9EE6-88317FE06E7A}"/>
              </a:ext>
            </a:extLst>
          </p:cNvPr>
          <p:cNvSpPr/>
          <p:nvPr/>
        </p:nvSpPr>
        <p:spPr bwMode="auto">
          <a:xfrm>
            <a:off x="3135086" y="5531165"/>
            <a:ext cx="6008914" cy="110642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Reduce each group to a smaller number of summary statistics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587D130-98BB-42C0-BFD9-41E57B5275A1}"/>
              </a:ext>
            </a:extLst>
          </p:cNvPr>
          <p:cNvSpPr/>
          <p:nvPr/>
        </p:nvSpPr>
        <p:spPr bwMode="auto">
          <a:xfrm>
            <a:off x="3135086" y="4424741"/>
            <a:ext cx="6008914" cy="110642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Re-order the rows in a dataset</a:t>
            </a:r>
          </a:p>
        </p:txBody>
      </p:sp>
    </p:spTree>
    <p:extLst>
      <p:ext uri="{BB962C8B-B14F-4D97-AF65-F5344CB8AC3E}">
        <p14:creationId xmlns:p14="http://schemas.microsoft.com/office/powerpoint/2010/main" val="129765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BCE10D98-98A2-4E6C-A533-B15C75CE21CF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144000" cy="6524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3600" b="1" dirty="0">
                <a:solidFill>
                  <a:srgbClr val="ED8B00"/>
                </a:solidFill>
              </a:rPr>
              <a:t>DATA MANIPULATION IN 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8C65C60-5958-4E07-A5FA-6B2922C5E999}"/>
              </a:ext>
            </a:extLst>
          </p:cNvPr>
          <p:cNvSpPr/>
          <p:nvPr/>
        </p:nvSpPr>
        <p:spPr bwMode="auto">
          <a:xfrm>
            <a:off x="0" y="653729"/>
            <a:ext cx="9144000" cy="451740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</a:rPr>
              <a:t>Single table verbs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514C4E-E677-4C89-8881-57F81CE0602D}"/>
              </a:ext>
            </a:extLst>
          </p:cNvPr>
          <p:cNvSpPr/>
          <p:nvPr/>
        </p:nvSpPr>
        <p:spPr bwMode="auto">
          <a:xfrm>
            <a:off x="0" y="1105469"/>
            <a:ext cx="3135086" cy="472122"/>
          </a:xfrm>
          <a:prstGeom prst="rect">
            <a:avLst/>
          </a:prstGeom>
          <a:solidFill>
            <a:srgbClr val="324152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select()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C707817-0606-47A4-891F-6627349D0644}"/>
              </a:ext>
            </a:extLst>
          </p:cNvPr>
          <p:cNvSpPr/>
          <p:nvPr/>
        </p:nvSpPr>
        <p:spPr bwMode="auto">
          <a:xfrm>
            <a:off x="3135086" y="1105469"/>
            <a:ext cx="6008914" cy="47212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Focus on subset if variable (column) in a dataset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9F7F000-23A9-41EC-A271-848E5BC2D8F5}"/>
              </a:ext>
            </a:extLst>
          </p:cNvPr>
          <p:cNvGrpSpPr/>
          <p:nvPr/>
        </p:nvGrpSpPr>
        <p:grpSpPr>
          <a:xfrm>
            <a:off x="22930" y="1643066"/>
            <a:ext cx="8999080" cy="595199"/>
            <a:chOff x="22930" y="1643066"/>
            <a:chExt cx="8999080" cy="59519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363C22E-EE19-49FC-8934-8128E3249F3F}"/>
                </a:ext>
              </a:extLst>
            </p:cNvPr>
            <p:cNvSpPr/>
            <p:nvPr/>
          </p:nvSpPr>
          <p:spPr>
            <a:xfrm>
              <a:off x="4994032" y="1679055"/>
              <a:ext cx="402797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Gill Sans MT" panose="020B0502020104020203" pitchFamily="34" charset="0"/>
                </a:rPr>
                <a:t>Selecting columns by names in the data and excluding 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  <a:latin typeface="Gill Sans MT" panose="020B0502020104020203" pitchFamily="34" charset="0"/>
                </a:rPr>
                <a:t>colums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Gill Sans MT" panose="020B0502020104020203" pitchFamily="34" charset="0"/>
                </a:rPr>
                <a:t> by using the “-” operator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6CBC7FD-DF90-44E8-A8EA-A95FF0F835B1}"/>
                </a:ext>
              </a:extLst>
            </p:cNvPr>
            <p:cNvSpPr/>
            <p:nvPr/>
          </p:nvSpPr>
          <p:spPr bwMode="auto">
            <a:xfrm>
              <a:off x="75502" y="1643066"/>
              <a:ext cx="4918530" cy="595199"/>
            </a:xfrm>
            <a:prstGeom prst="rect">
              <a:avLst/>
            </a:prstGeom>
            <a:solidFill>
              <a:srgbClr val="FAFAFA"/>
            </a:solidFill>
            <a:ln w="9525" cap="flat" cmpd="sng" algn="ctr">
              <a:solidFill>
                <a:schemeClr val="tx1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>
                  <a:latin typeface="Lucida Console" panose="020B0609040504020204" pitchFamily="49" charset="0"/>
                </a:rPr>
                <a:t>select(data, City, Address)</a:t>
              </a:r>
            </a:p>
            <a:p>
              <a:pPr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>
                  <a:latin typeface="Lucida Console" panose="020B0609040504020204" pitchFamily="49" charset="0"/>
                </a:rPr>
                <a:t>select(data, </a:t>
              </a:r>
              <a:r>
                <a:rPr lang="en-US" sz="1000" dirty="0" err="1">
                  <a:latin typeface="Lucida Console" panose="020B0609040504020204" pitchFamily="49" charset="0"/>
                </a:rPr>
                <a:t>City:Zip</a:t>
              </a:r>
              <a:r>
                <a:rPr lang="en-US" sz="1000" dirty="0">
                  <a:latin typeface="Lucida Console" panose="020B0609040504020204" pitchFamily="49" charset="0"/>
                </a:rPr>
                <a:t>, -State) 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27E3F72-7D63-4BAF-A04A-8B0D062F5DA9}"/>
                </a:ext>
              </a:extLst>
            </p:cNvPr>
            <p:cNvSpPr/>
            <p:nvPr/>
          </p:nvSpPr>
          <p:spPr bwMode="auto">
            <a:xfrm>
              <a:off x="22930" y="1643066"/>
              <a:ext cx="45719" cy="595199"/>
            </a:xfrm>
            <a:prstGeom prst="rect">
              <a:avLst/>
            </a:prstGeom>
            <a:solidFill>
              <a:srgbClr val="324152"/>
            </a:solidFill>
            <a:ln w="127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0"/>
                </a:spcBef>
                <a:spcAft>
                  <a:spcPts val="600"/>
                </a:spcAft>
              </a:pPr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201897B-0BD8-4814-808F-FB1FA7D8B119}"/>
              </a:ext>
            </a:extLst>
          </p:cNvPr>
          <p:cNvGrpSpPr/>
          <p:nvPr/>
        </p:nvGrpSpPr>
        <p:grpSpPr>
          <a:xfrm>
            <a:off x="22930" y="2350990"/>
            <a:ext cx="8999080" cy="595199"/>
            <a:chOff x="22930" y="1643066"/>
            <a:chExt cx="8999080" cy="59519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F8A4F7A-5175-4218-8158-DBCA6EBF336D}"/>
                </a:ext>
              </a:extLst>
            </p:cNvPr>
            <p:cNvSpPr/>
            <p:nvPr/>
          </p:nvSpPr>
          <p:spPr>
            <a:xfrm>
              <a:off x="4994032" y="1679055"/>
              <a:ext cx="402797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Gill Sans MT" panose="020B0502020104020203" pitchFamily="34" charset="0"/>
                </a:rPr>
                <a:t>Selecting columns with names starting with a certain string (Case match option also available)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4FBA8F1-6E75-46ED-BE67-6B53092A92D8}"/>
                </a:ext>
              </a:extLst>
            </p:cNvPr>
            <p:cNvSpPr/>
            <p:nvPr/>
          </p:nvSpPr>
          <p:spPr bwMode="auto">
            <a:xfrm>
              <a:off x="75502" y="1643066"/>
              <a:ext cx="4918530" cy="595199"/>
            </a:xfrm>
            <a:prstGeom prst="rect">
              <a:avLst/>
            </a:prstGeom>
            <a:solidFill>
              <a:srgbClr val="FAFAFA"/>
            </a:solidFill>
            <a:ln w="9525" cap="flat" cmpd="sng" algn="ctr">
              <a:solidFill>
                <a:schemeClr val="tx1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>
                  <a:latin typeface="Lucida Console" panose="020B0609040504020204" pitchFamily="49" charset="0"/>
                </a:rPr>
                <a:t>select(data, </a:t>
              </a:r>
              <a:r>
                <a:rPr lang="en-US" sz="1000" dirty="0" err="1">
                  <a:latin typeface="Lucida Console" panose="020B0609040504020204" pitchFamily="49" charset="0"/>
                </a:rPr>
                <a:t>starts_with</a:t>
              </a:r>
              <a:r>
                <a:rPr lang="en-US" sz="1000" dirty="0">
                  <a:latin typeface="Lucida Console" panose="020B0609040504020204" pitchFamily="49" charset="0"/>
                </a:rPr>
                <a:t>(“clicks",</a:t>
              </a:r>
              <a:r>
                <a:rPr lang="en-US" sz="1000" dirty="0" err="1">
                  <a:latin typeface="Lucida Console" panose="020B0609040504020204" pitchFamily="49" charset="0"/>
                </a:rPr>
                <a:t>ignore.case</a:t>
              </a:r>
              <a:r>
                <a:rPr lang="en-US" sz="1000" dirty="0">
                  <a:latin typeface="Lucida Console" panose="020B0609040504020204" pitchFamily="49" charset="0"/>
                </a:rPr>
                <a:t> = FALSE))</a:t>
              </a:r>
            </a:p>
            <a:p>
              <a:pPr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>
                  <a:latin typeface="Lucida Console" panose="020B0609040504020204" pitchFamily="49" charset="0"/>
                </a:rPr>
                <a:t>select(data, </a:t>
              </a:r>
              <a:r>
                <a:rPr lang="en-US" sz="1000" dirty="0" err="1">
                  <a:latin typeface="Lucida Console" panose="020B0609040504020204" pitchFamily="49" charset="0"/>
                </a:rPr>
                <a:t>starts_with</a:t>
              </a:r>
              <a:r>
                <a:rPr lang="en-US" sz="1000" dirty="0">
                  <a:latin typeface="Lucida Console" panose="020B0609040504020204" pitchFamily="49" charset="0"/>
                </a:rPr>
                <a:t>(“clicks",</a:t>
              </a:r>
              <a:r>
                <a:rPr lang="en-US" sz="1000" dirty="0" err="1">
                  <a:latin typeface="Lucida Console" panose="020B0609040504020204" pitchFamily="49" charset="0"/>
                </a:rPr>
                <a:t>ignore.case</a:t>
              </a:r>
              <a:r>
                <a:rPr lang="en-US" sz="1000" dirty="0">
                  <a:latin typeface="Lucida Console" panose="020B0609040504020204" pitchFamily="49" charset="0"/>
                </a:rPr>
                <a:t> = TRUE)))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4D85688-2085-4B33-8805-611094513BFD}"/>
                </a:ext>
              </a:extLst>
            </p:cNvPr>
            <p:cNvSpPr/>
            <p:nvPr/>
          </p:nvSpPr>
          <p:spPr bwMode="auto">
            <a:xfrm>
              <a:off x="22930" y="1643066"/>
              <a:ext cx="45719" cy="595199"/>
            </a:xfrm>
            <a:prstGeom prst="rect">
              <a:avLst/>
            </a:prstGeom>
            <a:solidFill>
              <a:srgbClr val="324152"/>
            </a:solidFill>
            <a:ln w="127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0"/>
                </a:spcBef>
                <a:spcAft>
                  <a:spcPts val="600"/>
                </a:spcAft>
              </a:pPr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1A58BB6-232F-4C1A-A78B-6463D6B75414}"/>
              </a:ext>
            </a:extLst>
          </p:cNvPr>
          <p:cNvGrpSpPr/>
          <p:nvPr/>
        </p:nvGrpSpPr>
        <p:grpSpPr>
          <a:xfrm>
            <a:off x="22930" y="3058914"/>
            <a:ext cx="8999080" cy="595199"/>
            <a:chOff x="22930" y="1643066"/>
            <a:chExt cx="8999080" cy="59519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E981D7A-A16A-47A8-B8B7-2AE316706E0C}"/>
                </a:ext>
              </a:extLst>
            </p:cNvPr>
            <p:cNvSpPr/>
            <p:nvPr/>
          </p:nvSpPr>
          <p:spPr>
            <a:xfrm>
              <a:off x="4994032" y="1679055"/>
              <a:ext cx="402797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Gill Sans MT" panose="020B0502020104020203" pitchFamily="34" charset="0"/>
                </a:rPr>
                <a:t>Selecting columns with names ending with a certain string (Case match option also available)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046400A-DA77-422C-8BA3-29C769400F85}"/>
                </a:ext>
              </a:extLst>
            </p:cNvPr>
            <p:cNvSpPr/>
            <p:nvPr/>
          </p:nvSpPr>
          <p:spPr bwMode="auto">
            <a:xfrm>
              <a:off x="75502" y="1643066"/>
              <a:ext cx="4918530" cy="595199"/>
            </a:xfrm>
            <a:prstGeom prst="rect">
              <a:avLst/>
            </a:prstGeom>
            <a:solidFill>
              <a:srgbClr val="FAFAFA"/>
            </a:solidFill>
            <a:ln w="9525" cap="flat" cmpd="sng" algn="ctr">
              <a:solidFill>
                <a:schemeClr val="tx1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>
                  <a:latin typeface="Lucida Console" panose="020B0609040504020204" pitchFamily="49" charset="0"/>
                </a:rPr>
                <a:t>select(data, </a:t>
              </a:r>
              <a:r>
                <a:rPr lang="en-US" sz="1000" dirty="0" err="1">
                  <a:latin typeface="Lucida Console" panose="020B0609040504020204" pitchFamily="49" charset="0"/>
                </a:rPr>
                <a:t>ends_with</a:t>
              </a:r>
              <a:r>
                <a:rPr lang="en-US" sz="1000" dirty="0">
                  <a:latin typeface="Lucida Console" panose="020B0609040504020204" pitchFamily="49" charset="0"/>
                </a:rPr>
                <a:t>(“</a:t>
              </a:r>
              <a:r>
                <a:rPr lang="en-US" sz="1000" dirty="0" err="1">
                  <a:latin typeface="Lucida Console" panose="020B0609040504020204" pitchFamily="49" charset="0"/>
                </a:rPr>
                <a:t>rx</a:t>
              </a:r>
              <a:r>
                <a:rPr lang="en-US" sz="1000" dirty="0">
                  <a:latin typeface="Lucida Console" panose="020B0609040504020204" pitchFamily="49" charset="0"/>
                </a:rPr>
                <a:t>"))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AED428-B5DE-427E-9F98-C8DBBC1CE122}"/>
                </a:ext>
              </a:extLst>
            </p:cNvPr>
            <p:cNvSpPr/>
            <p:nvPr/>
          </p:nvSpPr>
          <p:spPr bwMode="auto">
            <a:xfrm>
              <a:off x="22930" y="1643066"/>
              <a:ext cx="45719" cy="595199"/>
            </a:xfrm>
            <a:prstGeom prst="rect">
              <a:avLst/>
            </a:prstGeom>
            <a:solidFill>
              <a:srgbClr val="324152"/>
            </a:solidFill>
            <a:ln w="127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0"/>
                </a:spcBef>
                <a:spcAft>
                  <a:spcPts val="600"/>
                </a:spcAft>
              </a:pPr>
              <a:endParaRPr lang="en-US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4488165-B704-4417-A795-51982BD3A9B6}"/>
              </a:ext>
            </a:extLst>
          </p:cNvPr>
          <p:cNvGrpSpPr/>
          <p:nvPr/>
        </p:nvGrpSpPr>
        <p:grpSpPr>
          <a:xfrm>
            <a:off x="22930" y="3766838"/>
            <a:ext cx="8999080" cy="595199"/>
            <a:chOff x="22930" y="1643066"/>
            <a:chExt cx="8999080" cy="59519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2654CDD-79C8-4FBB-9526-708969D0A60C}"/>
                </a:ext>
              </a:extLst>
            </p:cNvPr>
            <p:cNvSpPr/>
            <p:nvPr/>
          </p:nvSpPr>
          <p:spPr>
            <a:xfrm>
              <a:off x="4994032" y="1679055"/>
              <a:ext cx="402797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Gill Sans MT" panose="020B0502020104020203" pitchFamily="34" charset="0"/>
                </a:rPr>
                <a:t>Selecting columns with names matching with a certain strings (AND | OR)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46095E3-5161-4C2D-9468-F9F35CE58532}"/>
                </a:ext>
              </a:extLst>
            </p:cNvPr>
            <p:cNvSpPr/>
            <p:nvPr/>
          </p:nvSpPr>
          <p:spPr bwMode="auto">
            <a:xfrm>
              <a:off x="75502" y="1643066"/>
              <a:ext cx="4918530" cy="595199"/>
            </a:xfrm>
            <a:prstGeom prst="rect">
              <a:avLst/>
            </a:prstGeom>
            <a:solidFill>
              <a:srgbClr val="FAFAFA"/>
            </a:solidFill>
            <a:ln w="9525" cap="flat" cmpd="sng" algn="ctr">
              <a:solidFill>
                <a:schemeClr val="tx1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>
                  <a:latin typeface="Lucida Console" panose="020B0609040504020204" pitchFamily="49" charset="0"/>
                </a:rPr>
                <a:t>select(data, matches(“</a:t>
              </a:r>
              <a:r>
                <a:rPr lang="en-US" sz="1000" dirty="0" err="1">
                  <a:latin typeface="Lucida Console" panose="020B0609040504020204" pitchFamily="49" charset="0"/>
                </a:rPr>
                <a:t>rx|mails</a:t>
              </a:r>
              <a:r>
                <a:rPr lang="en-US" sz="1000" dirty="0">
                  <a:latin typeface="Lucida Console" panose="020B0609040504020204" pitchFamily="49" charset="0"/>
                </a:rPr>
                <a:t>"))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E9F842B-2006-4666-82B5-3B4A59752F40}"/>
                </a:ext>
              </a:extLst>
            </p:cNvPr>
            <p:cNvSpPr/>
            <p:nvPr/>
          </p:nvSpPr>
          <p:spPr bwMode="auto">
            <a:xfrm>
              <a:off x="22930" y="1643066"/>
              <a:ext cx="45719" cy="595199"/>
            </a:xfrm>
            <a:prstGeom prst="rect">
              <a:avLst/>
            </a:prstGeom>
            <a:solidFill>
              <a:srgbClr val="324152"/>
            </a:solidFill>
            <a:ln w="127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0"/>
                </a:spcBef>
                <a:spcAft>
                  <a:spcPts val="600"/>
                </a:spcAft>
              </a:pPr>
              <a:endParaRPr lang="en-US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F261E5C-7C78-47AF-A7F6-C20339802B6D}"/>
              </a:ext>
            </a:extLst>
          </p:cNvPr>
          <p:cNvGrpSpPr/>
          <p:nvPr/>
        </p:nvGrpSpPr>
        <p:grpSpPr>
          <a:xfrm>
            <a:off x="22930" y="4474762"/>
            <a:ext cx="8999080" cy="595199"/>
            <a:chOff x="22930" y="1643066"/>
            <a:chExt cx="8999080" cy="595199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CDC72D3-C834-4F5B-B1BA-B6C1B7578647}"/>
                </a:ext>
              </a:extLst>
            </p:cNvPr>
            <p:cNvSpPr/>
            <p:nvPr/>
          </p:nvSpPr>
          <p:spPr>
            <a:xfrm>
              <a:off x="4994032" y="1670666"/>
              <a:ext cx="402797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Gill Sans MT" panose="020B0502020104020203" pitchFamily="34" charset="0"/>
                </a:rPr>
                <a:t>Selecting columns with names in a particular list of values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E2FC227-E5A9-4D8B-811A-D9495676A7A6}"/>
                </a:ext>
              </a:extLst>
            </p:cNvPr>
            <p:cNvSpPr/>
            <p:nvPr/>
          </p:nvSpPr>
          <p:spPr bwMode="auto">
            <a:xfrm>
              <a:off x="75502" y="1643066"/>
              <a:ext cx="4918530" cy="595199"/>
            </a:xfrm>
            <a:prstGeom prst="rect">
              <a:avLst/>
            </a:prstGeom>
            <a:solidFill>
              <a:srgbClr val="FAFAFA"/>
            </a:solidFill>
            <a:ln w="9525" cap="flat" cmpd="sng" algn="ctr">
              <a:solidFill>
                <a:schemeClr val="tx1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>
                  <a:latin typeface="Lucida Console" panose="020B0609040504020204" pitchFamily="49" charset="0"/>
                </a:rPr>
                <a:t>select(data, </a:t>
              </a:r>
              <a:r>
                <a:rPr lang="en-US" sz="1000" dirty="0" err="1">
                  <a:latin typeface="Lucida Console" panose="020B0609040504020204" pitchFamily="49" charset="0"/>
                </a:rPr>
                <a:t>one_of</a:t>
              </a:r>
              <a:r>
                <a:rPr lang="en-US" sz="1000" dirty="0">
                  <a:latin typeface="Lucida Console" panose="020B0609040504020204" pitchFamily="49" charset="0"/>
                </a:rPr>
                <a:t>(</a:t>
              </a:r>
              <a:r>
                <a:rPr lang="en-US" sz="1000" dirty="0" err="1">
                  <a:latin typeface="Lucida Console" panose="020B0609040504020204" pitchFamily="49" charset="0"/>
                </a:rPr>
                <a:t>vec</a:t>
              </a:r>
              <a:r>
                <a:rPr lang="en-US" sz="1000" dirty="0">
                  <a:latin typeface="Lucida Console" panose="020B0609040504020204" pitchFamily="49" charset="0"/>
                </a:rPr>
                <a:t>))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9DD36C0-BFF7-4D6F-9C9C-52682356A14B}"/>
                </a:ext>
              </a:extLst>
            </p:cNvPr>
            <p:cNvSpPr/>
            <p:nvPr/>
          </p:nvSpPr>
          <p:spPr bwMode="auto">
            <a:xfrm>
              <a:off x="22930" y="1643066"/>
              <a:ext cx="45719" cy="595199"/>
            </a:xfrm>
            <a:prstGeom prst="rect">
              <a:avLst/>
            </a:prstGeom>
            <a:solidFill>
              <a:srgbClr val="324152"/>
            </a:solidFill>
            <a:ln w="127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0"/>
                </a:spcBef>
                <a:spcAft>
                  <a:spcPts val="600"/>
                </a:spcAft>
              </a:pPr>
              <a:endParaRPr lang="en-US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45D64CB-1686-49C6-B4CB-A1DE8E33DB41}"/>
              </a:ext>
            </a:extLst>
          </p:cNvPr>
          <p:cNvGrpSpPr/>
          <p:nvPr/>
        </p:nvGrpSpPr>
        <p:grpSpPr>
          <a:xfrm>
            <a:off x="22930" y="5182686"/>
            <a:ext cx="8999080" cy="595199"/>
            <a:chOff x="22930" y="1643066"/>
            <a:chExt cx="8999080" cy="595199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C3F8F4B-A2F6-4F9C-8B70-DBA65FE36AC5}"/>
                </a:ext>
              </a:extLst>
            </p:cNvPr>
            <p:cNvSpPr/>
            <p:nvPr/>
          </p:nvSpPr>
          <p:spPr>
            <a:xfrm>
              <a:off x="4994032" y="1762945"/>
              <a:ext cx="402797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Gill Sans MT" panose="020B0502020104020203" pitchFamily="34" charset="0"/>
                </a:rPr>
                <a:t>Selecting columns based on data types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911F192-D977-4599-BC53-4C22D1945BB1}"/>
                </a:ext>
              </a:extLst>
            </p:cNvPr>
            <p:cNvSpPr/>
            <p:nvPr/>
          </p:nvSpPr>
          <p:spPr bwMode="auto">
            <a:xfrm>
              <a:off x="75502" y="1643066"/>
              <a:ext cx="4918530" cy="595199"/>
            </a:xfrm>
            <a:prstGeom prst="rect">
              <a:avLst/>
            </a:prstGeom>
            <a:solidFill>
              <a:srgbClr val="FAFAFA"/>
            </a:solidFill>
            <a:ln w="9525" cap="flat" cmpd="sng" algn="ctr">
              <a:solidFill>
                <a:schemeClr val="tx1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 err="1">
                  <a:latin typeface="Lucida Console" panose="020B0609040504020204" pitchFamily="49" charset="0"/>
                </a:rPr>
                <a:t>select_if</a:t>
              </a:r>
              <a:r>
                <a:rPr lang="en-US" sz="1000" dirty="0">
                  <a:latin typeface="Lucida Console" panose="020B0609040504020204" pitchFamily="49" charset="0"/>
                </a:rPr>
                <a:t>(data, </a:t>
              </a:r>
              <a:r>
                <a:rPr lang="en-US" sz="1000" dirty="0" err="1">
                  <a:latin typeface="Lucida Console" panose="020B0609040504020204" pitchFamily="49" charset="0"/>
                </a:rPr>
                <a:t>is.numeric</a:t>
              </a:r>
              <a:r>
                <a:rPr lang="en-US" sz="1000" dirty="0">
                  <a:latin typeface="Lucida Console" panose="020B0609040504020204" pitchFamily="49" charset="0"/>
                </a:rPr>
                <a:t>())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83ABD94-944C-4817-8F59-FBB476B686FD}"/>
                </a:ext>
              </a:extLst>
            </p:cNvPr>
            <p:cNvSpPr/>
            <p:nvPr/>
          </p:nvSpPr>
          <p:spPr bwMode="auto">
            <a:xfrm>
              <a:off x="22930" y="1643066"/>
              <a:ext cx="45719" cy="595199"/>
            </a:xfrm>
            <a:prstGeom prst="rect">
              <a:avLst/>
            </a:prstGeom>
            <a:solidFill>
              <a:srgbClr val="324152"/>
            </a:solidFill>
            <a:ln w="127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0"/>
                </a:spcBef>
                <a:spcAft>
                  <a:spcPts val="600"/>
                </a:spcAft>
              </a:pPr>
              <a:endParaRPr lang="en-US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6AEBA81-A536-4D20-B9D2-BDE55B64F925}"/>
              </a:ext>
            </a:extLst>
          </p:cNvPr>
          <p:cNvGrpSpPr/>
          <p:nvPr/>
        </p:nvGrpSpPr>
        <p:grpSpPr>
          <a:xfrm>
            <a:off x="22930" y="5890609"/>
            <a:ext cx="8999080" cy="595199"/>
            <a:chOff x="22930" y="1643066"/>
            <a:chExt cx="8999080" cy="595199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AA46DF9-691D-42BC-BAE7-3946423F4BD1}"/>
                </a:ext>
              </a:extLst>
            </p:cNvPr>
            <p:cNvSpPr/>
            <p:nvPr/>
          </p:nvSpPr>
          <p:spPr>
            <a:xfrm>
              <a:off x="4994032" y="1762945"/>
              <a:ext cx="402797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Gill Sans MT" panose="020B0502020104020203" pitchFamily="34" charset="0"/>
                </a:rPr>
                <a:t>Make changes to column names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AC22C65-F4E6-4355-8AA8-F64BB26228BA}"/>
                </a:ext>
              </a:extLst>
            </p:cNvPr>
            <p:cNvSpPr/>
            <p:nvPr/>
          </p:nvSpPr>
          <p:spPr bwMode="auto">
            <a:xfrm>
              <a:off x="75502" y="1643066"/>
              <a:ext cx="4918530" cy="595199"/>
            </a:xfrm>
            <a:prstGeom prst="rect">
              <a:avLst/>
            </a:prstGeom>
            <a:solidFill>
              <a:srgbClr val="FAFAFA"/>
            </a:solidFill>
            <a:ln w="9525" cap="flat" cmpd="sng" algn="ctr">
              <a:solidFill>
                <a:schemeClr val="tx1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 err="1">
                  <a:latin typeface="Lucida Console" panose="020B0609040504020204" pitchFamily="49" charset="0"/>
                </a:rPr>
                <a:t>select_all</a:t>
              </a:r>
              <a:r>
                <a:rPr lang="en-US" sz="1000" dirty="0">
                  <a:latin typeface="Lucida Console" panose="020B0609040504020204" pitchFamily="49" charset="0"/>
                </a:rPr>
                <a:t>(data, </a:t>
              </a:r>
              <a:r>
                <a:rPr lang="en-US" sz="1000" dirty="0" err="1">
                  <a:latin typeface="Lucida Console" panose="020B0609040504020204" pitchFamily="49" charset="0"/>
                </a:rPr>
                <a:t>toupper</a:t>
              </a:r>
              <a:r>
                <a:rPr lang="en-US" sz="1000" dirty="0">
                  <a:latin typeface="Lucida Console" panose="020B0609040504020204" pitchFamily="49" charset="0"/>
                </a:rPr>
                <a:t>)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4129921-4A11-4954-8145-4B9E13A0C16D}"/>
                </a:ext>
              </a:extLst>
            </p:cNvPr>
            <p:cNvSpPr/>
            <p:nvPr/>
          </p:nvSpPr>
          <p:spPr bwMode="auto">
            <a:xfrm>
              <a:off x="22930" y="1643066"/>
              <a:ext cx="45719" cy="595199"/>
            </a:xfrm>
            <a:prstGeom prst="rect">
              <a:avLst/>
            </a:prstGeom>
            <a:solidFill>
              <a:srgbClr val="324152"/>
            </a:solidFill>
            <a:ln w="127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0"/>
                </a:spcBef>
                <a:spcAft>
                  <a:spcPts val="600"/>
                </a:spcAft>
              </a:pP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3917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BCE10D98-98A2-4E6C-A533-B15C75CE21CF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144000" cy="6524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3600" b="1" dirty="0">
                <a:solidFill>
                  <a:srgbClr val="ED8B00"/>
                </a:solidFill>
              </a:rPr>
              <a:t>DATA MANIPULATION IN 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8C65C60-5958-4E07-A5FA-6B2922C5E999}"/>
              </a:ext>
            </a:extLst>
          </p:cNvPr>
          <p:cNvSpPr/>
          <p:nvPr/>
        </p:nvSpPr>
        <p:spPr bwMode="auto">
          <a:xfrm>
            <a:off x="0" y="653729"/>
            <a:ext cx="9144000" cy="451740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</a:rPr>
              <a:t>Single table verbs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514C4E-E677-4C89-8881-57F81CE0602D}"/>
              </a:ext>
            </a:extLst>
          </p:cNvPr>
          <p:cNvSpPr/>
          <p:nvPr/>
        </p:nvSpPr>
        <p:spPr bwMode="auto">
          <a:xfrm>
            <a:off x="0" y="1105469"/>
            <a:ext cx="3135086" cy="472122"/>
          </a:xfrm>
          <a:prstGeom prst="rect">
            <a:avLst/>
          </a:prstGeom>
          <a:solidFill>
            <a:srgbClr val="796466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mutate()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C707817-0606-47A4-891F-6627349D0644}"/>
              </a:ext>
            </a:extLst>
          </p:cNvPr>
          <p:cNvSpPr/>
          <p:nvPr/>
        </p:nvSpPr>
        <p:spPr bwMode="auto">
          <a:xfrm>
            <a:off x="3135086" y="1105469"/>
            <a:ext cx="6008914" cy="47212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Add new columns in a dataset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9F7F000-23A9-41EC-A271-848E5BC2D8F5}"/>
              </a:ext>
            </a:extLst>
          </p:cNvPr>
          <p:cNvGrpSpPr/>
          <p:nvPr/>
        </p:nvGrpSpPr>
        <p:grpSpPr>
          <a:xfrm>
            <a:off x="22930" y="1643066"/>
            <a:ext cx="8999080" cy="595199"/>
            <a:chOff x="22930" y="1643066"/>
            <a:chExt cx="8999080" cy="59519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363C22E-EE19-49FC-8934-8128E3249F3F}"/>
                </a:ext>
              </a:extLst>
            </p:cNvPr>
            <p:cNvSpPr/>
            <p:nvPr/>
          </p:nvSpPr>
          <p:spPr>
            <a:xfrm>
              <a:off x="4994032" y="1679055"/>
              <a:ext cx="402797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Gill Sans MT" panose="020B0502020104020203" pitchFamily="34" charset="0"/>
                </a:rPr>
                <a:t>Creating columns using simple mathematical operations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6CBC7FD-DF90-44E8-A8EA-A95FF0F835B1}"/>
                </a:ext>
              </a:extLst>
            </p:cNvPr>
            <p:cNvSpPr/>
            <p:nvPr/>
          </p:nvSpPr>
          <p:spPr bwMode="auto">
            <a:xfrm>
              <a:off x="75502" y="1643066"/>
              <a:ext cx="4918530" cy="595199"/>
            </a:xfrm>
            <a:prstGeom prst="rect">
              <a:avLst/>
            </a:prstGeom>
            <a:solidFill>
              <a:srgbClr val="FAFAFA"/>
            </a:solidFill>
            <a:ln w="9525" cap="flat" cmpd="sng" algn="ctr">
              <a:solidFill>
                <a:schemeClr val="tx1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>
                  <a:latin typeface="Lucida Console" panose="020B0609040504020204" pitchFamily="49" charset="0"/>
                </a:rPr>
                <a:t>mutate(data, </a:t>
              </a:r>
              <a:r>
                <a:rPr lang="en-US" sz="1000" dirty="0" err="1">
                  <a:latin typeface="Lucida Console" panose="020B0609040504020204" pitchFamily="49" charset="0"/>
                </a:rPr>
                <a:t>direct_promo</a:t>
              </a:r>
              <a:r>
                <a:rPr lang="en-US" sz="1000" dirty="0">
                  <a:latin typeface="Lucida Console" panose="020B0609040504020204" pitchFamily="49" charset="0"/>
                </a:rPr>
                <a:t>=</a:t>
              </a:r>
              <a:r>
                <a:rPr lang="en-US" sz="1000" dirty="0" err="1">
                  <a:latin typeface="Lucida Console" panose="020B0609040504020204" pitchFamily="49" charset="0"/>
                </a:rPr>
                <a:t>Calls+PDE</a:t>
              </a:r>
              <a:r>
                <a:rPr lang="en-US" sz="1000" dirty="0">
                  <a:latin typeface="Lucida Console" panose="020B0609040504020204" pitchFamily="49" charset="0"/>
                </a:rPr>
                <a:t>)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27E3F72-7D63-4BAF-A04A-8B0D062F5DA9}"/>
                </a:ext>
              </a:extLst>
            </p:cNvPr>
            <p:cNvSpPr/>
            <p:nvPr/>
          </p:nvSpPr>
          <p:spPr bwMode="auto">
            <a:xfrm>
              <a:off x="22930" y="1643066"/>
              <a:ext cx="45719" cy="595199"/>
            </a:xfrm>
            <a:prstGeom prst="rect">
              <a:avLst/>
            </a:prstGeom>
            <a:solidFill>
              <a:srgbClr val="796466"/>
            </a:solidFill>
            <a:ln w="127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0"/>
                </a:spcBef>
                <a:spcAft>
                  <a:spcPts val="600"/>
                </a:spcAft>
              </a:pPr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201897B-0BD8-4814-808F-FB1FA7D8B119}"/>
              </a:ext>
            </a:extLst>
          </p:cNvPr>
          <p:cNvGrpSpPr/>
          <p:nvPr/>
        </p:nvGrpSpPr>
        <p:grpSpPr>
          <a:xfrm>
            <a:off x="22930" y="2350990"/>
            <a:ext cx="8999080" cy="595199"/>
            <a:chOff x="22930" y="1643066"/>
            <a:chExt cx="8999080" cy="59519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F8A4F7A-5175-4218-8158-DBCA6EBF336D}"/>
                </a:ext>
              </a:extLst>
            </p:cNvPr>
            <p:cNvSpPr/>
            <p:nvPr/>
          </p:nvSpPr>
          <p:spPr>
            <a:xfrm>
              <a:off x="4994032" y="1679055"/>
              <a:ext cx="402797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Gill Sans MT" panose="020B0502020104020203" pitchFamily="34" charset="0"/>
                </a:rPr>
                <a:t>Creating columns using summary stats of an entire column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4FBA8F1-6E75-46ED-BE67-6B53092A92D8}"/>
                </a:ext>
              </a:extLst>
            </p:cNvPr>
            <p:cNvSpPr/>
            <p:nvPr/>
          </p:nvSpPr>
          <p:spPr bwMode="auto">
            <a:xfrm>
              <a:off x="75502" y="1643066"/>
              <a:ext cx="4918530" cy="595199"/>
            </a:xfrm>
            <a:prstGeom prst="rect">
              <a:avLst/>
            </a:prstGeom>
            <a:solidFill>
              <a:srgbClr val="FAFAFA"/>
            </a:solidFill>
            <a:ln w="9525" cap="flat" cmpd="sng" algn="ctr">
              <a:solidFill>
                <a:schemeClr val="tx1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  <a:spcAft>
                  <a:spcPts val="600"/>
                </a:spcAft>
              </a:pPr>
              <a:endParaRPr lang="en-US" sz="1000" dirty="0">
                <a:latin typeface="Lucida Console" panose="020B0609040504020204" pitchFamily="49" charset="0"/>
              </a:endParaRPr>
            </a:p>
            <a:p>
              <a:pPr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>
                  <a:latin typeface="Lucida Console" panose="020B0609040504020204" pitchFamily="49" charset="0"/>
                </a:rPr>
                <a:t>mutate(data, </a:t>
              </a:r>
              <a:r>
                <a:rPr lang="en-US" sz="1000" dirty="0" err="1">
                  <a:latin typeface="Lucida Console" panose="020B0609040504020204" pitchFamily="49" charset="0"/>
                </a:rPr>
                <a:t>calls_diff_avg</a:t>
              </a:r>
              <a:r>
                <a:rPr lang="en-US" sz="1000" dirty="0">
                  <a:latin typeface="Lucida Console" panose="020B0609040504020204" pitchFamily="49" charset="0"/>
                </a:rPr>
                <a:t>=Calls-mean(Calls))</a:t>
              </a:r>
            </a:p>
            <a:p>
              <a:pPr>
                <a:spcBef>
                  <a:spcPts val="0"/>
                </a:spcBef>
                <a:spcAft>
                  <a:spcPts val="600"/>
                </a:spcAft>
              </a:pPr>
              <a:endParaRPr lang="en-US" sz="1000" dirty="0">
                <a:latin typeface="Lucida Console" panose="020B0609040504020204" pitchFamily="49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4D85688-2085-4B33-8805-611094513BFD}"/>
                </a:ext>
              </a:extLst>
            </p:cNvPr>
            <p:cNvSpPr/>
            <p:nvPr/>
          </p:nvSpPr>
          <p:spPr bwMode="auto">
            <a:xfrm>
              <a:off x="22930" y="1643066"/>
              <a:ext cx="45719" cy="595199"/>
            </a:xfrm>
            <a:prstGeom prst="rect">
              <a:avLst/>
            </a:prstGeom>
            <a:solidFill>
              <a:srgbClr val="796466"/>
            </a:solidFill>
            <a:ln w="127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0"/>
                </a:spcBef>
                <a:spcAft>
                  <a:spcPts val="600"/>
                </a:spcAft>
              </a:pPr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1A58BB6-232F-4C1A-A78B-6463D6B75414}"/>
              </a:ext>
            </a:extLst>
          </p:cNvPr>
          <p:cNvGrpSpPr/>
          <p:nvPr/>
        </p:nvGrpSpPr>
        <p:grpSpPr>
          <a:xfrm>
            <a:off x="22930" y="3058914"/>
            <a:ext cx="8999080" cy="595199"/>
            <a:chOff x="22930" y="1643066"/>
            <a:chExt cx="8999080" cy="59519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E981D7A-A16A-47A8-B8B7-2AE316706E0C}"/>
                </a:ext>
              </a:extLst>
            </p:cNvPr>
            <p:cNvSpPr/>
            <p:nvPr/>
          </p:nvSpPr>
          <p:spPr>
            <a:xfrm>
              <a:off x="4994032" y="1786822"/>
              <a:ext cx="402797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Gill Sans MT" panose="020B0502020104020203" pitchFamily="34" charset="0"/>
                </a:rPr>
                <a:t>Mapping in values using existing values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046400A-DA77-422C-8BA3-29C769400F85}"/>
                </a:ext>
              </a:extLst>
            </p:cNvPr>
            <p:cNvSpPr/>
            <p:nvPr/>
          </p:nvSpPr>
          <p:spPr bwMode="auto">
            <a:xfrm>
              <a:off x="75502" y="1643066"/>
              <a:ext cx="4918530" cy="595199"/>
            </a:xfrm>
            <a:prstGeom prst="rect">
              <a:avLst/>
            </a:prstGeom>
            <a:solidFill>
              <a:srgbClr val="FAFAFA"/>
            </a:solidFill>
            <a:ln w="9525" cap="flat" cmpd="sng" algn="ctr">
              <a:solidFill>
                <a:schemeClr val="tx1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>
                  <a:latin typeface="Lucida Console" panose="020B0609040504020204" pitchFamily="49" charset="0"/>
                </a:rPr>
                <a:t>mutate(data, </a:t>
              </a:r>
              <a:r>
                <a:rPr lang="en-US" sz="1000" dirty="0" err="1">
                  <a:latin typeface="Lucida Console" panose="020B0609040504020204" pitchFamily="49" charset="0"/>
                </a:rPr>
                <a:t>Month_text</a:t>
              </a:r>
              <a:r>
                <a:rPr lang="en-US" sz="1000" dirty="0">
                  <a:latin typeface="Lucida Console" panose="020B0609040504020204" pitchFamily="49" charset="0"/>
                </a:rPr>
                <a:t>=</a:t>
              </a:r>
              <a:r>
                <a:rPr lang="en-US" sz="1000" dirty="0" err="1">
                  <a:latin typeface="Lucida Console" panose="020B0609040504020204" pitchFamily="49" charset="0"/>
                </a:rPr>
                <a:t>month_abb</a:t>
              </a:r>
              <a:r>
                <a:rPr lang="en-US" sz="1000" dirty="0">
                  <a:latin typeface="Lucida Console" panose="020B0609040504020204" pitchFamily="49" charset="0"/>
                </a:rPr>
                <a:t>[Month]))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AED428-B5DE-427E-9F98-C8DBBC1CE122}"/>
                </a:ext>
              </a:extLst>
            </p:cNvPr>
            <p:cNvSpPr/>
            <p:nvPr/>
          </p:nvSpPr>
          <p:spPr bwMode="auto">
            <a:xfrm>
              <a:off x="22930" y="1643066"/>
              <a:ext cx="45719" cy="595199"/>
            </a:xfrm>
            <a:prstGeom prst="rect">
              <a:avLst/>
            </a:prstGeom>
            <a:solidFill>
              <a:srgbClr val="796466"/>
            </a:solidFill>
            <a:ln w="127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0"/>
                </a:spcBef>
                <a:spcAft>
                  <a:spcPts val="600"/>
                </a:spcAft>
              </a:pPr>
              <a:endParaRPr lang="en-US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4488165-B704-4417-A795-51982BD3A9B6}"/>
              </a:ext>
            </a:extLst>
          </p:cNvPr>
          <p:cNvGrpSpPr/>
          <p:nvPr/>
        </p:nvGrpSpPr>
        <p:grpSpPr>
          <a:xfrm>
            <a:off x="22930" y="3766838"/>
            <a:ext cx="8999080" cy="595199"/>
            <a:chOff x="22930" y="1643066"/>
            <a:chExt cx="8999080" cy="59519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2654CDD-79C8-4FBB-9526-708969D0A60C}"/>
                </a:ext>
              </a:extLst>
            </p:cNvPr>
            <p:cNvSpPr/>
            <p:nvPr/>
          </p:nvSpPr>
          <p:spPr>
            <a:xfrm>
              <a:off x="4994032" y="1786821"/>
              <a:ext cx="402797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Gill Sans MT" panose="020B0502020104020203" pitchFamily="34" charset="0"/>
                </a:rPr>
                <a:t>Create columns using conditional statement: If else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46095E3-5161-4C2D-9468-F9F35CE58532}"/>
                </a:ext>
              </a:extLst>
            </p:cNvPr>
            <p:cNvSpPr/>
            <p:nvPr/>
          </p:nvSpPr>
          <p:spPr bwMode="auto">
            <a:xfrm>
              <a:off x="75502" y="1643066"/>
              <a:ext cx="4918530" cy="595199"/>
            </a:xfrm>
            <a:prstGeom prst="rect">
              <a:avLst/>
            </a:prstGeom>
            <a:solidFill>
              <a:srgbClr val="FAFAFA"/>
            </a:solidFill>
            <a:ln w="9525" cap="flat" cmpd="sng" algn="ctr">
              <a:solidFill>
                <a:schemeClr val="tx1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>
                  <a:latin typeface="Lucida Console" panose="020B0609040504020204" pitchFamily="49" charset="0"/>
                </a:rPr>
                <a:t>mutate(data, </a:t>
              </a:r>
              <a:r>
                <a:rPr lang="en-US" sz="1000" dirty="0" err="1">
                  <a:latin typeface="Lucida Console" panose="020B0609040504020204" pitchFamily="49" charset="0"/>
                </a:rPr>
                <a:t>High_Calls_Flag</a:t>
              </a:r>
              <a:r>
                <a:rPr lang="en-US" sz="1000" dirty="0">
                  <a:latin typeface="Lucida Console" panose="020B0609040504020204" pitchFamily="49" charset="0"/>
                </a:rPr>
                <a:t>=</a:t>
              </a:r>
              <a:r>
                <a:rPr lang="en-US" sz="1000" dirty="0" err="1">
                  <a:latin typeface="Lucida Console" panose="020B0609040504020204" pitchFamily="49" charset="0"/>
                </a:rPr>
                <a:t>ifelse</a:t>
              </a:r>
              <a:r>
                <a:rPr lang="en-US" sz="1000" dirty="0">
                  <a:latin typeface="Lucida Console" panose="020B0609040504020204" pitchFamily="49" charset="0"/>
                </a:rPr>
                <a:t>(Calls&gt;mean(Calls),1,0))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E9F842B-2006-4666-82B5-3B4A59752F40}"/>
                </a:ext>
              </a:extLst>
            </p:cNvPr>
            <p:cNvSpPr/>
            <p:nvPr/>
          </p:nvSpPr>
          <p:spPr bwMode="auto">
            <a:xfrm>
              <a:off x="22930" y="1643066"/>
              <a:ext cx="45719" cy="595199"/>
            </a:xfrm>
            <a:prstGeom prst="rect">
              <a:avLst/>
            </a:prstGeom>
            <a:solidFill>
              <a:srgbClr val="796466"/>
            </a:solidFill>
            <a:ln w="127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0"/>
                </a:spcBef>
                <a:spcAft>
                  <a:spcPts val="600"/>
                </a:spcAft>
              </a:pPr>
              <a:endParaRPr lang="en-US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F261E5C-7C78-47AF-A7F6-C20339802B6D}"/>
              </a:ext>
            </a:extLst>
          </p:cNvPr>
          <p:cNvGrpSpPr/>
          <p:nvPr/>
        </p:nvGrpSpPr>
        <p:grpSpPr>
          <a:xfrm>
            <a:off x="22930" y="4474762"/>
            <a:ext cx="8999080" cy="595199"/>
            <a:chOff x="22930" y="1643066"/>
            <a:chExt cx="8999080" cy="595199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CDC72D3-C834-4F5B-B1BA-B6C1B7578647}"/>
                </a:ext>
              </a:extLst>
            </p:cNvPr>
            <p:cNvSpPr/>
            <p:nvPr/>
          </p:nvSpPr>
          <p:spPr>
            <a:xfrm>
              <a:off x="4994032" y="1679055"/>
              <a:ext cx="402797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Gill Sans MT" panose="020B0502020104020203" pitchFamily="34" charset="0"/>
                </a:rPr>
                <a:t>Create columns using conditional statement: </a:t>
              </a:r>
              <a:br>
                <a:rPr lang="en-US" dirty="0">
                  <a:solidFill>
                    <a:schemeClr val="bg1">
                      <a:lumMod val="50000"/>
                    </a:schemeClr>
                  </a:solidFill>
                  <a:latin typeface="Gill Sans MT" panose="020B0502020104020203" pitchFamily="34" charset="0"/>
                </a:rPr>
              </a:b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Gill Sans MT" panose="020B0502020104020203" pitchFamily="34" charset="0"/>
                </a:rPr>
                <a:t>Case When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E2FC227-E5A9-4D8B-811A-D9495676A7A6}"/>
                </a:ext>
              </a:extLst>
            </p:cNvPr>
            <p:cNvSpPr/>
            <p:nvPr/>
          </p:nvSpPr>
          <p:spPr bwMode="auto">
            <a:xfrm>
              <a:off x="75502" y="1643066"/>
              <a:ext cx="4918530" cy="595199"/>
            </a:xfrm>
            <a:prstGeom prst="rect">
              <a:avLst/>
            </a:prstGeom>
            <a:solidFill>
              <a:srgbClr val="FAFAFA"/>
            </a:solidFill>
            <a:ln w="9525" cap="flat" cmpd="sng" algn="ctr">
              <a:solidFill>
                <a:schemeClr val="tx1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>
                  <a:latin typeface="Lucida Console" panose="020B0609040504020204" pitchFamily="49" charset="0"/>
                </a:rPr>
                <a:t>mutate(</a:t>
              </a:r>
              <a:r>
                <a:rPr lang="en-US" sz="1000" dirty="0" err="1">
                  <a:latin typeface="Lucida Console" panose="020B0609040504020204" pitchFamily="49" charset="0"/>
                </a:rPr>
                <a:t>data,call_segment</a:t>
              </a:r>
              <a:r>
                <a:rPr lang="en-US" sz="1000" dirty="0">
                  <a:latin typeface="Lucida Console" panose="020B0609040504020204" pitchFamily="49" charset="0"/>
                </a:rPr>
                <a:t> =</a:t>
              </a:r>
              <a:r>
                <a:rPr lang="en-US" sz="1000" dirty="0" err="1">
                  <a:latin typeface="Lucida Console" panose="020B0609040504020204" pitchFamily="49" charset="0"/>
                </a:rPr>
                <a:t>case_when</a:t>
              </a:r>
              <a:r>
                <a:rPr lang="en-US" sz="1000" dirty="0">
                  <a:latin typeface="Lucida Console" panose="020B0609040504020204" pitchFamily="49" charset="0"/>
                </a:rPr>
                <a:t>( Calls&gt;20 ~ 'HIGH', Calls &gt; 10 ~ 'MEDIUM', TRUE ~ 'LOW'))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9DD36C0-BFF7-4D6F-9C9C-52682356A14B}"/>
                </a:ext>
              </a:extLst>
            </p:cNvPr>
            <p:cNvSpPr/>
            <p:nvPr/>
          </p:nvSpPr>
          <p:spPr bwMode="auto">
            <a:xfrm>
              <a:off x="22930" y="1643066"/>
              <a:ext cx="45719" cy="595199"/>
            </a:xfrm>
            <a:prstGeom prst="rect">
              <a:avLst/>
            </a:prstGeom>
            <a:solidFill>
              <a:srgbClr val="796466"/>
            </a:solidFill>
            <a:ln w="127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0"/>
                </a:spcBef>
                <a:spcAft>
                  <a:spcPts val="600"/>
                </a:spcAft>
              </a:pPr>
              <a:endParaRPr lang="en-US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45D64CB-1686-49C6-B4CB-A1DE8E33DB41}"/>
              </a:ext>
            </a:extLst>
          </p:cNvPr>
          <p:cNvGrpSpPr/>
          <p:nvPr/>
        </p:nvGrpSpPr>
        <p:grpSpPr>
          <a:xfrm>
            <a:off x="22930" y="5182686"/>
            <a:ext cx="8999080" cy="595199"/>
            <a:chOff x="22930" y="1643066"/>
            <a:chExt cx="8999080" cy="595199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C3F8F4B-A2F6-4F9C-8B70-DBA65FE36AC5}"/>
                </a:ext>
              </a:extLst>
            </p:cNvPr>
            <p:cNvSpPr/>
            <p:nvPr/>
          </p:nvSpPr>
          <p:spPr>
            <a:xfrm>
              <a:off x="4994032" y="1762945"/>
              <a:ext cx="402797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Gill Sans MT" panose="020B0502020104020203" pitchFamily="34" charset="0"/>
                </a:rPr>
                <a:t>Recoding the values of a column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911F192-D977-4599-BC53-4C22D1945BB1}"/>
                </a:ext>
              </a:extLst>
            </p:cNvPr>
            <p:cNvSpPr/>
            <p:nvPr/>
          </p:nvSpPr>
          <p:spPr bwMode="auto">
            <a:xfrm>
              <a:off x="75502" y="1643066"/>
              <a:ext cx="4918530" cy="595199"/>
            </a:xfrm>
            <a:prstGeom prst="rect">
              <a:avLst/>
            </a:prstGeom>
            <a:solidFill>
              <a:srgbClr val="FAFAFA"/>
            </a:solidFill>
            <a:ln w="9525" cap="flat" cmpd="sng" algn="ctr">
              <a:solidFill>
                <a:schemeClr val="tx1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>
                  <a:latin typeface="Lucida Console" panose="020B0609040504020204" pitchFamily="49" charset="0"/>
                </a:rPr>
                <a:t>mutate(</a:t>
              </a:r>
              <a:r>
                <a:rPr lang="en-US" sz="1000" dirty="0" err="1">
                  <a:latin typeface="Lucida Console" panose="020B0609040504020204" pitchFamily="49" charset="0"/>
                </a:rPr>
                <a:t>data,month_name</a:t>
              </a:r>
              <a:r>
                <a:rPr lang="en-US" sz="1000" dirty="0">
                  <a:latin typeface="Lucida Console" panose="020B0609040504020204" pitchFamily="49" charset="0"/>
                </a:rPr>
                <a:t>=recode(Month,"1"="January",</a:t>
              </a:r>
              <a:br>
                <a:rPr lang="en-US" sz="1000" dirty="0">
                  <a:latin typeface="Lucida Console" panose="020B0609040504020204" pitchFamily="49" charset="0"/>
                </a:rPr>
              </a:br>
              <a:r>
                <a:rPr lang="en-US" sz="1000" dirty="0">
                  <a:latin typeface="Lucida Console" panose="020B0609040504020204" pitchFamily="49" charset="0"/>
                </a:rPr>
                <a:t>.default="other"))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83ABD94-944C-4817-8F59-FBB476B686FD}"/>
                </a:ext>
              </a:extLst>
            </p:cNvPr>
            <p:cNvSpPr/>
            <p:nvPr/>
          </p:nvSpPr>
          <p:spPr bwMode="auto">
            <a:xfrm>
              <a:off x="22930" y="1643066"/>
              <a:ext cx="45719" cy="595199"/>
            </a:xfrm>
            <a:prstGeom prst="rect">
              <a:avLst/>
            </a:prstGeom>
            <a:solidFill>
              <a:srgbClr val="796466"/>
            </a:solidFill>
            <a:ln w="127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0"/>
                </a:spcBef>
                <a:spcAft>
                  <a:spcPts val="600"/>
                </a:spcAft>
              </a:pPr>
              <a:endParaRPr lang="en-US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6AEBA81-A536-4D20-B9D2-BDE55B64F925}"/>
              </a:ext>
            </a:extLst>
          </p:cNvPr>
          <p:cNvGrpSpPr/>
          <p:nvPr/>
        </p:nvGrpSpPr>
        <p:grpSpPr>
          <a:xfrm>
            <a:off x="22930" y="5890609"/>
            <a:ext cx="8999080" cy="595199"/>
            <a:chOff x="22930" y="1643066"/>
            <a:chExt cx="8999080" cy="595199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AA46DF9-691D-42BC-BAE7-3946423F4BD1}"/>
                </a:ext>
              </a:extLst>
            </p:cNvPr>
            <p:cNvSpPr/>
            <p:nvPr/>
          </p:nvSpPr>
          <p:spPr>
            <a:xfrm>
              <a:off x="4994032" y="1762945"/>
              <a:ext cx="402797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Gill Sans MT" panose="020B0502020104020203" pitchFamily="34" charset="0"/>
                </a:rPr>
                <a:t>Merging and Splitting existing columns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AC22C65-F4E6-4355-8AA8-F64BB26228BA}"/>
                </a:ext>
              </a:extLst>
            </p:cNvPr>
            <p:cNvSpPr/>
            <p:nvPr/>
          </p:nvSpPr>
          <p:spPr bwMode="auto">
            <a:xfrm>
              <a:off x="75502" y="1643066"/>
              <a:ext cx="4918530" cy="595199"/>
            </a:xfrm>
            <a:prstGeom prst="rect">
              <a:avLst/>
            </a:prstGeom>
            <a:solidFill>
              <a:srgbClr val="FAFAFA"/>
            </a:solidFill>
            <a:ln w="9525" cap="flat" cmpd="sng" algn="ctr">
              <a:solidFill>
                <a:schemeClr val="tx1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>
                  <a:latin typeface="Lucida Console" panose="020B0609040504020204" pitchFamily="49" charset="0"/>
                </a:rPr>
                <a:t>unite(</a:t>
              </a:r>
              <a:r>
                <a:rPr lang="en-US" sz="1000" dirty="0" err="1">
                  <a:latin typeface="Lucida Console" panose="020B0609040504020204" pitchFamily="49" charset="0"/>
                </a:rPr>
                <a:t>data,temp</a:t>
              </a:r>
              <a:r>
                <a:rPr lang="en-US" sz="1000" dirty="0">
                  <a:latin typeface="Lucida Console" panose="020B0609040504020204" pitchFamily="49" charset="0"/>
                </a:rPr>
                <a:t>, </a:t>
              </a:r>
              <a:r>
                <a:rPr lang="en-US" sz="1000" dirty="0" err="1">
                  <a:latin typeface="Lucida Console" panose="020B0609040504020204" pitchFamily="49" charset="0"/>
                </a:rPr>
                <a:t>Calls,PDE</a:t>
              </a:r>
              <a:r>
                <a:rPr lang="en-US" sz="1000" dirty="0">
                  <a:latin typeface="Lucida Console" panose="020B0609040504020204" pitchFamily="49" charset="0"/>
                </a:rPr>
                <a:t>, </a:t>
              </a:r>
              <a:r>
                <a:rPr lang="en-US" sz="1000" dirty="0" err="1">
                  <a:latin typeface="Lucida Console" panose="020B0609040504020204" pitchFamily="49" charset="0"/>
                </a:rPr>
                <a:t>sep</a:t>
              </a:r>
              <a:r>
                <a:rPr lang="en-US" sz="1000" dirty="0">
                  <a:latin typeface="Lucida Console" panose="020B0609040504020204" pitchFamily="49" charset="0"/>
                </a:rPr>
                <a:t>=":")</a:t>
              </a:r>
            </a:p>
            <a:p>
              <a:pPr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>
                  <a:latin typeface="Lucida Console" panose="020B0609040504020204" pitchFamily="49" charset="0"/>
                </a:rPr>
                <a:t>separate(</a:t>
              </a:r>
              <a:r>
                <a:rPr lang="en-US" sz="1000" dirty="0" err="1">
                  <a:latin typeface="Lucida Console" panose="020B0609040504020204" pitchFamily="49" charset="0"/>
                </a:rPr>
                <a:t>data,temp</a:t>
              </a:r>
              <a:r>
                <a:rPr lang="en-US" sz="1000" dirty="0">
                  <a:latin typeface="Lucida Console" panose="020B0609040504020204" pitchFamily="49" charset="0"/>
                </a:rPr>
                <a:t>, into=c(“col1”,”col2”), </a:t>
              </a:r>
              <a:r>
                <a:rPr lang="en-US" sz="1000" dirty="0" err="1">
                  <a:latin typeface="Lucida Console" panose="020B0609040504020204" pitchFamily="49" charset="0"/>
                </a:rPr>
                <a:t>sep</a:t>
              </a:r>
              <a:r>
                <a:rPr lang="en-US" sz="1000" dirty="0">
                  <a:latin typeface="Lucida Console" panose="020B0609040504020204" pitchFamily="49" charset="0"/>
                </a:rPr>
                <a:t>=":")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4129921-4A11-4954-8145-4B9E13A0C16D}"/>
                </a:ext>
              </a:extLst>
            </p:cNvPr>
            <p:cNvSpPr/>
            <p:nvPr/>
          </p:nvSpPr>
          <p:spPr bwMode="auto">
            <a:xfrm>
              <a:off x="22930" y="1643066"/>
              <a:ext cx="45719" cy="595199"/>
            </a:xfrm>
            <a:prstGeom prst="rect">
              <a:avLst/>
            </a:prstGeom>
            <a:solidFill>
              <a:srgbClr val="796466"/>
            </a:solidFill>
            <a:ln w="127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0"/>
                </a:spcBef>
                <a:spcAft>
                  <a:spcPts val="600"/>
                </a:spcAft>
              </a:pP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40471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BCE10D98-98A2-4E6C-A533-B15C75CE21CF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144000" cy="6524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3600" b="1" dirty="0">
                <a:solidFill>
                  <a:srgbClr val="ED8B00"/>
                </a:solidFill>
              </a:rPr>
              <a:t>DATA MANIPULATION IN 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8C65C60-5958-4E07-A5FA-6B2922C5E999}"/>
              </a:ext>
            </a:extLst>
          </p:cNvPr>
          <p:cNvSpPr/>
          <p:nvPr/>
        </p:nvSpPr>
        <p:spPr bwMode="auto">
          <a:xfrm>
            <a:off x="0" y="653729"/>
            <a:ext cx="9144000" cy="451740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</a:rPr>
              <a:t>Single table verbs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514C4E-E677-4C89-8881-57F81CE0602D}"/>
              </a:ext>
            </a:extLst>
          </p:cNvPr>
          <p:cNvSpPr/>
          <p:nvPr/>
        </p:nvSpPr>
        <p:spPr bwMode="auto">
          <a:xfrm>
            <a:off x="0" y="1105469"/>
            <a:ext cx="3135086" cy="472122"/>
          </a:xfrm>
          <a:prstGeom prst="rect">
            <a:avLst/>
          </a:prstGeom>
          <a:solidFill>
            <a:schemeClr val="accent4">
              <a:lumMod val="5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filter()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C707817-0606-47A4-891F-6627349D0644}"/>
              </a:ext>
            </a:extLst>
          </p:cNvPr>
          <p:cNvSpPr/>
          <p:nvPr/>
        </p:nvSpPr>
        <p:spPr bwMode="auto">
          <a:xfrm>
            <a:off x="3135086" y="1105469"/>
            <a:ext cx="6008914" cy="47212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Focus on a subset of rows in a dataset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9F7F000-23A9-41EC-A271-848E5BC2D8F5}"/>
              </a:ext>
            </a:extLst>
          </p:cNvPr>
          <p:cNvGrpSpPr/>
          <p:nvPr/>
        </p:nvGrpSpPr>
        <p:grpSpPr>
          <a:xfrm>
            <a:off x="22930" y="1643066"/>
            <a:ext cx="9005933" cy="595199"/>
            <a:chOff x="22930" y="1643066"/>
            <a:chExt cx="9005933" cy="59519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363C22E-EE19-49FC-8934-8128E3249F3F}"/>
                </a:ext>
              </a:extLst>
            </p:cNvPr>
            <p:cNvSpPr/>
            <p:nvPr/>
          </p:nvSpPr>
          <p:spPr>
            <a:xfrm>
              <a:off x="5000885" y="1762295"/>
              <a:ext cx="402797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Gill Sans MT" panose="020B0502020104020203" pitchFamily="34" charset="0"/>
                </a:rPr>
                <a:t>Conditional filtering of rows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6CBC7FD-DF90-44E8-A8EA-A95FF0F835B1}"/>
                </a:ext>
              </a:extLst>
            </p:cNvPr>
            <p:cNvSpPr/>
            <p:nvPr/>
          </p:nvSpPr>
          <p:spPr bwMode="auto">
            <a:xfrm>
              <a:off x="75502" y="1643066"/>
              <a:ext cx="4918530" cy="595199"/>
            </a:xfrm>
            <a:prstGeom prst="rect">
              <a:avLst/>
            </a:prstGeom>
            <a:solidFill>
              <a:srgbClr val="FAFAFA"/>
            </a:solidFill>
            <a:ln w="9525" cap="flat" cmpd="sng" algn="ctr">
              <a:solidFill>
                <a:schemeClr val="tx1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>
                  <a:latin typeface="Lucida Console" panose="020B0609040504020204" pitchFamily="49" charset="0"/>
                </a:rPr>
                <a:t>filter(data, Month=1)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27E3F72-7D63-4BAF-A04A-8B0D062F5DA9}"/>
                </a:ext>
              </a:extLst>
            </p:cNvPr>
            <p:cNvSpPr/>
            <p:nvPr/>
          </p:nvSpPr>
          <p:spPr bwMode="auto">
            <a:xfrm>
              <a:off x="22930" y="1643066"/>
              <a:ext cx="45719" cy="59519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0"/>
                </a:spcBef>
                <a:spcAft>
                  <a:spcPts val="600"/>
                </a:spcAft>
              </a:pPr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201897B-0BD8-4814-808F-FB1FA7D8B119}"/>
              </a:ext>
            </a:extLst>
          </p:cNvPr>
          <p:cNvGrpSpPr/>
          <p:nvPr/>
        </p:nvGrpSpPr>
        <p:grpSpPr>
          <a:xfrm>
            <a:off x="22930" y="2350990"/>
            <a:ext cx="8999080" cy="595199"/>
            <a:chOff x="22930" y="1643066"/>
            <a:chExt cx="8999080" cy="59519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F8A4F7A-5175-4218-8158-DBCA6EBF336D}"/>
                </a:ext>
              </a:extLst>
            </p:cNvPr>
            <p:cNvSpPr/>
            <p:nvPr/>
          </p:nvSpPr>
          <p:spPr>
            <a:xfrm>
              <a:off x="4994032" y="1796955"/>
              <a:ext cx="402797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Gill Sans MT" panose="020B0502020104020203" pitchFamily="34" charset="0"/>
                </a:rPr>
                <a:t>Using multiple conditions to filter rows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4FBA8F1-6E75-46ED-BE67-6B53092A92D8}"/>
                </a:ext>
              </a:extLst>
            </p:cNvPr>
            <p:cNvSpPr/>
            <p:nvPr/>
          </p:nvSpPr>
          <p:spPr bwMode="auto">
            <a:xfrm>
              <a:off x="75502" y="1643066"/>
              <a:ext cx="4918530" cy="595199"/>
            </a:xfrm>
            <a:prstGeom prst="rect">
              <a:avLst/>
            </a:prstGeom>
            <a:solidFill>
              <a:srgbClr val="FAFAFA"/>
            </a:solidFill>
            <a:ln w="9525" cap="flat" cmpd="sng" algn="ctr">
              <a:solidFill>
                <a:schemeClr val="tx1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>
                  <a:latin typeface="Lucida Console" panose="020B0609040504020204" pitchFamily="49" charset="0"/>
                </a:rPr>
                <a:t>filter(data, Month==1 &amp; Account=="A1B012")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4D85688-2085-4B33-8805-611094513BFD}"/>
                </a:ext>
              </a:extLst>
            </p:cNvPr>
            <p:cNvSpPr/>
            <p:nvPr/>
          </p:nvSpPr>
          <p:spPr bwMode="auto">
            <a:xfrm>
              <a:off x="22930" y="1643066"/>
              <a:ext cx="45719" cy="59519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0"/>
                </a:spcBef>
                <a:spcAft>
                  <a:spcPts val="600"/>
                </a:spcAft>
              </a:pPr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1A58BB6-232F-4C1A-A78B-6463D6B75414}"/>
              </a:ext>
            </a:extLst>
          </p:cNvPr>
          <p:cNvGrpSpPr/>
          <p:nvPr/>
        </p:nvGrpSpPr>
        <p:grpSpPr>
          <a:xfrm>
            <a:off x="22930" y="3058914"/>
            <a:ext cx="8999080" cy="595199"/>
            <a:chOff x="22930" y="1643066"/>
            <a:chExt cx="8999080" cy="59519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E981D7A-A16A-47A8-B8B7-2AE316706E0C}"/>
                </a:ext>
              </a:extLst>
            </p:cNvPr>
            <p:cNvSpPr/>
            <p:nvPr/>
          </p:nvSpPr>
          <p:spPr>
            <a:xfrm>
              <a:off x="4994032" y="1788566"/>
              <a:ext cx="402797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Gill Sans MT" panose="020B0502020104020203" pitchFamily="34" charset="0"/>
                </a:rPr>
                <a:t>Filter rows containing specific values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046400A-DA77-422C-8BA3-29C769400F85}"/>
                </a:ext>
              </a:extLst>
            </p:cNvPr>
            <p:cNvSpPr/>
            <p:nvPr/>
          </p:nvSpPr>
          <p:spPr bwMode="auto">
            <a:xfrm>
              <a:off x="75502" y="1643066"/>
              <a:ext cx="4918530" cy="595199"/>
            </a:xfrm>
            <a:prstGeom prst="rect">
              <a:avLst/>
            </a:prstGeom>
            <a:solidFill>
              <a:srgbClr val="FAFAFA"/>
            </a:solidFill>
            <a:ln w="9525" cap="flat" cmpd="sng" algn="ctr">
              <a:solidFill>
                <a:schemeClr val="tx1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>
                  <a:latin typeface="Lucida Console" panose="020B0609040504020204" pitchFamily="49" charset="0"/>
                </a:rPr>
                <a:t>filter(data, Account %in% c(“A1B012“, “A1B012”))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AED428-B5DE-427E-9F98-C8DBBC1CE122}"/>
                </a:ext>
              </a:extLst>
            </p:cNvPr>
            <p:cNvSpPr/>
            <p:nvPr/>
          </p:nvSpPr>
          <p:spPr bwMode="auto">
            <a:xfrm>
              <a:off x="22930" y="1643066"/>
              <a:ext cx="45719" cy="59519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0"/>
                </a:spcBef>
                <a:spcAft>
                  <a:spcPts val="600"/>
                </a:spcAft>
              </a:pPr>
              <a:endParaRPr lang="en-US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4488165-B704-4417-A795-51982BD3A9B6}"/>
              </a:ext>
            </a:extLst>
          </p:cNvPr>
          <p:cNvGrpSpPr/>
          <p:nvPr/>
        </p:nvGrpSpPr>
        <p:grpSpPr>
          <a:xfrm>
            <a:off x="22930" y="3766838"/>
            <a:ext cx="8999080" cy="595199"/>
            <a:chOff x="22930" y="1643066"/>
            <a:chExt cx="8999080" cy="59519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2654CDD-79C8-4FBB-9526-708969D0A60C}"/>
                </a:ext>
              </a:extLst>
            </p:cNvPr>
            <p:cNvSpPr/>
            <p:nvPr/>
          </p:nvSpPr>
          <p:spPr>
            <a:xfrm>
              <a:off x="4994032" y="1787966"/>
              <a:ext cx="402797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Gill Sans MT" panose="020B0502020104020203" pitchFamily="34" charset="0"/>
                </a:rPr>
                <a:t>Filter rows not containing specific values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46095E3-5161-4C2D-9468-F9F35CE58532}"/>
                </a:ext>
              </a:extLst>
            </p:cNvPr>
            <p:cNvSpPr/>
            <p:nvPr/>
          </p:nvSpPr>
          <p:spPr bwMode="auto">
            <a:xfrm>
              <a:off x="75502" y="1643066"/>
              <a:ext cx="4918530" cy="595199"/>
            </a:xfrm>
            <a:prstGeom prst="rect">
              <a:avLst/>
            </a:prstGeom>
            <a:solidFill>
              <a:srgbClr val="FAFAFA"/>
            </a:solidFill>
            <a:ln w="9525" cap="flat" cmpd="sng" algn="ctr">
              <a:solidFill>
                <a:schemeClr val="tx1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>
                  <a:latin typeface="Lucida Console" panose="020B0609040504020204" pitchFamily="49" charset="0"/>
                </a:rPr>
                <a:t>filter(data, !Account %in% c(“A1B012“, “A1B012”))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E9F842B-2006-4666-82B5-3B4A59752F40}"/>
                </a:ext>
              </a:extLst>
            </p:cNvPr>
            <p:cNvSpPr/>
            <p:nvPr/>
          </p:nvSpPr>
          <p:spPr bwMode="auto">
            <a:xfrm>
              <a:off x="22930" y="1643066"/>
              <a:ext cx="45719" cy="59519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0"/>
                </a:spcBef>
                <a:spcAft>
                  <a:spcPts val="600"/>
                </a:spcAft>
              </a:pPr>
              <a:endParaRPr lang="en-US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F261E5C-7C78-47AF-A7F6-C20339802B6D}"/>
              </a:ext>
            </a:extLst>
          </p:cNvPr>
          <p:cNvGrpSpPr/>
          <p:nvPr/>
        </p:nvGrpSpPr>
        <p:grpSpPr>
          <a:xfrm>
            <a:off x="22930" y="4474762"/>
            <a:ext cx="8999080" cy="595199"/>
            <a:chOff x="22930" y="1643066"/>
            <a:chExt cx="8999080" cy="595199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CDC72D3-C834-4F5B-B1BA-B6C1B7578647}"/>
                </a:ext>
              </a:extLst>
            </p:cNvPr>
            <p:cNvSpPr/>
            <p:nvPr/>
          </p:nvSpPr>
          <p:spPr>
            <a:xfrm>
              <a:off x="4994032" y="1670666"/>
              <a:ext cx="402797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Gill Sans MT" panose="020B0502020104020203" pitchFamily="34" charset="0"/>
                </a:rPr>
                <a:t>Filtering rows by searching for a particular string pattern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E2FC227-E5A9-4D8B-811A-D9495676A7A6}"/>
                </a:ext>
              </a:extLst>
            </p:cNvPr>
            <p:cNvSpPr/>
            <p:nvPr/>
          </p:nvSpPr>
          <p:spPr bwMode="auto">
            <a:xfrm>
              <a:off x="75502" y="1643066"/>
              <a:ext cx="4918530" cy="595199"/>
            </a:xfrm>
            <a:prstGeom prst="rect">
              <a:avLst/>
            </a:prstGeom>
            <a:solidFill>
              <a:srgbClr val="FAFAFA"/>
            </a:solidFill>
            <a:ln w="9525" cap="flat" cmpd="sng" algn="ctr">
              <a:solidFill>
                <a:schemeClr val="tx1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>
                  <a:latin typeface="Lucida Console" panose="020B0609040504020204" pitchFamily="49" charset="0"/>
                </a:rPr>
                <a:t>filter(</a:t>
              </a:r>
              <a:r>
                <a:rPr lang="en-US" sz="1000" dirty="0" err="1">
                  <a:latin typeface="Lucida Console" panose="020B0609040504020204" pitchFamily="49" charset="0"/>
                </a:rPr>
                <a:t>data,str_detect</a:t>
              </a:r>
              <a:r>
                <a:rPr lang="en-US" sz="1000" dirty="0">
                  <a:latin typeface="Lucida Console" panose="020B0609040504020204" pitchFamily="49" charset="0"/>
                </a:rPr>
                <a:t>(Account, pattern = "A11B"))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9DD36C0-BFF7-4D6F-9C9C-52682356A14B}"/>
                </a:ext>
              </a:extLst>
            </p:cNvPr>
            <p:cNvSpPr/>
            <p:nvPr/>
          </p:nvSpPr>
          <p:spPr bwMode="auto">
            <a:xfrm>
              <a:off x="22930" y="1643066"/>
              <a:ext cx="45719" cy="59519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0"/>
                </a:spcBef>
                <a:spcAft>
                  <a:spcPts val="600"/>
                </a:spcAft>
              </a:pPr>
              <a:endParaRPr lang="en-US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45D64CB-1686-49C6-B4CB-A1DE8E33DB41}"/>
              </a:ext>
            </a:extLst>
          </p:cNvPr>
          <p:cNvGrpSpPr/>
          <p:nvPr/>
        </p:nvGrpSpPr>
        <p:grpSpPr>
          <a:xfrm>
            <a:off x="22930" y="5182686"/>
            <a:ext cx="8999080" cy="595199"/>
            <a:chOff x="22930" y="1643066"/>
            <a:chExt cx="8999080" cy="595199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C3F8F4B-A2F6-4F9C-8B70-DBA65FE36AC5}"/>
                </a:ext>
              </a:extLst>
            </p:cNvPr>
            <p:cNvSpPr/>
            <p:nvPr/>
          </p:nvSpPr>
          <p:spPr>
            <a:xfrm>
              <a:off x="4994032" y="1762945"/>
              <a:ext cx="402797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Gill Sans MT" panose="020B0502020104020203" pitchFamily="34" charset="0"/>
                </a:rPr>
                <a:t>Filtering rows using logic gate operations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911F192-D977-4599-BC53-4C22D1945BB1}"/>
                </a:ext>
              </a:extLst>
            </p:cNvPr>
            <p:cNvSpPr/>
            <p:nvPr/>
          </p:nvSpPr>
          <p:spPr bwMode="auto">
            <a:xfrm>
              <a:off x="75502" y="1643066"/>
              <a:ext cx="4918530" cy="595199"/>
            </a:xfrm>
            <a:prstGeom prst="rect">
              <a:avLst/>
            </a:prstGeom>
            <a:solidFill>
              <a:srgbClr val="FAFAFA"/>
            </a:solidFill>
            <a:ln w="9525" cap="flat" cmpd="sng" algn="ctr">
              <a:solidFill>
                <a:schemeClr val="tx1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>
                  <a:latin typeface="Lucida Console" panose="020B0609040504020204" pitchFamily="49" charset="0"/>
                </a:rPr>
                <a:t>filter(</a:t>
              </a:r>
              <a:r>
                <a:rPr lang="en-US" sz="1000" dirty="0" err="1">
                  <a:latin typeface="Lucida Console" panose="020B0609040504020204" pitchFamily="49" charset="0"/>
                </a:rPr>
                <a:t>data,xor</a:t>
              </a:r>
              <a:r>
                <a:rPr lang="en-US" sz="1000" dirty="0">
                  <a:latin typeface="Lucida Console" panose="020B0609040504020204" pitchFamily="49" charset="0"/>
                </a:rPr>
                <a:t>(Calls &gt; 100, PDE &gt; 15))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83ABD94-944C-4817-8F59-FBB476B686FD}"/>
                </a:ext>
              </a:extLst>
            </p:cNvPr>
            <p:cNvSpPr/>
            <p:nvPr/>
          </p:nvSpPr>
          <p:spPr bwMode="auto">
            <a:xfrm>
              <a:off x="22930" y="1643066"/>
              <a:ext cx="45719" cy="59519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0"/>
                </a:spcBef>
                <a:spcAft>
                  <a:spcPts val="600"/>
                </a:spcAft>
              </a:pPr>
              <a:endParaRPr lang="en-US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6AEBA81-A536-4D20-B9D2-BDE55B64F925}"/>
              </a:ext>
            </a:extLst>
          </p:cNvPr>
          <p:cNvGrpSpPr/>
          <p:nvPr/>
        </p:nvGrpSpPr>
        <p:grpSpPr>
          <a:xfrm>
            <a:off x="22930" y="5890609"/>
            <a:ext cx="8999080" cy="595199"/>
            <a:chOff x="22930" y="1643066"/>
            <a:chExt cx="8999080" cy="595199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AA46DF9-691D-42BC-BAE7-3946423F4BD1}"/>
                </a:ext>
              </a:extLst>
            </p:cNvPr>
            <p:cNvSpPr/>
            <p:nvPr/>
          </p:nvSpPr>
          <p:spPr>
            <a:xfrm>
              <a:off x="4994032" y="1762945"/>
              <a:ext cx="402797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Gill Sans MT" panose="020B0502020104020203" pitchFamily="34" charset="0"/>
                </a:rPr>
                <a:t>Filtering rows with non empty values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AC22C65-F4E6-4355-8AA8-F64BB26228BA}"/>
                </a:ext>
              </a:extLst>
            </p:cNvPr>
            <p:cNvSpPr/>
            <p:nvPr/>
          </p:nvSpPr>
          <p:spPr bwMode="auto">
            <a:xfrm>
              <a:off x="75502" y="1643066"/>
              <a:ext cx="4918530" cy="595199"/>
            </a:xfrm>
            <a:prstGeom prst="rect">
              <a:avLst/>
            </a:prstGeom>
            <a:solidFill>
              <a:srgbClr val="FAFAFA"/>
            </a:solidFill>
            <a:ln w="9525" cap="flat" cmpd="sng" algn="ctr">
              <a:solidFill>
                <a:schemeClr val="tx1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  <a:spcAft>
                  <a:spcPts val="600"/>
                </a:spcAft>
              </a:pPr>
              <a:r>
                <a:rPr lang="pt-BR" sz="1000" dirty="0">
                  <a:latin typeface="Lucida Console" panose="020B0609040504020204" pitchFamily="49" charset="0"/>
                </a:rPr>
                <a:t>filter(data,!is.na(Emails))</a:t>
              </a:r>
              <a:endParaRPr lang="en-US" sz="1000" dirty="0">
                <a:latin typeface="Lucida Console" panose="020B0609040504020204" pitchFamily="49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4129921-4A11-4954-8145-4B9E13A0C16D}"/>
                </a:ext>
              </a:extLst>
            </p:cNvPr>
            <p:cNvSpPr/>
            <p:nvPr/>
          </p:nvSpPr>
          <p:spPr bwMode="auto">
            <a:xfrm>
              <a:off x="22930" y="1643066"/>
              <a:ext cx="45719" cy="59519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0"/>
                </a:spcBef>
                <a:spcAft>
                  <a:spcPts val="600"/>
                </a:spcAft>
              </a:pP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82948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BCE10D98-98A2-4E6C-A533-B15C75CE21CF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144000" cy="6524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3600" b="1" dirty="0">
                <a:solidFill>
                  <a:srgbClr val="ED8B00"/>
                </a:solidFill>
              </a:rPr>
              <a:t>DATA MANIPULATION IN 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8C65C60-5958-4E07-A5FA-6B2922C5E999}"/>
              </a:ext>
            </a:extLst>
          </p:cNvPr>
          <p:cNvSpPr/>
          <p:nvPr/>
        </p:nvSpPr>
        <p:spPr bwMode="auto">
          <a:xfrm>
            <a:off x="0" y="653729"/>
            <a:ext cx="9144000" cy="451740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</a:rPr>
              <a:t>Single table verbs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514C4E-E677-4C89-8881-57F81CE0602D}"/>
              </a:ext>
            </a:extLst>
          </p:cNvPr>
          <p:cNvSpPr/>
          <p:nvPr/>
        </p:nvSpPr>
        <p:spPr bwMode="auto">
          <a:xfrm>
            <a:off x="0" y="1105469"/>
            <a:ext cx="3135086" cy="472122"/>
          </a:xfrm>
          <a:prstGeom prst="rect">
            <a:avLst/>
          </a:prstGeom>
          <a:solidFill>
            <a:srgbClr val="660033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arrange()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C707817-0606-47A4-891F-6627349D0644}"/>
              </a:ext>
            </a:extLst>
          </p:cNvPr>
          <p:cNvSpPr/>
          <p:nvPr/>
        </p:nvSpPr>
        <p:spPr bwMode="auto">
          <a:xfrm>
            <a:off x="3135086" y="1105469"/>
            <a:ext cx="6008914" cy="47212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Re-order the rows in a dataset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9F7F000-23A9-41EC-A271-848E5BC2D8F5}"/>
              </a:ext>
            </a:extLst>
          </p:cNvPr>
          <p:cNvGrpSpPr/>
          <p:nvPr/>
        </p:nvGrpSpPr>
        <p:grpSpPr>
          <a:xfrm>
            <a:off x="22930" y="1643066"/>
            <a:ext cx="8999080" cy="595199"/>
            <a:chOff x="22930" y="1643066"/>
            <a:chExt cx="8999080" cy="59519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363C22E-EE19-49FC-8934-8128E3249F3F}"/>
                </a:ext>
              </a:extLst>
            </p:cNvPr>
            <p:cNvSpPr/>
            <p:nvPr/>
          </p:nvSpPr>
          <p:spPr>
            <a:xfrm>
              <a:off x="4994032" y="1789434"/>
              <a:ext cx="402797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Gill Sans MT" panose="020B0502020104020203" pitchFamily="34" charset="0"/>
                </a:rPr>
                <a:t>Reorder rows by a particular column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6CBC7FD-DF90-44E8-A8EA-A95FF0F835B1}"/>
                </a:ext>
              </a:extLst>
            </p:cNvPr>
            <p:cNvSpPr/>
            <p:nvPr/>
          </p:nvSpPr>
          <p:spPr bwMode="auto">
            <a:xfrm>
              <a:off x="75502" y="1643066"/>
              <a:ext cx="4918530" cy="595199"/>
            </a:xfrm>
            <a:prstGeom prst="rect">
              <a:avLst/>
            </a:prstGeom>
            <a:solidFill>
              <a:srgbClr val="FAFAFA"/>
            </a:solidFill>
            <a:ln w="9525" cap="flat" cmpd="sng" algn="ctr">
              <a:solidFill>
                <a:schemeClr val="tx1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>
                  <a:latin typeface="Lucida Console" panose="020B0609040504020204" pitchFamily="49" charset="0"/>
                </a:rPr>
                <a:t>arrange(data, </a:t>
              </a:r>
              <a:r>
                <a:rPr lang="en-US" sz="1000" dirty="0" err="1">
                  <a:latin typeface="Lucida Console" panose="020B0609040504020204" pitchFamily="49" charset="0"/>
                </a:rPr>
                <a:t>colname</a:t>
              </a:r>
              <a:r>
                <a:rPr lang="en-US" sz="1000" dirty="0">
                  <a:latin typeface="Lucida Console" panose="020B0609040504020204" pitchFamily="49" charset="0"/>
                </a:rPr>
                <a:t>)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27E3F72-7D63-4BAF-A04A-8B0D062F5DA9}"/>
                </a:ext>
              </a:extLst>
            </p:cNvPr>
            <p:cNvSpPr/>
            <p:nvPr/>
          </p:nvSpPr>
          <p:spPr bwMode="auto">
            <a:xfrm>
              <a:off x="22930" y="1643066"/>
              <a:ext cx="45719" cy="595199"/>
            </a:xfrm>
            <a:prstGeom prst="rect">
              <a:avLst/>
            </a:prstGeom>
            <a:solidFill>
              <a:srgbClr val="660033"/>
            </a:solidFill>
            <a:ln w="127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0"/>
                </a:spcBef>
                <a:spcAft>
                  <a:spcPts val="600"/>
                </a:spcAft>
              </a:pPr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201897B-0BD8-4814-808F-FB1FA7D8B119}"/>
              </a:ext>
            </a:extLst>
          </p:cNvPr>
          <p:cNvGrpSpPr/>
          <p:nvPr/>
        </p:nvGrpSpPr>
        <p:grpSpPr>
          <a:xfrm>
            <a:off x="22930" y="2350990"/>
            <a:ext cx="8999080" cy="595199"/>
            <a:chOff x="22930" y="1643066"/>
            <a:chExt cx="8999080" cy="59519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F8A4F7A-5175-4218-8158-DBCA6EBF336D}"/>
                </a:ext>
              </a:extLst>
            </p:cNvPr>
            <p:cNvSpPr/>
            <p:nvPr/>
          </p:nvSpPr>
          <p:spPr>
            <a:xfrm>
              <a:off x="4994032" y="1789434"/>
              <a:ext cx="402797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Gill Sans MT" panose="020B0502020104020203" pitchFamily="34" charset="0"/>
                </a:rPr>
                <a:t>Rearrange rows in decreasing order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4FBA8F1-6E75-46ED-BE67-6B53092A92D8}"/>
                </a:ext>
              </a:extLst>
            </p:cNvPr>
            <p:cNvSpPr/>
            <p:nvPr/>
          </p:nvSpPr>
          <p:spPr bwMode="auto">
            <a:xfrm>
              <a:off x="75502" y="1643066"/>
              <a:ext cx="4918530" cy="595199"/>
            </a:xfrm>
            <a:prstGeom prst="rect">
              <a:avLst/>
            </a:prstGeom>
            <a:solidFill>
              <a:srgbClr val="FAFAFA"/>
            </a:solidFill>
            <a:ln w="9525" cap="flat" cmpd="sng" algn="ctr">
              <a:solidFill>
                <a:schemeClr val="tx1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>
                  <a:latin typeface="Lucida Console" panose="020B0609040504020204" pitchFamily="49" charset="0"/>
                </a:rPr>
                <a:t>arrange(data, </a:t>
              </a:r>
              <a:r>
                <a:rPr lang="en-US" sz="1000" dirty="0" err="1">
                  <a:latin typeface="Lucida Console" panose="020B0609040504020204" pitchFamily="49" charset="0"/>
                </a:rPr>
                <a:t>desc</a:t>
              </a:r>
              <a:r>
                <a:rPr lang="en-US" sz="1000" dirty="0">
                  <a:latin typeface="Lucida Console" panose="020B0609040504020204" pitchFamily="49" charset="0"/>
                </a:rPr>
                <a:t>(</a:t>
              </a:r>
              <a:r>
                <a:rPr lang="en-US" sz="1000" dirty="0" err="1">
                  <a:latin typeface="Lucida Console" panose="020B0609040504020204" pitchFamily="49" charset="0"/>
                </a:rPr>
                <a:t>colname</a:t>
              </a:r>
              <a:r>
                <a:rPr lang="en-US" sz="1000" dirty="0">
                  <a:latin typeface="Lucida Console" panose="020B0609040504020204" pitchFamily="49" charset="0"/>
                </a:rPr>
                <a:t>))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4D85688-2085-4B33-8805-611094513BFD}"/>
                </a:ext>
              </a:extLst>
            </p:cNvPr>
            <p:cNvSpPr/>
            <p:nvPr/>
          </p:nvSpPr>
          <p:spPr bwMode="auto">
            <a:xfrm>
              <a:off x="22930" y="1643066"/>
              <a:ext cx="45719" cy="595199"/>
            </a:xfrm>
            <a:prstGeom prst="rect">
              <a:avLst/>
            </a:prstGeom>
            <a:solidFill>
              <a:srgbClr val="660033"/>
            </a:solidFill>
            <a:ln w="127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0"/>
                </a:spcBef>
                <a:spcAft>
                  <a:spcPts val="600"/>
                </a:spcAft>
              </a:pPr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1A58BB6-232F-4C1A-A78B-6463D6B75414}"/>
              </a:ext>
            </a:extLst>
          </p:cNvPr>
          <p:cNvGrpSpPr/>
          <p:nvPr/>
        </p:nvGrpSpPr>
        <p:grpSpPr>
          <a:xfrm>
            <a:off x="22930" y="3058914"/>
            <a:ext cx="8999080" cy="595199"/>
            <a:chOff x="22930" y="1643066"/>
            <a:chExt cx="8999080" cy="59519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E981D7A-A16A-47A8-B8B7-2AE316706E0C}"/>
                </a:ext>
              </a:extLst>
            </p:cNvPr>
            <p:cNvSpPr/>
            <p:nvPr/>
          </p:nvSpPr>
          <p:spPr>
            <a:xfrm>
              <a:off x="4994032" y="1782068"/>
              <a:ext cx="402797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Gill Sans MT" panose="020B0502020104020203" pitchFamily="34" charset="0"/>
                </a:rPr>
                <a:t>Rearrange at by multiple columns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046400A-DA77-422C-8BA3-29C769400F85}"/>
                </a:ext>
              </a:extLst>
            </p:cNvPr>
            <p:cNvSpPr/>
            <p:nvPr/>
          </p:nvSpPr>
          <p:spPr bwMode="auto">
            <a:xfrm>
              <a:off x="75502" y="1643066"/>
              <a:ext cx="4918530" cy="595199"/>
            </a:xfrm>
            <a:prstGeom prst="rect">
              <a:avLst/>
            </a:prstGeom>
            <a:solidFill>
              <a:srgbClr val="FAFAFA"/>
            </a:solidFill>
            <a:ln w="9525" cap="flat" cmpd="sng" algn="ctr">
              <a:solidFill>
                <a:schemeClr val="tx1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>
                  <a:latin typeface="Lucida Console" panose="020B0609040504020204" pitchFamily="49" charset="0"/>
                </a:rPr>
                <a:t>arrange(data, col1, col2)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AED428-B5DE-427E-9F98-C8DBBC1CE122}"/>
                </a:ext>
              </a:extLst>
            </p:cNvPr>
            <p:cNvSpPr/>
            <p:nvPr/>
          </p:nvSpPr>
          <p:spPr bwMode="auto">
            <a:xfrm>
              <a:off x="22930" y="1643066"/>
              <a:ext cx="45719" cy="595199"/>
            </a:xfrm>
            <a:prstGeom prst="rect">
              <a:avLst/>
            </a:prstGeom>
            <a:solidFill>
              <a:srgbClr val="660033"/>
            </a:solidFill>
            <a:ln w="127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0"/>
                </a:spcBef>
                <a:spcAft>
                  <a:spcPts val="600"/>
                </a:spcAft>
              </a:pPr>
              <a:endParaRPr lang="en-US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4488165-B704-4417-A795-51982BD3A9B6}"/>
              </a:ext>
            </a:extLst>
          </p:cNvPr>
          <p:cNvGrpSpPr/>
          <p:nvPr/>
        </p:nvGrpSpPr>
        <p:grpSpPr>
          <a:xfrm>
            <a:off x="22930" y="3766838"/>
            <a:ext cx="8999080" cy="595199"/>
            <a:chOff x="22930" y="1643066"/>
            <a:chExt cx="8999080" cy="59519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2654CDD-79C8-4FBB-9526-708969D0A60C}"/>
                </a:ext>
              </a:extLst>
            </p:cNvPr>
            <p:cNvSpPr/>
            <p:nvPr/>
          </p:nvSpPr>
          <p:spPr>
            <a:xfrm>
              <a:off x="4994032" y="1788111"/>
              <a:ext cx="402797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Gill Sans MT" panose="020B0502020104020203" pitchFamily="34" charset="0"/>
                </a:rPr>
                <a:t>Sample random n data points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46095E3-5161-4C2D-9468-F9F35CE58532}"/>
                </a:ext>
              </a:extLst>
            </p:cNvPr>
            <p:cNvSpPr/>
            <p:nvPr/>
          </p:nvSpPr>
          <p:spPr bwMode="auto">
            <a:xfrm>
              <a:off x="75502" y="1643066"/>
              <a:ext cx="4918530" cy="595199"/>
            </a:xfrm>
            <a:prstGeom prst="rect">
              <a:avLst/>
            </a:prstGeom>
            <a:solidFill>
              <a:srgbClr val="FAFAFA"/>
            </a:solidFill>
            <a:ln w="9525" cap="flat" cmpd="sng" algn="ctr">
              <a:solidFill>
                <a:schemeClr val="tx1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 err="1">
                  <a:latin typeface="Lucida Console" panose="020B0609040504020204" pitchFamily="49" charset="0"/>
                </a:rPr>
                <a:t>sample_n</a:t>
              </a:r>
              <a:r>
                <a:rPr lang="en-US" sz="1000" dirty="0">
                  <a:latin typeface="Lucida Console" panose="020B0609040504020204" pitchFamily="49" charset="0"/>
                </a:rPr>
                <a:t>(data, n)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E9F842B-2006-4666-82B5-3B4A59752F40}"/>
                </a:ext>
              </a:extLst>
            </p:cNvPr>
            <p:cNvSpPr/>
            <p:nvPr/>
          </p:nvSpPr>
          <p:spPr bwMode="auto">
            <a:xfrm>
              <a:off x="22930" y="1643066"/>
              <a:ext cx="45719" cy="595199"/>
            </a:xfrm>
            <a:prstGeom prst="rect">
              <a:avLst/>
            </a:prstGeom>
            <a:solidFill>
              <a:srgbClr val="660033"/>
            </a:solidFill>
            <a:ln w="127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0"/>
                </a:spcBef>
                <a:spcAft>
                  <a:spcPts val="600"/>
                </a:spcAft>
              </a:pPr>
              <a:endParaRPr lang="en-US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F261E5C-7C78-47AF-A7F6-C20339802B6D}"/>
              </a:ext>
            </a:extLst>
          </p:cNvPr>
          <p:cNvGrpSpPr/>
          <p:nvPr/>
        </p:nvGrpSpPr>
        <p:grpSpPr>
          <a:xfrm>
            <a:off x="22930" y="4474762"/>
            <a:ext cx="8999080" cy="595199"/>
            <a:chOff x="22930" y="1643066"/>
            <a:chExt cx="8999080" cy="595199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CDC72D3-C834-4F5B-B1BA-B6C1B7578647}"/>
                </a:ext>
              </a:extLst>
            </p:cNvPr>
            <p:cNvSpPr/>
            <p:nvPr/>
          </p:nvSpPr>
          <p:spPr>
            <a:xfrm>
              <a:off x="4994032" y="1788111"/>
              <a:ext cx="402797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Gill Sans MT" panose="020B0502020104020203" pitchFamily="34" charset="0"/>
                </a:rPr>
                <a:t>Sample random nth fraction of data points 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E2FC227-E5A9-4D8B-811A-D9495676A7A6}"/>
                </a:ext>
              </a:extLst>
            </p:cNvPr>
            <p:cNvSpPr/>
            <p:nvPr/>
          </p:nvSpPr>
          <p:spPr bwMode="auto">
            <a:xfrm>
              <a:off x="75502" y="1643066"/>
              <a:ext cx="4918530" cy="595199"/>
            </a:xfrm>
            <a:prstGeom prst="rect">
              <a:avLst/>
            </a:prstGeom>
            <a:solidFill>
              <a:srgbClr val="FAFAFA"/>
            </a:solidFill>
            <a:ln w="9525" cap="flat" cmpd="sng" algn="ctr">
              <a:solidFill>
                <a:schemeClr val="tx1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 err="1">
                  <a:latin typeface="Lucida Console" panose="020B0609040504020204" pitchFamily="49" charset="0"/>
                </a:rPr>
                <a:t>sample_frac</a:t>
              </a:r>
              <a:r>
                <a:rPr lang="en-US" sz="1000" dirty="0">
                  <a:latin typeface="Lucida Console" panose="020B0609040504020204" pitchFamily="49" charset="0"/>
                </a:rPr>
                <a:t>(data, 0.n)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9DD36C0-BFF7-4D6F-9C9C-52682356A14B}"/>
                </a:ext>
              </a:extLst>
            </p:cNvPr>
            <p:cNvSpPr/>
            <p:nvPr/>
          </p:nvSpPr>
          <p:spPr bwMode="auto">
            <a:xfrm>
              <a:off x="22930" y="1643066"/>
              <a:ext cx="45719" cy="595199"/>
            </a:xfrm>
            <a:prstGeom prst="rect">
              <a:avLst/>
            </a:prstGeom>
            <a:solidFill>
              <a:srgbClr val="660033"/>
            </a:solidFill>
            <a:ln w="127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0"/>
                </a:spcBef>
                <a:spcAft>
                  <a:spcPts val="600"/>
                </a:spcAft>
              </a:pPr>
              <a:endParaRPr lang="en-US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45D64CB-1686-49C6-B4CB-A1DE8E33DB41}"/>
              </a:ext>
            </a:extLst>
          </p:cNvPr>
          <p:cNvGrpSpPr/>
          <p:nvPr/>
        </p:nvGrpSpPr>
        <p:grpSpPr>
          <a:xfrm>
            <a:off x="22930" y="5182686"/>
            <a:ext cx="8999080" cy="595199"/>
            <a:chOff x="22930" y="1643066"/>
            <a:chExt cx="8999080" cy="595199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C3F8F4B-A2F6-4F9C-8B70-DBA65FE36AC5}"/>
                </a:ext>
              </a:extLst>
            </p:cNvPr>
            <p:cNvSpPr/>
            <p:nvPr/>
          </p:nvSpPr>
          <p:spPr>
            <a:xfrm>
              <a:off x="4994032" y="1788110"/>
              <a:ext cx="402797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Gill Sans MT" panose="020B0502020104020203" pitchFamily="34" charset="0"/>
                </a:rPr>
                <a:t>Grouping rows by specific columns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911F192-D977-4599-BC53-4C22D1945BB1}"/>
                </a:ext>
              </a:extLst>
            </p:cNvPr>
            <p:cNvSpPr/>
            <p:nvPr/>
          </p:nvSpPr>
          <p:spPr bwMode="auto">
            <a:xfrm>
              <a:off x="75502" y="1643066"/>
              <a:ext cx="4918530" cy="595199"/>
            </a:xfrm>
            <a:prstGeom prst="rect">
              <a:avLst/>
            </a:prstGeom>
            <a:solidFill>
              <a:srgbClr val="FAFAFA"/>
            </a:solidFill>
            <a:ln w="9525" cap="flat" cmpd="sng" algn="ctr">
              <a:solidFill>
                <a:schemeClr val="tx1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 err="1">
                  <a:latin typeface="Lucida Console" panose="020B0609040504020204" pitchFamily="49" charset="0"/>
                </a:rPr>
                <a:t>group_by</a:t>
              </a:r>
              <a:r>
                <a:rPr lang="en-US" sz="1000" dirty="0">
                  <a:latin typeface="Lucida Console" panose="020B0609040504020204" pitchFamily="49" charset="0"/>
                </a:rPr>
                <a:t>(data, col1, </a:t>
              </a:r>
              <a:r>
                <a:rPr lang="en-US" sz="1000" dirty="0" err="1">
                  <a:latin typeface="Lucida Console" panose="020B0609040504020204" pitchFamily="49" charset="0"/>
                </a:rPr>
                <a:t>desc</a:t>
              </a:r>
              <a:r>
                <a:rPr lang="en-US" sz="1000" dirty="0">
                  <a:latin typeface="Lucida Console" panose="020B0609040504020204" pitchFamily="49" charset="0"/>
                </a:rPr>
                <a:t>(col2))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83ABD94-944C-4817-8F59-FBB476B686FD}"/>
                </a:ext>
              </a:extLst>
            </p:cNvPr>
            <p:cNvSpPr/>
            <p:nvPr/>
          </p:nvSpPr>
          <p:spPr bwMode="auto">
            <a:xfrm>
              <a:off x="22930" y="1643066"/>
              <a:ext cx="45719" cy="595199"/>
            </a:xfrm>
            <a:prstGeom prst="rect">
              <a:avLst/>
            </a:prstGeom>
            <a:solidFill>
              <a:srgbClr val="660033"/>
            </a:solidFill>
            <a:ln w="127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0"/>
                </a:spcBef>
                <a:spcAft>
                  <a:spcPts val="600"/>
                </a:spcAft>
              </a:pPr>
              <a:endParaRPr lang="en-US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6AEBA81-A536-4D20-B9D2-BDE55B64F925}"/>
              </a:ext>
            </a:extLst>
          </p:cNvPr>
          <p:cNvGrpSpPr/>
          <p:nvPr/>
        </p:nvGrpSpPr>
        <p:grpSpPr>
          <a:xfrm>
            <a:off x="22930" y="5890609"/>
            <a:ext cx="8999080" cy="595199"/>
            <a:chOff x="22930" y="1643066"/>
            <a:chExt cx="8999080" cy="595199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AA46DF9-691D-42BC-BAE7-3946423F4BD1}"/>
                </a:ext>
              </a:extLst>
            </p:cNvPr>
            <p:cNvSpPr/>
            <p:nvPr/>
          </p:nvSpPr>
          <p:spPr>
            <a:xfrm>
              <a:off x="4994032" y="1788110"/>
              <a:ext cx="402797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Gill Sans MT" panose="020B0502020104020203" pitchFamily="34" charset="0"/>
                </a:rPr>
                <a:t>First n rows of the data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AC22C65-F4E6-4355-8AA8-F64BB26228BA}"/>
                </a:ext>
              </a:extLst>
            </p:cNvPr>
            <p:cNvSpPr/>
            <p:nvPr/>
          </p:nvSpPr>
          <p:spPr bwMode="auto">
            <a:xfrm>
              <a:off x="75502" y="1643066"/>
              <a:ext cx="4918530" cy="595199"/>
            </a:xfrm>
            <a:prstGeom prst="rect">
              <a:avLst/>
            </a:prstGeom>
            <a:solidFill>
              <a:srgbClr val="FAFAFA"/>
            </a:solidFill>
            <a:ln w="9525" cap="flat" cmpd="sng" algn="ctr">
              <a:solidFill>
                <a:schemeClr val="tx1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 err="1">
                  <a:latin typeface="Lucida Console" panose="020B0609040504020204" pitchFamily="49" charset="0"/>
                </a:rPr>
                <a:t>top_n</a:t>
              </a:r>
              <a:r>
                <a:rPr lang="en-US" sz="1000" dirty="0">
                  <a:latin typeface="Lucida Console" panose="020B0609040504020204" pitchFamily="49" charset="0"/>
                </a:rPr>
                <a:t>(data,10)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4129921-4A11-4954-8145-4B9E13A0C16D}"/>
                </a:ext>
              </a:extLst>
            </p:cNvPr>
            <p:cNvSpPr/>
            <p:nvPr/>
          </p:nvSpPr>
          <p:spPr bwMode="auto">
            <a:xfrm>
              <a:off x="22930" y="1643066"/>
              <a:ext cx="45719" cy="595199"/>
            </a:xfrm>
            <a:prstGeom prst="rect">
              <a:avLst/>
            </a:prstGeom>
            <a:solidFill>
              <a:srgbClr val="660033"/>
            </a:solidFill>
            <a:ln w="127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0"/>
                </a:spcBef>
                <a:spcAft>
                  <a:spcPts val="600"/>
                </a:spcAft>
              </a:pP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31725911"/>
      </p:ext>
    </p:extLst>
  </p:cSld>
  <p:clrMapOvr>
    <a:masterClrMapping/>
  </p:clrMapOvr>
</p:sld>
</file>

<file path=ppt/theme/theme1.xml><?xml version="1.0" encoding="utf-8"?>
<a:theme xmlns:a="http://schemas.openxmlformats.org/drawingml/2006/main" name="ZS Report 1.0">
  <a:themeElements>
    <a:clrScheme name="ZSReport">
      <a:dk1>
        <a:srgbClr val="53565A"/>
      </a:dk1>
      <a:lt1>
        <a:srgbClr val="FFFFFF"/>
      </a:lt1>
      <a:dk2>
        <a:srgbClr val="4F868E"/>
      </a:dk2>
      <a:lt2>
        <a:srgbClr val="ED8B00"/>
      </a:lt2>
      <a:accent1>
        <a:srgbClr val="C4D6A4"/>
      </a:accent1>
      <a:accent2>
        <a:srgbClr val="86C8BC"/>
      </a:accent2>
      <a:accent3>
        <a:srgbClr val="00629B"/>
      </a:accent3>
      <a:accent4>
        <a:srgbClr val="A7A2C3"/>
      </a:accent4>
      <a:accent5>
        <a:srgbClr val="C1C6C8"/>
      </a:accent5>
      <a:accent6>
        <a:srgbClr val="6E2B62"/>
      </a:accent6>
      <a:hlink>
        <a:srgbClr val="53565A"/>
      </a:hlink>
      <a:folHlink>
        <a:srgbClr val="ED8B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spcBef>
            <a:spcPts val="0"/>
          </a:spcBef>
          <a:spcAft>
            <a:spcPts val="600"/>
          </a:spcAft>
          <a:defRPr dirty="0" err="1" smtClean="0"/>
        </a:defPPr>
      </a:lst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506772"/>
        </a:dk2>
        <a:lt2>
          <a:srgbClr val="A41128"/>
        </a:lt2>
        <a:accent1>
          <a:srgbClr val="00845E"/>
        </a:accent1>
        <a:accent2>
          <a:srgbClr val="FF7D00"/>
        </a:accent2>
        <a:accent3>
          <a:srgbClr val="FFFFFF"/>
        </a:accent3>
        <a:accent4>
          <a:srgbClr val="000000"/>
        </a:accent4>
        <a:accent5>
          <a:srgbClr val="AAC2B6"/>
        </a:accent5>
        <a:accent6>
          <a:srgbClr val="E77100"/>
        </a:accent6>
        <a:hlink>
          <a:srgbClr val="076AB5"/>
        </a:hlink>
        <a:folHlink>
          <a:srgbClr val="9D9E9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28651A50-741E-4A1B-B7DC-E63C77AEBBCB}" vid="{8465A693-07E8-4645-BF49-7C21E9B592E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ZS Report 1.0</Template>
  <TotalTime>2290</TotalTime>
  <Words>984</Words>
  <Application>Microsoft Office PowerPoint</Application>
  <PresentationFormat>On-screen Show (4:3)</PresentationFormat>
  <Paragraphs>138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Rounded MT Bold</vt:lpstr>
      <vt:lpstr>Consolas</vt:lpstr>
      <vt:lpstr>Gill Sans MT</vt:lpstr>
      <vt:lpstr>Lucida Console</vt:lpstr>
      <vt:lpstr>Wingdings</vt:lpstr>
      <vt:lpstr>ZS Report 1.0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ZS Associates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Mohit Raut</dc:creator>
  <cp:lastModifiedBy>Mohit Raut</cp:lastModifiedBy>
  <cp:revision>187</cp:revision>
  <dcterms:created xsi:type="dcterms:W3CDTF">2018-03-24T14:43:31Z</dcterms:created>
  <dcterms:modified xsi:type="dcterms:W3CDTF">2018-09-06T06:53:20Z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strSourceShapeName">
    <vt:lpwstr>Group 24</vt:lpwstr>
  </property>
  <property fmtid="{D5CDD505-2E9C-101B-9397-08002B2CF9AE}" pid="3" name="pintSourceSlideIndex">
    <vt:i4>1</vt:i4>
  </property>
  <property fmtid="{D5CDD505-2E9C-101B-9397-08002B2CF9AE}" pid="4" name="pdobSourceWidth">
    <vt:r8>50.054801940918</vt:r8>
  </property>
  <property fmtid="{D5CDD505-2E9C-101B-9397-08002B2CF9AE}" pid="5" name="pdobSourceHeight">
    <vt:r8>75.4892883300781</vt:r8>
  </property>
  <property fmtid="{D5CDD505-2E9C-101B-9397-08002B2CF9AE}" pid="6" name="pdobSourceOriginalWidth">
    <vt:r8>0</vt:r8>
  </property>
  <property fmtid="{D5CDD505-2E9C-101B-9397-08002B2CF9AE}" pid="7" name="pdobSourceOriginalHeight">
    <vt:r8>0</vt:r8>
  </property>
  <property fmtid="{D5CDD505-2E9C-101B-9397-08002B2CF9AE}" pid="8" name="pdobSourceTop">
    <vt:r8>26.6426773071289</vt:r8>
  </property>
  <property fmtid="{D5CDD505-2E9C-101B-9397-08002B2CF9AE}" pid="9" name="pdobSourceLeft">
    <vt:r8>578.222534179688</vt:r8>
  </property>
  <property fmtid="{D5CDD505-2E9C-101B-9397-08002B2CF9AE}" pid="10" name="pdobSourceCropLeft">
    <vt:r8>0</vt:r8>
  </property>
  <property fmtid="{D5CDD505-2E9C-101B-9397-08002B2CF9AE}" pid="11" name="pdobSourceCropRight">
    <vt:r8>0</vt:r8>
  </property>
  <property fmtid="{D5CDD505-2E9C-101B-9397-08002B2CF9AE}" pid="12" name="pdobSourceCropTop">
    <vt:r8>0</vt:r8>
  </property>
  <property fmtid="{D5CDD505-2E9C-101B-9397-08002B2CF9AE}" pid="13" name="pdobSourceCropBottom">
    <vt:r8>0</vt:r8>
  </property>
</Properties>
</file>