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sldIdLst>
    <p:sldId id="261" r:id="rId2"/>
    <p:sldId id="286" r:id="rId3"/>
    <p:sldId id="287" r:id="rId4"/>
  </p:sldIdLst>
  <p:sldSz cx="9144000" cy="6858000" type="screen4x3"/>
  <p:notesSz cx="7010400" cy="9296400"/>
  <p:defaultTextStyle>
    <a:defPPr>
      <a:defRPr lang="en-CA"/>
    </a:defPPr>
    <a:lvl1pPr algn="l" rtl="0" fontAlgn="base">
      <a:spcBef>
        <a:spcPct val="20000"/>
      </a:spcBef>
      <a:spcAft>
        <a:spcPct val="0"/>
      </a:spcAft>
      <a:defRPr lang="en-US"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1632" userDrawn="1">
          <p15:clr>
            <a:srgbClr val="A4A3A4"/>
          </p15:clr>
        </p15:guide>
        <p15:guide id="3" orient="horz" pos="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C9B"/>
    <a:srgbClr val="47535E"/>
    <a:srgbClr val="660033"/>
    <a:srgbClr val="C1836A"/>
    <a:srgbClr val="796466"/>
    <a:srgbClr val="324152"/>
    <a:srgbClr val="FFCC00"/>
    <a:srgbClr val="3B86B3"/>
    <a:srgbClr val="336699"/>
    <a:srgbClr val="ED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450"/>
      </p:cViewPr>
      <p:guideLst>
        <p:guide orient="horz" pos="1080"/>
        <p:guide pos="1632"/>
        <p:guide orient="horz" pos="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01" name="slide_footer"/>
          <p:cNvSpPr>
            <a:spLocks noChangeArrowheads="1"/>
          </p:cNvSpPr>
          <p:nvPr/>
        </p:nvSpPr>
        <p:spPr bwMode="gray">
          <a:xfrm>
            <a:off x="4800600" y="6421439"/>
            <a:ext cx="41148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905" tIns="46953" rIns="93905" bIns="46953"/>
          <a:lstStyle/>
          <a:p>
            <a:pPr algn="r" defTabSz="938213" eaLnBrk="0" hangingPunct="0">
              <a:spcBef>
                <a:spcPct val="0"/>
              </a:spcBef>
            </a:pPr>
            <a:endParaRPr lang="en-US" sz="1000">
              <a:solidFill>
                <a:srgbClr val="5F5F5F"/>
              </a:solidFill>
            </a:endParaRPr>
          </a:p>
        </p:txBody>
      </p:sp>
      <p:sp>
        <p:nvSpPr>
          <p:cNvPr id="45102" name="slide_client&amp;project_name"/>
          <p:cNvSpPr>
            <a:spLocks noChangeArrowheads="1"/>
          </p:cNvSpPr>
          <p:nvPr/>
        </p:nvSpPr>
        <p:spPr bwMode="gray">
          <a:xfrm>
            <a:off x="1307592" y="2487168"/>
            <a:ext cx="6038851" cy="1365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>
              <a:spcBef>
                <a:spcPct val="0"/>
              </a:spcBef>
            </a:pPr>
            <a:endParaRPr lang="en-US" sz="3500">
              <a:solidFill>
                <a:schemeClr val="accent2"/>
              </a:solidFill>
            </a:endParaRPr>
          </a:p>
        </p:txBody>
      </p:sp>
      <p:sp>
        <p:nvSpPr>
          <p:cNvPr id="45103" name="slide_projectinformation"/>
          <p:cNvSpPr>
            <a:spLocks noChangeArrowheads="1"/>
          </p:cNvSpPr>
          <p:nvPr/>
        </p:nvSpPr>
        <p:spPr bwMode="gray">
          <a:xfrm>
            <a:off x="1307592" y="4114647"/>
            <a:ext cx="6038851" cy="793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eaLnBrk="0" hangingPunct="0">
              <a:buSzPct val="110000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5104" name="slide_date"/>
          <p:cNvSpPr>
            <a:spLocks noChangeArrowheads="1"/>
          </p:cNvSpPr>
          <p:nvPr/>
        </p:nvSpPr>
        <p:spPr bwMode="gray">
          <a:xfrm>
            <a:off x="1307592" y="4965193"/>
            <a:ext cx="6038851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688A92"/>
              </a:buClr>
              <a:buSzPct val="110000"/>
              <a:buFont typeface="Wingdings" pitchFamily="2" charset="2"/>
              <a:buNone/>
            </a:pP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16" name="Picture 15" descr="ribb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0"/>
            <a:ext cx="9144000" cy="228600"/>
          </a:xfrm>
          <a:prstGeom prst="rect">
            <a:avLst/>
          </a:prstGeom>
        </p:spPr>
      </p:pic>
      <p:sp>
        <p:nvSpPr>
          <p:cNvPr id="14" name="titlemaster_clientlogo"/>
          <p:cNvSpPr txBox="1">
            <a:spLocks noChangeArrowheads="1"/>
          </p:cNvSpPr>
          <p:nvPr/>
        </p:nvSpPr>
        <p:spPr bwMode="auto">
          <a:xfrm>
            <a:off x="7302500" y="611189"/>
            <a:ext cx="1517651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endParaRPr lang="en-CA" sz="18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4" y="0"/>
            <a:ext cx="3200407" cy="5943612"/>
          </a:xfrm>
          <a:prstGeom prst="rect">
            <a:avLst/>
          </a:prstGeom>
        </p:spPr>
      </p:pic>
      <p:sp>
        <p:nvSpPr>
          <p:cNvPr id="45110" name="titlemaster_clientname"/>
          <p:cNvSpPr>
            <a:spLocks noGrp="1" noChangeArrowheads="1"/>
          </p:cNvSpPr>
          <p:nvPr>
            <p:ph type="ctrTitle"/>
          </p:nvPr>
        </p:nvSpPr>
        <p:spPr bwMode="gray">
          <a:xfrm>
            <a:off x="1307592" y="3390754"/>
            <a:ext cx="6038851" cy="461665"/>
          </a:xfrm>
          <a:ln>
            <a:noFill/>
          </a:ln>
        </p:spPr>
        <p:txBody>
          <a:bodyPr anchor="b"/>
          <a:lstStyle>
            <a:lvl1pPr>
              <a:defRPr sz="30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5111" name="titlemaster_projectinformation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307592" y="4114800"/>
            <a:ext cx="6038851" cy="793750"/>
          </a:xfrm>
          <a:ln algn="ctr">
            <a:noFill/>
          </a:ln>
        </p:spPr>
        <p:txBody>
          <a:bodyPr lIns="0" tIns="0" rIns="0" bIns="0"/>
          <a:lstStyle>
            <a:lvl1pPr marL="0" indent="0">
              <a:buClr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69" y="998426"/>
            <a:ext cx="1715531" cy="1371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4" y="5958204"/>
            <a:ext cx="1600199" cy="3200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153" y="5955919"/>
            <a:ext cx="1828804" cy="320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10" grpId="0"/>
      <p:bldP spid="451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1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8074" y="379414"/>
            <a:ext cx="307777" cy="5854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6" y="379414"/>
            <a:ext cx="6056313" cy="58547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F868E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4F868E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4F868E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4F868E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4F868E"/>
              </a:buClr>
              <a:defRPr>
                <a:solidFill>
                  <a:schemeClr val="tx1"/>
                </a:solidFill>
              </a:defRPr>
            </a:lvl5pPr>
            <a:lvl6pPr marL="2466975" indent="-285750">
              <a:buFont typeface="Arial" pitchFamily="34" charset="0"/>
              <a:buChar char="•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2311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6" y="1344169"/>
            <a:ext cx="405923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5" y="1344169"/>
            <a:ext cx="40608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365760"/>
            <a:ext cx="8229600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9" y="13441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9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441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19548"/>
            <a:ext cx="3008313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59562"/>
            <a:ext cx="54864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ibbon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0"/>
            <a:ext cx="9144000" cy="228600"/>
          </a:xfrm>
          <a:prstGeom prst="rect">
            <a:avLst/>
          </a:prstGeom>
        </p:spPr>
      </p:pic>
      <p:sp>
        <p:nvSpPr>
          <p:cNvPr id="43040" name="slidemaster_title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694944"/>
            <a:ext cx="822990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CA" dirty="0"/>
              <a:t>Heading Text </a:t>
            </a:r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gray">
          <a:xfrm>
            <a:off x="430214" y="1274763"/>
            <a:ext cx="8275637" cy="4946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6493" tIns="43247" rIns="86493" bIns="43247"/>
          <a:lstStyle/>
          <a:p>
            <a:pPr marL="222250" indent="-222250" algn="l" eaLnBrk="0" hangingPunct="0">
              <a:buClr>
                <a:srgbClr val="688A92"/>
              </a:buClr>
              <a:buSzPct val="110000"/>
              <a:buFont typeface="Wingdings" pitchFamily="2" charset="2"/>
              <a:buChar char="§"/>
            </a:pPr>
            <a:endParaRPr lang="en-US" sz="2200"/>
          </a:p>
        </p:txBody>
      </p:sp>
      <p:sp>
        <p:nvSpPr>
          <p:cNvPr id="43045" name="slidemaster_content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353312"/>
            <a:ext cx="8225153" cy="481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Level one bullet text is Arial 16</a:t>
            </a:r>
          </a:p>
          <a:p>
            <a:pPr lvl="1"/>
            <a:r>
              <a:rPr lang="en-CA" dirty="0"/>
              <a:t>Level two bullet text is Arial 14</a:t>
            </a:r>
          </a:p>
          <a:p>
            <a:pPr lvl="2"/>
            <a:r>
              <a:rPr lang="en-CA" dirty="0"/>
              <a:t>Level three bullet text is Arial 14</a:t>
            </a:r>
          </a:p>
          <a:p>
            <a:pPr lvl="3"/>
            <a:r>
              <a:rPr lang="en-CA" dirty="0"/>
              <a:t>Level four bullet is Arial 14</a:t>
            </a:r>
          </a:p>
          <a:p>
            <a:pPr lvl="4"/>
            <a:r>
              <a:rPr lang="en-CA" dirty="0"/>
              <a:t>Level five bullet is Arial 14</a:t>
            </a:r>
          </a:p>
          <a:p>
            <a:pPr lvl="5"/>
            <a:endParaRPr lang="en-CA" dirty="0"/>
          </a:p>
          <a:p>
            <a:pPr lvl="5"/>
            <a:endParaRPr lang="en-CA" dirty="0"/>
          </a:p>
          <a:p>
            <a:pPr lvl="5"/>
            <a:endParaRPr lang="en-CA" dirty="0"/>
          </a:p>
        </p:txBody>
      </p:sp>
      <p:sp>
        <p:nvSpPr>
          <p:cNvPr id="8" name="slidemaster_pagenumber"/>
          <p:cNvSpPr txBox="1">
            <a:spLocks noChangeArrowheads="1"/>
          </p:cNvSpPr>
          <p:nvPr/>
        </p:nvSpPr>
        <p:spPr bwMode="auto">
          <a:xfrm>
            <a:off x="4114800" y="6675120"/>
            <a:ext cx="914400" cy="1384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CA" sz="900" dirty="0">
                <a:solidFill>
                  <a:schemeClr val="bg1"/>
                </a:solidFill>
              </a:rPr>
              <a:t>− </a:t>
            </a:r>
            <a:fld id="{B1D876E0-1F81-4D7B-A35F-3042955D22B2}" type="slidenum">
              <a:rPr lang="en-CA" sz="900">
                <a:solidFill>
                  <a:schemeClr val="bg1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CA" sz="900" dirty="0">
                <a:solidFill>
                  <a:schemeClr val="bg1"/>
                </a:solidFill>
              </a:rPr>
              <a:t> −</a:t>
            </a:r>
          </a:p>
        </p:txBody>
      </p:sp>
      <p:sp>
        <p:nvSpPr>
          <p:cNvPr id="11" name="slidemaster_copyright"/>
          <p:cNvSpPr>
            <a:spLocks noChangeArrowheads="1"/>
          </p:cNvSpPr>
          <p:nvPr/>
        </p:nvSpPr>
        <p:spPr bwMode="auto">
          <a:xfrm>
            <a:off x="228601" y="6657976"/>
            <a:ext cx="2174875" cy="12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r>
              <a:rPr lang="en-US" sz="600" dirty="0">
                <a:solidFill>
                  <a:schemeClr val="bg1"/>
                </a:solidFill>
              </a:rPr>
              <a:t>© 2014 ZS Associates     |     CONFIDENTIAL</a:t>
            </a:r>
            <a:endParaRPr lang="en-US" sz="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3" name="slidemaster_filename"/>
          <p:cNvSpPr>
            <a:spLocks noChangeArrowheads="1"/>
          </p:cNvSpPr>
          <p:nvPr/>
        </p:nvSpPr>
        <p:spPr bwMode="black">
          <a:xfrm>
            <a:off x="6738938" y="6714077"/>
            <a:ext cx="2176463" cy="7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>
            <a:spAutoFit/>
          </a:bodyPr>
          <a:lstStyle/>
          <a:p>
            <a:pPr algn="r" defTabSz="938213">
              <a:lnSpc>
                <a:spcPct val="80000"/>
              </a:lnSpc>
              <a:spcBef>
                <a:spcPct val="0"/>
              </a:spcBef>
            </a:pPr>
            <a:r>
              <a:rPr lang="en-US" sz="600">
                <a:solidFill>
                  <a:schemeClr val="bg1"/>
                </a:solidFill>
              </a:rPr>
              <a:t>Onc Pod R Trainings_Transforming Data in R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aseline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222250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–"/>
        <a:defRPr sz="1400">
          <a:solidFill>
            <a:schemeClr val="tx1"/>
          </a:solidFill>
          <a:latin typeface="+mn-lt"/>
        </a:defRPr>
      </a:lvl2pPr>
      <a:lvl3pPr marL="1084263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3pPr>
      <a:lvl4pPr marL="1514475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4pPr>
      <a:lvl5pPr marL="1889125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5pPr>
      <a:lvl6pPr marL="2181225" indent="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pitchFamily="34" charset="0"/>
        <a:buNone/>
        <a:defRPr sz="1400">
          <a:solidFill>
            <a:schemeClr val="tx1"/>
          </a:solidFill>
          <a:latin typeface="+mn-lt"/>
        </a:defRPr>
      </a:lvl6pPr>
      <a:lvl7pPr marL="28035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7pPr>
      <a:lvl8pPr marL="32607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8pPr>
      <a:lvl9pPr marL="37179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CE10D98-98A2-4E6C-A533-B15C75CE21CF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44000" cy="6524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C365B2"/>
                </a:solidFill>
              </a:rPr>
              <a:t>TRANSFORMING DATA IN R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AF65F4D-4BA1-4981-B178-152E0D7C415E}"/>
              </a:ext>
            </a:extLst>
          </p:cNvPr>
          <p:cNvGrpSpPr/>
          <p:nvPr/>
        </p:nvGrpSpPr>
        <p:grpSpPr>
          <a:xfrm>
            <a:off x="0" y="653729"/>
            <a:ext cx="9144000" cy="1962150"/>
            <a:chOff x="0" y="1962150"/>
            <a:chExt cx="9144000" cy="196215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1B183F0-F4D4-4ACA-9DE4-993697FDC497}"/>
                </a:ext>
              </a:extLst>
            </p:cNvPr>
            <p:cNvSpPr/>
            <p:nvPr/>
          </p:nvSpPr>
          <p:spPr bwMode="auto">
            <a:xfrm>
              <a:off x="0" y="1962150"/>
              <a:ext cx="9144000" cy="196215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63" name="Arrow: Left 62">
              <a:extLst>
                <a:ext uri="{FF2B5EF4-FFF2-40B4-BE49-F238E27FC236}">
                  <a16:creationId xmlns:a16="http://schemas.microsoft.com/office/drawing/2014/main" id="{28C45B83-03DC-446A-B63C-C77AF1A24E29}"/>
                </a:ext>
              </a:extLst>
            </p:cNvPr>
            <p:cNvSpPr/>
            <p:nvPr/>
          </p:nvSpPr>
          <p:spPr bwMode="auto">
            <a:xfrm rot="10800000">
              <a:off x="8250527" y="2714625"/>
              <a:ext cx="762000" cy="476250"/>
            </a:xfrm>
            <a:prstGeom prst="leftArrow">
              <a:avLst>
                <a:gd name="adj1" fmla="val 64734"/>
                <a:gd name="adj2" fmla="val 56451"/>
              </a:avLst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D82CE1C-ED49-4F49-8663-4BC7DCEF16B6}"/>
                </a:ext>
              </a:extLst>
            </p:cNvPr>
            <p:cNvSpPr/>
            <p:nvPr/>
          </p:nvSpPr>
          <p:spPr bwMode="auto">
            <a:xfrm>
              <a:off x="2102168" y="2800350"/>
              <a:ext cx="314151" cy="3048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65" name="Arrow: Left 64">
              <a:extLst>
                <a:ext uri="{FF2B5EF4-FFF2-40B4-BE49-F238E27FC236}">
                  <a16:creationId xmlns:a16="http://schemas.microsoft.com/office/drawing/2014/main" id="{F8EFAF58-8169-4382-A1CF-665CBA5DE349}"/>
                </a:ext>
              </a:extLst>
            </p:cNvPr>
            <p:cNvSpPr/>
            <p:nvPr/>
          </p:nvSpPr>
          <p:spPr bwMode="auto">
            <a:xfrm>
              <a:off x="131474" y="2714625"/>
              <a:ext cx="762000" cy="476250"/>
            </a:xfrm>
            <a:prstGeom prst="leftArrow">
              <a:avLst>
                <a:gd name="adj1" fmla="val 64734"/>
                <a:gd name="adj2" fmla="val 56451"/>
              </a:avLst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E263A02-4F15-4135-88F7-2D86A82C558D}"/>
                </a:ext>
              </a:extLst>
            </p:cNvPr>
            <p:cNvSpPr/>
            <p:nvPr/>
          </p:nvSpPr>
          <p:spPr bwMode="auto">
            <a:xfrm>
              <a:off x="3632501" y="2800350"/>
              <a:ext cx="314151" cy="3048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336FAD0-AE5E-4F0C-8FD8-7DFD6E447FAA}"/>
                </a:ext>
              </a:extLst>
            </p:cNvPr>
            <p:cNvSpPr/>
            <p:nvPr/>
          </p:nvSpPr>
          <p:spPr bwMode="auto">
            <a:xfrm>
              <a:off x="5162834" y="2800350"/>
              <a:ext cx="314151" cy="3048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702CB96-D139-40E7-8A7D-6A70940F0BAC}"/>
                </a:ext>
              </a:extLst>
            </p:cNvPr>
            <p:cNvSpPr/>
            <p:nvPr/>
          </p:nvSpPr>
          <p:spPr bwMode="auto">
            <a:xfrm>
              <a:off x="6693167" y="2800350"/>
              <a:ext cx="314151" cy="3048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50" name="Circle: Hollow 49">
              <a:extLst>
                <a:ext uri="{FF2B5EF4-FFF2-40B4-BE49-F238E27FC236}">
                  <a16:creationId xmlns:a16="http://schemas.microsoft.com/office/drawing/2014/main" id="{87B808F1-590D-4F97-A3E9-681398B68A75}"/>
                </a:ext>
              </a:extLst>
            </p:cNvPr>
            <p:cNvSpPr/>
            <p:nvPr/>
          </p:nvSpPr>
          <p:spPr bwMode="auto">
            <a:xfrm>
              <a:off x="805367" y="2262188"/>
              <a:ext cx="1381125" cy="1381125"/>
            </a:xfrm>
            <a:prstGeom prst="donut">
              <a:avLst>
                <a:gd name="adj" fmla="val 9525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61" name="Circle: Hollow 60">
              <a:extLst>
                <a:ext uri="{FF2B5EF4-FFF2-40B4-BE49-F238E27FC236}">
                  <a16:creationId xmlns:a16="http://schemas.microsoft.com/office/drawing/2014/main" id="{CCE6BD4F-2AA0-4A1D-BA26-46ABFE2BDD7E}"/>
                </a:ext>
              </a:extLst>
            </p:cNvPr>
            <p:cNvSpPr/>
            <p:nvPr/>
          </p:nvSpPr>
          <p:spPr bwMode="auto">
            <a:xfrm>
              <a:off x="6891842" y="2262188"/>
              <a:ext cx="1381125" cy="1381125"/>
            </a:xfrm>
            <a:prstGeom prst="donut">
              <a:avLst>
                <a:gd name="adj" fmla="val 9525"/>
              </a:avLst>
            </a:prstGeom>
            <a:solidFill>
              <a:srgbClr val="FFFFCC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60" name="Circle: Hollow 59">
              <a:extLst>
                <a:ext uri="{FF2B5EF4-FFF2-40B4-BE49-F238E27FC236}">
                  <a16:creationId xmlns:a16="http://schemas.microsoft.com/office/drawing/2014/main" id="{BD8F1B73-5393-4464-ADB8-E327FA44AB6A}"/>
                </a:ext>
              </a:extLst>
            </p:cNvPr>
            <p:cNvSpPr/>
            <p:nvPr/>
          </p:nvSpPr>
          <p:spPr bwMode="auto">
            <a:xfrm>
              <a:off x="5370224" y="2262188"/>
              <a:ext cx="1381125" cy="1381125"/>
            </a:xfrm>
            <a:prstGeom prst="donut">
              <a:avLst>
                <a:gd name="adj" fmla="val 9525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59" name="Circle: Hollow 58">
              <a:extLst>
                <a:ext uri="{FF2B5EF4-FFF2-40B4-BE49-F238E27FC236}">
                  <a16:creationId xmlns:a16="http://schemas.microsoft.com/office/drawing/2014/main" id="{86E94365-69E8-4C9E-BD57-8D42EDBAFDD9}"/>
                </a:ext>
              </a:extLst>
            </p:cNvPr>
            <p:cNvSpPr/>
            <p:nvPr/>
          </p:nvSpPr>
          <p:spPr bwMode="auto">
            <a:xfrm>
              <a:off x="3848605" y="2262188"/>
              <a:ext cx="1381125" cy="1381125"/>
            </a:xfrm>
            <a:prstGeom prst="donut">
              <a:avLst>
                <a:gd name="adj" fmla="val 9525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58" name="Circle: Hollow 57">
              <a:extLst>
                <a:ext uri="{FF2B5EF4-FFF2-40B4-BE49-F238E27FC236}">
                  <a16:creationId xmlns:a16="http://schemas.microsoft.com/office/drawing/2014/main" id="{B72E9B1D-8548-41CF-A18B-0DAE9B0CF228}"/>
                </a:ext>
              </a:extLst>
            </p:cNvPr>
            <p:cNvSpPr/>
            <p:nvPr/>
          </p:nvSpPr>
          <p:spPr bwMode="auto">
            <a:xfrm>
              <a:off x="2326986" y="2262188"/>
              <a:ext cx="1381125" cy="1381125"/>
            </a:xfrm>
            <a:prstGeom prst="donut">
              <a:avLst>
                <a:gd name="adj" fmla="val 9525"/>
              </a:avLst>
            </a:prstGeom>
            <a:solidFill>
              <a:srgbClr val="FFE6C1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A80B4B9-F078-4992-98CB-A34170C5A101}"/>
              </a:ext>
            </a:extLst>
          </p:cNvPr>
          <p:cNvSpPr/>
          <p:nvPr/>
        </p:nvSpPr>
        <p:spPr bwMode="auto">
          <a:xfrm>
            <a:off x="0" y="2615879"/>
            <a:ext cx="9144000" cy="4013522"/>
          </a:xfrm>
          <a:prstGeom prst="rect">
            <a:avLst/>
          </a:prstGeom>
          <a:solidFill>
            <a:srgbClr val="F8EEF6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dirty="0" err="1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1C236B5-9C9C-44C5-BD54-B701BEB71B03}"/>
              </a:ext>
            </a:extLst>
          </p:cNvPr>
          <p:cNvSpPr/>
          <p:nvPr/>
        </p:nvSpPr>
        <p:spPr bwMode="auto">
          <a:xfrm>
            <a:off x="930178" y="1081003"/>
            <a:ext cx="1135959" cy="11247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dirty="0" err="1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76E1919-9D36-4A42-8D9D-53794471252A}"/>
              </a:ext>
            </a:extLst>
          </p:cNvPr>
          <p:cNvSpPr/>
          <p:nvPr/>
        </p:nvSpPr>
        <p:spPr bwMode="auto">
          <a:xfrm>
            <a:off x="2451307" y="1081592"/>
            <a:ext cx="1135959" cy="1124712"/>
          </a:xfrm>
          <a:prstGeom prst="ellipse">
            <a:avLst/>
          </a:prstGeom>
          <a:solidFill>
            <a:srgbClr val="EF7B32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dirty="0" err="1"/>
          </a:p>
        </p:txBody>
      </p:sp>
      <p:pic>
        <p:nvPicPr>
          <p:cNvPr id="34" name="Picture 2" descr="images (200Ã225)">
            <a:extLst>
              <a:ext uri="{FF2B5EF4-FFF2-40B4-BE49-F238E27FC236}">
                <a16:creationId xmlns:a16="http://schemas.microsoft.com/office/drawing/2014/main" id="{D29D2BB8-C23D-4A3A-93E7-847DF4C1CC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89" b="92889" l="4500" r="92000">
                        <a14:foregroundMark x1="8500" y1="44889" x2="8500" y2="44889"/>
                        <a14:foregroundMark x1="46000" y1="8000" x2="46000" y2="8000"/>
                        <a14:foregroundMark x1="41000" y1="34222" x2="41000" y2="34222"/>
                        <a14:foregroundMark x1="34000" y1="30222" x2="59000" y2="38667"/>
                        <a14:foregroundMark x1="59000" y1="38667" x2="34500" y2="34222"/>
                        <a14:foregroundMark x1="34500" y1="34222" x2="60000" y2="40889"/>
                        <a14:foregroundMark x1="60000" y1="40889" x2="34000" y2="38222"/>
                        <a14:foregroundMark x1="34000" y1="38222" x2="70500" y2="43556"/>
                        <a14:foregroundMark x1="70500" y1="43556" x2="45000" y2="43556"/>
                        <a14:foregroundMark x1="45000" y1="43556" x2="70500" y2="43556"/>
                        <a14:foregroundMark x1="70500" y1="43556" x2="47000" y2="56000"/>
                        <a14:foregroundMark x1="47000" y1="56000" x2="72500" y2="50667"/>
                        <a14:foregroundMark x1="72500" y1="50667" x2="75500" y2="60444"/>
                        <a14:foregroundMark x1="56500" y1="46222" x2="24500" y2="45778"/>
                        <a14:foregroundMark x1="26500" y1="47556" x2="50500" y2="64889"/>
                        <a14:foregroundMark x1="50500" y1="64889" x2="68500" y2="63556"/>
                        <a14:foregroundMark x1="53000" y1="89778" x2="53000" y2="89778"/>
                        <a14:foregroundMark x1="48500" y1="93333" x2="48500" y2="93333"/>
                        <a14:foregroundMark x1="92000" y1="59111" x2="92000" y2="59111"/>
                        <a14:foregroundMark x1="49500" y1="4889" x2="49500" y2="4889"/>
                        <a14:foregroundMark x1="4500" y1="26667" x2="4500" y2="26667"/>
                        <a14:backgroundMark x1="8000" y1="12000" x2="8000" y2="12000"/>
                        <a14:backgroundMark x1="89000" y1="10667" x2="89000" y2="10667"/>
                        <a14:backgroundMark x1="90000" y1="87111" x2="90000" y2="8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011" t="23130" r="20069" b="25243"/>
          <a:stretch/>
        </p:blipFill>
        <p:spPr bwMode="auto">
          <a:xfrm>
            <a:off x="2666751" y="1269879"/>
            <a:ext cx="730539" cy="69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R-language-logo.png (866Ã383)">
            <a:extLst>
              <a:ext uri="{FF2B5EF4-FFF2-40B4-BE49-F238E27FC236}">
                <a16:creationId xmlns:a16="http://schemas.microsoft.com/office/drawing/2014/main" id="{6236C348-85FB-4CC7-A937-E03B91709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13972" y1="28198" x2="13972" y2="28198"/>
                        <a14:backgroundMark x1="83372" y1="28198" x2="87067" y2="618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35" y="1205943"/>
            <a:ext cx="1745588" cy="89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33A672-5C49-4F97-A1A1-A21C9228D12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30000" contrast="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491" y="1058744"/>
            <a:ext cx="1160865" cy="1160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AF0D55-EE67-4D5D-A221-65D347A91F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8251"/>
            <a:ext cx="5637952" cy="400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1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CE10D98-98A2-4E6C-A533-B15C75CE21CF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44000" cy="6524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C365B2"/>
                </a:solidFill>
              </a:rPr>
              <a:t>TRANSFORMING DATA IN 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C65C60-5958-4E07-A5FA-6B2922C5E999}"/>
              </a:ext>
            </a:extLst>
          </p:cNvPr>
          <p:cNvSpPr/>
          <p:nvPr/>
        </p:nvSpPr>
        <p:spPr bwMode="auto">
          <a:xfrm>
            <a:off x="0" y="653729"/>
            <a:ext cx="9144000" cy="45174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JOINS in </a:t>
            </a:r>
            <a:r>
              <a:rPr lang="en-US" b="1" dirty="0" err="1">
                <a:solidFill>
                  <a:schemeClr val="bg1"/>
                </a:solidFill>
              </a:rPr>
              <a:t>dplyr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F7F000-23A9-41EC-A271-848E5BC2D8F5}"/>
              </a:ext>
            </a:extLst>
          </p:cNvPr>
          <p:cNvGrpSpPr/>
          <p:nvPr/>
        </p:nvGrpSpPr>
        <p:grpSpPr>
          <a:xfrm>
            <a:off x="10391" y="1108036"/>
            <a:ext cx="8997666" cy="903949"/>
            <a:chOff x="22930" y="1643066"/>
            <a:chExt cx="8997666" cy="60212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63C22E-EE19-49FC-8934-8128E3249F3F}"/>
                </a:ext>
              </a:extLst>
            </p:cNvPr>
            <p:cNvSpPr/>
            <p:nvPr/>
          </p:nvSpPr>
          <p:spPr>
            <a:xfrm>
              <a:off x="2930971" y="1710957"/>
              <a:ext cx="6089625" cy="461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hangingPunct="0">
                <a:spcBef>
                  <a:spcPct val="0"/>
                </a:spcBef>
              </a:pPr>
              <a:r>
                <a:rPr lang="en-US" altLang="en-US" sz="1300" dirty="0">
                  <a:solidFill>
                    <a:srgbClr val="444444"/>
                  </a:solidFill>
                  <a:latin typeface="Gill Sans MT" panose="020B0502020104020203" pitchFamily="34" charset="0"/>
                </a:rPr>
                <a:t>return all rows from </a:t>
              </a:r>
              <a:r>
                <a:rPr lang="en-US" altLang="en-US" sz="1300" dirty="0">
                  <a:solidFill>
                    <a:srgbClr val="000000"/>
                  </a:solidFill>
                  <a:latin typeface="Gill Sans MT" panose="020B0502020104020203" pitchFamily="34" charset="0"/>
                </a:rPr>
                <a:t>x</a:t>
              </a:r>
              <a:r>
                <a:rPr lang="en-US" altLang="en-US" sz="1300" dirty="0">
                  <a:solidFill>
                    <a:srgbClr val="444444"/>
                  </a:solidFill>
                  <a:latin typeface="Gill Sans MT" panose="020B0502020104020203" pitchFamily="34" charset="0"/>
                </a:rPr>
                <a:t> where there are matching values in </a:t>
              </a:r>
              <a:r>
                <a:rPr lang="en-US" altLang="en-US" sz="1300" dirty="0">
                  <a:solidFill>
                    <a:srgbClr val="000000"/>
                  </a:solidFill>
                  <a:latin typeface="Gill Sans MT" panose="020B0502020104020203" pitchFamily="34" charset="0"/>
                </a:rPr>
                <a:t>y</a:t>
              </a:r>
              <a:r>
                <a:rPr lang="en-US" altLang="en-US" sz="1300" dirty="0">
                  <a:solidFill>
                    <a:srgbClr val="444444"/>
                  </a:solidFill>
                  <a:latin typeface="Gill Sans MT" panose="020B0502020104020203" pitchFamily="34" charset="0"/>
                </a:rPr>
                <a:t>, and all columns from </a:t>
              </a:r>
              <a:r>
                <a:rPr lang="en-US" altLang="en-US" sz="1300" dirty="0">
                  <a:solidFill>
                    <a:srgbClr val="000000"/>
                  </a:solidFill>
                  <a:latin typeface="Gill Sans MT" panose="020B0502020104020203" pitchFamily="34" charset="0"/>
                </a:rPr>
                <a:t>x</a:t>
              </a:r>
              <a:r>
                <a:rPr lang="en-US" altLang="en-US" sz="1300" dirty="0">
                  <a:solidFill>
                    <a:srgbClr val="444444"/>
                  </a:solidFill>
                  <a:latin typeface="Gill Sans MT" panose="020B0502020104020203" pitchFamily="34" charset="0"/>
                </a:rPr>
                <a:t> and </a:t>
              </a:r>
              <a:r>
                <a:rPr lang="en-US" altLang="en-US" sz="1300" dirty="0">
                  <a:solidFill>
                    <a:srgbClr val="000000"/>
                  </a:solidFill>
                  <a:latin typeface="Gill Sans MT" panose="020B0502020104020203" pitchFamily="34" charset="0"/>
                </a:rPr>
                <a:t>y</a:t>
              </a:r>
              <a:r>
                <a:rPr lang="en-US" altLang="en-US" sz="1300" dirty="0">
                  <a:solidFill>
                    <a:srgbClr val="444444"/>
                  </a:solidFill>
                  <a:latin typeface="Gill Sans MT" panose="020B0502020104020203" pitchFamily="34" charset="0"/>
                </a:rPr>
                <a:t>. If there are multiple matches between </a:t>
              </a:r>
              <a:r>
                <a:rPr lang="en-US" altLang="en-US" sz="1300" dirty="0">
                  <a:solidFill>
                    <a:srgbClr val="000000"/>
                  </a:solidFill>
                  <a:latin typeface="Gill Sans MT" panose="020B0502020104020203" pitchFamily="34" charset="0"/>
                </a:rPr>
                <a:t>x</a:t>
              </a:r>
              <a:r>
                <a:rPr lang="en-US" altLang="en-US" sz="1300" dirty="0">
                  <a:solidFill>
                    <a:srgbClr val="444444"/>
                  </a:solidFill>
                  <a:latin typeface="Gill Sans MT" panose="020B0502020104020203" pitchFamily="34" charset="0"/>
                </a:rPr>
                <a:t> and </a:t>
              </a:r>
              <a:r>
                <a:rPr lang="en-US" altLang="en-US" sz="1300" dirty="0">
                  <a:solidFill>
                    <a:srgbClr val="000000"/>
                  </a:solidFill>
                  <a:latin typeface="Gill Sans MT" panose="020B0502020104020203" pitchFamily="34" charset="0"/>
                </a:rPr>
                <a:t>y</a:t>
              </a:r>
              <a:r>
                <a:rPr lang="en-US" altLang="en-US" sz="1300" dirty="0">
                  <a:solidFill>
                    <a:srgbClr val="444444"/>
                  </a:solidFill>
                  <a:latin typeface="Gill Sans MT" panose="020B0502020104020203" pitchFamily="34" charset="0"/>
                </a:rPr>
                <a:t>, all combination of the matches are returned.</a:t>
              </a:r>
              <a:r>
                <a:rPr lang="en-US" altLang="en-US" sz="1300" dirty="0">
                  <a:latin typeface="Gill Sans MT" panose="020B0502020104020203" pitchFamily="34" charset="0"/>
                </a:rPr>
                <a:t>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CBC7FD-DF90-44E8-A8EA-A95FF0F835B1}"/>
                </a:ext>
              </a:extLst>
            </p:cNvPr>
            <p:cNvSpPr/>
            <p:nvPr/>
          </p:nvSpPr>
          <p:spPr bwMode="auto">
            <a:xfrm>
              <a:off x="75502" y="1643066"/>
              <a:ext cx="2637259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2000" dirty="0" err="1">
                  <a:latin typeface="Lucida Console" panose="020B0609040504020204" pitchFamily="49" charset="0"/>
                </a:rPr>
                <a:t>inner_join</a:t>
              </a:r>
              <a:endParaRPr lang="en-US" sz="2000" dirty="0">
                <a:latin typeface="Lucida Console" panose="020B06090405040202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7E3F72-7D63-4BAF-A04A-8B0D062F5DA9}"/>
                </a:ext>
              </a:extLst>
            </p:cNvPr>
            <p:cNvSpPr/>
            <p:nvPr/>
          </p:nvSpPr>
          <p:spPr bwMode="auto">
            <a:xfrm>
              <a:off x="22930" y="1649987"/>
              <a:ext cx="45719" cy="595199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201897B-0BD8-4814-808F-FB1FA7D8B119}"/>
              </a:ext>
            </a:extLst>
          </p:cNvPr>
          <p:cNvGrpSpPr/>
          <p:nvPr/>
        </p:nvGrpSpPr>
        <p:grpSpPr>
          <a:xfrm>
            <a:off x="10391" y="2026614"/>
            <a:ext cx="8999080" cy="903951"/>
            <a:chOff x="22930" y="1643066"/>
            <a:chExt cx="8999080" cy="6021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8A4F7A-5175-4218-8158-DBCA6EBF336D}"/>
                </a:ext>
              </a:extLst>
            </p:cNvPr>
            <p:cNvSpPr/>
            <p:nvPr/>
          </p:nvSpPr>
          <p:spPr>
            <a:xfrm>
              <a:off x="2930971" y="1708395"/>
              <a:ext cx="6091039" cy="4612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300" dirty="0">
                  <a:solidFill>
                    <a:srgbClr val="444444"/>
                  </a:solidFill>
                  <a:latin typeface="Gill Sans MT" panose="020B0502020104020203" pitchFamily="34" charset="0"/>
                </a:rPr>
                <a:t>return all rows from x, and all columns from x and y. Rows in x with no match in y will have NA values in the new columns. If there are multiple matches between x and y, all combinations of the matches are returned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FBA8F1-6E75-46ED-BE67-6B53092A92D8}"/>
                </a:ext>
              </a:extLst>
            </p:cNvPr>
            <p:cNvSpPr/>
            <p:nvPr/>
          </p:nvSpPr>
          <p:spPr bwMode="auto">
            <a:xfrm>
              <a:off x="75502" y="1643066"/>
              <a:ext cx="2637259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2000" dirty="0" err="1">
                  <a:latin typeface="Lucida Console" panose="020B0609040504020204" pitchFamily="49" charset="0"/>
                </a:rPr>
                <a:t>left_join</a:t>
              </a:r>
              <a:endParaRPr lang="en-US" sz="2000" dirty="0">
                <a:latin typeface="Lucida Console" panose="020B060904050402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4D85688-2085-4B33-8805-611094513BFD}"/>
                </a:ext>
              </a:extLst>
            </p:cNvPr>
            <p:cNvSpPr/>
            <p:nvPr/>
          </p:nvSpPr>
          <p:spPr bwMode="auto">
            <a:xfrm>
              <a:off x="22930" y="1649987"/>
              <a:ext cx="45719" cy="595199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A58BB6-232F-4C1A-A78B-6463D6B75414}"/>
              </a:ext>
            </a:extLst>
          </p:cNvPr>
          <p:cNvGrpSpPr/>
          <p:nvPr/>
        </p:nvGrpSpPr>
        <p:grpSpPr>
          <a:xfrm>
            <a:off x="10391" y="2945194"/>
            <a:ext cx="8997666" cy="903951"/>
            <a:chOff x="22930" y="1643066"/>
            <a:chExt cx="8997666" cy="6021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E981D7A-A16A-47A8-B8B7-2AE316706E0C}"/>
                </a:ext>
              </a:extLst>
            </p:cNvPr>
            <p:cNvSpPr/>
            <p:nvPr/>
          </p:nvSpPr>
          <p:spPr>
            <a:xfrm>
              <a:off x="2929557" y="1711102"/>
              <a:ext cx="6091039" cy="4612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300" dirty="0">
                  <a:solidFill>
                    <a:srgbClr val="444444"/>
                  </a:solidFill>
                  <a:latin typeface="Gill Sans MT" panose="020B0502020104020203" pitchFamily="34" charset="0"/>
                </a:rPr>
                <a:t>return all rows from y, and all columns from x and y. Rows in y with no match in x will have NA values in the new columns. If there are multiple matches between x and y, all combinations of the matches are returned 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046400A-DA77-422C-8BA3-29C769400F85}"/>
                </a:ext>
              </a:extLst>
            </p:cNvPr>
            <p:cNvSpPr/>
            <p:nvPr/>
          </p:nvSpPr>
          <p:spPr bwMode="auto">
            <a:xfrm>
              <a:off x="75502" y="1643066"/>
              <a:ext cx="2637259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2000" dirty="0" err="1">
                  <a:latin typeface="Lucida Console" panose="020B0609040504020204" pitchFamily="49" charset="0"/>
                </a:rPr>
                <a:t>right_join</a:t>
              </a:r>
              <a:endParaRPr lang="en-US" sz="2000" dirty="0">
                <a:latin typeface="Lucida Console" panose="020B0609040504020204" pitchFamily="49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AED428-B5DE-427E-9F98-C8DBBC1CE122}"/>
                </a:ext>
              </a:extLst>
            </p:cNvPr>
            <p:cNvSpPr/>
            <p:nvPr/>
          </p:nvSpPr>
          <p:spPr bwMode="auto">
            <a:xfrm>
              <a:off x="22930" y="1649987"/>
              <a:ext cx="45719" cy="595199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488165-B704-4417-A795-51982BD3A9B6}"/>
              </a:ext>
            </a:extLst>
          </p:cNvPr>
          <p:cNvGrpSpPr/>
          <p:nvPr/>
        </p:nvGrpSpPr>
        <p:grpSpPr>
          <a:xfrm>
            <a:off x="10391" y="3863774"/>
            <a:ext cx="8997666" cy="903949"/>
            <a:chOff x="22930" y="1643066"/>
            <a:chExt cx="8997666" cy="60212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2654CDD-79C8-4FBB-9526-708969D0A60C}"/>
                </a:ext>
              </a:extLst>
            </p:cNvPr>
            <p:cNvSpPr/>
            <p:nvPr/>
          </p:nvSpPr>
          <p:spPr>
            <a:xfrm>
              <a:off x="2929557" y="1776657"/>
              <a:ext cx="6091039" cy="3280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hangingPunct="0">
                <a:spcBef>
                  <a:spcPct val="0"/>
                </a:spcBef>
              </a:pPr>
              <a:r>
                <a:rPr lang="en-US" altLang="en-US" sz="1300" dirty="0">
                  <a:solidFill>
                    <a:srgbClr val="444444"/>
                  </a:solidFill>
                  <a:latin typeface="Gill Sans MT" panose="020B0502020104020203" pitchFamily="34" charset="0"/>
                </a:rPr>
                <a:t>return all rows and all columns from both </a:t>
              </a:r>
              <a:r>
                <a:rPr lang="en-US" altLang="en-US" sz="1300" dirty="0">
                  <a:solidFill>
                    <a:srgbClr val="000000"/>
                  </a:solidFill>
                  <a:latin typeface="Gill Sans MT" panose="020B0502020104020203" pitchFamily="34" charset="0"/>
                </a:rPr>
                <a:t>x</a:t>
              </a:r>
              <a:r>
                <a:rPr lang="en-US" altLang="en-US" sz="1300" dirty="0">
                  <a:solidFill>
                    <a:srgbClr val="444444"/>
                  </a:solidFill>
                  <a:latin typeface="Gill Sans MT" panose="020B0502020104020203" pitchFamily="34" charset="0"/>
                </a:rPr>
                <a:t> and </a:t>
              </a:r>
              <a:r>
                <a:rPr lang="en-US" altLang="en-US" sz="1300" dirty="0">
                  <a:solidFill>
                    <a:srgbClr val="000000"/>
                  </a:solidFill>
                  <a:latin typeface="Gill Sans MT" panose="020B0502020104020203" pitchFamily="34" charset="0"/>
                </a:rPr>
                <a:t>y</a:t>
              </a:r>
              <a:r>
                <a:rPr lang="en-US" altLang="en-US" sz="1300" dirty="0">
                  <a:solidFill>
                    <a:srgbClr val="444444"/>
                  </a:solidFill>
                  <a:latin typeface="Gill Sans MT" panose="020B0502020104020203" pitchFamily="34" charset="0"/>
                </a:rPr>
                <a:t>. Where there are not matching values, returns </a:t>
              </a:r>
              <a:r>
                <a:rPr lang="en-US" altLang="en-US" sz="1300" dirty="0">
                  <a:solidFill>
                    <a:srgbClr val="000000"/>
                  </a:solidFill>
                  <a:latin typeface="Gill Sans MT" panose="020B0502020104020203" pitchFamily="34" charset="0"/>
                </a:rPr>
                <a:t>NA</a:t>
              </a:r>
              <a:r>
                <a:rPr lang="en-US" altLang="en-US" sz="1300" dirty="0">
                  <a:solidFill>
                    <a:srgbClr val="444444"/>
                  </a:solidFill>
                  <a:latin typeface="Gill Sans MT" panose="020B0502020104020203" pitchFamily="34" charset="0"/>
                </a:rPr>
                <a:t> for the one missing.</a:t>
              </a:r>
              <a:r>
                <a:rPr lang="en-US" altLang="en-US" sz="1300" dirty="0">
                  <a:latin typeface="Gill Sans MT" panose="020B0502020104020203" pitchFamily="34" charset="0"/>
                </a:rPr>
                <a:t> 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46095E3-5161-4C2D-9468-F9F35CE58532}"/>
                </a:ext>
              </a:extLst>
            </p:cNvPr>
            <p:cNvSpPr/>
            <p:nvPr/>
          </p:nvSpPr>
          <p:spPr bwMode="auto">
            <a:xfrm>
              <a:off x="75502" y="1643066"/>
              <a:ext cx="2637259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2000" dirty="0" err="1">
                  <a:latin typeface="Lucida Console" panose="020B0609040504020204" pitchFamily="49" charset="0"/>
                </a:rPr>
                <a:t>full_join</a:t>
              </a:r>
              <a:endParaRPr lang="en-US" sz="2000" dirty="0">
                <a:latin typeface="Lucida Console" panose="020B0609040504020204" pitchFamily="49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E9F842B-2006-4666-82B5-3B4A59752F40}"/>
                </a:ext>
              </a:extLst>
            </p:cNvPr>
            <p:cNvSpPr/>
            <p:nvPr/>
          </p:nvSpPr>
          <p:spPr bwMode="auto">
            <a:xfrm>
              <a:off x="22930" y="1649987"/>
              <a:ext cx="45719" cy="595199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261E5C-7C78-47AF-A7F6-C20339802B6D}"/>
              </a:ext>
            </a:extLst>
          </p:cNvPr>
          <p:cNvGrpSpPr/>
          <p:nvPr/>
        </p:nvGrpSpPr>
        <p:grpSpPr>
          <a:xfrm>
            <a:off x="10391" y="4782352"/>
            <a:ext cx="8996252" cy="903949"/>
            <a:chOff x="22930" y="1643066"/>
            <a:chExt cx="8996252" cy="60212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CDC72D3-C834-4F5B-B1BA-B6C1B7578647}"/>
                </a:ext>
              </a:extLst>
            </p:cNvPr>
            <p:cNvSpPr/>
            <p:nvPr/>
          </p:nvSpPr>
          <p:spPr>
            <a:xfrm>
              <a:off x="2929557" y="1710030"/>
              <a:ext cx="6089625" cy="4612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hangingPunct="0">
                <a:spcBef>
                  <a:spcPct val="0"/>
                </a:spcBef>
              </a:pPr>
              <a:r>
                <a:rPr lang="en-US" altLang="en-US" sz="1300" dirty="0">
                  <a:solidFill>
                    <a:srgbClr val="444444"/>
                  </a:solidFill>
                  <a:latin typeface="Gill Sans MT" panose="020B0502020104020203" pitchFamily="34" charset="0"/>
                </a:rPr>
                <a:t>return all rows from </a:t>
              </a:r>
              <a:r>
                <a:rPr lang="en-US" altLang="en-US" sz="1300" dirty="0">
                  <a:solidFill>
                    <a:srgbClr val="000000"/>
                  </a:solidFill>
                  <a:latin typeface="Gill Sans MT" panose="020B0502020104020203" pitchFamily="34" charset="0"/>
                </a:rPr>
                <a:t>x</a:t>
              </a:r>
              <a:r>
                <a:rPr lang="en-US" altLang="en-US" sz="1300" dirty="0">
                  <a:solidFill>
                    <a:srgbClr val="444444"/>
                  </a:solidFill>
                  <a:latin typeface="Gill Sans MT" panose="020B0502020104020203" pitchFamily="34" charset="0"/>
                </a:rPr>
                <a:t> where there are matching values in </a:t>
              </a:r>
              <a:r>
                <a:rPr lang="en-US" altLang="en-US" sz="1300" dirty="0">
                  <a:solidFill>
                    <a:srgbClr val="000000"/>
                  </a:solidFill>
                  <a:latin typeface="Gill Sans MT" panose="020B0502020104020203" pitchFamily="34" charset="0"/>
                </a:rPr>
                <a:t>y</a:t>
              </a:r>
              <a:r>
                <a:rPr lang="en-US" altLang="en-US" sz="1300" dirty="0">
                  <a:solidFill>
                    <a:srgbClr val="444444"/>
                  </a:solidFill>
                  <a:latin typeface="Gill Sans MT" panose="020B0502020104020203" pitchFamily="34" charset="0"/>
                </a:rPr>
                <a:t>, keeping just columns from </a:t>
              </a:r>
              <a:r>
                <a:rPr lang="en-US" altLang="en-US" sz="1300" dirty="0">
                  <a:solidFill>
                    <a:srgbClr val="000000"/>
                  </a:solidFill>
                  <a:latin typeface="Gill Sans MT" panose="020B0502020104020203" pitchFamily="34" charset="0"/>
                </a:rPr>
                <a:t>x</a:t>
              </a:r>
              <a:r>
                <a:rPr lang="en-US" altLang="en-US" sz="1300" dirty="0">
                  <a:solidFill>
                    <a:srgbClr val="444444"/>
                  </a:solidFill>
                  <a:latin typeface="Gill Sans MT" panose="020B0502020104020203" pitchFamily="34" charset="0"/>
                </a:rPr>
                <a:t>. A semi join differs from an inner join because an inner join will return one row of </a:t>
              </a:r>
              <a:r>
                <a:rPr lang="en-US" altLang="en-US" sz="1300" dirty="0">
                  <a:solidFill>
                    <a:srgbClr val="000000"/>
                  </a:solidFill>
                  <a:latin typeface="Gill Sans MT" panose="020B0502020104020203" pitchFamily="34" charset="0"/>
                </a:rPr>
                <a:t>x</a:t>
              </a:r>
              <a:r>
                <a:rPr lang="en-US" altLang="en-US" sz="1300" dirty="0">
                  <a:solidFill>
                    <a:srgbClr val="444444"/>
                  </a:solidFill>
                  <a:latin typeface="Gill Sans MT" panose="020B0502020104020203" pitchFamily="34" charset="0"/>
                </a:rPr>
                <a:t> for each matching row of </a:t>
              </a:r>
              <a:r>
                <a:rPr lang="en-US" altLang="en-US" sz="1300" dirty="0">
                  <a:solidFill>
                    <a:srgbClr val="000000"/>
                  </a:solidFill>
                  <a:latin typeface="Gill Sans MT" panose="020B0502020104020203" pitchFamily="34" charset="0"/>
                </a:rPr>
                <a:t>y</a:t>
              </a:r>
              <a:r>
                <a:rPr lang="en-US" altLang="en-US" sz="1300" dirty="0">
                  <a:solidFill>
                    <a:srgbClr val="444444"/>
                  </a:solidFill>
                  <a:latin typeface="Gill Sans MT" panose="020B0502020104020203" pitchFamily="34" charset="0"/>
                </a:rPr>
                <a:t>, where a semi join will never duplicate rows of </a:t>
              </a:r>
              <a:r>
                <a:rPr lang="en-US" altLang="en-US" sz="1300" dirty="0">
                  <a:solidFill>
                    <a:srgbClr val="000000"/>
                  </a:solidFill>
                  <a:latin typeface="Gill Sans MT" panose="020B0502020104020203" pitchFamily="34" charset="0"/>
                </a:rPr>
                <a:t>x</a:t>
              </a:r>
              <a:r>
                <a:rPr lang="en-US" altLang="en-US" sz="1300" dirty="0">
                  <a:latin typeface="Gill Sans MT" panose="020B0502020104020203" pitchFamily="34" charset="0"/>
                </a:rPr>
                <a:t> 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2FC227-E5A9-4D8B-811A-D9495676A7A6}"/>
                </a:ext>
              </a:extLst>
            </p:cNvPr>
            <p:cNvSpPr/>
            <p:nvPr/>
          </p:nvSpPr>
          <p:spPr bwMode="auto">
            <a:xfrm>
              <a:off x="75502" y="1643066"/>
              <a:ext cx="2637259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2000" dirty="0" err="1">
                  <a:latin typeface="Lucida Console" panose="020B0609040504020204" pitchFamily="49" charset="0"/>
                </a:rPr>
                <a:t>semi_join</a:t>
              </a:r>
              <a:endParaRPr lang="en-US" sz="2000" dirty="0">
                <a:latin typeface="Lucida Console" panose="020B0609040504020204" pitchFamily="49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9DD36C0-BFF7-4D6F-9C9C-52682356A14B}"/>
                </a:ext>
              </a:extLst>
            </p:cNvPr>
            <p:cNvSpPr/>
            <p:nvPr/>
          </p:nvSpPr>
          <p:spPr bwMode="auto">
            <a:xfrm>
              <a:off x="22930" y="1649987"/>
              <a:ext cx="45719" cy="595199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45D64CB-1686-49C6-B4CB-A1DE8E33DB41}"/>
              </a:ext>
            </a:extLst>
          </p:cNvPr>
          <p:cNvGrpSpPr/>
          <p:nvPr/>
        </p:nvGrpSpPr>
        <p:grpSpPr>
          <a:xfrm>
            <a:off x="10391" y="5700930"/>
            <a:ext cx="8997665" cy="903949"/>
            <a:chOff x="22930" y="1643066"/>
            <a:chExt cx="8997665" cy="6021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C3F8F4B-A2F6-4F9C-8B70-DBA65FE36AC5}"/>
                </a:ext>
              </a:extLst>
            </p:cNvPr>
            <p:cNvSpPr/>
            <p:nvPr/>
          </p:nvSpPr>
          <p:spPr>
            <a:xfrm>
              <a:off x="2930970" y="1766407"/>
              <a:ext cx="6089625" cy="348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hangingPunct="0">
                <a:spcBef>
                  <a:spcPct val="0"/>
                </a:spcBef>
              </a:pPr>
              <a:r>
                <a:rPr lang="en-US" altLang="en-US" dirty="0">
                  <a:solidFill>
                    <a:srgbClr val="444444"/>
                  </a:solidFill>
                  <a:latin typeface="Gill Sans MT" panose="020B0502020104020203" pitchFamily="34" charset="0"/>
                </a:rPr>
                <a:t>return all rows from </a:t>
              </a:r>
              <a:r>
                <a:rPr lang="en-US" altLang="en-US" dirty="0">
                  <a:solidFill>
                    <a:srgbClr val="000000"/>
                  </a:solidFill>
                  <a:latin typeface="Gill Sans MT" panose="020B0502020104020203" pitchFamily="34" charset="0"/>
                </a:rPr>
                <a:t>x</a:t>
              </a:r>
              <a:r>
                <a:rPr lang="en-US" altLang="en-US" dirty="0">
                  <a:solidFill>
                    <a:srgbClr val="444444"/>
                  </a:solidFill>
                  <a:latin typeface="Gill Sans MT" panose="020B0502020104020203" pitchFamily="34" charset="0"/>
                </a:rPr>
                <a:t> where there are not matching values in </a:t>
              </a:r>
              <a:r>
                <a:rPr lang="en-US" altLang="en-US" dirty="0">
                  <a:solidFill>
                    <a:srgbClr val="000000"/>
                  </a:solidFill>
                  <a:latin typeface="Gill Sans MT" panose="020B0502020104020203" pitchFamily="34" charset="0"/>
                </a:rPr>
                <a:t>y</a:t>
              </a:r>
              <a:r>
                <a:rPr lang="en-US" altLang="en-US" dirty="0">
                  <a:solidFill>
                    <a:srgbClr val="444444"/>
                  </a:solidFill>
                  <a:latin typeface="Gill Sans MT" panose="020B0502020104020203" pitchFamily="34" charset="0"/>
                </a:rPr>
                <a:t>, keeping just columns from </a:t>
              </a:r>
              <a:r>
                <a:rPr lang="en-US" altLang="en-US" dirty="0">
                  <a:solidFill>
                    <a:srgbClr val="000000"/>
                  </a:solidFill>
                  <a:latin typeface="Gill Sans MT" panose="020B0502020104020203" pitchFamily="34" charset="0"/>
                </a:rPr>
                <a:t>x</a:t>
              </a:r>
              <a:r>
                <a:rPr lang="en-US" altLang="en-US" dirty="0">
                  <a:latin typeface="Gill Sans MT" panose="020B0502020104020203" pitchFamily="34" charset="0"/>
                </a:rPr>
                <a:t> 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911F192-D977-4599-BC53-4C22D1945BB1}"/>
                </a:ext>
              </a:extLst>
            </p:cNvPr>
            <p:cNvSpPr/>
            <p:nvPr/>
          </p:nvSpPr>
          <p:spPr bwMode="auto">
            <a:xfrm>
              <a:off x="75502" y="1643066"/>
              <a:ext cx="2638673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2000" dirty="0" err="1">
                  <a:latin typeface="Lucida Console" panose="020B0609040504020204" pitchFamily="49" charset="0"/>
                </a:rPr>
                <a:t>anti_join</a:t>
              </a:r>
              <a:endParaRPr lang="en-US" sz="2000" dirty="0">
                <a:latin typeface="Lucida Console" panose="020B0609040504020204" pitchFamily="49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83ABD94-944C-4817-8F59-FBB476B686FD}"/>
                </a:ext>
              </a:extLst>
            </p:cNvPr>
            <p:cNvSpPr/>
            <p:nvPr/>
          </p:nvSpPr>
          <p:spPr bwMode="auto">
            <a:xfrm>
              <a:off x="22930" y="1649987"/>
              <a:ext cx="45719" cy="595199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95807280-20C1-4D47-8A51-753BFD24D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A719F36-01FB-4766-B686-1E091DDE1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8B28831-DFF7-431E-8791-141950814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309838B6-EFAA-436E-9352-9F00D0E23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18569A1C-562F-4731-8BC4-9EF6D1427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E97BC270-1409-4883-9F87-C3C436D3C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04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CE10D98-98A2-4E6C-A533-B15C75CE21CF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44000" cy="6524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C365B2"/>
                </a:solidFill>
              </a:rPr>
              <a:t>TRANSFORMING DATA IN 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C65C60-5958-4E07-A5FA-6B2922C5E999}"/>
              </a:ext>
            </a:extLst>
          </p:cNvPr>
          <p:cNvSpPr/>
          <p:nvPr/>
        </p:nvSpPr>
        <p:spPr bwMode="auto">
          <a:xfrm>
            <a:off x="0" y="653729"/>
            <a:ext cx="9144000" cy="45174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Pivoting Data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F7F000-23A9-41EC-A271-848E5BC2D8F5}"/>
              </a:ext>
            </a:extLst>
          </p:cNvPr>
          <p:cNvGrpSpPr/>
          <p:nvPr/>
        </p:nvGrpSpPr>
        <p:grpSpPr>
          <a:xfrm>
            <a:off x="1414" y="1108034"/>
            <a:ext cx="8997664" cy="893560"/>
            <a:chOff x="22930" y="1643065"/>
            <a:chExt cx="8997664" cy="5952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63C22E-EE19-49FC-8934-8128E3249F3F}"/>
                </a:ext>
              </a:extLst>
            </p:cNvPr>
            <p:cNvSpPr/>
            <p:nvPr/>
          </p:nvSpPr>
          <p:spPr>
            <a:xfrm>
              <a:off x="3774519" y="1764468"/>
              <a:ext cx="5246075" cy="348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hangingPunct="0">
                <a:spcBef>
                  <a:spcPct val="0"/>
                </a:spcBef>
              </a:pPr>
              <a:r>
                <a:rPr lang="en-US" dirty="0"/>
                <a:t>takes multiple columns, and gathers them into key-value pairs: it makes “wide” data longer</a:t>
              </a:r>
              <a:endParaRPr lang="en-US" alt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CBC7FD-DF90-44E8-A8EA-A95FF0F835B1}"/>
                </a:ext>
              </a:extLst>
            </p:cNvPr>
            <p:cNvSpPr/>
            <p:nvPr/>
          </p:nvSpPr>
          <p:spPr bwMode="auto">
            <a:xfrm>
              <a:off x="75502" y="1643066"/>
              <a:ext cx="3453007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2000" dirty="0">
                  <a:latin typeface="Lucida Console" panose="020B0609040504020204" pitchFamily="49" charset="0"/>
                </a:rPr>
                <a:t>gather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7E3F72-7D63-4BAF-A04A-8B0D062F5DA9}"/>
                </a:ext>
              </a:extLst>
            </p:cNvPr>
            <p:cNvSpPr/>
            <p:nvPr/>
          </p:nvSpPr>
          <p:spPr bwMode="auto">
            <a:xfrm>
              <a:off x="22930" y="1643065"/>
              <a:ext cx="45719" cy="595199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201897B-0BD8-4814-808F-FB1FA7D8B119}"/>
              </a:ext>
            </a:extLst>
          </p:cNvPr>
          <p:cNvGrpSpPr/>
          <p:nvPr/>
        </p:nvGrpSpPr>
        <p:grpSpPr>
          <a:xfrm>
            <a:off x="1415" y="2032389"/>
            <a:ext cx="8997663" cy="894020"/>
            <a:chOff x="22930" y="1642759"/>
            <a:chExt cx="8997663" cy="59550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8A4F7A-5175-4218-8158-DBCA6EBF336D}"/>
                </a:ext>
              </a:extLst>
            </p:cNvPr>
            <p:cNvSpPr/>
            <p:nvPr/>
          </p:nvSpPr>
          <p:spPr>
            <a:xfrm>
              <a:off x="3774518" y="1764034"/>
              <a:ext cx="5246075" cy="348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dirty="0"/>
                <a:t>takes two columns (key &amp; value) and spreads in to multiple columns, it makes “long” data wider</a:t>
              </a:r>
              <a:endParaRPr lang="en-US" altLang="en-US" dirty="0">
                <a:solidFill>
                  <a:srgbClr val="444444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FBA8F1-6E75-46ED-BE67-6B53092A92D8}"/>
                </a:ext>
              </a:extLst>
            </p:cNvPr>
            <p:cNvSpPr/>
            <p:nvPr/>
          </p:nvSpPr>
          <p:spPr bwMode="auto">
            <a:xfrm>
              <a:off x="75502" y="1643066"/>
              <a:ext cx="3453007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2000" dirty="0">
                  <a:latin typeface="Lucida Console" panose="020B0609040504020204" pitchFamily="49" charset="0"/>
                </a:rPr>
                <a:t>spread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4D85688-2085-4B33-8805-611094513BFD}"/>
                </a:ext>
              </a:extLst>
            </p:cNvPr>
            <p:cNvSpPr/>
            <p:nvPr/>
          </p:nvSpPr>
          <p:spPr bwMode="auto">
            <a:xfrm>
              <a:off x="22930" y="1642759"/>
              <a:ext cx="45719" cy="595199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488165-B704-4417-A795-51982BD3A9B6}"/>
              </a:ext>
            </a:extLst>
          </p:cNvPr>
          <p:cNvGrpSpPr/>
          <p:nvPr/>
        </p:nvGrpSpPr>
        <p:grpSpPr>
          <a:xfrm>
            <a:off x="1414" y="3425273"/>
            <a:ext cx="8999080" cy="894009"/>
            <a:chOff x="22930" y="1643066"/>
            <a:chExt cx="8999080" cy="59549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2654CDD-79C8-4FBB-9526-708969D0A60C}"/>
                </a:ext>
              </a:extLst>
            </p:cNvPr>
            <p:cNvSpPr/>
            <p:nvPr/>
          </p:nvSpPr>
          <p:spPr>
            <a:xfrm>
              <a:off x="5165016" y="1766407"/>
              <a:ext cx="3856994" cy="348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hangingPunct="0">
                <a:spcBef>
                  <a:spcPct val="0"/>
                </a:spcBef>
              </a:pPr>
              <a:r>
                <a:rPr lang="en-US" dirty="0">
                  <a:solidFill>
                    <a:srgbClr val="444444"/>
                  </a:solidFill>
                  <a:latin typeface="Gill Sans MT" panose="020B0502020104020203" pitchFamily="34" charset="0"/>
                </a:rPr>
                <a:t>Find the "</a:t>
              </a:r>
              <a:r>
                <a:rPr lang="en-US" b="1" u="sng" dirty="0">
                  <a:solidFill>
                    <a:srgbClr val="444444"/>
                  </a:solidFill>
                  <a:latin typeface="Gill Sans MT" panose="020B0502020104020203" pitchFamily="34" charset="0"/>
                </a:rPr>
                <a:t>next</a:t>
              </a:r>
              <a:r>
                <a:rPr lang="en-US" dirty="0">
                  <a:solidFill>
                    <a:srgbClr val="444444"/>
                  </a:solidFill>
                  <a:latin typeface="Gill Sans MT" panose="020B0502020104020203" pitchFamily="34" charset="0"/>
                </a:rPr>
                <a:t>" value in a vector x. Useful for comparing values ahead of the current values</a:t>
              </a:r>
              <a:endParaRPr lang="en-US" altLang="en-US" dirty="0">
                <a:solidFill>
                  <a:srgbClr val="444444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46095E3-5161-4C2D-9468-F9F35CE58532}"/>
                </a:ext>
              </a:extLst>
            </p:cNvPr>
            <p:cNvSpPr/>
            <p:nvPr/>
          </p:nvSpPr>
          <p:spPr bwMode="auto">
            <a:xfrm>
              <a:off x="75502" y="1643066"/>
              <a:ext cx="4871305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dirty="0"/>
                <a:t>lead(x, n = 1L, default = NA, </a:t>
              </a:r>
              <a:r>
                <a:rPr lang="en-US" dirty="0" err="1"/>
                <a:t>order_by</a:t>
              </a:r>
              <a:r>
                <a:rPr lang="en-US" dirty="0"/>
                <a:t> = NULL, </a:t>
              </a:r>
              <a:r>
                <a:rPr lang="en-US" b="1" dirty="0"/>
                <a:t>...</a:t>
              </a:r>
              <a:r>
                <a:rPr lang="en-US" dirty="0"/>
                <a:t>)</a:t>
              </a:r>
              <a:endParaRPr lang="en-US" sz="2000" dirty="0">
                <a:latin typeface="Lucida Console" panose="020B0609040504020204" pitchFamily="49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E9F842B-2006-4666-82B5-3B4A59752F40}"/>
                </a:ext>
              </a:extLst>
            </p:cNvPr>
            <p:cNvSpPr/>
            <p:nvPr/>
          </p:nvSpPr>
          <p:spPr bwMode="auto">
            <a:xfrm>
              <a:off x="22930" y="1643366"/>
              <a:ext cx="45719" cy="595199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261E5C-7C78-47AF-A7F6-C20339802B6D}"/>
              </a:ext>
            </a:extLst>
          </p:cNvPr>
          <p:cNvGrpSpPr/>
          <p:nvPr/>
        </p:nvGrpSpPr>
        <p:grpSpPr>
          <a:xfrm>
            <a:off x="1414" y="4340145"/>
            <a:ext cx="8997665" cy="903498"/>
            <a:chOff x="22930" y="1636446"/>
            <a:chExt cx="8997665" cy="60181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CDC72D3-C834-4F5B-B1BA-B6C1B7578647}"/>
                </a:ext>
              </a:extLst>
            </p:cNvPr>
            <p:cNvSpPr/>
            <p:nvPr/>
          </p:nvSpPr>
          <p:spPr>
            <a:xfrm>
              <a:off x="5165016" y="1776344"/>
              <a:ext cx="3855579" cy="348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hangingPunct="0">
                <a:spcBef>
                  <a:spcPct val="0"/>
                </a:spcBef>
              </a:pPr>
              <a:r>
                <a:rPr lang="en-US" dirty="0">
                  <a:solidFill>
                    <a:srgbClr val="444444"/>
                  </a:solidFill>
                  <a:latin typeface="Gill Sans MT" panose="020B0502020104020203" pitchFamily="34" charset="0"/>
                </a:rPr>
                <a:t>Find the “</a:t>
              </a:r>
              <a:r>
                <a:rPr lang="en-US" b="1" u="sng" dirty="0">
                  <a:solidFill>
                    <a:srgbClr val="444444"/>
                  </a:solidFill>
                  <a:latin typeface="Gill Sans MT" panose="020B0502020104020203" pitchFamily="34" charset="0"/>
                </a:rPr>
                <a:t>previous</a:t>
              </a:r>
              <a:r>
                <a:rPr lang="en-US" dirty="0">
                  <a:solidFill>
                    <a:srgbClr val="444444"/>
                  </a:solidFill>
                  <a:latin typeface="Gill Sans MT" panose="020B0502020104020203" pitchFamily="34" charset="0"/>
                </a:rPr>
                <a:t>" value in a vector x. Useful for comparing values behind the current values</a:t>
              </a:r>
              <a:endParaRPr lang="en-US" altLang="en-US" dirty="0">
                <a:solidFill>
                  <a:srgbClr val="444444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2FC227-E5A9-4D8B-811A-D9495676A7A6}"/>
                </a:ext>
              </a:extLst>
            </p:cNvPr>
            <p:cNvSpPr/>
            <p:nvPr/>
          </p:nvSpPr>
          <p:spPr bwMode="auto">
            <a:xfrm>
              <a:off x="75502" y="1643066"/>
              <a:ext cx="4871305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dirty="0"/>
                <a:t>lag(x, n = 1L, default = NA, </a:t>
              </a:r>
              <a:r>
                <a:rPr lang="en-US" dirty="0" err="1"/>
                <a:t>order_by</a:t>
              </a:r>
              <a:r>
                <a:rPr lang="en-US" dirty="0"/>
                <a:t> = NULL, </a:t>
              </a:r>
              <a:r>
                <a:rPr lang="en-US" b="1" dirty="0"/>
                <a:t>...</a:t>
              </a:r>
              <a:r>
                <a:rPr lang="en-US" dirty="0"/>
                <a:t>)</a:t>
              </a:r>
              <a:endParaRPr lang="en-US" sz="2000" dirty="0">
                <a:latin typeface="Lucida Console" panose="020B0609040504020204" pitchFamily="49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9DD36C0-BFF7-4D6F-9C9C-52682356A14B}"/>
                </a:ext>
              </a:extLst>
            </p:cNvPr>
            <p:cNvSpPr/>
            <p:nvPr/>
          </p:nvSpPr>
          <p:spPr bwMode="auto">
            <a:xfrm>
              <a:off x="22930" y="1636446"/>
              <a:ext cx="45719" cy="595199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95807280-20C1-4D47-8A51-753BFD24D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A719F36-01FB-4766-B686-1E091DDE1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8B28831-DFF7-431E-8791-141950814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309838B6-EFAA-436E-9352-9F00D0E23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18569A1C-562F-4731-8BC4-9EF6D1427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E97BC270-1409-4883-9F87-C3C436D3C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B27AA0-788A-40F8-86A3-FFEC91B2586A}"/>
              </a:ext>
            </a:extLst>
          </p:cNvPr>
          <p:cNvSpPr/>
          <p:nvPr/>
        </p:nvSpPr>
        <p:spPr bwMode="auto">
          <a:xfrm>
            <a:off x="0" y="2955974"/>
            <a:ext cx="9144000" cy="45174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Lead and Lag</a:t>
            </a:r>
          </a:p>
        </p:txBody>
      </p:sp>
    </p:spTree>
    <p:extLst>
      <p:ext uri="{BB962C8B-B14F-4D97-AF65-F5344CB8AC3E}">
        <p14:creationId xmlns:p14="http://schemas.microsoft.com/office/powerpoint/2010/main" val="3064782367"/>
      </p:ext>
    </p:extLst>
  </p:cSld>
  <p:clrMapOvr>
    <a:masterClrMapping/>
  </p:clrMapOvr>
</p:sld>
</file>

<file path=ppt/theme/theme1.xml><?xml version="1.0" encoding="utf-8"?>
<a:theme xmlns:a="http://schemas.openxmlformats.org/drawingml/2006/main" name="ZS Report 1.0">
  <a:themeElements>
    <a:clrScheme name="ZSReport">
      <a:dk1>
        <a:srgbClr val="53565A"/>
      </a:dk1>
      <a:lt1>
        <a:srgbClr val="FFFFFF"/>
      </a:lt1>
      <a:dk2>
        <a:srgbClr val="4F868E"/>
      </a:dk2>
      <a:lt2>
        <a:srgbClr val="ED8B00"/>
      </a:lt2>
      <a:accent1>
        <a:srgbClr val="C4D6A4"/>
      </a:accent1>
      <a:accent2>
        <a:srgbClr val="86C8BC"/>
      </a:accent2>
      <a:accent3>
        <a:srgbClr val="00629B"/>
      </a:accent3>
      <a:accent4>
        <a:srgbClr val="A7A2C3"/>
      </a:accent4>
      <a:accent5>
        <a:srgbClr val="C1C6C8"/>
      </a:accent5>
      <a:accent6>
        <a:srgbClr val="6E2B62"/>
      </a:accent6>
      <a:hlink>
        <a:srgbClr val="53565A"/>
      </a:hlink>
      <a:folHlink>
        <a:srgbClr val="ED8B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spcBef>
            <a:spcPts val="0"/>
          </a:spcBef>
          <a:spcAft>
            <a:spcPts val="600"/>
          </a:spcAft>
          <a:defRPr dirty="0" err="1" smtClean="0"/>
        </a:defPPr>
      </a:lst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506772"/>
        </a:dk2>
        <a:lt2>
          <a:srgbClr val="A41128"/>
        </a:lt2>
        <a:accent1>
          <a:srgbClr val="00845E"/>
        </a:accent1>
        <a:accent2>
          <a:srgbClr val="FF7D00"/>
        </a:accent2>
        <a:accent3>
          <a:srgbClr val="FFFFFF"/>
        </a:accent3>
        <a:accent4>
          <a:srgbClr val="000000"/>
        </a:accent4>
        <a:accent5>
          <a:srgbClr val="AAC2B6"/>
        </a:accent5>
        <a:accent6>
          <a:srgbClr val="E77100"/>
        </a:accent6>
        <a:hlink>
          <a:srgbClr val="076AB5"/>
        </a:hlink>
        <a:folHlink>
          <a:srgbClr val="9D9E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8651A50-741E-4A1B-B7DC-E63C77AEBBCB}" vid="{8465A693-07E8-4645-BF49-7C21E9B592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ZS Report 1.0</Template>
  <TotalTime>2396</TotalTime>
  <Words>185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Gill Sans MT</vt:lpstr>
      <vt:lpstr>Lucida Console</vt:lpstr>
      <vt:lpstr>Wingdings</vt:lpstr>
      <vt:lpstr>ZS Report 1.0</vt:lpstr>
      <vt:lpstr>PowerPoint Presentation</vt:lpstr>
      <vt:lpstr>PowerPoint Presentation</vt:lpstr>
      <vt:lpstr>PowerPoint Presentation</vt:lpstr>
    </vt:vector>
  </TitlesOfParts>
  <Company>ZS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Raut</dc:creator>
  <cp:lastModifiedBy>Mohit Raut</cp:lastModifiedBy>
  <cp:revision>220</cp:revision>
  <dcterms:created xsi:type="dcterms:W3CDTF">2018-03-24T14:43:31Z</dcterms:created>
  <dcterms:modified xsi:type="dcterms:W3CDTF">2018-07-24T08:54:50Z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strSourceShapeName">
    <vt:lpwstr>Group 24</vt:lpwstr>
  </property>
  <property fmtid="{D5CDD505-2E9C-101B-9397-08002B2CF9AE}" pid="3" name="pintSourceSlideIndex">
    <vt:i4>1</vt:i4>
  </property>
  <property fmtid="{D5CDD505-2E9C-101B-9397-08002B2CF9AE}" pid="4" name="pdobSourceWidth">
    <vt:r8>50.054801940918</vt:r8>
  </property>
  <property fmtid="{D5CDD505-2E9C-101B-9397-08002B2CF9AE}" pid="5" name="pdobSourceHeight">
    <vt:r8>75.4892883300781</vt:r8>
  </property>
  <property fmtid="{D5CDD505-2E9C-101B-9397-08002B2CF9AE}" pid="6" name="pdobSourceOriginalWidth">
    <vt:r8>0</vt:r8>
  </property>
  <property fmtid="{D5CDD505-2E9C-101B-9397-08002B2CF9AE}" pid="7" name="pdobSourceOriginalHeight">
    <vt:r8>0</vt:r8>
  </property>
  <property fmtid="{D5CDD505-2E9C-101B-9397-08002B2CF9AE}" pid="8" name="pdobSourceTop">
    <vt:r8>26.6426773071289</vt:r8>
  </property>
  <property fmtid="{D5CDD505-2E9C-101B-9397-08002B2CF9AE}" pid="9" name="pdobSourceLeft">
    <vt:r8>578.222534179688</vt:r8>
  </property>
  <property fmtid="{D5CDD505-2E9C-101B-9397-08002B2CF9AE}" pid="10" name="pdobSourceCropLeft">
    <vt:r8>0</vt:r8>
  </property>
  <property fmtid="{D5CDD505-2E9C-101B-9397-08002B2CF9AE}" pid="11" name="pdobSourceCropRight">
    <vt:r8>0</vt:r8>
  </property>
  <property fmtid="{D5CDD505-2E9C-101B-9397-08002B2CF9AE}" pid="12" name="pdobSourceCropTop">
    <vt:r8>0</vt:r8>
  </property>
  <property fmtid="{D5CDD505-2E9C-101B-9397-08002B2CF9AE}" pid="13" name="pdobSourceCropBottom">
    <vt:r8>0</vt:r8>
  </property>
</Properties>
</file>