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sldIdLst>
    <p:sldId id="262" r:id="rId2"/>
    <p:sldId id="288" r:id="rId3"/>
    <p:sldId id="289" r:id="rId4"/>
  </p:sldIdLst>
  <p:sldSz cx="9144000" cy="6858000" type="screen4x3"/>
  <p:notesSz cx="7010400" cy="92964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1632" userDrawn="1">
          <p15:clr>
            <a:srgbClr val="A4A3A4"/>
          </p15:clr>
        </p15:guide>
        <p15:guide id="3" orient="horz" pos="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C9B"/>
    <a:srgbClr val="47535E"/>
    <a:srgbClr val="660033"/>
    <a:srgbClr val="C1836A"/>
    <a:srgbClr val="796466"/>
    <a:srgbClr val="324152"/>
    <a:srgbClr val="FFCC00"/>
    <a:srgbClr val="3B86B3"/>
    <a:srgbClr val="336699"/>
    <a:srgbClr val="ED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48" y="84"/>
      </p:cViewPr>
      <p:guideLst>
        <p:guide orient="horz" pos="1080"/>
        <p:guide pos="1632"/>
        <p:guide orient="horz" pos="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lang="en-US" sz="100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endParaRPr lang="en-US" sz="3500">
              <a:solidFill>
                <a:schemeClr val="accent2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CA" sz="18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5958204"/>
            <a:ext cx="1600199" cy="320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>
                <a:solidFill>
                  <a:schemeClr val="tx1"/>
                </a:solidFill>
              </a:defRPr>
            </a:lvl5pPr>
            <a:lvl6pPr marL="2466975" indent="-285750">
              <a:buFont typeface="Arial" pitchFamily="34" charset="0"/>
              <a:buChar char="•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694944"/>
            <a:ext cx="822990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algn="l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/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353312"/>
            <a:ext cx="8225153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16</a:t>
            </a:r>
          </a:p>
          <a:p>
            <a:pPr lvl="1"/>
            <a:r>
              <a:rPr lang="en-CA" dirty="0"/>
              <a:t>Level two bullet text is Arial 14</a:t>
            </a:r>
          </a:p>
          <a:p>
            <a:pPr lvl="2"/>
            <a:r>
              <a:rPr lang="en-CA" dirty="0"/>
              <a:t>Level three bullet text is Arial 14</a:t>
            </a:r>
          </a:p>
          <a:p>
            <a:pPr lvl="3"/>
            <a:r>
              <a:rPr lang="en-CA" dirty="0"/>
              <a:t>Level four bullet is Arial 14</a:t>
            </a:r>
          </a:p>
          <a:p>
            <a:pPr lvl="4"/>
            <a:r>
              <a:rPr lang="en-CA" dirty="0"/>
              <a:t>Level five bullet is Arial 14</a:t>
            </a:r>
          </a:p>
          <a:p>
            <a:pPr lvl="5"/>
            <a:endParaRPr lang="en-CA" dirty="0"/>
          </a:p>
          <a:p>
            <a:pPr lvl="5"/>
            <a:endParaRPr lang="en-CA" dirty="0"/>
          </a:p>
          <a:p>
            <a:pPr lvl="5"/>
            <a:endParaRPr lang="en-CA" dirty="0"/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chemeClr val="bg1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chemeClr val="bg1"/>
                </a:solidFill>
              </a:rPr>
              <a:t> −</a:t>
            </a:r>
          </a:p>
        </p:txBody>
      </p:sp>
      <p:sp>
        <p:nvSpPr>
          <p:cNvPr id="11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lang="en-US" sz="600" dirty="0">
                <a:solidFill>
                  <a:schemeClr val="bg1"/>
                </a:solidFill>
              </a:rPr>
              <a:t>© 2014 ZS Associates     |     CONFIDENTIAL</a:t>
            </a:r>
            <a:endParaRPr lang="en-US" sz="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lang="en-US" sz="600">
                <a:solidFill>
                  <a:schemeClr val="bg1"/>
                </a:solidFill>
              </a:rPr>
              <a:t>Onc Pod R Trainings_Data Visualization in R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181225" indent="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pitchFamily="34" charset="0"/>
        <a:buNone/>
        <a:defRPr sz="14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CE10D98-98A2-4E6C-A533-B15C75CE21C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4EAC9B"/>
                </a:solidFill>
              </a:rPr>
              <a:t>DATA VISUALIZATION IN 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236A31-F46F-432B-9D69-47AC6CED6B65}"/>
              </a:ext>
            </a:extLst>
          </p:cNvPr>
          <p:cNvSpPr/>
          <p:nvPr/>
        </p:nvSpPr>
        <p:spPr bwMode="auto">
          <a:xfrm>
            <a:off x="0" y="2615879"/>
            <a:ext cx="9144000" cy="4013522"/>
          </a:xfrm>
          <a:prstGeom prst="rect">
            <a:avLst/>
          </a:prstGeom>
          <a:solidFill>
            <a:srgbClr val="DDEFEC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lvl="0" indent="-285750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“</a:t>
            </a:r>
            <a:r>
              <a:rPr lang="en-US" altLang="en-US" b="1" dirty="0"/>
              <a:t>ggplot2</a:t>
            </a:r>
            <a:r>
              <a:rPr lang="en-US" altLang="en-US" dirty="0"/>
              <a:t>” created by Hadley Wickham</a:t>
            </a:r>
          </a:p>
          <a:p>
            <a:pPr marL="285750" lvl="0" indent="-285750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Offers a powerful graphics language for creating elegant and complex plots</a:t>
            </a:r>
          </a:p>
          <a:p>
            <a:pPr marL="285750" lvl="0" indent="-285750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Allows you to create graphs that represent both univariate and multivariate numerical and categorical data in a straightforward manner</a:t>
            </a:r>
          </a:p>
          <a:p>
            <a:pPr marL="285750" lvl="0" indent="-285750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Grouping can be represented by color, symbol, size, and transparency</a:t>
            </a:r>
          </a:p>
          <a:p>
            <a:pPr marL="285750" lvl="0" indent="-285750"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lvl="0" eaLnBrk="0" hangingPunct="0">
              <a:spcBef>
                <a:spcPct val="0"/>
              </a:spcBef>
            </a:pPr>
            <a:r>
              <a:rPr lang="en-US" b="1" u="sng" dirty="0"/>
              <a:t>Advantages of ggplot2</a:t>
            </a:r>
            <a:r>
              <a:rPr lang="en-US" b="1" dirty="0"/>
              <a:t>:</a:t>
            </a:r>
            <a:br>
              <a:rPr lang="en-US" b="1" dirty="0"/>
            </a:br>
            <a:endParaRPr lang="en-US" b="1" dirty="0"/>
          </a:p>
          <a:p>
            <a:pPr marL="342900" lvl="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en-US" altLang="en-US" dirty="0">
                <a:latin typeface="Helvetica Neue"/>
              </a:rPr>
              <a:t>consistent underlying </a:t>
            </a:r>
            <a:r>
              <a:rPr lang="en-US" altLang="en-US" sz="1200" u="sng" dirty="0">
                <a:latin typeface="+mj-lt"/>
              </a:rPr>
              <a:t>grammar of graphics</a:t>
            </a:r>
            <a:r>
              <a:rPr lang="en-US" altLang="en-US" dirty="0">
                <a:latin typeface="Helvetica Neue"/>
              </a:rPr>
              <a:t> (Wilkinson, 2005)</a:t>
            </a:r>
            <a:br>
              <a:rPr lang="en-US" altLang="en-US" dirty="0">
                <a:latin typeface="Helvetica Neue"/>
              </a:rPr>
            </a:br>
            <a:endParaRPr lang="en-US" altLang="en-US" dirty="0">
              <a:latin typeface="Helvetica Neue"/>
            </a:endParaRPr>
          </a:p>
          <a:p>
            <a:pPr marL="342900" lvl="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en-US" altLang="en-US" dirty="0">
                <a:latin typeface="Helvetica Neue"/>
              </a:rPr>
              <a:t>plot specification at a high level of abstraction</a:t>
            </a:r>
            <a:br>
              <a:rPr lang="en-US" altLang="en-US" dirty="0">
                <a:latin typeface="Helvetica Neue"/>
              </a:rPr>
            </a:br>
            <a:endParaRPr lang="en-US" altLang="en-US" dirty="0">
              <a:latin typeface="Helvetica Neue"/>
            </a:endParaRPr>
          </a:p>
          <a:p>
            <a:pPr marL="342900" lvl="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en-US" altLang="en-US" dirty="0">
                <a:latin typeface="Helvetica Neue"/>
              </a:rPr>
              <a:t>very flexible</a:t>
            </a:r>
            <a:br>
              <a:rPr lang="en-US" altLang="en-US" dirty="0">
                <a:latin typeface="Helvetica Neue"/>
              </a:rPr>
            </a:br>
            <a:endParaRPr lang="en-US" altLang="en-US" dirty="0">
              <a:latin typeface="Helvetica Neue"/>
            </a:endParaRPr>
          </a:p>
          <a:p>
            <a:pPr marL="342900" lvl="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en-US" altLang="en-US" dirty="0">
                <a:latin typeface="Helvetica Neue"/>
              </a:rPr>
              <a:t>theme system for polishing plot appearance</a:t>
            </a:r>
            <a:br>
              <a:rPr lang="en-US" altLang="en-US" dirty="0">
                <a:latin typeface="Helvetica Neue"/>
              </a:rPr>
            </a:br>
            <a:endParaRPr lang="en-US" altLang="en-US" dirty="0">
              <a:latin typeface="Helvetica Neue"/>
            </a:endParaRPr>
          </a:p>
          <a:p>
            <a:pPr marL="342900" lvl="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en-US" altLang="en-US" dirty="0">
                <a:latin typeface="Helvetica Neue"/>
              </a:rPr>
              <a:t>mature and complete graphics system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AF65F4D-4BA1-4981-B178-152E0D7C415E}"/>
              </a:ext>
            </a:extLst>
          </p:cNvPr>
          <p:cNvGrpSpPr/>
          <p:nvPr/>
        </p:nvGrpSpPr>
        <p:grpSpPr>
          <a:xfrm>
            <a:off x="0" y="653729"/>
            <a:ext cx="9144000" cy="1962150"/>
            <a:chOff x="0" y="1962150"/>
            <a:chExt cx="9144000" cy="196215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1B183F0-F4D4-4ACA-9DE4-993697FDC497}"/>
                </a:ext>
              </a:extLst>
            </p:cNvPr>
            <p:cNvSpPr/>
            <p:nvPr/>
          </p:nvSpPr>
          <p:spPr bwMode="auto">
            <a:xfrm>
              <a:off x="0" y="1962150"/>
              <a:ext cx="9144000" cy="196215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3" name="Arrow: Left 62">
              <a:extLst>
                <a:ext uri="{FF2B5EF4-FFF2-40B4-BE49-F238E27FC236}">
                  <a16:creationId xmlns:a16="http://schemas.microsoft.com/office/drawing/2014/main" id="{28C45B83-03DC-446A-B63C-C77AF1A24E29}"/>
                </a:ext>
              </a:extLst>
            </p:cNvPr>
            <p:cNvSpPr/>
            <p:nvPr/>
          </p:nvSpPr>
          <p:spPr bwMode="auto">
            <a:xfrm rot="10800000">
              <a:off x="8250527" y="2714625"/>
              <a:ext cx="762000" cy="476250"/>
            </a:xfrm>
            <a:prstGeom prst="leftArrow">
              <a:avLst>
                <a:gd name="adj1" fmla="val 64734"/>
                <a:gd name="adj2" fmla="val 56451"/>
              </a:avLst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82CE1C-ED49-4F49-8663-4BC7DCEF16B6}"/>
                </a:ext>
              </a:extLst>
            </p:cNvPr>
            <p:cNvSpPr/>
            <p:nvPr/>
          </p:nvSpPr>
          <p:spPr bwMode="auto">
            <a:xfrm>
              <a:off x="2102168" y="2800350"/>
              <a:ext cx="314151" cy="3048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5" name="Arrow: Left 64">
              <a:extLst>
                <a:ext uri="{FF2B5EF4-FFF2-40B4-BE49-F238E27FC236}">
                  <a16:creationId xmlns:a16="http://schemas.microsoft.com/office/drawing/2014/main" id="{F8EFAF58-8169-4382-A1CF-665CBA5DE349}"/>
                </a:ext>
              </a:extLst>
            </p:cNvPr>
            <p:cNvSpPr/>
            <p:nvPr/>
          </p:nvSpPr>
          <p:spPr bwMode="auto">
            <a:xfrm>
              <a:off x="131474" y="2714625"/>
              <a:ext cx="762000" cy="476250"/>
            </a:xfrm>
            <a:prstGeom prst="leftArrow">
              <a:avLst>
                <a:gd name="adj1" fmla="val 64734"/>
                <a:gd name="adj2" fmla="val 56451"/>
              </a:avLst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E263A02-4F15-4135-88F7-2D86A82C558D}"/>
                </a:ext>
              </a:extLst>
            </p:cNvPr>
            <p:cNvSpPr/>
            <p:nvPr/>
          </p:nvSpPr>
          <p:spPr bwMode="auto">
            <a:xfrm>
              <a:off x="3632501" y="2800350"/>
              <a:ext cx="314151" cy="3048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336FAD0-AE5E-4F0C-8FD8-7DFD6E447FAA}"/>
                </a:ext>
              </a:extLst>
            </p:cNvPr>
            <p:cNvSpPr/>
            <p:nvPr/>
          </p:nvSpPr>
          <p:spPr bwMode="auto">
            <a:xfrm>
              <a:off x="5162834" y="2800350"/>
              <a:ext cx="314151" cy="3048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702CB96-D139-40E7-8A7D-6A70940F0BAC}"/>
                </a:ext>
              </a:extLst>
            </p:cNvPr>
            <p:cNvSpPr/>
            <p:nvPr/>
          </p:nvSpPr>
          <p:spPr bwMode="auto">
            <a:xfrm>
              <a:off x="6693167" y="2800350"/>
              <a:ext cx="314151" cy="3048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50" name="Circle: Hollow 49">
              <a:extLst>
                <a:ext uri="{FF2B5EF4-FFF2-40B4-BE49-F238E27FC236}">
                  <a16:creationId xmlns:a16="http://schemas.microsoft.com/office/drawing/2014/main" id="{87B808F1-590D-4F97-A3E9-681398B68A75}"/>
                </a:ext>
              </a:extLst>
            </p:cNvPr>
            <p:cNvSpPr/>
            <p:nvPr/>
          </p:nvSpPr>
          <p:spPr bwMode="auto">
            <a:xfrm>
              <a:off x="805367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CCE6BD4F-2AA0-4A1D-BA26-46ABFE2BDD7E}"/>
                </a:ext>
              </a:extLst>
            </p:cNvPr>
            <p:cNvSpPr/>
            <p:nvPr/>
          </p:nvSpPr>
          <p:spPr bwMode="auto">
            <a:xfrm>
              <a:off x="6891842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rgbClr val="FFFFCC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0" name="Circle: Hollow 59">
              <a:extLst>
                <a:ext uri="{FF2B5EF4-FFF2-40B4-BE49-F238E27FC236}">
                  <a16:creationId xmlns:a16="http://schemas.microsoft.com/office/drawing/2014/main" id="{BD8F1B73-5393-4464-ADB8-E327FA44AB6A}"/>
                </a:ext>
              </a:extLst>
            </p:cNvPr>
            <p:cNvSpPr/>
            <p:nvPr/>
          </p:nvSpPr>
          <p:spPr bwMode="auto">
            <a:xfrm>
              <a:off x="5370224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chemeClr val="accent2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86E94365-69E8-4C9E-BD57-8D42EDBAFDD9}"/>
                </a:ext>
              </a:extLst>
            </p:cNvPr>
            <p:cNvSpPr/>
            <p:nvPr/>
          </p:nvSpPr>
          <p:spPr bwMode="auto">
            <a:xfrm>
              <a:off x="3848605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58" name="Circle: Hollow 57">
              <a:extLst>
                <a:ext uri="{FF2B5EF4-FFF2-40B4-BE49-F238E27FC236}">
                  <a16:creationId xmlns:a16="http://schemas.microsoft.com/office/drawing/2014/main" id="{B72E9B1D-8548-41CF-A18B-0DAE9B0CF228}"/>
                </a:ext>
              </a:extLst>
            </p:cNvPr>
            <p:cNvSpPr/>
            <p:nvPr/>
          </p:nvSpPr>
          <p:spPr bwMode="auto">
            <a:xfrm>
              <a:off x="2326986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rgbClr val="FFE6C1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FD4ACD0-1200-4748-BEFE-5EA1B59270A0}"/>
              </a:ext>
            </a:extLst>
          </p:cNvPr>
          <p:cNvSpPr/>
          <p:nvPr/>
        </p:nvSpPr>
        <p:spPr bwMode="auto">
          <a:xfrm>
            <a:off x="930178" y="1081003"/>
            <a:ext cx="1135959" cy="11247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err="1"/>
          </a:p>
        </p:txBody>
      </p:sp>
      <p:pic>
        <p:nvPicPr>
          <p:cNvPr id="34" name="Picture 4" descr="R-language-logo.png (866Ã383)">
            <a:extLst>
              <a:ext uri="{FF2B5EF4-FFF2-40B4-BE49-F238E27FC236}">
                <a16:creationId xmlns:a16="http://schemas.microsoft.com/office/drawing/2014/main" id="{EA269DC6-9CE4-4B10-8791-AE9E3C3DC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3972" y1="28198" x2="13972" y2="28198"/>
                        <a14:backgroundMark x1="83372" y1="28198" x2="87067" y2="6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35" y="1205943"/>
            <a:ext cx="1745588" cy="8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0979A25-5FFD-419C-A508-68E7C111BF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8491" y="1058744"/>
            <a:ext cx="1160865" cy="1160865"/>
          </a:xfrm>
          <a:prstGeom prst="rect">
            <a:avLst/>
          </a:prstGeom>
        </p:spPr>
      </p:pic>
      <p:pic>
        <p:nvPicPr>
          <p:cNvPr id="4098" name="Picture 2x" descr="vdshwrgrxfllkezcetby.png (500Ã500)">
            <a:extLst>
              <a:ext uri="{FF2B5EF4-FFF2-40B4-BE49-F238E27FC236}">
                <a16:creationId xmlns:a16="http://schemas.microsoft.com/office/drawing/2014/main" id="{C2BF5DC4-D4B9-4BE9-B0F8-DBE2D8F54FC7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30" y="1058744"/>
            <a:ext cx="1160865" cy="116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FB961CE5-79F5-48C9-AD57-183175A9A3F5}"/>
              </a:ext>
            </a:extLst>
          </p:cNvPr>
          <p:cNvSpPr/>
          <p:nvPr/>
        </p:nvSpPr>
        <p:spPr bwMode="auto">
          <a:xfrm>
            <a:off x="2451307" y="1081592"/>
            <a:ext cx="1135959" cy="1124712"/>
          </a:xfrm>
          <a:prstGeom prst="ellipse">
            <a:avLst/>
          </a:prstGeom>
          <a:solidFill>
            <a:srgbClr val="EF7B3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err="1"/>
          </a:p>
        </p:txBody>
      </p:sp>
      <p:pic>
        <p:nvPicPr>
          <p:cNvPr id="41" name="Picture 2" descr="images (200Ã225)">
            <a:extLst>
              <a:ext uri="{FF2B5EF4-FFF2-40B4-BE49-F238E27FC236}">
                <a16:creationId xmlns:a16="http://schemas.microsoft.com/office/drawing/2014/main" id="{0A2A67C8-BD0E-4146-AA28-974A132C5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89" b="92889" l="4500" r="92000">
                        <a14:foregroundMark x1="8500" y1="44889" x2="8500" y2="44889"/>
                        <a14:foregroundMark x1="46000" y1="8000" x2="46000" y2="8000"/>
                        <a14:foregroundMark x1="41000" y1="34222" x2="41000" y2="34222"/>
                        <a14:foregroundMark x1="34000" y1="30222" x2="59000" y2="38667"/>
                        <a14:foregroundMark x1="59000" y1="38667" x2="34500" y2="34222"/>
                        <a14:foregroundMark x1="34500" y1="34222" x2="60000" y2="40889"/>
                        <a14:foregroundMark x1="60000" y1="40889" x2="34000" y2="38222"/>
                        <a14:foregroundMark x1="34000" y1="38222" x2="70500" y2="43556"/>
                        <a14:foregroundMark x1="70500" y1="43556" x2="45000" y2="43556"/>
                        <a14:foregroundMark x1="45000" y1="43556" x2="70500" y2="43556"/>
                        <a14:foregroundMark x1="70500" y1="43556" x2="47000" y2="56000"/>
                        <a14:foregroundMark x1="47000" y1="56000" x2="72500" y2="50667"/>
                        <a14:foregroundMark x1="72500" y1="50667" x2="75500" y2="60444"/>
                        <a14:foregroundMark x1="56500" y1="46222" x2="24500" y2="45778"/>
                        <a14:foregroundMark x1="26500" y1="47556" x2="50500" y2="64889"/>
                        <a14:foregroundMark x1="50500" y1="64889" x2="68500" y2="63556"/>
                        <a14:foregroundMark x1="53000" y1="89778" x2="53000" y2="89778"/>
                        <a14:foregroundMark x1="48500" y1="93333" x2="48500" y2="93333"/>
                        <a14:foregroundMark x1="92000" y1="59111" x2="92000" y2="59111"/>
                        <a14:foregroundMark x1="49500" y1="4889" x2="49500" y2="4889"/>
                        <a14:foregroundMark x1="4500" y1="26667" x2="4500" y2="26667"/>
                        <a14:backgroundMark x1="8000" y1="12000" x2="8000" y2="12000"/>
                        <a14:backgroundMark x1="89000" y1="10667" x2="89000" y2="10667"/>
                        <a14:backgroundMark x1="90000" y1="87111" x2="90000" y2="8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11" t="23130" r="20069" b="25243"/>
          <a:stretch/>
        </p:blipFill>
        <p:spPr bwMode="auto">
          <a:xfrm>
            <a:off x="2666751" y="1269879"/>
            <a:ext cx="730539" cy="69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54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CE10D98-98A2-4E6C-A533-B15C75CE21C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4EAC9B"/>
                </a:solidFill>
              </a:rPr>
              <a:t>DATA VISUALIZATION IN 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C65C60-5958-4E07-A5FA-6B2922C5E999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Standard plots in 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F7F000-23A9-41EC-A271-848E5BC2D8F5}"/>
              </a:ext>
            </a:extLst>
          </p:cNvPr>
          <p:cNvGrpSpPr/>
          <p:nvPr/>
        </p:nvGrpSpPr>
        <p:grpSpPr>
          <a:xfrm>
            <a:off x="22930" y="1305136"/>
            <a:ext cx="8999080" cy="595199"/>
            <a:chOff x="22930" y="1643066"/>
            <a:chExt cx="8999080" cy="595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63C22E-EE19-49FC-8934-8128E3249F3F}"/>
                </a:ext>
              </a:extLst>
            </p:cNvPr>
            <p:cNvSpPr/>
            <p:nvPr/>
          </p:nvSpPr>
          <p:spPr>
            <a:xfrm>
              <a:off x="4994032" y="1679055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Standard scatter plot of x vs y () {both should be numeric}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CBC7FD-DF90-44E8-A8EA-A95FF0F835B1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plot(</a:t>
              </a:r>
              <a:r>
                <a:rPr lang="en-US" sz="1000" dirty="0" err="1">
                  <a:latin typeface="Lucida Console" panose="020B0609040504020204" pitchFamily="49" charset="0"/>
                </a:rPr>
                <a:t>y,x</a:t>
              </a:r>
              <a:r>
                <a:rPr lang="en-US" sz="1000" dirty="0">
                  <a:latin typeface="Lucida Console" panose="020B0609040504020204" pitchFamily="49" charset="0"/>
                </a:rPr>
                <a:t>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7E3F72-7D63-4BAF-A04A-8B0D062F5DA9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01897B-0BD8-4814-808F-FB1FA7D8B119}"/>
              </a:ext>
            </a:extLst>
          </p:cNvPr>
          <p:cNvGrpSpPr/>
          <p:nvPr/>
        </p:nvGrpSpPr>
        <p:grpSpPr>
          <a:xfrm>
            <a:off x="22930" y="2013060"/>
            <a:ext cx="8999080" cy="595199"/>
            <a:chOff x="22930" y="1643066"/>
            <a:chExt cx="8999080" cy="5951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8A4F7A-5175-4218-8158-DBCA6EBF336D}"/>
                </a:ext>
              </a:extLst>
            </p:cNvPr>
            <p:cNvSpPr/>
            <p:nvPr/>
          </p:nvSpPr>
          <p:spPr>
            <a:xfrm>
              <a:off x="4994032" y="1679055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Additional parameters to indicated X axis label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xlab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),Y axis label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ylab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) and Title (main)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FBA8F1-6E75-46ED-BE67-6B53092A92D8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plot(</a:t>
              </a:r>
              <a:r>
                <a:rPr lang="en-US" sz="1000" dirty="0" err="1">
                  <a:latin typeface="Lucida Console" panose="020B0609040504020204" pitchFamily="49" charset="0"/>
                </a:rPr>
                <a:t>y~x</a:t>
              </a:r>
              <a:r>
                <a:rPr lang="en-US" sz="1000" dirty="0">
                  <a:latin typeface="Lucida Console" panose="020B0609040504020204" pitchFamily="49" charset="0"/>
                </a:rPr>
                <a:t>, </a:t>
              </a:r>
              <a:r>
                <a:rPr lang="en-US" sz="1000" dirty="0" err="1">
                  <a:latin typeface="Lucida Console" panose="020B0609040504020204" pitchFamily="49" charset="0"/>
                </a:rPr>
                <a:t>ylab</a:t>
              </a:r>
              <a:r>
                <a:rPr lang="en-US" sz="1000" dirty="0">
                  <a:latin typeface="Lucida Console" panose="020B0609040504020204" pitchFamily="49" charset="0"/>
                </a:rPr>
                <a:t>="Sepal Length", </a:t>
              </a:r>
              <a:r>
                <a:rPr lang="en-US" sz="1000" dirty="0" err="1">
                  <a:latin typeface="Lucida Console" panose="020B0609040504020204" pitchFamily="49" charset="0"/>
                </a:rPr>
                <a:t>xlab</a:t>
              </a:r>
              <a:r>
                <a:rPr lang="en-US" sz="1000" dirty="0">
                  <a:latin typeface="Lucida Console" panose="020B0609040504020204" pitchFamily="49" charset="0"/>
                </a:rPr>
                <a:t>="Petal Length“,   	main="Sepal Length vs Petal Length")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D85688-2085-4B33-8805-611094513BF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A58BB6-232F-4C1A-A78B-6463D6B75414}"/>
              </a:ext>
            </a:extLst>
          </p:cNvPr>
          <p:cNvGrpSpPr/>
          <p:nvPr/>
        </p:nvGrpSpPr>
        <p:grpSpPr>
          <a:xfrm>
            <a:off x="22930" y="2720984"/>
            <a:ext cx="8999080" cy="595199"/>
            <a:chOff x="22930" y="1643066"/>
            <a:chExt cx="8999080" cy="5951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981D7A-A16A-47A8-B8B7-2AE316706E0C}"/>
                </a:ext>
              </a:extLst>
            </p:cNvPr>
            <p:cNvSpPr/>
            <p:nvPr/>
          </p:nvSpPr>
          <p:spPr>
            <a:xfrm>
              <a:off x="4994032" y="1679055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pch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 parameter to choose which shape to use to represent points and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cex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 for size of the shape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46400A-DA77-422C-8BA3-29C769400F85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plot(</a:t>
              </a:r>
              <a:r>
                <a:rPr lang="en-US" sz="1000" dirty="0" err="1">
                  <a:latin typeface="Lucida Console" panose="020B0609040504020204" pitchFamily="49" charset="0"/>
                </a:rPr>
                <a:t>y~x</a:t>
              </a:r>
              <a:r>
                <a:rPr lang="en-US" sz="1000" dirty="0">
                  <a:latin typeface="Lucida Console" panose="020B0609040504020204" pitchFamily="49" charset="0"/>
                </a:rPr>
                <a:t>, </a:t>
              </a:r>
              <a:r>
                <a:rPr lang="en-US" sz="1000" dirty="0" err="1">
                  <a:latin typeface="Lucida Console" panose="020B0609040504020204" pitchFamily="49" charset="0"/>
                </a:rPr>
                <a:t>ylab</a:t>
              </a:r>
              <a:r>
                <a:rPr lang="en-US" sz="1000" dirty="0">
                  <a:latin typeface="Lucida Console" panose="020B0609040504020204" pitchFamily="49" charset="0"/>
                </a:rPr>
                <a:t>="Sepal Length", </a:t>
              </a:r>
              <a:r>
                <a:rPr lang="en-US" sz="1000" dirty="0" err="1">
                  <a:latin typeface="Lucida Console" panose="020B0609040504020204" pitchFamily="49" charset="0"/>
                </a:rPr>
                <a:t>xlab</a:t>
              </a:r>
              <a:r>
                <a:rPr lang="en-US" sz="1000" dirty="0">
                  <a:latin typeface="Lucida Console" panose="020B0609040504020204" pitchFamily="49" charset="0"/>
                </a:rPr>
                <a:t>="Petal Length“,   	main="Sepal Length vs Petal Length", col="violet", 	</a:t>
              </a:r>
              <a:r>
                <a:rPr lang="en-US" sz="1000" dirty="0" err="1">
                  <a:latin typeface="Lucida Console" panose="020B0609040504020204" pitchFamily="49" charset="0"/>
                </a:rPr>
                <a:t>pch</a:t>
              </a:r>
              <a:r>
                <a:rPr lang="en-US" sz="1000" dirty="0">
                  <a:latin typeface="Lucida Console" panose="020B0609040504020204" pitchFamily="49" charset="0"/>
                </a:rPr>
                <a:t>="*",</a:t>
              </a:r>
              <a:r>
                <a:rPr lang="en-US" sz="1000" dirty="0" err="1">
                  <a:latin typeface="Lucida Console" panose="020B0609040504020204" pitchFamily="49" charset="0"/>
                </a:rPr>
                <a:t>cex</a:t>
              </a:r>
              <a:r>
                <a:rPr lang="en-US" sz="1000" dirty="0">
                  <a:latin typeface="Lucida Console" panose="020B0609040504020204" pitchFamily="49" charset="0"/>
                </a:rPr>
                <a:t>=1.3)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AED428-B5DE-427E-9F98-C8DBBC1CE122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488165-B704-4417-A795-51982BD3A9B6}"/>
              </a:ext>
            </a:extLst>
          </p:cNvPr>
          <p:cNvGrpSpPr/>
          <p:nvPr/>
        </p:nvGrpSpPr>
        <p:grpSpPr>
          <a:xfrm>
            <a:off x="22930" y="3428908"/>
            <a:ext cx="8999080" cy="595199"/>
            <a:chOff x="22930" y="1643066"/>
            <a:chExt cx="8999080" cy="59519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654CDD-79C8-4FBB-9526-708969D0A60C}"/>
                </a:ext>
              </a:extLst>
            </p:cNvPr>
            <p:cNvSpPr/>
            <p:nvPr/>
          </p:nvSpPr>
          <p:spPr>
            <a:xfrm>
              <a:off x="4994032" y="1679055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Standard histogram with only one vector of values as input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6095E3-5161-4C2D-9468-F9F35CE58532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hist</a:t>
              </a:r>
              <a:r>
                <a:rPr lang="en-US" sz="1000" dirty="0">
                  <a:latin typeface="Lucida Console" panose="020B0609040504020204" pitchFamily="49" charset="0"/>
                </a:rPr>
                <a:t>(y)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9F842B-2006-4666-82B5-3B4A59752F40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61E5C-7C78-47AF-A7F6-C20339802B6D}"/>
              </a:ext>
            </a:extLst>
          </p:cNvPr>
          <p:cNvGrpSpPr/>
          <p:nvPr/>
        </p:nvGrpSpPr>
        <p:grpSpPr>
          <a:xfrm>
            <a:off x="22930" y="4136832"/>
            <a:ext cx="8999080" cy="595199"/>
            <a:chOff x="22930" y="1643066"/>
            <a:chExt cx="8999080" cy="5951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DC72D3-C834-4F5B-B1BA-B6C1B7578647}"/>
                </a:ext>
              </a:extLst>
            </p:cNvPr>
            <p:cNvSpPr/>
            <p:nvPr/>
          </p:nvSpPr>
          <p:spPr>
            <a:xfrm>
              <a:off x="4994032" y="1670666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Additional parameters to indicated X axis label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xlab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), Title (main) and color (col)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2FC227-E5A9-4D8B-811A-D9495676A7A6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hist</a:t>
              </a:r>
              <a:r>
                <a:rPr lang="en-US" sz="1000" dirty="0">
                  <a:latin typeface="Lucida Console" panose="020B0609040504020204" pitchFamily="49" charset="0"/>
                </a:rPr>
                <a:t>(y, </a:t>
              </a:r>
              <a:r>
                <a:rPr lang="en-US" sz="1000" dirty="0" err="1">
                  <a:latin typeface="Lucida Console" panose="020B0609040504020204" pitchFamily="49" charset="0"/>
                </a:rPr>
                <a:t>xlab</a:t>
              </a:r>
              <a:r>
                <a:rPr lang="en-US" sz="1000" dirty="0">
                  <a:latin typeface="Lucida Console" panose="020B0609040504020204" pitchFamily="49" charset="0"/>
                </a:rPr>
                <a:t>="Sepal Width", main ="Distribution of Sepal Width", col="</a:t>
              </a:r>
              <a:r>
                <a:rPr lang="en-US" sz="1000" dirty="0" err="1">
                  <a:latin typeface="Lucida Console" panose="020B0609040504020204" pitchFamily="49" charset="0"/>
                </a:rPr>
                <a:t>darkcyan</a:t>
              </a:r>
              <a:r>
                <a:rPr lang="en-US" sz="1000" dirty="0">
                  <a:latin typeface="Lucida Console" panose="020B0609040504020204" pitchFamily="49" charset="0"/>
                </a:rPr>
                <a:t>")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DD36C0-BFF7-4D6F-9C9C-52682356A14B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45D64CB-1686-49C6-B4CB-A1DE8E33DB41}"/>
              </a:ext>
            </a:extLst>
          </p:cNvPr>
          <p:cNvGrpSpPr/>
          <p:nvPr/>
        </p:nvGrpSpPr>
        <p:grpSpPr>
          <a:xfrm>
            <a:off x="22930" y="4844756"/>
            <a:ext cx="8999080" cy="595199"/>
            <a:chOff x="22930" y="1643066"/>
            <a:chExt cx="8999080" cy="5951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3F8F4B-A2F6-4F9C-8B70-DBA65FE36AC5}"/>
                </a:ext>
              </a:extLst>
            </p:cNvPr>
            <p:cNvSpPr/>
            <p:nvPr/>
          </p:nvSpPr>
          <p:spPr>
            <a:xfrm>
              <a:off x="4994032" y="1762945"/>
              <a:ext cx="40279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Standard boxplot of x vs y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11F192-D977-4599-BC53-4C22D1945BB1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boxplot(</a:t>
              </a:r>
              <a:r>
                <a:rPr lang="en-US" sz="1000" dirty="0" err="1">
                  <a:latin typeface="Lucida Console" panose="020B0609040504020204" pitchFamily="49" charset="0"/>
                </a:rPr>
                <a:t>y~x</a:t>
              </a:r>
              <a:r>
                <a:rPr lang="en-US" sz="1000" dirty="0">
                  <a:latin typeface="Lucida Console" panose="020B0609040504020204" pitchFamily="49" charset="0"/>
                </a:rPr>
                <a:t>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3ABD94-944C-4817-8F59-FBB476B686F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AEBA81-A536-4D20-B9D2-BDE55B64F925}"/>
              </a:ext>
            </a:extLst>
          </p:cNvPr>
          <p:cNvGrpSpPr/>
          <p:nvPr/>
        </p:nvGrpSpPr>
        <p:grpSpPr>
          <a:xfrm>
            <a:off x="22930" y="5552679"/>
            <a:ext cx="8999080" cy="643099"/>
            <a:chOff x="22930" y="1643066"/>
            <a:chExt cx="8999080" cy="6430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A46DF9-691D-42BC-BAE7-3946423F4BD1}"/>
                </a:ext>
              </a:extLst>
            </p:cNvPr>
            <p:cNvSpPr/>
            <p:nvPr/>
          </p:nvSpPr>
          <p:spPr>
            <a:xfrm>
              <a:off x="4994032" y="1762945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Additional parameters to indicated X axis label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xlab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),  Y axis label (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ylab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), Title (main) and color (col)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C22C65-F4E6-4355-8AA8-F64BB26228BA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latin typeface="Lucida Console" panose="020B0609040504020204" pitchFamily="49" charset="0"/>
                </a:rPr>
                <a:t>boxplot(</a:t>
              </a:r>
              <a:r>
                <a:rPr lang="en-US" sz="1000" dirty="0" err="1">
                  <a:latin typeface="Lucida Console" panose="020B0609040504020204" pitchFamily="49" charset="0"/>
                </a:rPr>
                <a:t>y~x</a:t>
              </a:r>
              <a:r>
                <a:rPr lang="en-US" sz="1000" dirty="0">
                  <a:latin typeface="Lucida Console" panose="020B0609040504020204" pitchFamily="49" charset="0"/>
                </a:rPr>
                <a:t>, </a:t>
              </a:r>
              <a:r>
                <a:rPr lang="en-US" sz="1000" dirty="0" err="1">
                  <a:latin typeface="Lucida Console" panose="020B0609040504020204" pitchFamily="49" charset="0"/>
                </a:rPr>
                <a:t>xlab</a:t>
              </a:r>
              <a:r>
                <a:rPr lang="en-US" sz="1000" dirty="0">
                  <a:latin typeface="Lucida Console" panose="020B0609040504020204" pitchFamily="49" charset="0"/>
                </a:rPr>
                <a:t>="Species", </a:t>
              </a:r>
              <a:r>
                <a:rPr lang="en-US" sz="1000" dirty="0" err="1">
                  <a:latin typeface="Lucida Console" panose="020B0609040504020204" pitchFamily="49" charset="0"/>
                </a:rPr>
                <a:t>ylab</a:t>
              </a:r>
              <a:r>
                <a:rPr lang="en-US" sz="1000" dirty="0">
                  <a:latin typeface="Lucida Console" panose="020B0609040504020204" pitchFamily="49" charset="0"/>
                </a:rPr>
                <a:t>="Sepal Length", </a:t>
              </a:r>
              <a:br>
                <a:rPr lang="en-US" sz="1000" dirty="0">
                  <a:latin typeface="Lucida Console" panose="020B0609040504020204" pitchFamily="49" charset="0"/>
                </a:rPr>
              </a:br>
              <a:r>
                <a:rPr lang="en-US" sz="1000" dirty="0">
                  <a:latin typeface="Lucida Console" panose="020B0609040504020204" pitchFamily="49" charset="0"/>
                </a:rPr>
                <a:t>	main="Sepal Length of various Species", 	col="burlywood")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129921-4A11-4954-8145-4B9E13A0C16D}"/>
                </a:ext>
              </a:extLst>
            </p:cNvPr>
            <p:cNvSpPr/>
            <p:nvPr/>
          </p:nvSpPr>
          <p:spPr bwMode="auto">
            <a:xfrm>
              <a:off x="22930" y="1650440"/>
              <a:ext cx="45719" cy="5951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36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CE10D98-98A2-4E6C-A533-B15C75CE21C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4EAC9B"/>
                </a:solidFill>
              </a:rPr>
              <a:t>DATA VISUALIZATION IN 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C65C60-5958-4E07-A5FA-6B2922C5E999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Using ggplot2 layers to create graphics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F7F000-23A9-41EC-A271-848E5BC2D8F5}"/>
              </a:ext>
            </a:extLst>
          </p:cNvPr>
          <p:cNvGrpSpPr/>
          <p:nvPr/>
        </p:nvGrpSpPr>
        <p:grpSpPr>
          <a:xfrm>
            <a:off x="22930" y="1305136"/>
            <a:ext cx="8999080" cy="595199"/>
            <a:chOff x="22930" y="1643066"/>
            <a:chExt cx="8999080" cy="595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63C22E-EE19-49FC-8934-8128E3249F3F}"/>
                </a:ext>
              </a:extLst>
            </p:cNvPr>
            <p:cNvSpPr/>
            <p:nvPr/>
          </p:nvSpPr>
          <p:spPr>
            <a:xfrm>
              <a:off x="4994032" y="1679055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col1 and col2 values are used to create the plot with the color of the shapes defined by col3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CBC7FD-DF90-44E8-A8EA-A95FF0F835B1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ggplot</a:t>
              </a:r>
              <a:r>
                <a:rPr lang="en-US" sz="1000" dirty="0">
                  <a:latin typeface="Lucida Console" panose="020B0609040504020204" pitchFamily="49" charset="0"/>
                </a:rPr>
                <a:t>(</a:t>
              </a:r>
              <a:r>
                <a:rPr lang="en-US" sz="1000" dirty="0" err="1">
                  <a:latin typeface="Lucida Console" panose="020B0609040504020204" pitchFamily="49" charset="0"/>
                </a:rPr>
                <a:t>data,aes</a:t>
              </a:r>
              <a:r>
                <a:rPr lang="en-US" sz="1000" dirty="0">
                  <a:latin typeface="Lucida Console" panose="020B0609040504020204" pitchFamily="49" charset="0"/>
                </a:rPr>
                <a:t>(x=col1,y=col2,col=col3,shape=col3))+</a:t>
              </a:r>
              <a:br>
                <a:rPr lang="en-US" sz="1000" dirty="0">
                  <a:latin typeface="Lucida Console" panose="020B0609040504020204" pitchFamily="49" charset="0"/>
                </a:rPr>
              </a:br>
              <a:r>
                <a:rPr lang="en-US" sz="1000" dirty="0" err="1">
                  <a:latin typeface="Lucida Console" panose="020B0609040504020204" pitchFamily="49" charset="0"/>
                </a:rPr>
                <a:t>geom_point</a:t>
              </a:r>
              <a:r>
                <a:rPr lang="en-US" sz="1000" dirty="0">
                  <a:latin typeface="Lucida Console" panose="020B0609040504020204" pitchFamily="49" charset="0"/>
                </a:rPr>
                <a:t>()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7E3F72-7D63-4BAF-A04A-8B0D062F5DA9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01897B-0BD8-4814-808F-FB1FA7D8B119}"/>
              </a:ext>
            </a:extLst>
          </p:cNvPr>
          <p:cNvGrpSpPr/>
          <p:nvPr/>
        </p:nvGrpSpPr>
        <p:grpSpPr>
          <a:xfrm>
            <a:off x="22930" y="2183881"/>
            <a:ext cx="8999080" cy="595199"/>
            <a:chOff x="22930" y="1643066"/>
            <a:chExt cx="8999080" cy="5951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8A4F7A-5175-4218-8158-DBCA6EBF336D}"/>
                </a:ext>
              </a:extLst>
            </p:cNvPr>
            <p:cNvSpPr/>
            <p:nvPr/>
          </p:nvSpPr>
          <p:spPr>
            <a:xfrm>
              <a:off x="4994032" y="1669001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Histogram using ggplot2; bins parameter decides the number of buckets of the value range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FBA8F1-6E75-46ED-BE67-6B53092A92D8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ggplot</a:t>
              </a:r>
              <a:r>
                <a:rPr lang="en-US" sz="1000" dirty="0">
                  <a:latin typeface="Lucida Console" panose="020B0609040504020204" pitchFamily="49" charset="0"/>
                </a:rPr>
                <a:t>(</a:t>
              </a:r>
              <a:r>
                <a:rPr lang="en-US" sz="1000" dirty="0" err="1">
                  <a:latin typeface="Lucida Console" panose="020B0609040504020204" pitchFamily="49" charset="0"/>
                </a:rPr>
                <a:t>iris,aes</a:t>
              </a:r>
              <a:r>
                <a:rPr lang="en-US" sz="1000" dirty="0">
                  <a:latin typeface="Lucida Console" panose="020B0609040504020204" pitchFamily="49" charset="0"/>
                </a:rPr>
                <a:t>(x=</a:t>
              </a:r>
              <a:r>
                <a:rPr lang="en-US" sz="1000" dirty="0" err="1">
                  <a:latin typeface="Lucida Console" panose="020B0609040504020204" pitchFamily="49" charset="0"/>
                </a:rPr>
                <a:t>Sepal.Width</a:t>
              </a:r>
              <a:r>
                <a:rPr lang="en-US" sz="1000" dirty="0">
                  <a:latin typeface="Lucida Console" panose="020B0609040504020204" pitchFamily="49" charset="0"/>
                </a:rPr>
                <a:t>))+</a:t>
              </a:r>
              <a:br>
                <a:rPr lang="en-US" sz="1000" dirty="0">
                  <a:latin typeface="Lucida Console" panose="020B0609040504020204" pitchFamily="49" charset="0"/>
                </a:rPr>
              </a:br>
              <a:r>
                <a:rPr lang="en-US" sz="1000" dirty="0" err="1">
                  <a:latin typeface="Lucida Console" panose="020B0609040504020204" pitchFamily="49" charset="0"/>
                </a:rPr>
                <a:t>geom_histogram</a:t>
              </a:r>
              <a:r>
                <a:rPr lang="en-US" sz="1000" dirty="0">
                  <a:latin typeface="Lucida Console" panose="020B0609040504020204" pitchFamily="49" charset="0"/>
                </a:rPr>
                <a:t>(bins=50,fill="palegreen4",col="</a:t>
              </a:r>
              <a:r>
                <a:rPr lang="en-US" sz="1000" dirty="0" err="1">
                  <a:latin typeface="Lucida Console" panose="020B0609040504020204" pitchFamily="49" charset="0"/>
                </a:rPr>
                <a:t>darkcyan</a:t>
              </a:r>
              <a:r>
                <a:rPr lang="en-US" sz="1000" dirty="0">
                  <a:latin typeface="Lucida Console" panose="020B0609040504020204" pitchFamily="49" charset="0"/>
                </a:rPr>
                <a:t>")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D85688-2085-4B33-8805-611094513BF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A58BB6-232F-4C1A-A78B-6463D6B75414}"/>
              </a:ext>
            </a:extLst>
          </p:cNvPr>
          <p:cNvGrpSpPr/>
          <p:nvPr/>
        </p:nvGrpSpPr>
        <p:grpSpPr>
          <a:xfrm>
            <a:off x="22930" y="3062626"/>
            <a:ext cx="8999080" cy="595199"/>
            <a:chOff x="22930" y="1643066"/>
            <a:chExt cx="8999080" cy="5951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981D7A-A16A-47A8-B8B7-2AE316706E0C}"/>
                </a:ext>
              </a:extLst>
            </p:cNvPr>
            <p:cNvSpPr/>
            <p:nvPr/>
          </p:nvSpPr>
          <p:spPr>
            <a:xfrm>
              <a:off x="4994032" y="1689103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 err="1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binwidth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 specifies the width of a specific bin: </a:t>
              </a:r>
              <a:r>
                <a:rPr lang="en-US" i="1" dirty="0" err="1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binwidth</a:t>
              </a:r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overrides </a:t>
              </a:r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bins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paramter</a:t>
              </a:r>
              <a:endParaRPr lang="en-US" i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46400A-DA77-422C-8BA3-29C769400F85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ggplot</a:t>
              </a:r>
              <a:r>
                <a:rPr lang="en-US" sz="1000" dirty="0">
                  <a:latin typeface="Lucida Console" panose="020B0609040504020204" pitchFamily="49" charset="0"/>
                </a:rPr>
                <a:t>(data=iris, </a:t>
              </a:r>
              <a:r>
                <a:rPr lang="en-US" sz="1000" dirty="0" err="1">
                  <a:latin typeface="Lucida Console" panose="020B0609040504020204" pitchFamily="49" charset="0"/>
                </a:rPr>
                <a:t>aes</a:t>
              </a:r>
              <a:r>
                <a:rPr lang="en-US" sz="1000" dirty="0">
                  <a:latin typeface="Lucida Console" panose="020B0609040504020204" pitchFamily="49" charset="0"/>
                </a:rPr>
                <a:t>(x=</a:t>
              </a:r>
              <a:r>
                <a:rPr lang="en-US" sz="1000" dirty="0" err="1">
                  <a:latin typeface="Lucida Console" panose="020B0609040504020204" pitchFamily="49" charset="0"/>
                </a:rPr>
                <a:t>Sepal.Width,fill</a:t>
              </a:r>
              <a:r>
                <a:rPr lang="en-US" sz="1000" dirty="0">
                  <a:latin typeface="Lucida Console" panose="020B0609040504020204" pitchFamily="49" charset="0"/>
                </a:rPr>
                <a:t>=Species))+ </a:t>
              </a:r>
              <a:r>
                <a:rPr lang="en-US" sz="1000" dirty="0" err="1">
                  <a:latin typeface="Lucida Console" panose="020B0609040504020204" pitchFamily="49" charset="0"/>
                </a:rPr>
                <a:t>geom_histogram</a:t>
              </a:r>
              <a:r>
                <a:rPr lang="en-US" sz="1000" dirty="0">
                  <a:latin typeface="Lucida Console" panose="020B0609040504020204" pitchFamily="49" charset="0"/>
                </a:rPr>
                <a:t>(</a:t>
              </a:r>
              <a:r>
                <a:rPr lang="en-US" sz="1000" dirty="0" err="1">
                  <a:latin typeface="Lucida Console" panose="020B0609040504020204" pitchFamily="49" charset="0"/>
                </a:rPr>
                <a:t>binwidth</a:t>
              </a:r>
              <a:r>
                <a:rPr lang="en-US" sz="1000" dirty="0">
                  <a:latin typeface="Lucida Console" panose="020B0609040504020204" pitchFamily="49" charset="0"/>
                </a:rPr>
                <a:t>=0.2, col="black")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AED428-B5DE-427E-9F98-C8DBBC1CE122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488165-B704-4417-A795-51982BD3A9B6}"/>
              </a:ext>
            </a:extLst>
          </p:cNvPr>
          <p:cNvGrpSpPr/>
          <p:nvPr/>
        </p:nvGrpSpPr>
        <p:grpSpPr>
          <a:xfrm>
            <a:off x="22930" y="3941371"/>
            <a:ext cx="8999080" cy="595199"/>
            <a:chOff x="22930" y="1643066"/>
            <a:chExt cx="8999080" cy="59519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654CDD-79C8-4FBB-9526-708969D0A60C}"/>
                </a:ext>
              </a:extLst>
            </p:cNvPr>
            <p:cNvSpPr/>
            <p:nvPr/>
          </p:nvSpPr>
          <p:spPr>
            <a:xfrm>
              <a:off x="4994032" y="1679055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Stacked histogram where the frequency is changed to 100% bar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6095E3-5161-4C2D-9468-F9F35CE58532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ggplot</a:t>
              </a:r>
              <a:r>
                <a:rPr lang="en-US" sz="1000" dirty="0">
                  <a:latin typeface="Lucida Console" panose="020B0609040504020204" pitchFamily="49" charset="0"/>
                </a:rPr>
                <a:t>(data=iris, </a:t>
              </a:r>
              <a:r>
                <a:rPr lang="en-US" sz="1000" dirty="0" err="1">
                  <a:latin typeface="Lucida Console" panose="020B0609040504020204" pitchFamily="49" charset="0"/>
                </a:rPr>
                <a:t>aes</a:t>
              </a:r>
              <a:r>
                <a:rPr lang="en-US" sz="1000" dirty="0">
                  <a:latin typeface="Lucida Console" panose="020B0609040504020204" pitchFamily="49" charset="0"/>
                </a:rPr>
                <a:t>(x=</a:t>
              </a:r>
              <a:r>
                <a:rPr lang="en-US" sz="1000" dirty="0" err="1">
                  <a:latin typeface="Lucida Console" panose="020B0609040504020204" pitchFamily="49" charset="0"/>
                </a:rPr>
                <a:t>Sepal.Width,fill</a:t>
              </a:r>
              <a:r>
                <a:rPr lang="en-US" sz="1000" dirty="0">
                  <a:latin typeface="Lucida Console" panose="020B0609040504020204" pitchFamily="49" charset="0"/>
                </a:rPr>
                <a:t>=Species))+ </a:t>
              </a:r>
              <a:r>
                <a:rPr lang="en-US" sz="1000" dirty="0" err="1">
                  <a:latin typeface="Lucida Console" panose="020B0609040504020204" pitchFamily="49" charset="0"/>
                </a:rPr>
                <a:t>geom_histogram</a:t>
              </a:r>
              <a:r>
                <a:rPr lang="en-US" sz="1000" dirty="0">
                  <a:latin typeface="Lucida Console" panose="020B0609040504020204" pitchFamily="49" charset="0"/>
                </a:rPr>
                <a:t>(</a:t>
              </a:r>
              <a:r>
                <a:rPr lang="en-US" sz="1000" dirty="0" err="1">
                  <a:latin typeface="Lucida Console" panose="020B0609040504020204" pitchFamily="49" charset="0"/>
                </a:rPr>
                <a:t>binwidth</a:t>
              </a:r>
              <a:r>
                <a:rPr lang="en-US" sz="1000" dirty="0">
                  <a:latin typeface="Lucida Console" panose="020B0609040504020204" pitchFamily="49" charset="0"/>
                </a:rPr>
                <a:t>=0.2, col="black", position="fill")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9F842B-2006-4666-82B5-3B4A59752F40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61E5C-7C78-47AF-A7F6-C20339802B6D}"/>
              </a:ext>
            </a:extLst>
          </p:cNvPr>
          <p:cNvGrpSpPr/>
          <p:nvPr/>
        </p:nvGrpSpPr>
        <p:grpSpPr>
          <a:xfrm>
            <a:off x="22930" y="4820116"/>
            <a:ext cx="8999080" cy="595199"/>
            <a:chOff x="22930" y="1643066"/>
            <a:chExt cx="8999080" cy="5951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DC72D3-C834-4F5B-B1BA-B6C1B7578647}"/>
                </a:ext>
              </a:extLst>
            </p:cNvPr>
            <p:cNvSpPr/>
            <p:nvPr/>
          </p:nvSpPr>
          <p:spPr>
            <a:xfrm>
              <a:off x="4994032" y="1700810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Standard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barplot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 with individual bars colored by column named species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2FC227-E5A9-4D8B-811A-D9495676A7A6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ggplot</a:t>
              </a:r>
              <a:r>
                <a:rPr lang="en-US" sz="1000" dirty="0">
                  <a:latin typeface="Lucida Console" panose="020B0609040504020204" pitchFamily="49" charset="0"/>
                </a:rPr>
                <a:t>(data=iris1,aes(x=</a:t>
              </a:r>
              <a:r>
                <a:rPr lang="en-US" sz="1000" dirty="0" err="1">
                  <a:latin typeface="Lucida Console" panose="020B0609040504020204" pitchFamily="49" charset="0"/>
                </a:rPr>
                <a:t>Species,fill</a:t>
              </a:r>
              <a:r>
                <a:rPr lang="en-US" sz="1000" dirty="0">
                  <a:latin typeface="Lucida Console" panose="020B0609040504020204" pitchFamily="49" charset="0"/>
                </a:rPr>
                <a:t>=Species))+</a:t>
              </a:r>
              <a:r>
                <a:rPr lang="en-US" sz="1000" dirty="0" err="1">
                  <a:latin typeface="Lucida Console" panose="020B0609040504020204" pitchFamily="49" charset="0"/>
                </a:rPr>
                <a:t>geom_bar</a:t>
              </a:r>
              <a:r>
                <a:rPr lang="en-US" sz="1000" dirty="0">
                  <a:latin typeface="Lucida Console" panose="020B0609040504020204" pitchFamily="49" charset="0"/>
                </a:rPr>
                <a:t>()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DD36C0-BFF7-4D6F-9C9C-52682356A14B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45D64CB-1686-49C6-B4CB-A1DE8E33DB41}"/>
              </a:ext>
            </a:extLst>
          </p:cNvPr>
          <p:cNvGrpSpPr/>
          <p:nvPr/>
        </p:nvGrpSpPr>
        <p:grpSpPr>
          <a:xfrm>
            <a:off x="22930" y="5698863"/>
            <a:ext cx="8999080" cy="595199"/>
            <a:chOff x="22930" y="1643066"/>
            <a:chExt cx="8999080" cy="5951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3F8F4B-A2F6-4F9C-8B70-DBA65FE36AC5}"/>
                </a:ext>
              </a:extLst>
            </p:cNvPr>
            <p:cNvSpPr/>
            <p:nvPr/>
          </p:nvSpPr>
          <p:spPr>
            <a:xfrm>
              <a:off x="4994032" y="1672513"/>
              <a:ext cx="40279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 MT" panose="020B0502020104020203" pitchFamily="34" charset="0"/>
                </a:rPr>
                <a:t>Pie chart of data iris1 showing the distribution of data by the column species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911F192-D977-4599-BC53-4C22D1945BB1}"/>
                </a:ext>
              </a:extLst>
            </p:cNvPr>
            <p:cNvSpPr/>
            <p:nvPr/>
          </p:nvSpPr>
          <p:spPr bwMode="auto">
            <a:xfrm>
              <a:off x="75502" y="1643066"/>
              <a:ext cx="4918530" cy="595199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err="1">
                  <a:latin typeface="Lucida Console" panose="020B0609040504020204" pitchFamily="49" charset="0"/>
                </a:rPr>
                <a:t>ggplot</a:t>
              </a:r>
              <a:r>
                <a:rPr lang="en-US" sz="1000" dirty="0">
                  <a:latin typeface="Lucida Console" panose="020B0609040504020204" pitchFamily="49" charset="0"/>
                </a:rPr>
                <a:t>(iris1, </a:t>
              </a:r>
              <a:r>
                <a:rPr lang="en-US" sz="1000" dirty="0" err="1">
                  <a:latin typeface="Lucida Console" panose="020B0609040504020204" pitchFamily="49" charset="0"/>
                </a:rPr>
                <a:t>aes</a:t>
              </a:r>
              <a:r>
                <a:rPr lang="en-US" sz="1000" dirty="0">
                  <a:latin typeface="Lucida Console" panose="020B0609040504020204" pitchFamily="49" charset="0"/>
                </a:rPr>
                <a:t>(x=factor(1), fill=Species)) + </a:t>
              </a:r>
              <a:r>
                <a:rPr lang="en-US" sz="1000" dirty="0" err="1">
                  <a:latin typeface="Lucida Console" panose="020B0609040504020204" pitchFamily="49" charset="0"/>
                </a:rPr>
                <a:t>geom_bar</a:t>
              </a:r>
              <a:r>
                <a:rPr lang="en-US" sz="1000" dirty="0">
                  <a:latin typeface="Lucida Console" panose="020B0609040504020204" pitchFamily="49" charset="0"/>
                </a:rPr>
                <a:t>(width=1)+ </a:t>
              </a:r>
              <a:r>
                <a:rPr lang="en-US" sz="1000" dirty="0" err="1">
                  <a:latin typeface="Lucida Console" panose="020B0609040504020204" pitchFamily="49" charset="0"/>
                </a:rPr>
                <a:t>coord_polar</a:t>
              </a:r>
              <a:r>
                <a:rPr lang="en-US" sz="1000" dirty="0">
                  <a:latin typeface="Lucida Console" panose="020B0609040504020204" pitchFamily="49" charset="0"/>
                </a:rPr>
                <a:t>(theta="y")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3ABD94-944C-4817-8F59-FBB476B686FD}"/>
                </a:ext>
              </a:extLst>
            </p:cNvPr>
            <p:cNvSpPr/>
            <p:nvPr/>
          </p:nvSpPr>
          <p:spPr bwMode="auto">
            <a:xfrm>
              <a:off x="22930" y="1643066"/>
              <a:ext cx="45719" cy="5951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936926"/>
      </p:ext>
    </p:extLst>
  </p:cSld>
  <p:clrMapOvr>
    <a:masterClrMapping/>
  </p:clrMapOvr>
</p:sld>
</file>

<file path=ppt/theme/theme1.xml><?xml version="1.0" encoding="utf-8"?>
<a:theme xmlns:a="http://schemas.openxmlformats.org/drawingml/2006/main" name="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spcBef>
            <a:spcPts val="0"/>
          </a:spcBef>
          <a:spcAft>
            <a:spcPts val="600"/>
          </a:spcAft>
          <a:defRPr dirty="0" err="1" smtClean="0"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8651A50-741E-4A1B-B7DC-E63C77AEBBCB}" vid="{8465A693-07E8-4645-BF49-7C21E9B592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ZS Report 1.0</Template>
  <TotalTime>2396</TotalTime>
  <Words>505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Gill Sans MT</vt:lpstr>
      <vt:lpstr>Helvetica Neue</vt:lpstr>
      <vt:lpstr>Lucida Console</vt:lpstr>
      <vt:lpstr>Wingdings</vt:lpstr>
      <vt:lpstr>ZS Report 1.0</vt:lpstr>
      <vt:lpstr>PowerPoint Presentation</vt:lpstr>
      <vt:lpstr>PowerPoint Presentation</vt:lpstr>
      <vt:lpstr>PowerPoint Presentation</vt:lpstr>
    </vt:vector>
  </TitlesOfParts>
  <Company>ZS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Raut</dc:creator>
  <cp:lastModifiedBy>Mohit Raut</cp:lastModifiedBy>
  <cp:revision>220</cp:revision>
  <dcterms:created xsi:type="dcterms:W3CDTF">2018-03-24T14:43:31Z</dcterms:created>
  <dcterms:modified xsi:type="dcterms:W3CDTF">2018-09-11T06:21:01Z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strSourceShapeName">
    <vt:lpwstr>Group 24</vt:lpwstr>
  </property>
  <property fmtid="{D5CDD505-2E9C-101B-9397-08002B2CF9AE}" pid="3" name="pintSourceSlideIndex">
    <vt:i4>1</vt:i4>
  </property>
  <property fmtid="{D5CDD505-2E9C-101B-9397-08002B2CF9AE}" pid="4" name="pdobSourceWidth">
    <vt:r8>50.054801940918</vt:r8>
  </property>
  <property fmtid="{D5CDD505-2E9C-101B-9397-08002B2CF9AE}" pid="5" name="pdobSourceHeight">
    <vt:r8>75.4892883300781</vt:r8>
  </property>
  <property fmtid="{D5CDD505-2E9C-101B-9397-08002B2CF9AE}" pid="6" name="pdobSourceOriginalWidth">
    <vt:r8>0</vt:r8>
  </property>
  <property fmtid="{D5CDD505-2E9C-101B-9397-08002B2CF9AE}" pid="7" name="pdobSourceOriginalHeight">
    <vt:r8>0</vt:r8>
  </property>
  <property fmtid="{D5CDD505-2E9C-101B-9397-08002B2CF9AE}" pid="8" name="pdobSourceTop">
    <vt:r8>26.6426773071289</vt:r8>
  </property>
  <property fmtid="{D5CDD505-2E9C-101B-9397-08002B2CF9AE}" pid="9" name="pdobSourceLeft">
    <vt:r8>578.222534179688</vt:r8>
  </property>
  <property fmtid="{D5CDD505-2E9C-101B-9397-08002B2CF9AE}" pid="10" name="pdobSourceCropLeft">
    <vt:r8>0</vt:r8>
  </property>
  <property fmtid="{D5CDD505-2E9C-101B-9397-08002B2CF9AE}" pid="11" name="pdobSourceCropRight">
    <vt:r8>0</vt:r8>
  </property>
  <property fmtid="{D5CDD505-2E9C-101B-9397-08002B2CF9AE}" pid="12" name="pdobSourceCropTop">
    <vt:r8>0</vt:r8>
  </property>
  <property fmtid="{D5CDD505-2E9C-101B-9397-08002B2CF9AE}" pid="13" name="pdobSourceCropBottom">
    <vt:r8>0</vt:r8>
  </property>
</Properties>
</file>