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8"/>
  </p:notesMasterIdLst>
  <p:handoutMasterIdLst>
    <p:handoutMasterId r:id="rId39"/>
  </p:handoutMasterIdLst>
  <p:sldIdLst>
    <p:sldId id="281" r:id="rId2"/>
    <p:sldId id="283" r:id="rId3"/>
    <p:sldId id="288" r:id="rId4"/>
    <p:sldId id="289" r:id="rId5"/>
    <p:sldId id="329" r:id="rId6"/>
    <p:sldId id="328" r:id="rId7"/>
    <p:sldId id="331" r:id="rId8"/>
    <p:sldId id="291" r:id="rId9"/>
    <p:sldId id="292" r:id="rId10"/>
    <p:sldId id="325" r:id="rId11"/>
    <p:sldId id="330" r:id="rId12"/>
    <p:sldId id="294" r:id="rId13"/>
    <p:sldId id="326" r:id="rId14"/>
    <p:sldId id="295" r:id="rId15"/>
    <p:sldId id="296" r:id="rId16"/>
    <p:sldId id="297" r:id="rId17"/>
    <p:sldId id="298" r:id="rId18"/>
    <p:sldId id="303" r:id="rId19"/>
    <p:sldId id="302" r:id="rId20"/>
    <p:sldId id="304" r:id="rId21"/>
    <p:sldId id="305" r:id="rId22"/>
    <p:sldId id="306" r:id="rId23"/>
    <p:sldId id="309" r:id="rId24"/>
    <p:sldId id="311" r:id="rId25"/>
    <p:sldId id="310" r:id="rId26"/>
    <p:sldId id="312" r:id="rId27"/>
    <p:sldId id="315" r:id="rId28"/>
    <p:sldId id="313" r:id="rId29"/>
    <p:sldId id="316" r:id="rId30"/>
    <p:sldId id="319" r:id="rId31"/>
    <p:sldId id="317" r:id="rId32"/>
    <p:sldId id="318" r:id="rId33"/>
    <p:sldId id="320" r:id="rId34"/>
    <p:sldId id="321" r:id="rId35"/>
    <p:sldId id="322" r:id="rId36"/>
    <p:sldId id="323" r:id="rId37"/>
  </p:sldIdLst>
  <p:sldSz cx="9144000" cy="6858000" type="screen4x3"/>
  <p:notesSz cx="7023100" cy="9309100"/>
  <p:defaultTextStyle>
    <a:defPPr>
      <a:defRPr lang="en-CA"/>
    </a:defPPr>
    <a:lvl1pPr algn="ctr" rtl="0" fontAlgn="base">
      <a:spcBef>
        <a:spcPct val="20000"/>
      </a:spcBef>
      <a:spcAft>
        <a:spcPct val="0"/>
      </a:spcAft>
      <a:defRPr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BBBBBA"/>
    <a:srgbClr val="0C8BEA"/>
    <a:srgbClr val="FFA645"/>
    <a:srgbClr val="0DA170"/>
    <a:srgbClr val="688A92"/>
    <a:srgbClr val="FFCC00"/>
    <a:srgbClr val="BF9761"/>
    <a:srgbClr val="D6B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2" autoAdjust="0"/>
    <p:restoredTop sz="94660"/>
  </p:normalViewPr>
  <p:slideViewPr>
    <p:cSldViewPr>
      <p:cViewPr varScale="1">
        <p:scale>
          <a:sx n="114" d="100"/>
          <a:sy n="114" d="100"/>
        </p:scale>
        <p:origin x="174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Sheet1!$A$2:$A$3</c:f>
              <c:strCache>
                <c:ptCount val="2"/>
                <c:pt idx="0">
                  <c:v>Out of bag</c:v>
                </c:pt>
                <c:pt idx="1">
                  <c:v>In bag</c:v>
                </c:pt>
              </c:strCache>
            </c:strRef>
          </c:cat>
          <c:val>
            <c:numRef>
              <c:f>Sheet1!$B$2:$B$3</c:f>
              <c:numCache>
                <c:formatCode>0%</c:formatCode>
                <c:ptCount val="2"/>
                <c:pt idx="0">
                  <c:v>0.33333333333333331</c:v>
                </c:pt>
                <c:pt idx="1">
                  <c:v>0.66666666666666663</c:v>
                </c:pt>
              </c:numCache>
            </c:numRef>
          </c:val>
          <c:extLst>
            <c:ext xmlns:c16="http://schemas.microsoft.com/office/drawing/2014/chart" uri="{C3380CC4-5D6E-409C-BE32-E72D297353CC}">
              <c16:uniqueId val="{00000000-58FB-4291-9479-34AC84C14001}"/>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54574329250510356"/>
          <c:y val="0.33448727446096188"/>
          <c:w val="0.34314559638378533"/>
          <c:h val="0.36934766242054551"/>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7BB43-2D8F-4686-BE73-976237723D9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AD13DD-E43D-480D-98A5-C4D1FE64693D}">
      <dgm:prSet phldrT="[Text]"/>
      <dgm:spPr/>
      <dgm:t>
        <a:bodyPr/>
        <a:lstStyle/>
        <a:p>
          <a:r>
            <a:rPr lang="en-US" dirty="0"/>
            <a:t>Data manipulation</a:t>
          </a:r>
        </a:p>
      </dgm:t>
    </dgm:pt>
    <dgm:pt modelId="{AB798C9B-59ED-44AA-90B9-CD0825A39628}" type="parTrans" cxnId="{0498223D-6AE0-42F2-A77E-B1AF351BA6EE}">
      <dgm:prSet/>
      <dgm:spPr/>
      <dgm:t>
        <a:bodyPr/>
        <a:lstStyle/>
        <a:p>
          <a:endParaRPr lang="en-US"/>
        </a:p>
      </dgm:t>
    </dgm:pt>
    <dgm:pt modelId="{E97E86B4-0BAA-4CB8-8BE6-F308409DB66E}" type="sibTrans" cxnId="{0498223D-6AE0-42F2-A77E-B1AF351BA6EE}">
      <dgm:prSet/>
      <dgm:spPr/>
      <dgm:t>
        <a:bodyPr/>
        <a:lstStyle/>
        <a:p>
          <a:endParaRPr lang="en-US"/>
        </a:p>
      </dgm:t>
    </dgm:pt>
    <dgm:pt modelId="{0B223815-60AC-4DB7-A16C-72D2BE19A59D}">
      <dgm:prSet phldrT="[Text]"/>
      <dgm:spPr/>
      <dgm:t>
        <a:bodyPr/>
        <a:lstStyle/>
        <a:p>
          <a:r>
            <a:rPr lang="en-US" dirty="0"/>
            <a:t>Data visualization</a:t>
          </a:r>
        </a:p>
      </dgm:t>
    </dgm:pt>
    <dgm:pt modelId="{44C1ADD4-3E74-4C41-BC93-0CD83C8075CA}" type="parTrans" cxnId="{6CB1D8F3-CB76-4DF5-B2E4-1AF1FCE72D53}">
      <dgm:prSet/>
      <dgm:spPr/>
      <dgm:t>
        <a:bodyPr/>
        <a:lstStyle/>
        <a:p>
          <a:endParaRPr lang="en-US"/>
        </a:p>
      </dgm:t>
    </dgm:pt>
    <dgm:pt modelId="{1230C633-4EE5-405F-9082-50408EA6C794}" type="sibTrans" cxnId="{6CB1D8F3-CB76-4DF5-B2E4-1AF1FCE72D53}">
      <dgm:prSet/>
      <dgm:spPr/>
      <dgm:t>
        <a:bodyPr/>
        <a:lstStyle/>
        <a:p>
          <a:endParaRPr lang="en-US"/>
        </a:p>
      </dgm:t>
    </dgm:pt>
    <dgm:pt modelId="{54F35F8D-515A-49FA-8CC1-91D50C50D2CE}">
      <dgm:prSet phldrT="[Text]"/>
      <dgm:spPr/>
      <dgm:t>
        <a:bodyPr/>
        <a:lstStyle/>
        <a:p>
          <a:r>
            <a:rPr lang="en-US" dirty="0"/>
            <a:t>Data modeling</a:t>
          </a:r>
        </a:p>
      </dgm:t>
    </dgm:pt>
    <dgm:pt modelId="{34F4069A-FA57-4AF4-9557-0ECA213825A6}" type="parTrans" cxnId="{FB2A2B6A-1FD6-4A91-991A-B06A889A6B1E}">
      <dgm:prSet/>
      <dgm:spPr/>
      <dgm:t>
        <a:bodyPr/>
        <a:lstStyle/>
        <a:p>
          <a:endParaRPr lang="en-US"/>
        </a:p>
      </dgm:t>
    </dgm:pt>
    <dgm:pt modelId="{F9EDB67F-6A1F-460B-A337-208D8CA5BA9B}" type="sibTrans" cxnId="{FB2A2B6A-1FD6-4A91-991A-B06A889A6B1E}">
      <dgm:prSet/>
      <dgm:spPr/>
      <dgm:t>
        <a:bodyPr/>
        <a:lstStyle/>
        <a:p>
          <a:endParaRPr lang="en-US"/>
        </a:p>
      </dgm:t>
    </dgm:pt>
    <dgm:pt modelId="{0B5C9CE2-8483-416D-90C5-A35ACD56F391}" type="pres">
      <dgm:prSet presAssocID="{CBC7BB43-2D8F-4686-BE73-976237723D95}" presName="cycle" presStyleCnt="0">
        <dgm:presLayoutVars>
          <dgm:dir/>
          <dgm:resizeHandles val="exact"/>
        </dgm:presLayoutVars>
      </dgm:prSet>
      <dgm:spPr/>
    </dgm:pt>
    <dgm:pt modelId="{E27E5FFB-84FC-4655-AC29-6C9BE0337CD9}" type="pres">
      <dgm:prSet presAssocID="{7EAD13DD-E43D-480D-98A5-C4D1FE64693D}" presName="node" presStyleLbl="node1" presStyleIdx="0" presStyleCnt="3">
        <dgm:presLayoutVars>
          <dgm:bulletEnabled val="1"/>
        </dgm:presLayoutVars>
      </dgm:prSet>
      <dgm:spPr/>
    </dgm:pt>
    <dgm:pt modelId="{0983E81E-EAB2-42B2-85E8-BEB81D44F218}" type="pres">
      <dgm:prSet presAssocID="{E97E86B4-0BAA-4CB8-8BE6-F308409DB66E}" presName="sibTrans" presStyleLbl="sibTrans2D1" presStyleIdx="0" presStyleCnt="3"/>
      <dgm:spPr/>
    </dgm:pt>
    <dgm:pt modelId="{DD476B80-4F57-4552-A42F-0A223FA7FC0B}" type="pres">
      <dgm:prSet presAssocID="{E97E86B4-0BAA-4CB8-8BE6-F308409DB66E}" presName="connectorText" presStyleLbl="sibTrans2D1" presStyleIdx="0" presStyleCnt="3"/>
      <dgm:spPr/>
    </dgm:pt>
    <dgm:pt modelId="{0DF24ABA-3D86-419B-AA7E-ED8E9C41F336}" type="pres">
      <dgm:prSet presAssocID="{0B223815-60AC-4DB7-A16C-72D2BE19A59D}" presName="node" presStyleLbl="node1" presStyleIdx="1" presStyleCnt="3">
        <dgm:presLayoutVars>
          <dgm:bulletEnabled val="1"/>
        </dgm:presLayoutVars>
      </dgm:prSet>
      <dgm:spPr/>
    </dgm:pt>
    <dgm:pt modelId="{E23E3CD9-BD49-4114-BFF0-521FC5BB094B}" type="pres">
      <dgm:prSet presAssocID="{1230C633-4EE5-405F-9082-50408EA6C794}" presName="sibTrans" presStyleLbl="sibTrans2D1" presStyleIdx="1" presStyleCnt="3"/>
      <dgm:spPr/>
    </dgm:pt>
    <dgm:pt modelId="{95D34A63-7EF3-41BB-9F93-23823449D861}" type="pres">
      <dgm:prSet presAssocID="{1230C633-4EE5-405F-9082-50408EA6C794}" presName="connectorText" presStyleLbl="sibTrans2D1" presStyleIdx="1" presStyleCnt="3"/>
      <dgm:spPr/>
    </dgm:pt>
    <dgm:pt modelId="{31B8007D-6600-4074-AB8D-159ED4277783}" type="pres">
      <dgm:prSet presAssocID="{54F35F8D-515A-49FA-8CC1-91D50C50D2CE}" presName="node" presStyleLbl="node1" presStyleIdx="2" presStyleCnt="3">
        <dgm:presLayoutVars>
          <dgm:bulletEnabled val="1"/>
        </dgm:presLayoutVars>
      </dgm:prSet>
      <dgm:spPr/>
    </dgm:pt>
    <dgm:pt modelId="{98ACF997-2FEA-42D2-9DA9-2FA20A9F9D5B}" type="pres">
      <dgm:prSet presAssocID="{F9EDB67F-6A1F-460B-A337-208D8CA5BA9B}" presName="sibTrans" presStyleLbl="sibTrans2D1" presStyleIdx="2" presStyleCnt="3"/>
      <dgm:spPr/>
    </dgm:pt>
    <dgm:pt modelId="{097ECAD4-B4EA-40F9-A58C-121A35DD0995}" type="pres">
      <dgm:prSet presAssocID="{F9EDB67F-6A1F-460B-A337-208D8CA5BA9B}" presName="connectorText" presStyleLbl="sibTrans2D1" presStyleIdx="2" presStyleCnt="3"/>
      <dgm:spPr/>
    </dgm:pt>
  </dgm:ptLst>
  <dgm:cxnLst>
    <dgm:cxn modelId="{D8618B29-2767-42C2-A380-468FC55063EE}" type="presOf" srcId="{0B223815-60AC-4DB7-A16C-72D2BE19A59D}" destId="{0DF24ABA-3D86-419B-AA7E-ED8E9C41F336}" srcOrd="0" destOrd="0" presId="urn:microsoft.com/office/officeart/2005/8/layout/cycle2"/>
    <dgm:cxn modelId="{0498223D-6AE0-42F2-A77E-B1AF351BA6EE}" srcId="{CBC7BB43-2D8F-4686-BE73-976237723D95}" destId="{7EAD13DD-E43D-480D-98A5-C4D1FE64693D}" srcOrd="0" destOrd="0" parTransId="{AB798C9B-59ED-44AA-90B9-CD0825A39628}" sibTransId="{E97E86B4-0BAA-4CB8-8BE6-F308409DB66E}"/>
    <dgm:cxn modelId="{41DC7262-463C-4C9E-94D2-BC226ECD6DB2}" type="presOf" srcId="{CBC7BB43-2D8F-4686-BE73-976237723D95}" destId="{0B5C9CE2-8483-416D-90C5-A35ACD56F391}" srcOrd="0" destOrd="0" presId="urn:microsoft.com/office/officeart/2005/8/layout/cycle2"/>
    <dgm:cxn modelId="{4DE34C48-97B9-4DCF-859C-D3E2A32CB402}" type="presOf" srcId="{E97E86B4-0BAA-4CB8-8BE6-F308409DB66E}" destId="{DD476B80-4F57-4552-A42F-0A223FA7FC0B}" srcOrd="1" destOrd="0" presId="urn:microsoft.com/office/officeart/2005/8/layout/cycle2"/>
    <dgm:cxn modelId="{FB2A2B6A-1FD6-4A91-991A-B06A889A6B1E}" srcId="{CBC7BB43-2D8F-4686-BE73-976237723D95}" destId="{54F35F8D-515A-49FA-8CC1-91D50C50D2CE}" srcOrd="2" destOrd="0" parTransId="{34F4069A-FA57-4AF4-9557-0ECA213825A6}" sibTransId="{F9EDB67F-6A1F-460B-A337-208D8CA5BA9B}"/>
    <dgm:cxn modelId="{7E67D498-8D7F-4729-9F82-BFF6CC4665B4}" type="presOf" srcId="{1230C633-4EE5-405F-9082-50408EA6C794}" destId="{E23E3CD9-BD49-4114-BFF0-521FC5BB094B}" srcOrd="0" destOrd="0" presId="urn:microsoft.com/office/officeart/2005/8/layout/cycle2"/>
    <dgm:cxn modelId="{11FB2CA6-C4BE-4BD1-821A-0372941FCE56}" type="presOf" srcId="{E97E86B4-0BAA-4CB8-8BE6-F308409DB66E}" destId="{0983E81E-EAB2-42B2-85E8-BEB81D44F218}" srcOrd="0" destOrd="0" presId="urn:microsoft.com/office/officeart/2005/8/layout/cycle2"/>
    <dgm:cxn modelId="{1D66DFC8-8882-4311-98A6-40D601DDBC2B}" type="presOf" srcId="{54F35F8D-515A-49FA-8CC1-91D50C50D2CE}" destId="{31B8007D-6600-4074-AB8D-159ED4277783}" srcOrd="0" destOrd="0" presId="urn:microsoft.com/office/officeart/2005/8/layout/cycle2"/>
    <dgm:cxn modelId="{D5ABDDE1-ED9F-4E4D-8934-34CF2073B2AE}" type="presOf" srcId="{1230C633-4EE5-405F-9082-50408EA6C794}" destId="{95D34A63-7EF3-41BB-9F93-23823449D861}" srcOrd="1" destOrd="0" presId="urn:microsoft.com/office/officeart/2005/8/layout/cycle2"/>
    <dgm:cxn modelId="{6CB1D8F3-CB76-4DF5-B2E4-1AF1FCE72D53}" srcId="{CBC7BB43-2D8F-4686-BE73-976237723D95}" destId="{0B223815-60AC-4DB7-A16C-72D2BE19A59D}" srcOrd="1" destOrd="0" parTransId="{44C1ADD4-3E74-4C41-BC93-0CD83C8075CA}" sibTransId="{1230C633-4EE5-405F-9082-50408EA6C794}"/>
    <dgm:cxn modelId="{FAF9B2F4-64BC-4CD3-A204-F88BAC5E4472}" type="presOf" srcId="{F9EDB67F-6A1F-460B-A337-208D8CA5BA9B}" destId="{097ECAD4-B4EA-40F9-A58C-121A35DD0995}" srcOrd="1" destOrd="0" presId="urn:microsoft.com/office/officeart/2005/8/layout/cycle2"/>
    <dgm:cxn modelId="{F2C6D0F8-C323-48BA-B160-95A8A620966E}" type="presOf" srcId="{F9EDB67F-6A1F-460B-A337-208D8CA5BA9B}" destId="{98ACF997-2FEA-42D2-9DA9-2FA20A9F9D5B}" srcOrd="0" destOrd="0" presId="urn:microsoft.com/office/officeart/2005/8/layout/cycle2"/>
    <dgm:cxn modelId="{75468BFF-0C43-40AA-AC87-17B079897BB0}" type="presOf" srcId="{7EAD13DD-E43D-480D-98A5-C4D1FE64693D}" destId="{E27E5FFB-84FC-4655-AC29-6C9BE0337CD9}" srcOrd="0" destOrd="0" presId="urn:microsoft.com/office/officeart/2005/8/layout/cycle2"/>
    <dgm:cxn modelId="{91117D3B-1CF8-4B13-AD5F-ECC7B9971D51}" type="presParOf" srcId="{0B5C9CE2-8483-416D-90C5-A35ACD56F391}" destId="{E27E5FFB-84FC-4655-AC29-6C9BE0337CD9}" srcOrd="0" destOrd="0" presId="urn:microsoft.com/office/officeart/2005/8/layout/cycle2"/>
    <dgm:cxn modelId="{11BABD96-B454-4281-B19E-63067A10D43C}" type="presParOf" srcId="{0B5C9CE2-8483-416D-90C5-A35ACD56F391}" destId="{0983E81E-EAB2-42B2-85E8-BEB81D44F218}" srcOrd="1" destOrd="0" presId="urn:microsoft.com/office/officeart/2005/8/layout/cycle2"/>
    <dgm:cxn modelId="{2BE7E4D7-59CB-4042-9A9B-78F93ECFD269}" type="presParOf" srcId="{0983E81E-EAB2-42B2-85E8-BEB81D44F218}" destId="{DD476B80-4F57-4552-A42F-0A223FA7FC0B}" srcOrd="0" destOrd="0" presId="urn:microsoft.com/office/officeart/2005/8/layout/cycle2"/>
    <dgm:cxn modelId="{DCEC8A73-0D95-446E-9EBD-145DA0CC316E}" type="presParOf" srcId="{0B5C9CE2-8483-416D-90C5-A35ACD56F391}" destId="{0DF24ABA-3D86-419B-AA7E-ED8E9C41F336}" srcOrd="2" destOrd="0" presId="urn:microsoft.com/office/officeart/2005/8/layout/cycle2"/>
    <dgm:cxn modelId="{F5012051-7FF8-483C-AEB5-AC7E6E1F3CF0}" type="presParOf" srcId="{0B5C9CE2-8483-416D-90C5-A35ACD56F391}" destId="{E23E3CD9-BD49-4114-BFF0-521FC5BB094B}" srcOrd="3" destOrd="0" presId="urn:microsoft.com/office/officeart/2005/8/layout/cycle2"/>
    <dgm:cxn modelId="{B34BD90F-67A7-4109-98CE-8D3116DEF0F5}" type="presParOf" srcId="{E23E3CD9-BD49-4114-BFF0-521FC5BB094B}" destId="{95D34A63-7EF3-41BB-9F93-23823449D861}" srcOrd="0" destOrd="0" presId="urn:microsoft.com/office/officeart/2005/8/layout/cycle2"/>
    <dgm:cxn modelId="{B9FA51A8-D56E-4B87-BC89-5A9C57100A08}" type="presParOf" srcId="{0B5C9CE2-8483-416D-90C5-A35ACD56F391}" destId="{31B8007D-6600-4074-AB8D-159ED4277783}" srcOrd="4" destOrd="0" presId="urn:microsoft.com/office/officeart/2005/8/layout/cycle2"/>
    <dgm:cxn modelId="{7776777E-4AEA-4280-815C-E5D96F6A21E7}" type="presParOf" srcId="{0B5C9CE2-8483-416D-90C5-A35ACD56F391}" destId="{98ACF997-2FEA-42D2-9DA9-2FA20A9F9D5B}" srcOrd="5" destOrd="0" presId="urn:microsoft.com/office/officeart/2005/8/layout/cycle2"/>
    <dgm:cxn modelId="{71CFB36A-B91B-4F38-B0F7-D349E8EBCCF9}" type="presParOf" srcId="{98ACF997-2FEA-42D2-9DA9-2FA20A9F9D5B}" destId="{097ECAD4-B4EA-40F9-A58C-121A35DD099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E5FFB-84FC-4655-AC29-6C9BE0337CD9}">
      <dsp:nvSpPr>
        <dsp:cNvPr id="0" name=""/>
        <dsp:cNvSpPr/>
      </dsp:nvSpPr>
      <dsp:spPr>
        <a:xfrm>
          <a:off x="2457855" y="563"/>
          <a:ext cx="1589863" cy="1589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manipulation</a:t>
          </a:r>
        </a:p>
      </dsp:txBody>
      <dsp:txXfrm>
        <a:off x="2690685" y="233393"/>
        <a:ext cx="1124203" cy="1124203"/>
      </dsp:txXfrm>
    </dsp:sp>
    <dsp:sp modelId="{0983E81E-EAB2-42B2-85E8-BEB81D44F218}">
      <dsp:nvSpPr>
        <dsp:cNvPr id="0" name=""/>
        <dsp:cNvSpPr/>
      </dsp:nvSpPr>
      <dsp:spPr>
        <a:xfrm rot="3600000">
          <a:off x="3632333" y="1550164"/>
          <a:ext cx="422119" cy="536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63992" y="1602645"/>
        <a:ext cx="295483" cy="321946"/>
      </dsp:txXfrm>
    </dsp:sp>
    <dsp:sp modelId="{0DF24ABA-3D86-419B-AA7E-ED8E9C41F336}">
      <dsp:nvSpPr>
        <dsp:cNvPr id="0" name=""/>
        <dsp:cNvSpPr/>
      </dsp:nvSpPr>
      <dsp:spPr>
        <a:xfrm>
          <a:off x="3651013" y="2067172"/>
          <a:ext cx="1589863" cy="1589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visualization</a:t>
          </a:r>
        </a:p>
      </dsp:txBody>
      <dsp:txXfrm>
        <a:off x="3883843" y="2300002"/>
        <a:ext cx="1124203" cy="1124203"/>
      </dsp:txXfrm>
    </dsp:sp>
    <dsp:sp modelId="{E23E3CD9-BD49-4114-BFF0-521FC5BB094B}">
      <dsp:nvSpPr>
        <dsp:cNvPr id="0" name=""/>
        <dsp:cNvSpPr/>
      </dsp:nvSpPr>
      <dsp:spPr>
        <a:xfrm rot="10800000">
          <a:off x="3053674" y="2593815"/>
          <a:ext cx="422119" cy="536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180310" y="2701131"/>
        <a:ext cx="295483" cy="321946"/>
      </dsp:txXfrm>
    </dsp:sp>
    <dsp:sp modelId="{31B8007D-6600-4074-AB8D-159ED4277783}">
      <dsp:nvSpPr>
        <dsp:cNvPr id="0" name=""/>
        <dsp:cNvSpPr/>
      </dsp:nvSpPr>
      <dsp:spPr>
        <a:xfrm>
          <a:off x="1264698" y="2067172"/>
          <a:ext cx="1589863" cy="1589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modeling</a:t>
          </a:r>
        </a:p>
      </dsp:txBody>
      <dsp:txXfrm>
        <a:off x="1497528" y="2300002"/>
        <a:ext cx="1124203" cy="1124203"/>
      </dsp:txXfrm>
    </dsp:sp>
    <dsp:sp modelId="{98ACF997-2FEA-42D2-9DA9-2FA20A9F9D5B}">
      <dsp:nvSpPr>
        <dsp:cNvPr id="0" name=""/>
        <dsp:cNvSpPr/>
      </dsp:nvSpPr>
      <dsp:spPr>
        <a:xfrm rot="18000000">
          <a:off x="2439175" y="1570856"/>
          <a:ext cx="422119" cy="536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70834" y="1733007"/>
        <a:ext cx="295483" cy="3219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l" eaLnBrk="0" hangingPunct="0">
              <a:spcBef>
                <a:spcPct val="0"/>
              </a:spcBef>
              <a:defRPr sz="1200"/>
            </a:lvl1pPr>
          </a:lstStyle>
          <a:p>
            <a:endParaRPr lang="en-CA"/>
          </a:p>
        </p:txBody>
      </p:sp>
      <p:sp>
        <p:nvSpPr>
          <p:cNvPr id="54275" name="Rectangle 3"/>
          <p:cNvSpPr>
            <a:spLocks noGrp="1" noChangeArrowheads="1"/>
          </p:cNvSpPr>
          <p:nvPr>
            <p:ph type="dt" sz="quarter" idx="1"/>
          </p:nvPr>
        </p:nvSpPr>
        <p:spPr bwMode="auto">
          <a:xfrm>
            <a:off x="397753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eaLnBrk="0" hangingPunct="0">
              <a:spcBef>
                <a:spcPct val="0"/>
              </a:spcBef>
              <a:defRPr sz="1200"/>
            </a:lvl1pPr>
          </a:lstStyle>
          <a:p>
            <a:fld id="{B1147304-85F3-4488-A474-85ECFE2F2874}" type="datetime1">
              <a:rPr lang="en-CA"/>
              <a:pPr/>
              <a:t>06/04/2018</a:t>
            </a:fld>
            <a:endParaRPr lang="en-CA"/>
          </a:p>
        </p:txBody>
      </p:sp>
      <p:sp>
        <p:nvSpPr>
          <p:cNvPr id="54276" name="Rectangle 4"/>
          <p:cNvSpPr>
            <a:spLocks noGrp="1" noChangeArrowheads="1"/>
          </p:cNvSpPr>
          <p:nvPr>
            <p:ph type="ftr" sz="quarter" idx="2"/>
          </p:nvPr>
        </p:nvSpPr>
        <p:spPr bwMode="auto">
          <a:xfrm>
            <a:off x="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l" eaLnBrk="0" hangingPunct="0">
              <a:spcBef>
                <a:spcPct val="0"/>
              </a:spcBef>
              <a:defRPr sz="1200"/>
            </a:lvl1pPr>
          </a:lstStyle>
          <a:p>
            <a:endParaRPr lang="en-CA"/>
          </a:p>
        </p:txBody>
      </p:sp>
      <p:sp>
        <p:nvSpPr>
          <p:cNvPr id="54277" name="Rectangle 5"/>
          <p:cNvSpPr>
            <a:spLocks noGrp="1" noChangeArrowheads="1"/>
          </p:cNvSpPr>
          <p:nvPr>
            <p:ph type="sldNum" sz="quarter" idx="3"/>
          </p:nvPr>
        </p:nvSpPr>
        <p:spPr bwMode="auto">
          <a:xfrm>
            <a:off x="397753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eaLnBrk="0" hangingPunct="0">
              <a:spcBef>
                <a:spcPct val="0"/>
              </a:spcBef>
              <a:defRPr sz="1200"/>
            </a:lvl1pPr>
          </a:lstStyle>
          <a:p>
            <a:fld id="{191F01AD-2840-4413-A1B6-0DBDFF44D208}" type="slidenum">
              <a:rPr lang="en-CA"/>
              <a:pPr/>
              <a:t>‹#›</a:t>
            </a:fld>
            <a:endParaRPr lang="en-CA"/>
          </a:p>
        </p:txBody>
      </p:sp>
    </p:spTree>
    <p:extLst>
      <p:ext uri="{BB962C8B-B14F-4D97-AF65-F5344CB8AC3E}">
        <p14:creationId xmlns:p14="http://schemas.microsoft.com/office/powerpoint/2010/main" val="247439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l">
              <a:spcBef>
                <a:spcPct val="0"/>
              </a:spcBef>
              <a:defRPr sz="1200"/>
            </a:lvl1pPr>
          </a:lstStyle>
          <a:p>
            <a:endParaRPr lang="en-CA"/>
          </a:p>
        </p:txBody>
      </p:sp>
      <p:sp>
        <p:nvSpPr>
          <p:cNvPr id="15363" name="Rectangle 3"/>
          <p:cNvSpPr>
            <a:spLocks noGrp="1" noChangeArrowheads="1"/>
          </p:cNvSpPr>
          <p:nvPr>
            <p:ph type="dt" idx="1"/>
          </p:nvPr>
        </p:nvSpPr>
        <p:spPr bwMode="auto">
          <a:xfrm>
            <a:off x="397753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spcBef>
                <a:spcPct val="0"/>
              </a:spcBef>
              <a:defRPr sz="1200"/>
            </a:lvl1pPr>
          </a:lstStyle>
          <a:p>
            <a:fld id="{298C0D5C-3848-4360-B903-BE8DE4ADC92E}" type="datetime1">
              <a:rPr lang="en-CA"/>
              <a:pPr/>
              <a:t>06/04/2018</a:t>
            </a:fld>
            <a:endParaRPr lang="en-CA"/>
          </a:p>
        </p:txBody>
      </p:sp>
      <p:sp>
        <p:nvSpPr>
          <p:cNvPr id="21508"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702946" y="4422459"/>
            <a:ext cx="5617208" cy="4188778"/>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5366" name="Rectangle 6"/>
          <p:cNvSpPr>
            <a:spLocks noGrp="1" noChangeArrowheads="1"/>
          </p:cNvSpPr>
          <p:nvPr>
            <p:ph type="ftr" sz="quarter" idx="4"/>
          </p:nvPr>
        </p:nvSpPr>
        <p:spPr bwMode="auto">
          <a:xfrm>
            <a:off x="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l">
              <a:spcBef>
                <a:spcPct val="0"/>
              </a:spcBef>
              <a:defRPr sz="1200"/>
            </a:lvl1pPr>
          </a:lstStyle>
          <a:p>
            <a:endParaRPr lang="en-CA"/>
          </a:p>
        </p:txBody>
      </p:sp>
      <p:sp>
        <p:nvSpPr>
          <p:cNvPr id="15367" name="Rectangle 7"/>
          <p:cNvSpPr>
            <a:spLocks noGrp="1" noChangeArrowheads="1"/>
          </p:cNvSpPr>
          <p:nvPr>
            <p:ph type="sldNum" sz="quarter" idx="5"/>
          </p:nvPr>
        </p:nvSpPr>
        <p:spPr bwMode="auto">
          <a:xfrm>
            <a:off x="397753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spcBef>
                <a:spcPct val="0"/>
              </a:spcBef>
              <a:defRPr sz="1200" smtClean="0"/>
            </a:lvl1pPr>
          </a:lstStyle>
          <a:p>
            <a:pPr>
              <a:defRPr/>
            </a:pPr>
            <a:fld id="{23F1C3A6-107D-4343-8EFF-D11168EED37D}" type="slidenum">
              <a:rPr lang="en-US"/>
              <a:pPr>
                <a:defRPr/>
              </a:pPr>
              <a:t>‹#›</a:t>
            </a:fld>
            <a:endParaRPr lang="en-US"/>
          </a:p>
        </p:txBody>
      </p:sp>
    </p:spTree>
    <p:extLst>
      <p:ext uri="{BB962C8B-B14F-4D97-AF65-F5344CB8AC3E}">
        <p14:creationId xmlns:p14="http://schemas.microsoft.com/office/powerpoint/2010/main" val="3523243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079" name="Rectangle 23"/>
          <p:cNvSpPr>
            <a:spLocks noChangeArrowheads="1"/>
          </p:cNvSpPr>
          <p:nvPr/>
        </p:nvSpPr>
        <p:spPr bwMode="hidden">
          <a:xfrm flipH="1">
            <a:off x="-2222" y="2497138"/>
            <a:ext cx="9144000" cy="1617662"/>
          </a:xfrm>
          <a:prstGeom prst="rect">
            <a:avLst/>
          </a:prstGeom>
          <a:gradFill rotWithShape="1">
            <a:gsLst>
              <a:gs pos="0">
                <a:srgbClr val="DBDEE5"/>
              </a:gs>
              <a:gs pos="100000">
                <a:schemeClr val="bg1"/>
              </a:gs>
            </a:gsLst>
            <a:lin ang="5400000" scaled="1"/>
          </a:gradFill>
          <a:ln w="12700" algn="ctr">
            <a:noFill/>
            <a:miter lim="800000"/>
            <a:headEnd/>
            <a:tailEnd/>
          </a:ln>
          <a:effectLst/>
        </p:spPr>
        <p:txBody>
          <a:bodyPr wrap="none" anchor="ctr"/>
          <a:lstStyle/>
          <a:p>
            <a:endParaRPr lang="en-CA"/>
          </a:p>
        </p:txBody>
      </p:sp>
      <p:sp>
        <p:nvSpPr>
          <p:cNvPr id="45082" name="titlemaster_line1"/>
          <p:cNvSpPr>
            <a:spLocks noChangeArrowheads="1"/>
          </p:cNvSpPr>
          <p:nvPr/>
        </p:nvSpPr>
        <p:spPr bwMode="black">
          <a:xfrm>
            <a:off x="-2222" y="2324100"/>
            <a:ext cx="2686050" cy="134938"/>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5083" name="titlemaster_line2"/>
          <p:cNvSpPr>
            <a:spLocks noChangeArrowheads="1"/>
          </p:cNvSpPr>
          <p:nvPr/>
        </p:nvSpPr>
        <p:spPr bwMode="black">
          <a:xfrm>
            <a:off x="2720340" y="2324100"/>
            <a:ext cx="6410325" cy="134938"/>
          </a:xfrm>
          <a:prstGeom prst="rect">
            <a:avLst/>
          </a:prstGeom>
          <a:solidFill>
            <a:srgbClr val="BBBBBA"/>
          </a:solidFill>
          <a:ln w="3175" algn="ctr">
            <a:solidFill>
              <a:srgbClr val="BBBBBA"/>
            </a:solidFill>
            <a:miter lim="800000"/>
            <a:headEnd/>
            <a:tailEnd/>
          </a:ln>
          <a:effectLst/>
        </p:spPr>
        <p:txBody>
          <a:bodyPr wrap="none" anchor="ctr"/>
          <a:lstStyle/>
          <a:p>
            <a:endParaRPr lang="en-CA"/>
          </a:p>
        </p:txBody>
      </p:sp>
      <p:sp>
        <p:nvSpPr>
          <p:cNvPr id="45084" name="Rectangle 28"/>
          <p:cNvSpPr>
            <a:spLocks noChangeArrowheads="1"/>
          </p:cNvSpPr>
          <p:nvPr/>
        </p:nvSpPr>
        <p:spPr bwMode="white">
          <a:xfrm>
            <a:off x="-2222" y="0"/>
            <a:ext cx="9144000" cy="2286000"/>
          </a:xfrm>
          <a:prstGeom prst="rect">
            <a:avLst/>
          </a:prstGeom>
          <a:gradFill rotWithShape="1">
            <a:gsLst>
              <a:gs pos="0">
                <a:srgbClr val="688A92"/>
              </a:gs>
              <a:gs pos="100000">
                <a:srgbClr val="5C7B82"/>
              </a:gs>
            </a:gsLst>
            <a:lin ang="5400000" scaled="1"/>
          </a:gradFill>
          <a:ln w="12700" algn="ctr">
            <a:noFill/>
            <a:miter lim="800000"/>
            <a:headEnd/>
            <a:tailEnd/>
          </a:ln>
          <a:effectLst/>
        </p:spPr>
        <p:txBody>
          <a:bodyPr wrap="none" anchor="ctr"/>
          <a:lstStyle/>
          <a:p>
            <a:endParaRPr lang="en-CA"/>
          </a:p>
        </p:txBody>
      </p:sp>
      <p:pic>
        <p:nvPicPr>
          <p:cNvPr id="45085" name="titlemaster_zslogo" descr="ZS-logo-isolate_GRYSCL"/>
          <p:cNvPicPr>
            <a:picLocks noChangeAspect="1" noChangeArrowheads="1"/>
          </p:cNvPicPr>
          <p:nvPr/>
        </p:nvPicPr>
        <p:blipFill>
          <a:blip r:embed="rId2" cstate="print">
            <a:lum bright="100000" contrast="100000"/>
          </a:blip>
          <a:srcRect/>
          <a:stretch>
            <a:fillRect/>
          </a:stretch>
        </p:blipFill>
        <p:spPr bwMode="black">
          <a:xfrm>
            <a:off x="566738" y="568325"/>
            <a:ext cx="1590675" cy="1377950"/>
          </a:xfrm>
          <a:prstGeom prst="rect">
            <a:avLst/>
          </a:prstGeom>
          <a:noFill/>
          <a:ln w="9525">
            <a:noFill/>
            <a:miter lim="800000"/>
            <a:headEnd/>
            <a:tailEnd/>
          </a:ln>
        </p:spPr>
      </p:pic>
      <p:sp>
        <p:nvSpPr>
          <p:cNvPr id="45101" name="slide_footer"/>
          <p:cNvSpPr>
            <a:spLocks noChangeArrowheads="1"/>
          </p:cNvSpPr>
          <p:nvPr/>
        </p:nvSpPr>
        <p:spPr bwMode="gray">
          <a:xfrm>
            <a:off x="4800600" y="6421438"/>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a:solidFill>
                <a:srgbClr val="5F5F5F"/>
              </a:solidFill>
            </a:endParaRPr>
          </a:p>
        </p:txBody>
      </p:sp>
      <p:sp>
        <p:nvSpPr>
          <p:cNvPr id="45102" name="slide_client&amp;project_name"/>
          <p:cNvSpPr>
            <a:spLocks noChangeArrowheads="1"/>
          </p:cNvSpPr>
          <p:nvPr/>
        </p:nvSpPr>
        <p:spPr bwMode="gray">
          <a:xfrm>
            <a:off x="2647950" y="2641600"/>
            <a:ext cx="6038850" cy="1365250"/>
          </a:xfrm>
          <a:prstGeom prst="rect">
            <a:avLst/>
          </a:prstGeom>
          <a:noFill/>
          <a:ln w="9525" algn="ctr">
            <a:noFill/>
            <a:miter lim="800000"/>
            <a:headEnd/>
            <a:tailEnd/>
          </a:ln>
          <a:effectLst/>
        </p:spPr>
        <p:txBody>
          <a:bodyPr lIns="86493" tIns="34922" rIns="86493" bIns="34922" anchor="b"/>
          <a:lstStyle/>
          <a:p>
            <a:pPr algn="l">
              <a:spcBef>
                <a:spcPct val="0"/>
              </a:spcBef>
            </a:pPr>
            <a:endParaRPr lang="en-US" sz="2700"/>
          </a:p>
        </p:txBody>
      </p:sp>
      <p:sp>
        <p:nvSpPr>
          <p:cNvPr id="45103" name="slide_projectinformation"/>
          <p:cNvSpPr>
            <a:spLocks noChangeArrowheads="1"/>
          </p:cNvSpPr>
          <p:nvPr/>
        </p:nvSpPr>
        <p:spPr bwMode="gray">
          <a:xfrm>
            <a:off x="2647950" y="3944938"/>
            <a:ext cx="6038850" cy="793750"/>
          </a:xfrm>
          <a:prstGeom prst="rect">
            <a:avLst/>
          </a:prstGeom>
          <a:noFill/>
          <a:ln w="9525" algn="ctr">
            <a:noFill/>
            <a:miter lim="800000"/>
            <a:headEnd/>
            <a:tailEnd/>
          </a:ln>
          <a:effectLst/>
        </p:spPr>
        <p:txBody>
          <a:bodyPr lIns="86493" tIns="34922" rIns="86493" bIns="34922"/>
          <a:lstStyle/>
          <a:p>
            <a:pPr algn="l" eaLnBrk="0" hangingPunct="0">
              <a:buSzPct val="110000"/>
            </a:pPr>
            <a:endParaRPr lang="en-US" sz="2000"/>
          </a:p>
        </p:txBody>
      </p:sp>
      <p:sp>
        <p:nvSpPr>
          <p:cNvPr id="45104" name="slide_date"/>
          <p:cNvSpPr>
            <a:spLocks noChangeArrowheads="1"/>
          </p:cNvSpPr>
          <p:nvPr/>
        </p:nvSpPr>
        <p:spPr bwMode="gray">
          <a:xfrm>
            <a:off x="2647950" y="4830763"/>
            <a:ext cx="6038850" cy="420687"/>
          </a:xfrm>
          <a:prstGeom prst="rect">
            <a:avLst/>
          </a:prstGeom>
          <a:noFill/>
          <a:ln w="9525" algn="ctr">
            <a:noFill/>
            <a:miter lim="800000"/>
            <a:headEnd/>
            <a:tailEnd/>
          </a:ln>
          <a:effectLst/>
        </p:spPr>
        <p:txBody>
          <a:bodyPr lIns="86493" tIns="34922" rIns="86493" bIns="34922"/>
          <a:lstStyle/>
          <a:p>
            <a:pPr algn="l">
              <a:lnSpc>
                <a:spcPct val="90000"/>
              </a:lnSpc>
              <a:spcBef>
                <a:spcPct val="50000"/>
              </a:spcBef>
              <a:buClr>
                <a:srgbClr val="688A92"/>
              </a:buClr>
              <a:buSzPct val="110000"/>
              <a:buFont typeface="Wingdings" pitchFamily="2" charset="2"/>
              <a:buNone/>
            </a:pPr>
            <a:endParaRPr lang="en-US" sz="2000">
              <a:solidFill>
                <a:srgbClr val="5F5F5F"/>
              </a:solidFill>
            </a:endParaRPr>
          </a:p>
        </p:txBody>
      </p:sp>
      <p:sp>
        <p:nvSpPr>
          <p:cNvPr id="45105" name="slide_disclaimer"/>
          <p:cNvSpPr>
            <a:spLocks noChangeArrowheads="1"/>
          </p:cNvSpPr>
          <p:nvPr/>
        </p:nvSpPr>
        <p:spPr bwMode="gray">
          <a:xfrm>
            <a:off x="2633663" y="5357813"/>
            <a:ext cx="6007100" cy="457200"/>
          </a:xfrm>
          <a:prstGeom prst="rect">
            <a:avLst/>
          </a:prstGeom>
          <a:noFill/>
          <a:ln w="12700">
            <a:noFill/>
            <a:miter lim="800000"/>
            <a:headEnd/>
            <a:tailEnd/>
          </a:ln>
          <a:effectLst/>
        </p:spPr>
        <p:txBody>
          <a:bodyPr lIns="86493" tIns="43247" rIns="86493" bIns="43247" anchor="ctr"/>
          <a:lstStyle/>
          <a:p>
            <a:pPr algn="l" defTabSz="865188" eaLnBrk="0" hangingPunct="0">
              <a:spcBef>
                <a:spcPct val="0"/>
              </a:spcBef>
            </a:pPr>
            <a:endParaRPr lang="en-US" sz="1000">
              <a:solidFill>
                <a:srgbClr val="5F5F5F"/>
              </a:solidFill>
            </a:endParaRPr>
          </a:p>
        </p:txBody>
      </p:sp>
      <p:sp>
        <p:nvSpPr>
          <p:cNvPr id="45110" name="titlemaster_clientname"/>
          <p:cNvSpPr>
            <a:spLocks noGrp="1" noChangeArrowheads="1"/>
          </p:cNvSpPr>
          <p:nvPr>
            <p:ph type="ctrTitle"/>
          </p:nvPr>
        </p:nvSpPr>
        <p:spPr bwMode="gray">
          <a:xfrm>
            <a:off x="2800350" y="2794000"/>
            <a:ext cx="6038850" cy="1365250"/>
          </a:xfrm>
        </p:spPr>
        <p:txBody>
          <a:bodyPr anchor="b"/>
          <a:lstStyle>
            <a:lvl1pPr>
              <a:defRPr sz="2700"/>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2800350" y="4097338"/>
            <a:ext cx="6038850" cy="793750"/>
          </a:xfrm>
          <a:ln algn="ctr"/>
        </p:spPr>
        <p:txBody>
          <a:bodyPr lIns="86493" tIns="34922" rIns="86493" bIns="34922"/>
          <a:lstStyle>
            <a:lvl1pPr marL="0" indent="0">
              <a:buClrTx/>
              <a:buFontTx/>
              <a:buNone/>
              <a:defRPr sz="2000"/>
            </a:lvl1pPr>
          </a:lstStyle>
          <a:p>
            <a:r>
              <a:rPr lang="en-US"/>
              <a:t>Click to edit Master subtitle style</a:t>
            </a: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5083"/>
                                        </p:tgtEl>
                                        <p:attrNameLst>
                                          <p:attrName>style.visibility</p:attrName>
                                        </p:attrNameLst>
                                      </p:cBhvr>
                                      <p:to>
                                        <p:strVal val="visible"/>
                                      </p:to>
                                    </p:set>
                                    <p:animEffect transition="in" filter="wipe(right)">
                                      <p:cBhvr>
                                        <p:cTn id="7" dur="1000"/>
                                        <p:tgtEl>
                                          <p:spTgt spid="45083"/>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45082"/>
                                        </p:tgtEl>
                                        <p:attrNameLst>
                                          <p:attrName>style.visibility</p:attrName>
                                        </p:attrNameLst>
                                      </p:cBhvr>
                                      <p:to>
                                        <p:strVal val="visible"/>
                                      </p:to>
                                    </p:set>
                                    <p:animEffect transition="in" filter="fade">
                                      <p:cBhvr>
                                        <p:cTn id="10" dur="1000"/>
                                        <p:tgtEl>
                                          <p:spTgt spid="4508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45084"/>
                                        </p:tgtEl>
                                        <p:attrNameLst>
                                          <p:attrName>style.visibility</p:attrName>
                                        </p:attrNameLst>
                                      </p:cBhvr>
                                      <p:to>
                                        <p:strVal val="visible"/>
                                      </p:to>
                                    </p:set>
                                    <p:animEffect transition="in" filter="fade">
                                      <p:cBhvr>
                                        <p:cTn id="13" dur="1000"/>
                                        <p:tgtEl>
                                          <p:spTgt spid="45084"/>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45079"/>
                                        </p:tgtEl>
                                        <p:attrNameLst>
                                          <p:attrName>style.visibility</p:attrName>
                                        </p:attrNameLst>
                                      </p:cBhvr>
                                      <p:to>
                                        <p:strVal val="visible"/>
                                      </p:to>
                                    </p:set>
                                    <p:animEffect transition="in" filter="fade">
                                      <p:cBhvr>
                                        <p:cTn id="16" dur="1000"/>
                                        <p:tgtEl>
                                          <p:spTgt spid="45079"/>
                                        </p:tgtEl>
                                      </p:cBhvr>
                                    </p:animEffect>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45110"/>
                                        </p:tgtEl>
                                        <p:attrNameLst>
                                          <p:attrName>style.visibility</p:attrName>
                                        </p:attrNameLst>
                                      </p:cBhvr>
                                      <p:to>
                                        <p:strVal val="visible"/>
                                      </p:to>
                                    </p:set>
                                    <p:animEffect transition="in" filter="fade">
                                      <p:cBhvr>
                                        <p:cTn id="20" dur="1000"/>
                                        <p:tgtEl>
                                          <p:spTgt spid="451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111">
                                            <p:txEl>
                                              <p:pRg st="0" end="0"/>
                                            </p:txEl>
                                          </p:spTgt>
                                        </p:tgtEl>
                                        <p:attrNameLst>
                                          <p:attrName>style.visibility</p:attrName>
                                        </p:attrNameLst>
                                      </p:cBhvr>
                                      <p:to>
                                        <p:strVal val="visible"/>
                                      </p:to>
                                    </p:set>
                                    <p:animEffect transition="in" filter="fade">
                                      <p:cBhvr>
                                        <p:cTn id="23"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9" grpId="0" animBg="1"/>
      <p:bldP spid="45082" grpId="0" animBg="1"/>
      <p:bldP spid="45083" grpId="0" animBg="1"/>
      <p:bldP spid="45084" grpId="0" animBg="1"/>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39738"/>
            <a:ext cx="2068512"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5" y="439738"/>
            <a:ext cx="6056313"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5" y="1600200"/>
            <a:ext cx="40592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0263" y="1600200"/>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0" y="1039813"/>
            <a:ext cx="433388" cy="134937"/>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3038" name="Rectangle 30"/>
          <p:cNvSpPr>
            <a:spLocks noChangeArrowheads="1"/>
          </p:cNvSpPr>
          <p:nvPr/>
        </p:nvSpPr>
        <p:spPr bwMode="black">
          <a:xfrm>
            <a:off x="467678" y="1039813"/>
            <a:ext cx="8662987" cy="134937"/>
          </a:xfrm>
          <a:prstGeom prst="rect">
            <a:avLst/>
          </a:prstGeom>
          <a:solidFill>
            <a:srgbClr val="BBBBBA"/>
          </a:solidFill>
          <a:ln w="3175" algn="ctr">
            <a:solidFill>
              <a:srgbClr val="BBBBBA"/>
            </a:solidFill>
            <a:miter lim="800000"/>
            <a:headEnd/>
            <a:tailEnd/>
          </a:ln>
          <a:effectLst/>
        </p:spPr>
        <p:txBody>
          <a:bodyPr wrap="none" anchor="ctr"/>
          <a:lstStyle/>
          <a:p>
            <a:endParaRPr lang="en-CA"/>
          </a:p>
        </p:txBody>
      </p:sp>
      <p:sp>
        <p:nvSpPr>
          <p:cNvPr id="43039" name="Rectangle 31"/>
          <p:cNvSpPr>
            <a:spLocks noChangeArrowheads="1"/>
          </p:cNvSpPr>
          <p:nvPr/>
        </p:nvSpPr>
        <p:spPr bwMode="hidden">
          <a:xfrm flipH="1">
            <a:off x="-2222" y="1212850"/>
            <a:ext cx="9144000" cy="633413"/>
          </a:xfrm>
          <a:prstGeom prst="rect">
            <a:avLst/>
          </a:prstGeom>
          <a:gradFill rotWithShape="1">
            <a:gsLst>
              <a:gs pos="0">
                <a:srgbClr val="E4E6EB"/>
              </a:gs>
              <a:gs pos="100000">
                <a:srgbClr val="FFFFFF"/>
              </a:gs>
            </a:gsLst>
            <a:lin ang="5400000" scaled="1"/>
          </a:gradFill>
          <a:ln w="12700" algn="ctr">
            <a:noFill/>
            <a:miter lim="800000"/>
            <a:headEnd/>
            <a:tailEnd/>
          </a:ln>
          <a:effectLst/>
        </p:spPr>
        <p:txBody>
          <a:bodyPr wrap="none" anchor="ctr"/>
          <a:lstStyle/>
          <a:p>
            <a:endParaRPr lang="en-CA"/>
          </a:p>
        </p:txBody>
      </p:sp>
      <p:sp>
        <p:nvSpPr>
          <p:cNvPr id="43040" name="slidemaster_title"/>
          <p:cNvSpPr>
            <a:spLocks noGrp="1" noChangeArrowheads="1"/>
          </p:cNvSpPr>
          <p:nvPr>
            <p:ph type="title"/>
          </p:nvPr>
        </p:nvSpPr>
        <p:spPr bwMode="black">
          <a:xfrm>
            <a:off x="430213" y="439738"/>
            <a:ext cx="8275637" cy="37465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p>
            <a:pPr lvl="0"/>
            <a:r>
              <a:rPr lang="en-CA"/>
              <a:t>Heading Text is Arial 20</a:t>
            </a:r>
          </a:p>
        </p:txBody>
      </p:sp>
      <p:sp>
        <p:nvSpPr>
          <p:cNvPr id="43043" name="slidemaster_filename"/>
          <p:cNvSpPr>
            <a:spLocks noChangeArrowheads="1"/>
          </p:cNvSpPr>
          <p:nvPr/>
        </p:nvSpPr>
        <p:spPr bwMode="black">
          <a:xfrm>
            <a:off x="6738938" y="6656388"/>
            <a:ext cx="2176462" cy="128587"/>
          </a:xfrm>
          <a:prstGeom prst="rect">
            <a:avLst/>
          </a:prstGeom>
          <a:noFill/>
          <a:ln w="9525">
            <a:noFill/>
            <a:miter lim="800000"/>
            <a:headEnd/>
            <a:tailEnd/>
          </a:ln>
          <a:effectLst/>
        </p:spPr>
        <p:txBody>
          <a:bodyPr lIns="0" tIns="0" rIns="0" bIns="0" anchor="b"/>
          <a:lstStyle/>
          <a:p>
            <a:pPr algn="r" defTabSz="938213">
              <a:lnSpc>
                <a:spcPct val="80000"/>
              </a:lnSpc>
              <a:spcBef>
                <a:spcPct val="0"/>
              </a:spcBef>
            </a:pPr>
            <a:r>
              <a:rPr lang="en-US" sz="600">
                <a:solidFill>
                  <a:srgbClr val="5F5F5F"/>
                </a:solidFill>
              </a:rPr>
              <a:t>Data analysis with R - I</a:t>
            </a:r>
            <a:endParaRPr lang="en-CA" sz="600">
              <a:solidFill>
                <a:srgbClr val="5F5F5F"/>
              </a:solidFill>
            </a:endParaRP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1600"/>
          </a:p>
        </p:txBody>
      </p:sp>
      <p:sp>
        <p:nvSpPr>
          <p:cNvPr id="43045" name="slidemaster_content"/>
          <p:cNvSpPr>
            <a:spLocks noGrp="1" noChangeArrowheads="1"/>
          </p:cNvSpPr>
          <p:nvPr>
            <p:ph type="body" idx="1"/>
          </p:nvPr>
        </p:nvSpPr>
        <p:spPr bwMode="black">
          <a:xfrm>
            <a:off x="428625" y="1600200"/>
            <a:ext cx="827246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p:txBody>
      </p:sp>
      <p:sp>
        <p:nvSpPr>
          <p:cNvPr id="43048" name="slidemaster_copyright"/>
          <p:cNvSpPr>
            <a:spLocks noChangeArrowheads="1"/>
          </p:cNvSpPr>
          <p:nvPr/>
        </p:nvSpPr>
        <p:spPr bwMode="auto">
          <a:xfrm>
            <a:off x="228600" y="6653213"/>
            <a:ext cx="2174875" cy="128587"/>
          </a:xfrm>
          <a:prstGeom prst="rect">
            <a:avLst/>
          </a:prstGeom>
          <a:noFill/>
          <a:ln w="9525">
            <a:noFill/>
            <a:miter lim="800000"/>
            <a:headEnd/>
            <a:tailEnd/>
          </a:ln>
          <a:effectLst/>
        </p:spPr>
        <p:txBody>
          <a:bodyPr wrap="none" lIns="0" tIns="0" rIns="0" bIns="0" anchor="b"/>
          <a:lstStyle/>
          <a:p>
            <a:pPr algn="l" defTabSz="938213">
              <a:lnSpc>
                <a:spcPct val="80000"/>
              </a:lnSpc>
              <a:spcBef>
                <a:spcPct val="0"/>
              </a:spcBef>
            </a:pPr>
            <a:r>
              <a:rPr lang="en-CA" sz="600" dirty="0">
                <a:solidFill>
                  <a:srgbClr val="5F5F5F"/>
                </a:solidFill>
              </a:rPr>
              <a:t>© 2014 ZS Associates </a:t>
            </a:r>
          </a:p>
        </p:txBody>
      </p:sp>
      <p:sp>
        <p:nvSpPr>
          <p:cNvPr id="43049" name="slidemaster_pagenumber"/>
          <p:cNvSpPr txBox="1">
            <a:spLocks noChangeArrowheads="1"/>
          </p:cNvSpPr>
          <p:nvPr/>
        </p:nvSpPr>
        <p:spPr bwMode="auto">
          <a:xfrm>
            <a:off x="4114800" y="6662738"/>
            <a:ext cx="914400" cy="136525"/>
          </a:xfrm>
          <a:prstGeom prst="rect">
            <a:avLst/>
          </a:prstGeom>
          <a:noFill/>
          <a:ln w="12700" algn="ctr">
            <a:noFill/>
            <a:miter lim="800000"/>
            <a:headEnd/>
            <a:tailEnd/>
          </a:ln>
          <a:effectLst/>
        </p:spPr>
        <p:txBody>
          <a:bodyPr tIns="0" bIns="0">
            <a:spAutoFit/>
          </a:bodyPr>
          <a:lstStyle/>
          <a:p>
            <a:pPr>
              <a:spcBef>
                <a:spcPct val="50000"/>
              </a:spcBef>
            </a:pPr>
            <a:r>
              <a:rPr lang="en-CA" sz="900"/>
              <a:t>− </a:t>
            </a:r>
            <a:fld id="{4E4CFDC4-36B3-40DA-9605-892F7981CB63}" type="slidenum">
              <a:rPr lang="en-CA" sz="900"/>
              <a:pPr>
                <a:spcBef>
                  <a:spcPct val="50000"/>
                </a:spcBef>
              </a:pPr>
              <a:t>‹#›</a:t>
            </a:fld>
            <a:r>
              <a:rPr lang="en-CA" sz="900"/>
              <a:t> −</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p:titleStyle>
    <p:body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jpeg"/><Relationship Id="rId5" Type="http://schemas.openxmlformats.org/officeDocument/2006/relationships/diagramColors" Target="../diagrams/colors1.xml"/><Relationship Id="rId10" Type="http://schemas.openxmlformats.org/officeDocument/2006/relationships/image" Target="../media/image6.jpe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slide_footer"/>
          <p:cNvSpPr>
            <a:spLocks noChangeArrowheads="1"/>
          </p:cNvSpPr>
          <p:nvPr/>
        </p:nvSpPr>
        <p:spPr bwMode="black">
          <a:xfrm>
            <a:off x="4800600" y="6421438"/>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r>
              <a:rPr lang="en-CA" sz="1000">
                <a:solidFill>
                  <a:srgbClr val="5F5F5F"/>
                </a:solidFill>
              </a:rPr>
              <a:t>ZS Associates | 847.492.3600 | www.zsassociates.com</a:t>
            </a:r>
          </a:p>
        </p:txBody>
      </p:sp>
      <p:sp>
        <p:nvSpPr>
          <p:cNvPr id="48143" name="slide_project&amp;pres_name"/>
          <p:cNvSpPr>
            <a:spLocks noChangeArrowheads="1"/>
          </p:cNvSpPr>
          <p:nvPr/>
        </p:nvSpPr>
        <p:spPr bwMode="blackWhite">
          <a:xfrm>
            <a:off x="2651125" y="3189288"/>
            <a:ext cx="6043613" cy="1362075"/>
          </a:xfrm>
          <a:prstGeom prst="rect">
            <a:avLst/>
          </a:prstGeom>
          <a:noFill/>
          <a:ln w="9525" algn="ctr">
            <a:noFill/>
            <a:miter lim="800000"/>
            <a:headEnd/>
            <a:tailEnd/>
          </a:ln>
          <a:effectLst/>
        </p:spPr>
        <p:txBody>
          <a:bodyPr lIns="86493" tIns="34922" rIns="86493" bIns="34922" anchor="b"/>
          <a:lstStyle/>
          <a:p>
            <a:pPr algn="l">
              <a:spcBef>
                <a:spcPct val="0"/>
              </a:spcBef>
            </a:pPr>
            <a:r>
              <a:rPr lang="en-CA" sz="2400" dirty="0"/>
              <a:t>Data Mining with R</a:t>
            </a:r>
            <a:br>
              <a:rPr lang="en-CA" sz="2400" dirty="0"/>
            </a:br>
            <a:endParaRPr lang="en-CA" sz="2400" dirty="0"/>
          </a:p>
        </p:txBody>
      </p:sp>
      <p:sp>
        <p:nvSpPr>
          <p:cNvPr id="48145" name="slide_disclaimer"/>
          <p:cNvSpPr txBox="1">
            <a:spLocks noChangeArrowheads="1"/>
          </p:cNvSpPr>
          <p:nvPr/>
        </p:nvSpPr>
        <p:spPr bwMode="blackWhite">
          <a:xfrm>
            <a:off x="2633663" y="5637213"/>
            <a:ext cx="5119687" cy="457200"/>
          </a:xfrm>
          <a:prstGeom prst="rect">
            <a:avLst/>
          </a:prstGeom>
          <a:noFill/>
          <a:ln w="12700" algn="ctr">
            <a:noFill/>
            <a:miter lim="800000"/>
            <a:headEnd/>
            <a:tailEnd/>
          </a:ln>
          <a:effectLst/>
        </p:spPr>
        <p:txBody>
          <a:bodyPr lIns="82296" rIns="82296" anchor="ctr"/>
          <a:lstStyle/>
          <a:p>
            <a:pPr algn="l"/>
            <a:r>
              <a:rPr lang="en-CA" sz="1000">
                <a:solidFill>
                  <a:srgbClr val="5F5F5F"/>
                </a:solidFill>
                <a:ea typeface="Arial" charset="0"/>
                <a:cs typeface="Arial" charset="0"/>
              </a:rPr>
              <a:t>This presentation is solely for the use of client personnel. No part of it may be circulated, quoted or reproduced for distribution outside of the client organization without prior written approval of ZS Associates.</a:t>
            </a:r>
          </a:p>
        </p:txBody>
      </p:sp>
      <p:sp>
        <p:nvSpPr>
          <p:cNvPr id="48146" name="slide_clientName"/>
          <p:cNvSpPr>
            <a:spLocks noChangeArrowheads="1"/>
          </p:cNvSpPr>
          <p:nvPr/>
        </p:nvSpPr>
        <p:spPr bwMode="blackWhite">
          <a:xfrm>
            <a:off x="2651125" y="4775200"/>
            <a:ext cx="6043613" cy="304800"/>
          </a:xfrm>
          <a:prstGeom prst="rect">
            <a:avLst/>
          </a:prstGeom>
          <a:noFill/>
          <a:ln w="9525" algn="ctr">
            <a:noFill/>
            <a:miter lim="800000"/>
            <a:headEnd/>
            <a:tailEnd/>
          </a:ln>
          <a:effectLst/>
        </p:spPr>
        <p:txBody>
          <a:bodyPr lIns="86493" tIns="34922" rIns="86493" bIns="34922"/>
          <a:lstStyle/>
          <a:p>
            <a:pPr algn="l" eaLnBrk="0" hangingPunct="0">
              <a:buSzPct val="110000"/>
            </a:pPr>
            <a:r>
              <a:rPr lang="en-CA" sz="1800" dirty="0"/>
              <a:t>For Internal Purposes Only</a:t>
            </a:r>
          </a:p>
        </p:txBody>
      </p:sp>
      <p:pic>
        <p:nvPicPr>
          <p:cNvPr id="7" name="Picture 2" descr="http://rhrv.r-forge.r-project.org/css/images/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694" y="457200"/>
            <a:ext cx="1742688" cy="13220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137"/>
                                        </p:tgtEl>
                                        <p:attrNameLst>
                                          <p:attrName>style.visibility</p:attrName>
                                        </p:attrNameLst>
                                      </p:cBhvr>
                                      <p:to>
                                        <p:strVal val="visible"/>
                                      </p:to>
                                    </p:set>
                                    <p:animEffect transition="in" filter="fade">
                                      <p:cBhvr>
                                        <p:cTn id="7" dur="400"/>
                                        <p:tgtEl>
                                          <p:spTgt spid="481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43"/>
                                        </p:tgtEl>
                                        <p:attrNameLst>
                                          <p:attrName>style.visibility</p:attrName>
                                        </p:attrNameLst>
                                      </p:cBhvr>
                                      <p:to>
                                        <p:strVal val="visible"/>
                                      </p:to>
                                    </p:set>
                                    <p:animEffect transition="in" filter="fade">
                                      <p:cBhvr>
                                        <p:cTn id="10" dur="1000"/>
                                        <p:tgtEl>
                                          <p:spTgt spid="481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145"/>
                                        </p:tgtEl>
                                        <p:attrNameLst>
                                          <p:attrName>style.visibility</p:attrName>
                                        </p:attrNameLst>
                                      </p:cBhvr>
                                      <p:to>
                                        <p:strVal val="visible"/>
                                      </p:to>
                                    </p:set>
                                    <p:animEffect transition="in" filter="fade">
                                      <p:cBhvr>
                                        <p:cTn id="13" dur="1000"/>
                                        <p:tgtEl>
                                          <p:spTgt spid="481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146"/>
                                        </p:tgtEl>
                                        <p:attrNameLst>
                                          <p:attrName>style.visibility</p:attrName>
                                        </p:attrNameLst>
                                      </p:cBhvr>
                                      <p:to>
                                        <p:strVal val="visible"/>
                                      </p:to>
                                    </p:set>
                                    <p:animEffect transition="in" filter="fade">
                                      <p:cBhvr>
                                        <p:cTn id="16" dur="10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p:bldP spid="48143" grpId="0"/>
      <p:bldP spid="48145" grpId="0"/>
      <p:bldP spid="48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toolkit</a:t>
            </a:r>
          </a:p>
        </p:txBody>
      </p:sp>
      <p:graphicFrame>
        <p:nvGraphicFramePr>
          <p:cNvPr id="6" name="Table 5"/>
          <p:cNvGraphicFramePr>
            <a:graphicFrameLocks noGrp="1"/>
          </p:cNvGraphicFramePr>
          <p:nvPr>
            <p:extLst>
              <p:ext uri="{D42A27DB-BD31-4B8C-83A1-F6EECF244321}">
                <p14:modId xmlns:p14="http://schemas.microsoft.com/office/powerpoint/2010/main" val="3194593461"/>
              </p:ext>
            </p:extLst>
          </p:nvPr>
        </p:nvGraphicFramePr>
        <p:xfrm>
          <a:off x="152401" y="1524000"/>
          <a:ext cx="8839199" cy="5044807"/>
        </p:xfrm>
        <a:graphic>
          <a:graphicData uri="http://schemas.openxmlformats.org/drawingml/2006/table">
            <a:tbl>
              <a:tblPr firstRow="1" bandRow="1">
                <a:tableStyleId>{5C22544A-7EE6-4342-B048-85BDC9FD1C3A}</a:tableStyleId>
              </a:tblPr>
              <a:tblGrid>
                <a:gridCol w="1981199">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238699">
                <a:tc>
                  <a:txBody>
                    <a:bodyPr/>
                    <a:lstStyle/>
                    <a:p>
                      <a:pPr algn="ctr"/>
                      <a:r>
                        <a:rPr lang="en-US" sz="1400" dirty="0">
                          <a:solidFill>
                            <a:schemeClr val="bg1"/>
                          </a:solidFill>
                        </a:rPr>
                        <a:t>Function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Syntax</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What it</a:t>
                      </a:r>
                      <a:r>
                        <a:rPr lang="en-US" sz="1400" baseline="0" dirty="0">
                          <a:solidFill>
                            <a:schemeClr val="bg1"/>
                          </a:solidFill>
                        </a:rPr>
                        <a:t> does</a:t>
                      </a:r>
                      <a:endParaRPr lang="en-US" sz="1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238699">
                <a:tc>
                  <a:txBody>
                    <a:bodyPr/>
                    <a:lstStyle/>
                    <a:p>
                      <a:pPr marL="0" indent="0" algn="ctr">
                        <a:buNone/>
                      </a:pPr>
                      <a:r>
                        <a:rPr lang="en-US" sz="2000" b="1" dirty="0">
                          <a:latin typeface="+mj-lt"/>
                        </a:rPr>
                        <a:t>READ.CSV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err="1">
                          <a:latin typeface="Courier New" pitchFamily="49" charset="0"/>
                        </a:rPr>
                        <a:t>mydata</a:t>
                      </a:r>
                      <a:r>
                        <a:rPr lang="en-US" sz="1100" dirty="0">
                          <a:latin typeface="Courier New" pitchFamily="49" charset="0"/>
                        </a:rPr>
                        <a:t> &lt;- read.csv(</a:t>
                      </a:r>
                    </a:p>
                    <a:p>
                      <a:pPr marL="0" indent="0">
                        <a:buNone/>
                      </a:pPr>
                      <a:r>
                        <a:rPr lang="en-US" sz="1100" dirty="0">
                          <a:latin typeface="Courier New" pitchFamily="49" charset="0"/>
                        </a:rPr>
                        <a:t>	file = "mydata.csv", </a:t>
                      </a:r>
                      <a:r>
                        <a:rPr lang="en-US" sz="1100" dirty="0" err="1">
                          <a:latin typeface="Courier New" pitchFamily="49" charset="0"/>
                        </a:rPr>
                        <a:t>stringsAsFactors</a:t>
                      </a:r>
                      <a:r>
                        <a:rPr lang="en-US" sz="1100" dirty="0">
                          <a:latin typeface="Courier New" pitchFamily="49" charset="0"/>
                        </a:rPr>
                        <a:t> = FALSE, </a:t>
                      </a:r>
                    </a:p>
                    <a:p>
                      <a:pPr marL="0" indent="0">
                        <a:buNone/>
                      </a:pPr>
                      <a:r>
                        <a:rPr lang="en-US" sz="1100" dirty="0">
                          <a:latin typeface="Courier New" pitchFamily="49" charset="0"/>
                        </a:rPr>
                        <a:t>	header = TRUE, </a:t>
                      </a:r>
                      <a:r>
                        <a:rPr lang="en-US" sz="1100" dirty="0" err="1">
                          <a:latin typeface="Courier New" pitchFamily="49" charset="0"/>
                        </a:rPr>
                        <a:t>sep</a:t>
                      </a:r>
                      <a:r>
                        <a:rPr lang="en-US" sz="1100" dirty="0">
                          <a:latin typeface="Courier New" pitchFamily="49" charset="0"/>
                        </a:rPr>
                        <a:t> =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000" dirty="0">
                          <a:solidFill>
                            <a:schemeClr val="tx1"/>
                          </a:solidFill>
                        </a:rPr>
                        <a:t>Read to 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238699">
                <a:tc>
                  <a:txBody>
                    <a:bodyPr/>
                    <a:lstStyle/>
                    <a:p>
                      <a:pPr marL="0" indent="0" algn="ctr">
                        <a:buNone/>
                      </a:pPr>
                      <a:r>
                        <a:rPr lang="en-US" sz="2000" b="1" dirty="0">
                          <a:latin typeface="+mj-lt"/>
                        </a:rPr>
                        <a:t>WRITE.CSV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a:latin typeface="Courier New" pitchFamily="49" charset="0"/>
                        </a:rPr>
                        <a:t>write.csv(</a:t>
                      </a:r>
                    </a:p>
                    <a:p>
                      <a:pPr marL="0" indent="0">
                        <a:buNone/>
                      </a:pPr>
                      <a:r>
                        <a:rPr lang="en-US" sz="1100" dirty="0">
                          <a:latin typeface="Courier New" pitchFamily="49" charset="0"/>
                        </a:rPr>
                        <a:t>	</a:t>
                      </a:r>
                      <a:r>
                        <a:rPr lang="en-US" sz="1100" dirty="0" err="1">
                          <a:latin typeface="Courier New" pitchFamily="49" charset="0"/>
                        </a:rPr>
                        <a:t>mydata</a:t>
                      </a:r>
                      <a:r>
                        <a:rPr lang="en-US" sz="1100" dirty="0">
                          <a:latin typeface="Courier New" pitchFamily="49" charset="0"/>
                        </a:rPr>
                        <a:t>, file = “mydata_out.csv”, </a:t>
                      </a:r>
                    </a:p>
                    <a:p>
                      <a:pPr marL="0" indent="0">
                        <a:buNone/>
                      </a:pPr>
                      <a:r>
                        <a:rPr lang="en-US" sz="1100" dirty="0">
                          <a:latin typeface="Courier New" pitchFamily="49" charset="0"/>
                        </a:rPr>
                        <a:t>	</a:t>
                      </a:r>
                      <a:r>
                        <a:rPr lang="en-US" sz="1100" dirty="0" err="1">
                          <a:latin typeface="Courier New" pitchFamily="49" charset="0"/>
                        </a:rPr>
                        <a:t>row.names</a:t>
                      </a:r>
                      <a:r>
                        <a:rPr lang="en-US" sz="1100" dirty="0">
                          <a:latin typeface="Courier New" pitchFamily="49" charset="0"/>
                        </a:rPr>
                        <a:t> = FALSE, </a:t>
                      </a:r>
                      <a:r>
                        <a:rPr lang="en-US" sz="1100" dirty="0" err="1">
                          <a:latin typeface="Courier New" pitchFamily="49" charset="0"/>
                        </a:rPr>
                        <a:t>na</a:t>
                      </a:r>
                      <a:r>
                        <a:rPr lang="en-US" sz="1100" dirty="0">
                          <a:latin typeface="Courier New" pitchFamily="49" charset="0"/>
                        </a:rPr>
                        <a:t> = NA)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000" dirty="0">
                          <a:solidFill>
                            <a:schemeClr val="tx1"/>
                          </a:solidFill>
                        </a:rPr>
                        <a:t>Write to 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APPLY</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apply(data, c(1, 2), function(x) …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Apply function over rows and/or columns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TABLE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table(data$field1, data$field2)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Count across levels (ZSLIST)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DIM / LENGTH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dim(data)/length(vector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Size/length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10308">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MERGE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merge(x, y, by = c(…), </a:t>
                      </a:r>
                      <a:r>
                        <a:rPr lang="en-US" sz="1100" dirty="0" err="1">
                          <a:solidFill>
                            <a:schemeClr val="tx1"/>
                          </a:solidFill>
                          <a:latin typeface="Courier New" pitchFamily="49" charset="0"/>
                        </a:rPr>
                        <a:t>all.x</a:t>
                      </a:r>
                      <a:r>
                        <a:rPr lang="en-US" sz="1100" dirty="0">
                          <a:solidFill>
                            <a:schemeClr val="tx1"/>
                          </a:solidFill>
                          <a:latin typeface="Courier New" pitchFamily="49" charset="0"/>
                        </a:rPr>
                        <a:t> = TRUE)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Merge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549007">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ARRANGE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arrange(</a:t>
                      </a:r>
                      <a:r>
                        <a:rPr lang="en-US" sz="1100" dirty="0" err="1">
                          <a:solidFill>
                            <a:schemeClr val="tx1"/>
                          </a:solidFill>
                          <a:latin typeface="Courier New" pitchFamily="49" charset="0"/>
                        </a:rPr>
                        <a:t>mydata</a:t>
                      </a:r>
                      <a:r>
                        <a:rPr lang="en-US" sz="1100" dirty="0">
                          <a:solidFill>
                            <a:schemeClr val="tx1"/>
                          </a:solidFill>
                          <a:latin typeface="Courier New" pitchFamily="49" charset="0"/>
                        </a:rPr>
                        <a:t>,</a:t>
                      </a:r>
                      <a:r>
                        <a:rPr lang="en-US" sz="1100" baseline="0" dirty="0">
                          <a:solidFill>
                            <a:schemeClr val="tx1"/>
                          </a:solidFill>
                          <a:latin typeface="Courier New" pitchFamily="49" charset="0"/>
                        </a:rPr>
                        <a:t> </a:t>
                      </a:r>
                      <a:r>
                        <a:rPr lang="en-US" sz="1100" dirty="0">
                          <a:solidFill>
                            <a:schemeClr val="tx1"/>
                          </a:solidFill>
                          <a:latin typeface="Courier New" pitchFamily="49" charset="0"/>
                        </a:rPr>
                        <a:t>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Sort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SUBSET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subset(</a:t>
                      </a:r>
                      <a:r>
                        <a:rPr lang="en-US" sz="1100" dirty="0" err="1">
                          <a:solidFill>
                            <a:schemeClr val="tx1"/>
                          </a:solidFill>
                          <a:latin typeface="Courier New" pitchFamily="49" charset="0"/>
                        </a:rPr>
                        <a:t>mydata</a:t>
                      </a:r>
                      <a:r>
                        <a:rPr lang="en-US" sz="1100" dirty="0">
                          <a:solidFill>
                            <a:schemeClr val="tx1"/>
                          </a:solidFill>
                          <a:latin typeface="Courier New" pitchFamily="49" charset="0"/>
                        </a:rPr>
                        <a:t>, age &lt;= 50,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	select = c(“</a:t>
                      </a:r>
                      <a:r>
                        <a:rPr lang="en-US" sz="1100" dirty="0" err="1">
                          <a:solidFill>
                            <a:schemeClr val="tx1"/>
                          </a:solidFill>
                          <a:latin typeface="Courier New" pitchFamily="49" charset="0"/>
                        </a:rPr>
                        <a:t>full_name</a:t>
                      </a:r>
                      <a:r>
                        <a:rPr lang="en-US" sz="1100" dirty="0">
                          <a:solidFill>
                            <a:schemeClr val="tx1"/>
                          </a:solidFill>
                          <a:latin typeface="Courier New" pitchFamily="49" charset="0"/>
                        </a:rPr>
                        <a:t>”, “age”))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Filter rows and/or columns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238699">
                <a:tc>
                  <a:txBody>
                    <a:bodyPr/>
                    <a:lstStyle/>
                    <a:p>
                      <a:pPr marL="0" indent="0" algn="ctr">
                        <a:buNone/>
                      </a:pPr>
                      <a:r>
                        <a:rPr lang="en-US" sz="2000" b="1" dirty="0">
                          <a:solidFill>
                            <a:schemeClr val="tx1"/>
                          </a:solidFill>
                          <a:latin typeface="+mj-lt"/>
                        </a:rPr>
                        <a:t>MUTATE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err="1">
                          <a:solidFill>
                            <a:schemeClr val="tx1"/>
                          </a:solidFill>
                          <a:latin typeface="Courier New" pitchFamily="49" charset="0"/>
                        </a:rPr>
                        <a:t>mydata</a:t>
                      </a:r>
                      <a:r>
                        <a:rPr lang="en-US" sz="1100" dirty="0">
                          <a:solidFill>
                            <a:schemeClr val="tx1"/>
                          </a:solidFill>
                          <a:latin typeface="Courier New" pitchFamily="49" charset="0"/>
                        </a:rPr>
                        <a:t> &lt;- mutate(</a:t>
                      </a:r>
                      <a:r>
                        <a:rPr lang="en-US" sz="1100" dirty="0" err="1">
                          <a:solidFill>
                            <a:schemeClr val="tx1"/>
                          </a:solidFill>
                          <a:latin typeface="Courier New" pitchFamily="49" charset="0"/>
                        </a:rPr>
                        <a:t>mydata</a:t>
                      </a:r>
                      <a:r>
                        <a:rPr lang="en-US" sz="1100" dirty="0">
                          <a:solidFill>
                            <a:schemeClr val="tx1"/>
                          </a:solidFill>
                          <a:latin typeface="Courier New" pitchFamily="49" charset="0"/>
                        </a:rPr>
                        <a:t>,</a:t>
                      </a:r>
                    </a:p>
                    <a:p>
                      <a:pPr marL="0" indent="0">
                        <a:buNone/>
                      </a:pPr>
                      <a:r>
                        <a:rPr lang="en-US" sz="1100" dirty="0">
                          <a:solidFill>
                            <a:schemeClr val="tx1"/>
                          </a:solidFill>
                          <a:latin typeface="Courier New" pitchFamily="49" charset="0"/>
                        </a:rPr>
                        <a:t>	</a:t>
                      </a:r>
                      <a:r>
                        <a:rPr lang="en-US" sz="1100" dirty="0" err="1">
                          <a:solidFill>
                            <a:schemeClr val="tx1"/>
                          </a:solidFill>
                          <a:latin typeface="Courier New" pitchFamily="49" charset="0"/>
                        </a:rPr>
                        <a:t>full_name</a:t>
                      </a:r>
                      <a:r>
                        <a:rPr lang="en-US" sz="1100" dirty="0">
                          <a:solidFill>
                            <a:schemeClr val="tx1"/>
                          </a:solidFill>
                          <a:latin typeface="Courier New" pitchFamily="49" charset="0"/>
                        </a:rPr>
                        <a:t> = paste(</a:t>
                      </a:r>
                      <a:r>
                        <a:rPr lang="en-US" sz="1100" dirty="0" err="1">
                          <a:solidFill>
                            <a:schemeClr val="tx1"/>
                          </a:solidFill>
                          <a:latin typeface="Courier New" pitchFamily="49" charset="0"/>
                        </a:rPr>
                        <a:t>first_name</a:t>
                      </a:r>
                      <a:r>
                        <a:rPr lang="en-US" sz="1100" dirty="0">
                          <a:solidFill>
                            <a:schemeClr val="tx1"/>
                          </a:solidFill>
                          <a:latin typeface="Courier New" pitchFamily="49" charset="0"/>
                        </a:rPr>
                        <a:t>, </a:t>
                      </a:r>
                      <a:r>
                        <a:rPr lang="en-US" sz="1100" dirty="0" err="1">
                          <a:solidFill>
                            <a:schemeClr val="tx1"/>
                          </a:solidFill>
                          <a:latin typeface="Courier New" pitchFamily="49" charset="0"/>
                        </a:rPr>
                        <a:t>last_name</a:t>
                      </a:r>
                      <a:r>
                        <a:rPr lang="en-US" sz="1100" dirty="0">
                          <a:solidFill>
                            <a:schemeClr val="tx1"/>
                          </a:solidFill>
                          <a:latin typeface="Courier New" pitchFamily="49" charset="0"/>
                        </a:rPr>
                        <a:t>),</a:t>
                      </a:r>
                    </a:p>
                    <a:p>
                      <a:pPr marL="0" indent="0">
                        <a:buNone/>
                      </a:pPr>
                      <a:r>
                        <a:rPr lang="en-US" sz="1100" dirty="0">
                          <a:solidFill>
                            <a:schemeClr val="tx1"/>
                          </a:solidFill>
                          <a:latin typeface="Courier New" pitchFamily="49" charset="0"/>
                        </a:rPr>
                        <a:t>	age = 2013 – dob)</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Add variables as function of existing variables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9"/>
                  </a:ext>
                </a:extLst>
              </a:tr>
              <a:tr h="238699">
                <a:tc>
                  <a:txBody>
                    <a:bodyPr/>
                    <a:lstStyle/>
                    <a:p>
                      <a:pPr marL="0" indent="0" algn="ctr">
                        <a:buNone/>
                      </a:pPr>
                      <a:r>
                        <a:rPr lang="en-US" sz="2000" b="1" dirty="0">
                          <a:solidFill>
                            <a:schemeClr val="tx1"/>
                          </a:solidFill>
                          <a:latin typeface="+mj-lt"/>
                        </a:rPr>
                        <a:t>HELP</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a:solidFill>
                            <a:schemeClr val="tx1"/>
                          </a:solidFill>
                          <a:latin typeface="Courier New" pitchFamily="49" charset="0"/>
                        </a:rPr>
                        <a:t>help(merge)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View documentation for a function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320132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a:t>The </a:t>
            </a:r>
            <a:r>
              <a:rPr lang="en-US" i="1" dirty="0" err="1"/>
              <a:t>plyr</a:t>
            </a:r>
            <a:r>
              <a:rPr lang="en-US" dirty="0"/>
              <a:t> package implements the split-apply-combine framework, which is used for data transformations</a:t>
            </a:r>
          </a:p>
        </p:txBody>
      </p:sp>
      <p:sp>
        <p:nvSpPr>
          <p:cNvPr id="5" name="Rectangle 4"/>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The split-apply-combine framework</a:t>
            </a:r>
            <a:endParaRPr kumimoji="0" lang="en-US" sz="1400" b="0" i="0" u="none" strike="noStrike" cap="none" normalizeH="0" baseline="0" dirty="0">
              <a:ln>
                <a:noFill/>
              </a:ln>
              <a:solidFill>
                <a:schemeClr val="bg1"/>
              </a:solidFill>
              <a:effectLst/>
            </a:endParaRPr>
          </a:p>
        </p:txBody>
      </p:sp>
      <p:sp>
        <p:nvSpPr>
          <p:cNvPr id="6" name="Content Placeholder 2"/>
          <p:cNvSpPr>
            <a:spLocks noGrp="1"/>
          </p:cNvSpPr>
          <p:nvPr>
            <p:ph idx="1"/>
          </p:nvPr>
        </p:nvSpPr>
        <p:spPr>
          <a:xfrm>
            <a:off x="152400" y="1757548"/>
            <a:ext cx="8610600" cy="4795652"/>
          </a:xfrm>
          <a:ln>
            <a:solidFill>
              <a:schemeClr val="bg1">
                <a:lumMod val="75000"/>
              </a:schemeClr>
            </a:solidFill>
          </a:ln>
        </p:spPr>
        <p:txBody>
          <a:bodyPr>
            <a:normAutofit/>
          </a:bodyPr>
          <a:lstStyle/>
          <a:p>
            <a:pPr marL="342900" indent="-342900">
              <a:buFont typeface="+mj-lt"/>
              <a:buAutoNum type="arabicPeriod"/>
            </a:pPr>
            <a:r>
              <a:rPr lang="en-US" sz="1800" b="1" dirty="0"/>
              <a:t>Split</a:t>
            </a:r>
            <a:r>
              <a:rPr lang="en-US" sz="1800" dirty="0"/>
              <a:t> up a big dataset</a:t>
            </a:r>
          </a:p>
          <a:p>
            <a:pPr marL="342900" indent="-342900">
              <a:buFont typeface="+mj-lt"/>
              <a:buAutoNum type="arabicPeriod"/>
            </a:pPr>
            <a:r>
              <a:rPr lang="en-US" sz="1800" b="1" dirty="0"/>
              <a:t>Apply</a:t>
            </a:r>
            <a:r>
              <a:rPr lang="en-US" sz="1800" dirty="0"/>
              <a:t> a function to each piece</a:t>
            </a:r>
          </a:p>
          <a:p>
            <a:pPr marL="342900" indent="-342900">
              <a:buFont typeface="+mj-lt"/>
              <a:buAutoNum type="arabicPeriod"/>
            </a:pPr>
            <a:r>
              <a:rPr lang="en-US" sz="1800" b="1" dirty="0"/>
              <a:t>Combine</a:t>
            </a:r>
            <a:r>
              <a:rPr lang="en-US" sz="1800" dirty="0"/>
              <a:t> all the pieces back together</a:t>
            </a: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
        <p:nvSpPr>
          <p:cNvPr id="3" name="Rectangle 2"/>
          <p:cNvSpPr/>
          <p:nvPr/>
        </p:nvSpPr>
        <p:spPr bwMode="auto">
          <a:xfrm>
            <a:off x="533400" y="2895600"/>
            <a:ext cx="1143000" cy="2590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Data</a:t>
            </a:r>
          </a:p>
        </p:txBody>
      </p:sp>
      <p:sp>
        <p:nvSpPr>
          <p:cNvPr id="21" name="Rectangle 20"/>
          <p:cNvSpPr/>
          <p:nvPr/>
        </p:nvSpPr>
        <p:spPr bwMode="auto">
          <a:xfrm>
            <a:off x="2667000" y="28956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2" name="Rectangle 21"/>
          <p:cNvSpPr/>
          <p:nvPr/>
        </p:nvSpPr>
        <p:spPr bwMode="auto">
          <a:xfrm>
            <a:off x="2667000" y="33528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3" name="Rectangle 22"/>
          <p:cNvSpPr/>
          <p:nvPr/>
        </p:nvSpPr>
        <p:spPr bwMode="auto">
          <a:xfrm>
            <a:off x="2665021" y="38100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4" name="Rectangle 23"/>
          <p:cNvSpPr/>
          <p:nvPr/>
        </p:nvSpPr>
        <p:spPr bwMode="auto">
          <a:xfrm>
            <a:off x="2665021" y="42672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5" name="Rectangle 24"/>
          <p:cNvSpPr/>
          <p:nvPr/>
        </p:nvSpPr>
        <p:spPr bwMode="auto">
          <a:xfrm>
            <a:off x="2665021" y="47244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6" name="Rectangle 25"/>
          <p:cNvSpPr/>
          <p:nvPr/>
        </p:nvSpPr>
        <p:spPr bwMode="auto">
          <a:xfrm>
            <a:off x="2665021" y="51816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7" name="Rectangle 26"/>
          <p:cNvSpPr/>
          <p:nvPr/>
        </p:nvSpPr>
        <p:spPr bwMode="auto">
          <a:xfrm>
            <a:off x="4800600" y="28956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28" name="Rectangle 27"/>
          <p:cNvSpPr/>
          <p:nvPr/>
        </p:nvSpPr>
        <p:spPr bwMode="auto">
          <a:xfrm>
            <a:off x="4800600" y="33528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29" name="Rectangle 28"/>
          <p:cNvSpPr/>
          <p:nvPr/>
        </p:nvSpPr>
        <p:spPr bwMode="auto">
          <a:xfrm>
            <a:off x="4798621" y="38100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0" name="Rectangle 29"/>
          <p:cNvSpPr/>
          <p:nvPr/>
        </p:nvSpPr>
        <p:spPr bwMode="auto">
          <a:xfrm>
            <a:off x="4798621" y="42672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1" name="Rectangle 30"/>
          <p:cNvSpPr/>
          <p:nvPr/>
        </p:nvSpPr>
        <p:spPr bwMode="auto">
          <a:xfrm>
            <a:off x="4798621" y="47244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2" name="Rectangle 31"/>
          <p:cNvSpPr/>
          <p:nvPr/>
        </p:nvSpPr>
        <p:spPr bwMode="auto">
          <a:xfrm>
            <a:off x="4798621" y="51816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3" name="Rectangle 32"/>
          <p:cNvSpPr/>
          <p:nvPr/>
        </p:nvSpPr>
        <p:spPr bwMode="auto">
          <a:xfrm>
            <a:off x="7086600" y="2895600"/>
            <a:ext cx="1143000" cy="2590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Data</a:t>
            </a:r>
          </a:p>
        </p:txBody>
      </p:sp>
      <p:sp>
        <p:nvSpPr>
          <p:cNvPr id="4" name="Right Arrow 3"/>
          <p:cNvSpPr/>
          <p:nvPr/>
        </p:nvSpPr>
        <p:spPr bwMode="auto">
          <a:xfrm>
            <a:off x="1905000" y="3962400"/>
            <a:ext cx="609600" cy="457200"/>
          </a:xfrm>
          <a:prstGeom prst="right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4" name="Right Arrow 33"/>
          <p:cNvSpPr/>
          <p:nvPr/>
        </p:nvSpPr>
        <p:spPr bwMode="auto">
          <a:xfrm>
            <a:off x="3962400" y="3962400"/>
            <a:ext cx="609600" cy="457200"/>
          </a:xfrm>
          <a:prstGeom prst="right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5" name="Right Arrow 34"/>
          <p:cNvSpPr/>
          <p:nvPr/>
        </p:nvSpPr>
        <p:spPr bwMode="auto">
          <a:xfrm>
            <a:off x="6248400" y="3962400"/>
            <a:ext cx="609600" cy="457200"/>
          </a:xfrm>
          <a:prstGeom prst="right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6" name="Title 1"/>
          <p:cNvSpPr txBox="1">
            <a:spLocks/>
          </p:cNvSpPr>
          <p:nvPr/>
        </p:nvSpPr>
        <p:spPr>
          <a:xfrm>
            <a:off x="1623950" y="3510150"/>
            <a:ext cx="11430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Split</a:t>
            </a:r>
          </a:p>
        </p:txBody>
      </p:sp>
      <p:sp>
        <p:nvSpPr>
          <p:cNvPr id="37" name="Title 1"/>
          <p:cNvSpPr txBox="1">
            <a:spLocks/>
          </p:cNvSpPr>
          <p:nvPr/>
        </p:nvSpPr>
        <p:spPr>
          <a:xfrm>
            <a:off x="3733800" y="3510150"/>
            <a:ext cx="11430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Apply Function to Each Piece</a:t>
            </a:r>
          </a:p>
        </p:txBody>
      </p:sp>
      <p:sp>
        <p:nvSpPr>
          <p:cNvPr id="38" name="Title 1"/>
          <p:cNvSpPr txBox="1">
            <a:spLocks/>
          </p:cNvSpPr>
          <p:nvPr/>
        </p:nvSpPr>
        <p:spPr>
          <a:xfrm>
            <a:off x="5967349" y="3510150"/>
            <a:ext cx="11430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Combine</a:t>
            </a:r>
          </a:p>
        </p:txBody>
      </p:sp>
      <p:sp>
        <p:nvSpPr>
          <p:cNvPr id="39" name="Rectangular Callout 38"/>
          <p:cNvSpPr/>
          <p:nvPr/>
        </p:nvSpPr>
        <p:spPr bwMode="auto">
          <a:xfrm>
            <a:off x="4800600" y="5638800"/>
            <a:ext cx="3657600" cy="838200"/>
          </a:xfrm>
          <a:prstGeom prst="wedgeRectCallout">
            <a:avLst>
              <a:gd name="adj1" fmla="val 22977"/>
              <a:gd name="adj2" fmla="val -6866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200" dirty="0"/>
              <a:t>This framework can be used to reduce the level of the data (e.g. aggregate to a certain level) or simply transform the data without changing its level (e.g. rank a field within a level)</a:t>
            </a:r>
            <a:endParaRPr kumimoji="0" 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1697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437912"/>
            <a:ext cx="8275637" cy="378303"/>
          </a:xfrm>
        </p:spPr>
        <p:txBody>
          <a:bodyPr/>
          <a:lstStyle/>
          <a:p>
            <a:r>
              <a:rPr lang="en-US" dirty="0"/>
              <a:t>The </a:t>
            </a:r>
            <a:r>
              <a:rPr lang="en-US" i="1" dirty="0" err="1"/>
              <a:t>ddply</a:t>
            </a:r>
            <a:r>
              <a:rPr lang="en-US" dirty="0"/>
              <a:t> function is the workhorse of the </a:t>
            </a:r>
            <a:r>
              <a:rPr lang="en-US" i="1" dirty="0" err="1"/>
              <a:t>plyr</a:t>
            </a:r>
            <a:r>
              <a:rPr lang="en-US" dirty="0"/>
              <a:t> package</a:t>
            </a:r>
          </a:p>
        </p:txBody>
      </p:sp>
      <p:sp>
        <p:nvSpPr>
          <p:cNvPr id="5" name="Rectangle 4"/>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The split-apply-combine framework</a:t>
            </a:r>
            <a:endParaRPr kumimoji="0" lang="en-US" sz="1400" b="0" i="0" u="none" strike="noStrike" cap="none" normalizeH="0" baseline="0" dirty="0">
              <a:ln>
                <a:noFill/>
              </a:ln>
              <a:solidFill>
                <a:schemeClr val="bg1"/>
              </a:solidFill>
              <a:effectLst/>
            </a:endParaRPr>
          </a:p>
        </p:txBody>
      </p:sp>
      <p:sp>
        <p:nvSpPr>
          <p:cNvPr id="6" name="Content Placeholder 2"/>
          <p:cNvSpPr>
            <a:spLocks noGrp="1"/>
          </p:cNvSpPr>
          <p:nvPr>
            <p:ph idx="1"/>
          </p:nvPr>
        </p:nvSpPr>
        <p:spPr>
          <a:xfrm>
            <a:off x="152400" y="1757549"/>
            <a:ext cx="8610600" cy="1061852"/>
          </a:xfrm>
          <a:ln>
            <a:solidFill>
              <a:schemeClr val="bg1">
                <a:lumMod val="75000"/>
              </a:schemeClr>
            </a:solidFill>
          </a:ln>
        </p:spPr>
        <p:txBody>
          <a:bodyPr>
            <a:normAutofit/>
          </a:bodyPr>
          <a:lstStyle/>
          <a:p>
            <a:pPr marL="342900" indent="-342900">
              <a:buFont typeface="+mj-lt"/>
              <a:buAutoNum type="arabicPeriod"/>
            </a:pPr>
            <a:r>
              <a:rPr lang="en-US" sz="1800" b="1" dirty="0"/>
              <a:t>Split</a:t>
            </a:r>
            <a:r>
              <a:rPr lang="en-US" sz="1800" dirty="0"/>
              <a:t> up a big dataset</a:t>
            </a:r>
          </a:p>
          <a:p>
            <a:pPr marL="342900" indent="-342900">
              <a:buFont typeface="+mj-lt"/>
              <a:buAutoNum type="arabicPeriod"/>
            </a:pPr>
            <a:r>
              <a:rPr lang="en-US" sz="1800" b="1" dirty="0"/>
              <a:t>Apply</a:t>
            </a:r>
            <a:r>
              <a:rPr lang="en-US" sz="1800" dirty="0"/>
              <a:t> a function to each piece</a:t>
            </a:r>
          </a:p>
          <a:p>
            <a:pPr marL="342900" indent="-342900">
              <a:buFont typeface="+mj-lt"/>
              <a:buAutoNum type="arabicPeriod"/>
            </a:pPr>
            <a:r>
              <a:rPr lang="en-US" sz="1800" b="1" dirty="0"/>
              <a:t>Combine</a:t>
            </a:r>
            <a:r>
              <a:rPr lang="en-US" sz="1800" dirty="0"/>
              <a:t> all the pieces back together</a:t>
            </a:r>
          </a:p>
        </p:txBody>
      </p:sp>
      <p:sp>
        <p:nvSpPr>
          <p:cNvPr id="7" name="Rectangle 6"/>
          <p:cNvSpPr/>
          <p:nvPr/>
        </p:nvSpPr>
        <p:spPr>
          <a:xfrm>
            <a:off x="152400" y="2819400"/>
            <a:ext cx="42672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100" dirty="0">
                <a:solidFill>
                  <a:schemeClr val="tx1"/>
                </a:solidFill>
                <a:latin typeface="Courier New" pitchFamily="49" charset="0"/>
              </a:rPr>
              <a:t># Split</a:t>
            </a:r>
          </a:p>
          <a:p>
            <a:pPr marL="0" indent="0" algn="l">
              <a:buNone/>
            </a:pPr>
            <a:r>
              <a:rPr lang="en-US" sz="1100" dirty="0">
                <a:solidFill>
                  <a:schemeClr val="tx1"/>
                </a:solidFill>
                <a:latin typeface="Courier New" pitchFamily="49" charset="0"/>
              </a:rPr>
              <a:t>pieces &lt;- split(</a:t>
            </a:r>
            <a:r>
              <a:rPr lang="en-US" sz="1100" dirty="0" err="1">
                <a:solidFill>
                  <a:schemeClr val="tx1"/>
                </a:solidFill>
                <a:latin typeface="Courier New" pitchFamily="49" charset="0"/>
              </a:rPr>
              <a:t>mydata</a:t>
            </a:r>
            <a:r>
              <a:rPr lang="en-US" sz="1100" dirty="0">
                <a:solidFill>
                  <a:schemeClr val="tx1"/>
                </a:solidFill>
                <a:latin typeface="Courier New" pitchFamily="49" charset="0"/>
              </a:rPr>
              <a:t>, list(</a:t>
            </a:r>
            <a:r>
              <a:rPr lang="en-US" sz="1100" dirty="0" err="1">
                <a:solidFill>
                  <a:schemeClr val="tx1"/>
                </a:solidFill>
                <a:latin typeface="Courier New" pitchFamily="49" charset="0"/>
              </a:rPr>
              <a:t>mydata$bucket</a:t>
            </a:r>
            <a:r>
              <a:rPr lang="en-US" sz="1100" dirty="0">
                <a:solidFill>
                  <a:schemeClr val="tx1"/>
                </a:solidFill>
                <a:latin typeface="Courier New" pitchFamily="49" charset="0"/>
              </a:rPr>
              <a:t>))</a:t>
            </a:r>
          </a:p>
          <a:p>
            <a:pPr marL="0" indent="0" algn="l">
              <a:buNone/>
            </a:pPr>
            <a:endParaRPr lang="en-US" sz="1100" dirty="0">
              <a:solidFill>
                <a:schemeClr val="tx1"/>
              </a:solidFill>
              <a:latin typeface="Courier New" pitchFamily="49" charset="0"/>
            </a:endParaRPr>
          </a:p>
          <a:p>
            <a:pPr marL="0" indent="0" algn="l">
              <a:buNone/>
            </a:pPr>
            <a:r>
              <a:rPr lang="en-US" sz="1100" dirty="0">
                <a:solidFill>
                  <a:schemeClr val="tx1"/>
                </a:solidFill>
                <a:latin typeface="Courier New" pitchFamily="49" charset="0"/>
              </a:rPr>
              <a:t># Apply</a:t>
            </a:r>
          </a:p>
          <a:p>
            <a:pPr marL="0" indent="0" algn="l">
              <a:buNone/>
            </a:pPr>
            <a:r>
              <a:rPr lang="en-US" sz="1100" dirty="0">
                <a:solidFill>
                  <a:schemeClr val="tx1"/>
                </a:solidFill>
                <a:latin typeface="Courier New" pitchFamily="49" charset="0"/>
              </a:rPr>
              <a:t>results &lt;- vector("list", length(pieces))</a:t>
            </a:r>
          </a:p>
          <a:p>
            <a:pPr marL="0" indent="0" algn="l">
              <a:buNone/>
            </a:pPr>
            <a:r>
              <a:rPr lang="en-US" sz="1100" dirty="0">
                <a:solidFill>
                  <a:schemeClr val="tx1"/>
                </a:solidFill>
                <a:latin typeface="Courier New" pitchFamily="49" charset="0"/>
              </a:rPr>
              <a:t>for(</a:t>
            </a:r>
            <a:r>
              <a:rPr lang="en-US" sz="1100" dirty="0" err="1">
                <a:solidFill>
                  <a:schemeClr val="tx1"/>
                </a:solidFill>
                <a:latin typeface="Courier New" pitchFamily="49" charset="0"/>
              </a:rPr>
              <a:t>i</a:t>
            </a:r>
            <a:r>
              <a:rPr lang="en-US" sz="1100" dirty="0">
                <a:solidFill>
                  <a:schemeClr val="tx1"/>
                </a:solidFill>
                <a:latin typeface="Courier New" pitchFamily="49" charset="0"/>
              </a:rPr>
              <a:t> in </a:t>
            </a:r>
            <a:r>
              <a:rPr lang="en-US" sz="1100" dirty="0" err="1">
                <a:solidFill>
                  <a:schemeClr val="tx1"/>
                </a:solidFill>
                <a:latin typeface="Courier New" pitchFamily="49" charset="0"/>
              </a:rPr>
              <a:t>seq_along</a:t>
            </a:r>
            <a:r>
              <a:rPr lang="en-US" sz="1100" dirty="0">
                <a:solidFill>
                  <a:schemeClr val="tx1"/>
                </a:solidFill>
                <a:latin typeface="Courier New" pitchFamily="49" charset="0"/>
              </a:rPr>
              <a:t>(pieces)) {</a:t>
            </a:r>
          </a:p>
          <a:p>
            <a:pPr marL="400050" lvl="1" indent="0" algn="l">
              <a:buNone/>
            </a:pPr>
            <a:r>
              <a:rPr lang="en-US" sz="1100" dirty="0">
                <a:solidFill>
                  <a:schemeClr val="tx1"/>
                </a:solidFill>
                <a:latin typeface="Courier New" pitchFamily="49" charset="0"/>
              </a:rPr>
              <a:t>piece &lt;- pieces[[</a:t>
            </a:r>
            <a:r>
              <a:rPr lang="en-US" sz="1100" dirty="0" err="1">
                <a:solidFill>
                  <a:schemeClr val="tx1"/>
                </a:solidFill>
                <a:latin typeface="Courier New" pitchFamily="49" charset="0"/>
              </a:rPr>
              <a:t>i</a:t>
            </a:r>
            <a:r>
              <a:rPr lang="en-US" sz="1100" dirty="0">
                <a:solidFill>
                  <a:schemeClr val="tx1"/>
                </a:solidFill>
                <a:latin typeface="Courier New" pitchFamily="49" charset="0"/>
              </a:rPr>
              <a:t>]]</a:t>
            </a:r>
          </a:p>
          <a:p>
            <a:pPr marL="400050" lvl="1" indent="0" algn="l">
              <a:buNone/>
            </a:pPr>
            <a:r>
              <a:rPr lang="en-US" sz="1100" dirty="0">
                <a:solidFill>
                  <a:schemeClr val="tx1"/>
                </a:solidFill>
                <a:latin typeface="Courier New" pitchFamily="49" charset="0"/>
              </a:rPr>
              <a:t>piece &lt;- transform(piece, </a:t>
            </a:r>
          </a:p>
          <a:p>
            <a:pPr marL="400050" lvl="1" indent="0" algn="l">
              <a:buNone/>
            </a:pPr>
            <a:r>
              <a:rPr lang="en-US" sz="1100" dirty="0">
                <a:solidFill>
                  <a:schemeClr val="tx1"/>
                </a:solidFill>
                <a:latin typeface="Courier New" pitchFamily="49" charset="0"/>
              </a:rPr>
              <a:t>	rank = rank(-</a:t>
            </a:r>
            <a:r>
              <a:rPr lang="en-US" sz="1100" dirty="0" err="1">
                <a:solidFill>
                  <a:schemeClr val="tx1"/>
                </a:solidFill>
                <a:latin typeface="Courier New" pitchFamily="49" charset="0"/>
              </a:rPr>
              <a:t>rankvar</a:t>
            </a:r>
            <a:r>
              <a:rPr lang="en-US" sz="1100" dirty="0">
                <a:solidFill>
                  <a:schemeClr val="tx1"/>
                </a:solidFill>
                <a:latin typeface="Courier New" pitchFamily="49" charset="0"/>
              </a:rPr>
              <a:t>, </a:t>
            </a:r>
            <a:r>
              <a:rPr lang="en-US" sz="1100" dirty="0" err="1">
                <a:solidFill>
                  <a:schemeClr val="tx1"/>
                </a:solidFill>
                <a:latin typeface="Courier New" pitchFamily="49" charset="0"/>
              </a:rPr>
              <a:t>ties.method</a:t>
            </a:r>
            <a:r>
              <a:rPr lang="en-US" sz="1100" dirty="0">
                <a:solidFill>
                  <a:schemeClr val="tx1"/>
                </a:solidFill>
                <a:latin typeface="Courier New" pitchFamily="49" charset="0"/>
              </a:rPr>
              <a:t> = 	"first"))</a:t>
            </a:r>
          </a:p>
          <a:p>
            <a:pPr marL="400050" lvl="1" indent="0" algn="l">
              <a:buNone/>
            </a:pPr>
            <a:r>
              <a:rPr lang="en-US" sz="1100" dirty="0">
                <a:solidFill>
                  <a:schemeClr val="tx1"/>
                </a:solidFill>
                <a:latin typeface="Courier New" pitchFamily="49" charset="0"/>
              </a:rPr>
              <a:t>results[[</a:t>
            </a:r>
            <a:r>
              <a:rPr lang="en-US" sz="1100" dirty="0" err="1">
                <a:solidFill>
                  <a:schemeClr val="tx1"/>
                </a:solidFill>
                <a:latin typeface="Courier New" pitchFamily="49" charset="0"/>
              </a:rPr>
              <a:t>i</a:t>
            </a:r>
            <a:r>
              <a:rPr lang="en-US" sz="1100" dirty="0">
                <a:solidFill>
                  <a:schemeClr val="tx1"/>
                </a:solidFill>
                <a:latin typeface="Courier New" pitchFamily="49" charset="0"/>
              </a:rPr>
              <a:t>]] &lt;- piece</a:t>
            </a:r>
          </a:p>
          <a:p>
            <a:pPr marL="0" indent="0" algn="l">
              <a:buNone/>
            </a:pPr>
            <a:r>
              <a:rPr lang="en-US" sz="1100" dirty="0">
                <a:solidFill>
                  <a:schemeClr val="tx1"/>
                </a:solidFill>
                <a:latin typeface="Courier New" pitchFamily="49" charset="0"/>
              </a:rPr>
              <a:t>}</a:t>
            </a:r>
          </a:p>
          <a:p>
            <a:pPr marL="0" indent="0" algn="l">
              <a:buNone/>
            </a:pPr>
            <a:endParaRPr lang="en-US" sz="1100" dirty="0">
              <a:solidFill>
                <a:schemeClr val="tx1"/>
              </a:solidFill>
              <a:latin typeface="Courier New" pitchFamily="49" charset="0"/>
            </a:endParaRPr>
          </a:p>
          <a:p>
            <a:pPr marL="0" indent="0" algn="l">
              <a:buNone/>
            </a:pPr>
            <a:r>
              <a:rPr lang="en-US" sz="1100" dirty="0">
                <a:solidFill>
                  <a:schemeClr val="tx1"/>
                </a:solidFill>
                <a:latin typeface="Courier New" pitchFamily="49" charset="0"/>
              </a:rPr>
              <a:t># Combine</a:t>
            </a:r>
          </a:p>
          <a:p>
            <a:pPr marL="0" indent="0" algn="l">
              <a:buNone/>
            </a:pPr>
            <a:r>
              <a:rPr lang="en-US" sz="1100" dirty="0">
                <a:solidFill>
                  <a:schemeClr val="tx1"/>
                </a:solidFill>
                <a:latin typeface="Courier New" pitchFamily="49" charset="0"/>
              </a:rPr>
              <a:t>result &lt;- </a:t>
            </a:r>
            <a:r>
              <a:rPr lang="en-US" sz="1100" dirty="0" err="1">
                <a:solidFill>
                  <a:schemeClr val="tx1"/>
                </a:solidFill>
                <a:latin typeface="Courier New" pitchFamily="49" charset="0"/>
              </a:rPr>
              <a:t>do.call</a:t>
            </a:r>
            <a:r>
              <a:rPr lang="en-US" sz="1100" dirty="0">
                <a:solidFill>
                  <a:schemeClr val="tx1"/>
                </a:solidFill>
                <a:latin typeface="Courier New" pitchFamily="49" charset="0"/>
              </a:rPr>
              <a:t>("</a:t>
            </a:r>
            <a:r>
              <a:rPr lang="en-US" sz="1100" dirty="0" err="1">
                <a:solidFill>
                  <a:schemeClr val="tx1"/>
                </a:solidFill>
                <a:latin typeface="Courier New" pitchFamily="49" charset="0"/>
              </a:rPr>
              <a:t>rbind</a:t>
            </a:r>
            <a:r>
              <a:rPr lang="en-US" sz="1100" dirty="0">
                <a:solidFill>
                  <a:schemeClr val="tx1"/>
                </a:solidFill>
                <a:latin typeface="Courier New" pitchFamily="49" charset="0"/>
              </a:rPr>
              <a:t>", results)</a:t>
            </a:r>
          </a:p>
        </p:txBody>
      </p:sp>
      <p:sp>
        <p:nvSpPr>
          <p:cNvPr id="8" name="Rectangle 7"/>
          <p:cNvSpPr/>
          <p:nvPr/>
        </p:nvSpPr>
        <p:spPr>
          <a:xfrm>
            <a:off x="4419600" y="2819400"/>
            <a:ext cx="43434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100" dirty="0">
              <a:solidFill>
                <a:schemeClr val="tx1"/>
              </a:solidFill>
              <a:latin typeface="Courier New" pitchFamily="49" charset="0"/>
            </a:endParaRPr>
          </a:p>
          <a:p>
            <a:pPr algn="l"/>
            <a:r>
              <a:rPr lang="en-US" sz="1100" dirty="0">
                <a:solidFill>
                  <a:schemeClr val="tx1"/>
                </a:solidFill>
                <a:latin typeface="Courier New" pitchFamily="49" charset="0"/>
              </a:rPr>
              <a:t># Or equivalently</a:t>
            </a:r>
          </a:p>
          <a:p>
            <a:pPr algn="l"/>
            <a:r>
              <a:rPr lang="en-US" sz="1100" dirty="0" err="1">
                <a:solidFill>
                  <a:schemeClr val="tx1"/>
                </a:solidFill>
                <a:latin typeface="Courier New" pitchFamily="49" charset="0"/>
              </a:rPr>
              <a:t>mydata</a:t>
            </a:r>
            <a:r>
              <a:rPr lang="en-US" sz="1100" dirty="0">
                <a:solidFill>
                  <a:schemeClr val="tx1"/>
                </a:solidFill>
                <a:latin typeface="Courier New" pitchFamily="49" charset="0"/>
              </a:rPr>
              <a:t> &lt;- </a:t>
            </a:r>
            <a:r>
              <a:rPr lang="en-US" sz="1100" dirty="0" err="1">
                <a:solidFill>
                  <a:schemeClr val="tx1"/>
                </a:solidFill>
                <a:latin typeface="Courier New" pitchFamily="49" charset="0"/>
              </a:rPr>
              <a:t>ddply</a:t>
            </a:r>
            <a:r>
              <a:rPr lang="en-US" sz="1100" dirty="0">
                <a:solidFill>
                  <a:schemeClr val="tx1"/>
                </a:solidFill>
                <a:latin typeface="Courier New" pitchFamily="49" charset="0"/>
              </a:rPr>
              <a:t>(</a:t>
            </a:r>
            <a:r>
              <a:rPr lang="en-US" sz="1100" dirty="0" err="1">
                <a:solidFill>
                  <a:schemeClr val="tx1"/>
                </a:solidFill>
                <a:latin typeface="Courier New" pitchFamily="49" charset="0"/>
              </a:rPr>
              <a:t>mydata</a:t>
            </a:r>
            <a:r>
              <a:rPr lang="en-US" sz="1100" dirty="0">
                <a:solidFill>
                  <a:schemeClr val="tx1"/>
                </a:solidFill>
                <a:latin typeface="Courier New" pitchFamily="49" charset="0"/>
              </a:rPr>
              <a:t>, c(“bucket"), transform, </a:t>
            </a:r>
          </a:p>
          <a:p>
            <a:pPr algn="l"/>
            <a:r>
              <a:rPr lang="en-US" sz="1100" dirty="0">
                <a:solidFill>
                  <a:schemeClr val="tx1"/>
                </a:solidFill>
                <a:latin typeface="Courier New" pitchFamily="49" charset="0"/>
              </a:rPr>
              <a:t>	rank = rank(-</a:t>
            </a:r>
            <a:r>
              <a:rPr lang="en-US" sz="1100" dirty="0" err="1">
                <a:solidFill>
                  <a:schemeClr val="tx1"/>
                </a:solidFill>
                <a:latin typeface="Courier New" pitchFamily="49" charset="0"/>
              </a:rPr>
              <a:t>rankvar</a:t>
            </a:r>
            <a:r>
              <a:rPr lang="en-US" sz="1100" dirty="0">
                <a:solidFill>
                  <a:schemeClr val="tx1"/>
                </a:solidFill>
                <a:latin typeface="Courier New" pitchFamily="49" charset="0"/>
              </a:rPr>
              <a:t>, </a:t>
            </a:r>
          </a:p>
          <a:p>
            <a:pPr algn="l"/>
            <a:r>
              <a:rPr lang="en-US" sz="1100" dirty="0">
                <a:solidFill>
                  <a:schemeClr val="tx1"/>
                </a:solidFill>
                <a:latin typeface="Courier New" pitchFamily="49" charset="0"/>
              </a:rPr>
              <a:t>	</a:t>
            </a:r>
            <a:r>
              <a:rPr lang="en-US" sz="1100" dirty="0" err="1">
                <a:solidFill>
                  <a:schemeClr val="tx1"/>
                </a:solidFill>
                <a:latin typeface="Courier New" pitchFamily="49" charset="0"/>
              </a:rPr>
              <a:t>ties.method</a:t>
            </a:r>
            <a:r>
              <a:rPr lang="en-US" sz="1100" dirty="0">
                <a:solidFill>
                  <a:schemeClr val="tx1"/>
                </a:solidFill>
                <a:latin typeface="Courier New" pitchFamily="49" charset="0"/>
              </a:rPr>
              <a:t> = "first"))</a:t>
            </a:r>
          </a:p>
        </p:txBody>
      </p:sp>
      <p:sp>
        <p:nvSpPr>
          <p:cNvPr id="9" name="Down Arrow 8"/>
          <p:cNvSpPr/>
          <p:nvPr/>
        </p:nvSpPr>
        <p:spPr>
          <a:xfrm rot="10800000" flipH="1">
            <a:off x="7676160" y="3276599"/>
            <a:ext cx="629640" cy="100086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le 1"/>
          <p:cNvSpPr txBox="1">
            <a:spLocks/>
          </p:cNvSpPr>
          <p:nvPr/>
        </p:nvSpPr>
        <p:spPr>
          <a:xfrm>
            <a:off x="4648199" y="4429869"/>
            <a:ext cx="3850575" cy="143753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71450" indent="-171450" algn="l">
              <a:buFont typeface="Arial" pitchFamily="34" charset="0"/>
              <a:buChar char="•"/>
            </a:pPr>
            <a:r>
              <a:rPr lang="en-US" sz="1600" dirty="0"/>
              <a:t>Use “</a:t>
            </a:r>
            <a:r>
              <a:rPr lang="en-US" sz="2000" b="1" dirty="0"/>
              <a:t>transform</a:t>
            </a:r>
            <a:r>
              <a:rPr lang="en-US" sz="1600" dirty="0"/>
              <a:t>” when the level of the data is not changing (e.g. rank, cumulative sum)</a:t>
            </a:r>
          </a:p>
          <a:p>
            <a:pPr marL="171450" indent="-171450" algn="l">
              <a:buFont typeface="Arial" pitchFamily="34" charset="0"/>
              <a:buChar char="•"/>
            </a:pPr>
            <a:r>
              <a:rPr lang="en-US" sz="1600" dirty="0"/>
              <a:t>Use “</a:t>
            </a:r>
            <a:r>
              <a:rPr lang="en-US" sz="2000" b="1" dirty="0" err="1"/>
              <a:t>summarise</a:t>
            </a:r>
            <a:r>
              <a:rPr lang="en-US" sz="1600" dirty="0"/>
              <a:t>” if reducing data to smaller level (e.g. sum, min, max)</a:t>
            </a:r>
          </a:p>
        </p:txBody>
      </p:sp>
      <p:sp>
        <p:nvSpPr>
          <p:cNvPr id="14" name="Rectangular Callout 13"/>
          <p:cNvSpPr/>
          <p:nvPr/>
        </p:nvSpPr>
        <p:spPr bwMode="auto">
          <a:xfrm>
            <a:off x="5715000" y="2438400"/>
            <a:ext cx="876300" cy="457200"/>
          </a:xfrm>
          <a:prstGeom prst="wedgeRectCallout">
            <a:avLst>
              <a:gd name="adj1" fmla="val -27609"/>
              <a:gd name="adj2" fmla="val 7418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Input</a:t>
            </a:r>
          </a:p>
        </p:txBody>
      </p:sp>
      <p:sp>
        <p:nvSpPr>
          <p:cNvPr id="15" name="Rectangular Callout 14"/>
          <p:cNvSpPr/>
          <p:nvPr/>
        </p:nvSpPr>
        <p:spPr bwMode="auto">
          <a:xfrm>
            <a:off x="6672448" y="2438400"/>
            <a:ext cx="876300" cy="457200"/>
          </a:xfrm>
          <a:prstGeom prst="wedgeRectCallout">
            <a:avLst>
              <a:gd name="adj1" fmla="val -27609"/>
              <a:gd name="adj2" fmla="val 7418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How to split up</a:t>
            </a:r>
            <a:endParaRPr kumimoji="0" lang="en-US" sz="1000" b="0" i="0" u="none" strike="noStrike" cap="none" normalizeH="0" baseline="0" dirty="0">
              <a:ln>
                <a:noFill/>
              </a:ln>
              <a:solidFill>
                <a:schemeClr val="tx1"/>
              </a:solidFill>
              <a:effectLst/>
            </a:endParaRPr>
          </a:p>
        </p:txBody>
      </p:sp>
      <p:sp>
        <p:nvSpPr>
          <p:cNvPr id="16" name="Rectangular Callout 15"/>
          <p:cNvSpPr/>
          <p:nvPr/>
        </p:nvSpPr>
        <p:spPr bwMode="auto">
          <a:xfrm>
            <a:off x="7630390" y="2438400"/>
            <a:ext cx="1056409" cy="457200"/>
          </a:xfrm>
          <a:prstGeom prst="wedgeRectCallout">
            <a:avLst>
              <a:gd name="adj1" fmla="val -27609"/>
              <a:gd name="adj2" fmla="val 7418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Function to apply to each piece</a:t>
            </a:r>
            <a:endParaRPr kumimoji="0" lang="en-US" sz="1000" b="0" i="0" u="none" strike="noStrike" cap="none" normalizeH="0" baseline="0" dirty="0">
              <a:ln>
                <a:noFill/>
              </a:ln>
              <a:solidFill>
                <a:schemeClr val="tx1"/>
              </a:solidFill>
              <a:effectLst/>
            </a:endParaRPr>
          </a:p>
        </p:txBody>
      </p:sp>
      <p:sp>
        <p:nvSpPr>
          <p:cNvPr id="17" name="Rectangular Callout 16"/>
          <p:cNvSpPr/>
          <p:nvPr/>
        </p:nvSpPr>
        <p:spPr bwMode="auto">
          <a:xfrm>
            <a:off x="4677394" y="3962400"/>
            <a:ext cx="1056409" cy="457200"/>
          </a:xfrm>
          <a:prstGeom prst="wedgeRectCallout">
            <a:avLst>
              <a:gd name="adj1" fmla="val 22977"/>
              <a:gd name="adj2" fmla="val -6866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2</a:t>
            </a:r>
            <a:r>
              <a:rPr lang="en-US" sz="1000" baseline="30000" dirty="0"/>
              <a:t>nd</a:t>
            </a:r>
            <a:r>
              <a:rPr lang="en-US" sz="1000" dirty="0"/>
              <a:t> argument to transform</a:t>
            </a:r>
            <a:endParaRPr kumimoji="0" lang="en-US" sz="1000" b="0" i="0" u="none" strike="noStrike" cap="none" normalizeH="0" baseline="0" dirty="0">
              <a:ln>
                <a:noFill/>
              </a:ln>
              <a:solidFill>
                <a:schemeClr val="tx1"/>
              </a:solidFill>
              <a:effectLst/>
            </a:endParaRPr>
          </a:p>
        </p:txBody>
      </p:sp>
      <p:sp>
        <p:nvSpPr>
          <p:cNvPr id="18" name="Rectangular Callout 17"/>
          <p:cNvSpPr/>
          <p:nvPr/>
        </p:nvSpPr>
        <p:spPr bwMode="auto">
          <a:xfrm>
            <a:off x="4767448" y="2438400"/>
            <a:ext cx="876300" cy="457200"/>
          </a:xfrm>
          <a:prstGeom prst="wedgeRectCallout">
            <a:avLst>
              <a:gd name="adj1" fmla="val 32018"/>
              <a:gd name="adj2" fmla="val 715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err="1"/>
              <a:t>d</a:t>
            </a:r>
            <a:r>
              <a:rPr kumimoji="0" lang="en-US" sz="1000" b="0" i="0" u="none" strike="noStrike" cap="none" normalizeH="0" baseline="0" dirty="0" err="1">
                <a:ln>
                  <a:noFill/>
                </a:ln>
                <a:solidFill>
                  <a:schemeClr val="tx1"/>
                </a:solidFill>
                <a:effectLst/>
                <a:latin typeface="Arial" charset="0"/>
              </a:rPr>
              <a:t>dply</a:t>
            </a:r>
            <a:r>
              <a:rPr lang="en-US" sz="1000" dirty="0"/>
              <a:t> from </a:t>
            </a:r>
            <a:r>
              <a:rPr lang="en-US" sz="1000" dirty="0" err="1"/>
              <a:t>plyr</a:t>
            </a:r>
            <a:r>
              <a:rPr lang="en-US" sz="1000" dirty="0"/>
              <a:t> package</a:t>
            </a:r>
            <a:endParaRPr kumimoji="0" lang="en-US" sz="1000" b="0" i="0" u="none" strike="noStrike" cap="none" normalizeH="0" baseline="0" dirty="0">
              <a:ln>
                <a:noFill/>
              </a:ln>
              <a:solidFill>
                <a:schemeClr val="tx1"/>
              </a:solidFill>
              <a:effectLst/>
              <a:latin typeface="Arial" charset="0"/>
            </a:endParaRPr>
          </a:p>
        </p:txBody>
      </p:sp>
      <p:sp>
        <p:nvSpPr>
          <p:cNvPr id="19" name="Isosceles Triangle 18"/>
          <p:cNvSpPr/>
          <p:nvPr/>
        </p:nvSpPr>
        <p:spPr bwMode="auto">
          <a:xfrm rot="5400000">
            <a:off x="2971800" y="4457700"/>
            <a:ext cx="2895600" cy="2286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371239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a:t>The </a:t>
            </a:r>
            <a:r>
              <a:rPr lang="en-US" i="1" dirty="0"/>
              <a:t>reshape</a:t>
            </a:r>
            <a:r>
              <a:rPr lang="en-US" dirty="0"/>
              <a:t> package assists with normalization and de-normalization transformations</a:t>
            </a: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graphicFrame>
        <p:nvGraphicFramePr>
          <p:cNvPr id="11" name="Table 10"/>
          <p:cNvGraphicFramePr>
            <a:graphicFrameLocks noGrp="1"/>
          </p:cNvGraphicFramePr>
          <p:nvPr>
            <p:extLst>
              <p:ext uri="{D42A27DB-BD31-4B8C-83A1-F6EECF244321}">
                <p14:modId xmlns:p14="http://schemas.microsoft.com/office/powerpoint/2010/main" val="3156736823"/>
              </p:ext>
            </p:extLst>
          </p:nvPr>
        </p:nvGraphicFramePr>
        <p:xfrm>
          <a:off x="838200" y="3420490"/>
          <a:ext cx="3543300" cy="1127760"/>
        </p:xfrm>
        <a:graphic>
          <a:graphicData uri="http://schemas.openxmlformats.org/drawingml/2006/table">
            <a:tbl>
              <a:tblPr firstRow="1" bandRow="1">
                <a:tableStyleId>{5C22544A-7EE6-4342-B048-85BDC9FD1C3A}</a:tableStyleId>
              </a:tblPr>
              <a:tblGrid>
                <a:gridCol w="485775">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tblGrid>
              <a:tr h="0">
                <a:tc>
                  <a:txBody>
                    <a:bodyPr/>
                    <a:lstStyle/>
                    <a:p>
                      <a:pPr algn="ctr"/>
                      <a:r>
                        <a:rPr lang="en-US" sz="1000" dirty="0">
                          <a:latin typeface="+mj-lt"/>
                        </a:rPr>
                        <a:t>Id</a:t>
                      </a:r>
                    </a:p>
                  </a:txBody>
                  <a:tcPr/>
                </a:tc>
                <a:tc>
                  <a:txBody>
                    <a:bodyPr/>
                    <a:lstStyle/>
                    <a:p>
                      <a:pPr algn="ctr"/>
                      <a:r>
                        <a:rPr lang="en-US" sz="1000" dirty="0">
                          <a:latin typeface="+mj-lt"/>
                        </a:rPr>
                        <a:t>Sales Today</a:t>
                      </a:r>
                    </a:p>
                  </a:txBody>
                  <a:tcPr/>
                </a:tc>
                <a:tc>
                  <a:txBody>
                    <a:bodyPr/>
                    <a:lstStyle/>
                    <a:p>
                      <a:pPr algn="ctr"/>
                      <a:r>
                        <a:rPr lang="en-US" sz="1000" dirty="0">
                          <a:latin typeface="+mj-lt"/>
                        </a:rPr>
                        <a:t>Sales Yesterday</a:t>
                      </a:r>
                    </a:p>
                  </a:txBody>
                  <a:tcPr/>
                </a:tc>
                <a:tc>
                  <a:txBody>
                    <a:bodyPr/>
                    <a:lstStyle/>
                    <a:p>
                      <a:pPr algn="ctr"/>
                      <a:r>
                        <a:rPr lang="en-US" sz="1000" dirty="0">
                          <a:latin typeface="+mj-lt"/>
                        </a:rPr>
                        <a:t>Sales Two Days Ago</a:t>
                      </a:r>
                    </a:p>
                  </a:txBody>
                  <a:tcPr/>
                </a:tc>
                <a:extLst>
                  <a:ext uri="{0D108BD9-81ED-4DB2-BD59-A6C34878D82A}">
                    <a16:rowId xmlns:a16="http://schemas.microsoft.com/office/drawing/2014/main" val="10000"/>
                  </a:ext>
                </a:extLst>
              </a:tr>
              <a:tr h="0">
                <a:tc>
                  <a:txBody>
                    <a:bodyPr/>
                    <a:lstStyle/>
                    <a:p>
                      <a:pPr algn="ctr"/>
                      <a:r>
                        <a:rPr lang="en-US" sz="1000" dirty="0">
                          <a:latin typeface="+mj-lt"/>
                        </a:rPr>
                        <a:t>A</a:t>
                      </a:r>
                    </a:p>
                  </a:txBody>
                  <a:tcPr/>
                </a:tc>
                <a:tc>
                  <a:txBody>
                    <a:bodyPr/>
                    <a:lstStyle/>
                    <a:p>
                      <a:pPr algn="ctr"/>
                      <a:r>
                        <a:rPr lang="en-US" sz="1000" dirty="0">
                          <a:latin typeface="+mj-lt"/>
                        </a:rPr>
                        <a:t>10</a:t>
                      </a:r>
                    </a:p>
                  </a:txBody>
                  <a:tcPr/>
                </a:tc>
                <a:tc>
                  <a:txBody>
                    <a:bodyPr/>
                    <a:lstStyle/>
                    <a:p>
                      <a:pPr algn="ctr"/>
                      <a:r>
                        <a:rPr lang="en-US" sz="1000" dirty="0">
                          <a:latin typeface="+mj-lt"/>
                        </a:rPr>
                        <a:t>8</a:t>
                      </a:r>
                    </a:p>
                  </a:txBody>
                  <a:tcPr/>
                </a:tc>
                <a:tc>
                  <a:txBody>
                    <a:bodyPr/>
                    <a:lstStyle/>
                    <a:p>
                      <a:pPr algn="ctr"/>
                      <a:r>
                        <a:rPr lang="en-US" sz="1000" dirty="0">
                          <a:latin typeface="+mj-lt"/>
                        </a:rPr>
                        <a:t>7</a:t>
                      </a:r>
                    </a:p>
                  </a:txBody>
                  <a:tcPr/>
                </a:tc>
                <a:extLst>
                  <a:ext uri="{0D108BD9-81ED-4DB2-BD59-A6C34878D82A}">
                    <a16:rowId xmlns:a16="http://schemas.microsoft.com/office/drawing/2014/main" val="10001"/>
                  </a:ext>
                </a:extLst>
              </a:tr>
              <a:tr h="0">
                <a:tc>
                  <a:txBody>
                    <a:bodyPr/>
                    <a:lstStyle/>
                    <a:p>
                      <a:pPr algn="ctr"/>
                      <a:r>
                        <a:rPr lang="en-US" sz="1000" dirty="0">
                          <a:latin typeface="+mj-lt"/>
                        </a:rPr>
                        <a:t>B</a:t>
                      </a:r>
                    </a:p>
                  </a:txBody>
                  <a:tcPr/>
                </a:tc>
                <a:tc>
                  <a:txBody>
                    <a:bodyPr/>
                    <a:lstStyle/>
                    <a:p>
                      <a:pPr algn="ctr"/>
                      <a:r>
                        <a:rPr lang="en-US" sz="1000" dirty="0">
                          <a:latin typeface="+mj-lt"/>
                        </a:rPr>
                        <a:t>20</a:t>
                      </a:r>
                    </a:p>
                  </a:txBody>
                  <a:tcPr/>
                </a:tc>
                <a:tc>
                  <a:txBody>
                    <a:bodyPr/>
                    <a:lstStyle/>
                    <a:p>
                      <a:pPr algn="ctr"/>
                      <a:r>
                        <a:rPr lang="en-US" sz="1000" dirty="0">
                          <a:latin typeface="+mj-lt"/>
                        </a:rPr>
                        <a:t>40</a:t>
                      </a:r>
                    </a:p>
                  </a:txBody>
                  <a:tcPr/>
                </a:tc>
                <a:tc>
                  <a:txBody>
                    <a:bodyPr/>
                    <a:lstStyle/>
                    <a:p>
                      <a:pPr algn="ctr"/>
                      <a:r>
                        <a:rPr lang="en-US" sz="1000" dirty="0">
                          <a:latin typeface="+mj-lt"/>
                        </a:rPr>
                        <a:t>42</a:t>
                      </a:r>
                    </a:p>
                  </a:txBody>
                  <a:tcPr/>
                </a:tc>
                <a:extLst>
                  <a:ext uri="{0D108BD9-81ED-4DB2-BD59-A6C34878D82A}">
                    <a16:rowId xmlns:a16="http://schemas.microsoft.com/office/drawing/2014/main" val="10002"/>
                  </a:ext>
                </a:extLst>
              </a:tr>
              <a:tr h="0">
                <a:tc>
                  <a:txBody>
                    <a:bodyPr/>
                    <a:lstStyle/>
                    <a:p>
                      <a:pPr algn="ctr"/>
                      <a:r>
                        <a:rPr lang="en-US" sz="1000" dirty="0">
                          <a:latin typeface="+mj-lt"/>
                        </a:rPr>
                        <a:t>C</a:t>
                      </a:r>
                    </a:p>
                  </a:txBody>
                  <a:tcPr/>
                </a:tc>
                <a:tc>
                  <a:txBody>
                    <a:bodyPr/>
                    <a:lstStyle/>
                    <a:p>
                      <a:pPr algn="ctr"/>
                      <a:r>
                        <a:rPr lang="en-US" sz="1000" dirty="0">
                          <a:latin typeface="+mj-lt"/>
                        </a:rPr>
                        <a:t>3</a:t>
                      </a:r>
                    </a:p>
                  </a:txBody>
                  <a:tcPr/>
                </a:tc>
                <a:tc>
                  <a:txBody>
                    <a:bodyPr/>
                    <a:lstStyle/>
                    <a:p>
                      <a:pPr algn="ctr"/>
                      <a:r>
                        <a:rPr lang="en-US" sz="1000" dirty="0">
                          <a:latin typeface="+mj-lt"/>
                        </a:rPr>
                        <a:t>19</a:t>
                      </a:r>
                    </a:p>
                  </a:txBody>
                  <a:tcPr/>
                </a:tc>
                <a:tc>
                  <a:txBody>
                    <a:bodyPr/>
                    <a:lstStyle/>
                    <a:p>
                      <a:pPr algn="ctr"/>
                      <a:r>
                        <a:rPr lang="en-US" sz="1000" dirty="0">
                          <a:latin typeface="+mj-lt"/>
                        </a:rPr>
                        <a:t>8</a:t>
                      </a:r>
                    </a:p>
                  </a:txBody>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304195111"/>
              </p:ext>
            </p:extLst>
          </p:nvPr>
        </p:nvGraphicFramePr>
        <p:xfrm>
          <a:off x="5029200" y="2719450"/>
          <a:ext cx="3048000" cy="24384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996152">
                  <a:extLst>
                    <a:ext uri="{9D8B030D-6E8A-4147-A177-3AD203B41FA5}">
                      <a16:colId xmlns:a16="http://schemas.microsoft.com/office/drawing/2014/main" val="20001"/>
                    </a:ext>
                  </a:extLst>
                </a:gridCol>
                <a:gridCol w="594648">
                  <a:extLst>
                    <a:ext uri="{9D8B030D-6E8A-4147-A177-3AD203B41FA5}">
                      <a16:colId xmlns:a16="http://schemas.microsoft.com/office/drawing/2014/main" val="20002"/>
                    </a:ext>
                  </a:extLst>
                </a:gridCol>
              </a:tblGrid>
              <a:tr h="228600">
                <a:tc>
                  <a:txBody>
                    <a:bodyPr/>
                    <a:lstStyle/>
                    <a:p>
                      <a:pPr algn="ctr"/>
                      <a:r>
                        <a:rPr lang="en-US" sz="1000" dirty="0"/>
                        <a:t>Id</a:t>
                      </a:r>
                    </a:p>
                  </a:txBody>
                  <a:tcPr/>
                </a:tc>
                <a:tc>
                  <a:txBody>
                    <a:bodyPr/>
                    <a:lstStyle/>
                    <a:p>
                      <a:pPr algn="ctr"/>
                      <a:r>
                        <a:rPr lang="en-US" sz="1000" dirty="0"/>
                        <a:t>Time</a:t>
                      </a:r>
                    </a:p>
                  </a:txBody>
                  <a:tcPr/>
                </a:tc>
                <a:tc>
                  <a:txBody>
                    <a:bodyPr/>
                    <a:lstStyle/>
                    <a:p>
                      <a:pPr algn="ctr"/>
                      <a:r>
                        <a:rPr lang="en-US" sz="1000" dirty="0"/>
                        <a:t>Sales</a:t>
                      </a:r>
                    </a:p>
                  </a:txBody>
                  <a:tcPr/>
                </a:tc>
                <a:extLst>
                  <a:ext uri="{0D108BD9-81ED-4DB2-BD59-A6C34878D82A}">
                    <a16:rowId xmlns:a16="http://schemas.microsoft.com/office/drawing/2014/main" val="10000"/>
                  </a:ext>
                </a:extLst>
              </a:tr>
              <a:tr h="228600">
                <a:tc>
                  <a:txBody>
                    <a:bodyPr/>
                    <a:lstStyle/>
                    <a:p>
                      <a:pPr algn="ctr"/>
                      <a:r>
                        <a:rPr lang="en-US" sz="1000" dirty="0"/>
                        <a:t>A</a:t>
                      </a:r>
                    </a:p>
                  </a:txBody>
                  <a:tcPr/>
                </a:tc>
                <a:tc>
                  <a:txBody>
                    <a:bodyPr/>
                    <a:lstStyle/>
                    <a:p>
                      <a:pPr algn="ctr"/>
                      <a:r>
                        <a:rPr lang="en-US" sz="1000" dirty="0"/>
                        <a:t>Sales</a:t>
                      </a:r>
                      <a:r>
                        <a:rPr lang="en-US" sz="1000" baseline="0" dirty="0"/>
                        <a:t> Today</a:t>
                      </a:r>
                      <a:endParaRPr lang="en-US" sz="1000" dirty="0"/>
                    </a:p>
                  </a:txBody>
                  <a:tcPr/>
                </a:tc>
                <a:tc>
                  <a:txBody>
                    <a:bodyPr/>
                    <a:lstStyle/>
                    <a:p>
                      <a:pPr algn="ctr"/>
                      <a:r>
                        <a:rPr lang="en-US" sz="1000" dirty="0"/>
                        <a:t>10</a:t>
                      </a:r>
                    </a:p>
                  </a:txBody>
                  <a:tcPr/>
                </a:tc>
                <a:extLst>
                  <a:ext uri="{0D108BD9-81ED-4DB2-BD59-A6C34878D82A}">
                    <a16:rowId xmlns:a16="http://schemas.microsoft.com/office/drawing/2014/main" val="10001"/>
                  </a:ext>
                </a:extLst>
              </a:tr>
              <a:tr h="228600">
                <a:tc>
                  <a:txBody>
                    <a:bodyPr/>
                    <a:lstStyle/>
                    <a:p>
                      <a:pPr algn="ctr"/>
                      <a:r>
                        <a:rPr lang="en-US" sz="1000" dirty="0"/>
                        <a:t>A</a:t>
                      </a:r>
                    </a:p>
                  </a:txBody>
                  <a:tcPr/>
                </a:tc>
                <a:tc>
                  <a:txBody>
                    <a:bodyPr/>
                    <a:lstStyle/>
                    <a:p>
                      <a:pPr algn="ctr"/>
                      <a:r>
                        <a:rPr lang="en-US" sz="1000" dirty="0"/>
                        <a:t>Sales Yesterday</a:t>
                      </a:r>
                    </a:p>
                  </a:txBody>
                  <a:tcPr/>
                </a:tc>
                <a:tc>
                  <a:txBody>
                    <a:bodyPr/>
                    <a:lstStyle/>
                    <a:p>
                      <a:pPr algn="ctr"/>
                      <a:r>
                        <a:rPr lang="en-US" sz="1000" dirty="0"/>
                        <a:t>8</a:t>
                      </a:r>
                    </a:p>
                  </a:txBody>
                  <a:tcPr/>
                </a:tc>
                <a:extLst>
                  <a:ext uri="{0D108BD9-81ED-4DB2-BD59-A6C34878D82A}">
                    <a16:rowId xmlns:a16="http://schemas.microsoft.com/office/drawing/2014/main" val="10002"/>
                  </a:ext>
                </a:extLst>
              </a:tr>
              <a:tr h="228600">
                <a:tc>
                  <a:txBody>
                    <a:bodyPr/>
                    <a:lstStyle/>
                    <a:p>
                      <a:pPr algn="ctr"/>
                      <a:r>
                        <a:rPr lang="en-US" sz="1000" dirty="0"/>
                        <a:t>A</a:t>
                      </a:r>
                    </a:p>
                  </a:txBody>
                  <a:tcPr/>
                </a:tc>
                <a:tc>
                  <a:txBody>
                    <a:bodyPr/>
                    <a:lstStyle/>
                    <a:p>
                      <a:pPr algn="ctr"/>
                      <a:r>
                        <a:rPr lang="en-US" sz="1000" dirty="0"/>
                        <a:t>Sales Two Days Ago</a:t>
                      </a:r>
                    </a:p>
                  </a:txBody>
                  <a:tcPr/>
                </a:tc>
                <a:tc>
                  <a:txBody>
                    <a:bodyPr/>
                    <a:lstStyle/>
                    <a:p>
                      <a:pPr algn="ctr"/>
                      <a:r>
                        <a:rPr lang="en-US" sz="1000" dirty="0"/>
                        <a:t>7</a:t>
                      </a:r>
                    </a:p>
                  </a:txBody>
                  <a:tcPr/>
                </a:tc>
                <a:extLst>
                  <a:ext uri="{0D108BD9-81ED-4DB2-BD59-A6C34878D82A}">
                    <a16:rowId xmlns:a16="http://schemas.microsoft.com/office/drawing/2014/main" val="10003"/>
                  </a:ext>
                </a:extLst>
              </a:tr>
              <a:tr h="228600">
                <a:tc>
                  <a:txBody>
                    <a:bodyPr/>
                    <a:lstStyle/>
                    <a:p>
                      <a:pPr algn="ctr"/>
                      <a:r>
                        <a:rPr lang="en-US" sz="1000" dirty="0"/>
                        <a:t>B</a:t>
                      </a:r>
                    </a:p>
                  </a:txBody>
                  <a:tcPr/>
                </a:tc>
                <a:tc>
                  <a:txBody>
                    <a:bodyPr/>
                    <a:lstStyle/>
                    <a:p>
                      <a:pPr algn="ctr"/>
                      <a:r>
                        <a:rPr lang="en-US" sz="1000" dirty="0"/>
                        <a:t>Sales</a:t>
                      </a:r>
                      <a:r>
                        <a:rPr lang="en-US" sz="1000" baseline="0" dirty="0"/>
                        <a:t> Today</a:t>
                      </a:r>
                      <a:endParaRPr lang="en-US" sz="1000" dirty="0"/>
                    </a:p>
                  </a:txBody>
                  <a:tcPr/>
                </a:tc>
                <a:tc>
                  <a:txBody>
                    <a:bodyPr/>
                    <a:lstStyle/>
                    <a:p>
                      <a:pPr algn="ctr"/>
                      <a:r>
                        <a:rPr lang="en-US" sz="1000" dirty="0"/>
                        <a:t>20</a:t>
                      </a:r>
                    </a:p>
                  </a:txBody>
                  <a:tcPr/>
                </a:tc>
                <a:extLst>
                  <a:ext uri="{0D108BD9-81ED-4DB2-BD59-A6C34878D82A}">
                    <a16:rowId xmlns:a16="http://schemas.microsoft.com/office/drawing/2014/main" val="10004"/>
                  </a:ext>
                </a:extLst>
              </a:tr>
              <a:tr h="228600">
                <a:tc>
                  <a:txBody>
                    <a:bodyPr/>
                    <a:lstStyle/>
                    <a:p>
                      <a:pPr algn="ctr"/>
                      <a:r>
                        <a:rPr lang="en-US" sz="1000" dirty="0"/>
                        <a:t>B</a:t>
                      </a:r>
                    </a:p>
                  </a:txBody>
                  <a:tcPr/>
                </a:tc>
                <a:tc>
                  <a:txBody>
                    <a:bodyPr/>
                    <a:lstStyle/>
                    <a:p>
                      <a:pPr algn="ctr"/>
                      <a:r>
                        <a:rPr lang="en-US" sz="1000" dirty="0"/>
                        <a:t>Sales Yesterday</a:t>
                      </a:r>
                    </a:p>
                  </a:txBody>
                  <a:tcPr/>
                </a:tc>
                <a:tc>
                  <a:txBody>
                    <a:bodyPr/>
                    <a:lstStyle/>
                    <a:p>
                      <a:pPr algn="ctr"/>
                      <a:r>
                        <a:rPr lang="en-US" sz="1000" dirty="0"/>
                        <a:t>40</a:t>
                      </a:r>
                    </a:p>
                  </a:txBody>
                  <a:tcPr/>
                </a:tc>
                <a:extLst>
                  <a:ext uri="{0D108BD9-81ED-4DB2-BD59-A6C34878D82A}">
                    <a16:rowId xmlns:a16="http://schemas.microsoft.com/office/drawing/2014/main" val="10005"/>
                  </a:ext>
                </a:extLst>
              </a:tr>
              <a:tr h="228600">
                <a:tc>
                  <a:txBody>
                    <a:bodyPr/>
                    <a:lstStyle/>
                    <a:p>
                      <a:pPr algn="ctr"/>
                      <a:r>
                        <a:rPr lang="en-US" sz="1000" dirty="0"/>
                        <a:t>B</a:t>
                      </a:r>
                    </a:p>
                  </a:txBody>
                  <a:tcPr/>
                </a:tc>
                <a:tc>
                  <a:txBody>
                    <a:bodyPr/>
                    <a:lstStyle/>
                    <a:p>
                      <a:pPr algn="ctr"/>
                      <a:r>
                        <a:rPr lang="en-US" sz="1000" dirty="0"/>
                        <a:t>Sales Two Days Ago</a:t>
                      </a:r>
                    </a:p>
                  </a:txBody>
                  <a:tcPr/>
                </a:tc>
                <a:tc>
                  <a:txBody>
                    <a:bodyPr/>
                    <a:lstStyle/>
                    <a:p>
                      <a:pPr algn="ctr"/>
                      <a:r>
                        <a:rPr lang="en-US" sz="1000" dirty="0"/>
                        <a:t>42</a:t>
                      </a:r>
                    </a:p>
                  </a:txBody>
                  <a:tcPr/>
                </a:tc>
                <a:extLst>
                  <a:ext uri="{0D108BD9-81ED-4DB2-BD59-A6C34878D82A}">
                    <a16:rowId xmlns:a16="http://schemas.microsoft.com/office/drawing/2014/main" val="10006"/>
                  </a:ext>
                </a:extLst>
              </a:tr>
              <a:tr h="228600">
                <a:tc>
                  <a:txBody>
                    <a:bodyPr/>
                    <a:lstStyle/>
                    <a:p>
                      <a:pPr algn="ctr"/>
                      <a:r>
                        <a:rPr lang="en-US" sz="1000" dirty="0"/>
                        <a:t>C</a:t>
                      </a:r>
                    </a:p>
                  </a:txBody>
                  <a:tcPr/>
                </a:tc>
                <a:tc>
                  <a:txBody>
                    <a:bodyPr/>
                    <a:lstStyle/>
                    <a:p>
                      <a:pPr algn="ctr"/>
                      <a:r>
                        <a:rPr lang="en-US" sz="1000" dirty="0"/>
                        <a:t>Sales</a:t>
                      </a:r>
                      <a:r>
                        <a:rPr lang="en-US" sz="1000" baseline="0" dirty="0"/>
                        <a:t> Today</a:t>
                      </a:r>
                      <a:endParaRPr lang="en-US" sz="1000" dirty="0"/>
                    </a:p>
                  </a:txBody>
                  <a:tcPr/>
                </a:tc>
                <a:tc>
                  <a:txBody>
                    <a:bodyPr/>
                    <a:lstStyle/>
                    <a:p>
                      <a:pPr algn="ctr"/>
                      <a:r>
                        <a:rPr lang="en-US" sz="1000" dirty="0"/>
                        <a:t>3</a:t>
                      </a:r>
                    </a:p>
                  </a:txBody>
                  <a:tcPr/>
                </a:tc>
                <a:extLst>
                  <a:ext uri="{0D108BD9-81ED-4DB2-BD59-A6C34878D82A}">
                    <a16:rowId xmlns:a16="http://schemas.microsoft.com/office/drawing/2014/main" val="10007"/>
                  </a:ext>
                </a:extLst>
              </a:tr>
              <a:tr h="228600">
                <a:tc>
                  <a:txBody>
                    <a:bodyPr/>
                    <a:lstStyle/>
                    <a:p>
                      <a:pPr algn="ctr"/>
                      <a:r>
                        <a:rPr lang="en-US" sz="1000" dirty="0"/>
                        <a:t>C</a:t>
                      </a:r>
                    </a:p>
                  </a:txBody>
                  <a:tcPr/>
                </a:tc>
                <a:tc>
                  <a:txBody>
                    <a:bodyPr/>
                    <a:lstStyle/>
                    <a:p>
                      <a:pPr algn="ctr"/>
                      <a:r>
                        <a:rPr lang="en-US" sz="1000" dirty="0"/>
                        <a:t>Sales Yesterday</a:t>
                      </a:r>
                    </a:p>
                  </a:txBody>
                  <a:tcPr/>
                </a:tc>
                <a:tc>
                  <a:txBody>
                    <a:bodyPr/>
                    <a:lstStyle/>
                    <a:p>
                      <a:pPr algn="ctr"/>
                      <a:r>
                        <a:rPr lang="en-US" sz="1000" dirty="0"/>
                        <a:t>19</a:t>
                      </a:r>
                    </a:p>
                  </a:txBody>
                  <a:tcPr/>
                </a:tc>
                <a:extLst>
                  <a:ext uri="{0D108BD9-81ED-4DB2-BD59-A6C34878D82A}">
                    <a16:rowId xmlns:a16="http://schemas.microsoft.com/office/drawing/2014/main" val="10008"/>
                  </a:ext>
                </a:extLst>
              </a:tr>
              <a:tr h="228600">
                <a:tc>
                  <a:txBody>
                    <a:bodyPr/>
                    <a:lstStyle/>
                    <a:p>
                      <a:pPr algn="ctr"/>
                      <a:r>
                        <a:rPr lang="en-US" sz="1000" dirty="0"/>
                        <a:t>C</a:t>
                      </a:r>
                    </a:p>
                  </a:txBody>
                  <a:tcPr/>
                </a:tc>
                <a:tc>
                  <a:txBody>
                    <a:bodyPr/>
                    <a:lstStyle/>
                    <a:p>
                      <a:pPr algn="ctr"/>
                      <a:r>
                        <a:rPr lang="en-US" sz="1000" dirty="0"/>
                        <a:t>Sales Two Days Ago</a:t>
                      </a:r>
                    </a:p>
                  </a:txBody>
                  <a:tcPr/>
                </a:tc>
                <a:tc>
                  <a:txBody>
                    <a:bodyPr/>
                    <a:lstStyle/>
                    <a:p>
                      <a:pPr algn="ctr"/>
                      <a:r>
                        <a:rPr lang="en-US" sz="1000" dirty="0"/>
                        <a:t>8</a:t>
                      </a:r>
                    </a:p>
                  </a:txBody>
                  <a:tcPr/>
                </a:tc>
                <a:extLst>
                  <a:ext uri="{0D108BD9-81ED-4DB2-BD59-A6C34878D82A}">
                    <a16:rowId xmlns:a16="http://schemas.microsoft.com/office/drawing/2014/main" val="10009"/>
                  </a:ext>
                </a:extLst>
              </a:tr>
            </a:tbl>
          </a:graphicData>
        </a:graphic>
      </p:graphicFrame>
      <p:cxnSp>
        <p:nvCxnSpPr>
          <p:cNvPr id="27" name="Elbow Connector 26"/>
          <p:cNvCxnSpPr>
            <a:stCxn id="11" idx="0"/>
            <a:endCxn id="24" idx="0"/>
          </p:cNvCxnSpPr>
          <p:nvPr/>
        </p:nvCxnSpPr>
        <p:spPr bwMode="auto">
          <a:xfrm rot="5400000" flipH="1" flipV="1">
            <a:off x="4231005" y="1098295"/>
            <a:ext cx="701040" cy="3943350"/>
          </a:xfrm>
          <a:prstGeom prst="bentConnector3">
            <a:avLst>
              <a:gd name="adj1" fmla="val 132609"/>
            </a:avLst>
          </a:prstGeom>
          <a:solidFill>
            <a:srgbClr val="688A92"/>
          </a:solidFill>
          <a:ln w="38100" cap="flat" cmpd="sng" algn="ctr">
            <a:solidFill>
              <a:schemeClr val="bg1">
                <a:lumMod val="75000"/>
              </a:schemeClr>
            </a:solidFill>
            <a:prstDash val="solid"/>
            <a:round/>
            <a:headEnd type="none"/>
            <a:tailEnd type="arrow"/>
          </a:ln>
          <a:effectLst/>
        </p:spPr>
      </p:cxnSp>
      <p:cxnSp>
        <p:nvCxnSpPr>
          <p:cNvPr id="31" name="Elbow Connector 30"/>
          <p:cNvCxnSpPr>
            <a:stCxn id="24" idx="2"/>
            <a:endCxn id="11" idx="2"/>
          </p:cNvCxnSpPr>
          <p:nvPr/>
        </p:nvCxnSpPr>
        <p:spPr bwMode="auto">
          <a:xfrm rot="5400000" flipH="1">
            <a:off x="4276725" y="2881375"/>
            <a:ext cx="609600" cy="3943350"/>
          </a:xfrm>
          <a:prstGeom prst="bentConnector3">
            <a:avLst>
              <a:gd name="adj1" fmla="val -37500"/>
            </a:avLst>
          </a:prstGeom>
          <a:solidFill>
            <a:srgbClr val="688A92"/>
          </a:solidFill>
          <a:ln w="38100" cap="flat" cmpd="sng" algn="ctr">
            <a:solidFill>
              <a:schemeClr val="bg1">
                <a:lumMod val="75000"/>
              </a:schemeClr>
            </a:solidFill>
            <a:prstDash val="solid"/>
            <a:round/>
            <a:headEnd type="none"/>
            <a:tailEnd type="arrow"/>
          </a:ln>
          <a:effectLst/>
        </p:spPr>
      </p:cxnSp>
      <p:sp>
        <p:nvSpPr>
          <p:cNvPr id="34" name="Rectangle 33"/>
          <p:cNvSpPr/>
          <p:nvPr/>
        </p:nvSpPr>
        <p:spPr>
          <a:xfrm>
            <a:off x="2447925" y="2133600"/>
            <a:ext cx="426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100" dirty="0">
                <a:solidFill>
                  <a:schemeClr val="tx1"/>
                </a:solidFill>
                <a:latin typeface="Courier New" pitchFamily="49" charset="0"/>
              </a:rPr>
              <a:t>norm &lt;- melt(sales, id = c(“Id”))</a:t>
            </a:r>
          </a:p>
        </p:txBody>
      </p:sp>
      <p:sp>
        <p:nvSpPr>
          <p:cNvPr id="35" name="Rectangle 34"/>
          <p:cNvSpPr/>
          <p:nvPr/>
        </p:nvSpPr>
        <p:spPr>
          <a:xfrm>
            <a:off x="2438400" y="5462650"/>
            <a:ext cx="426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1100" dirty="0" err="1">
                <a:solidFill>
                  <a:schemeClr val="tx1"/>
                </a:solidFill>
                <a:latin typeface="Courier New" pitchFamily="49" charset="0"/>
              </a:rPr>
              <a:t>denorm</a:t>
            </a:r>
            <a:r>
              <a:rPr lang="en-US" sz="1100" dirty="0">
                <a:solidFill>
                  <a:schemeClr val="tx1"/>
                </a:solidFill>
                <a:latin typeface="Courier New" pitchFamily="49" charset="0"/>
              </a:rPr>
              <a:t> &lt;- cast(norm, id ~ time, value = “sales”, 	</a:t>
            </a:r>
            <a:r>
              <a:rPr lang="en-US" sz="1100" dirty="0" err="1">
                <a:solidFill>
                  <a:schemeClr val="tx1"/>
                </a:solidFill>
                <a:latin typeface="Courier New" pitchFamily="49" charset="0"/>
              </a:rPr>
              <a:t>fun.aggregate</a:t>
            </a:r>
            <a:r>
              <a:rPr lang="en-US" sz="1100" dirty="0">
                <a:solidFill>
                  <a:schemeClr val="tx1"/>
                </a:solidFill>
                <a:latin typeface="Courier New" pitchFamily="49" charset="0"/>
              </a:rPr>
              <a:t> = “sum”)</a:t>
            </a:r>
          </a:p>
        </p:txBody>
      </p:sp>
      <p:sp>
        <p:nvSpPr>
          <p:cNvPr id="36" name="Rectangle 35"/>
          <p:cNvSpPr/>
          <p:nvPr/>
        </p:nvSpPr>
        <p:spPr bwMode="auto">
          <a:xfrm>
            <a:off x="2286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Melt &amp; Cast</a:t>
            </a:r>
            <a:endParaRPr kumimoji="0" lang="en-US" sz="1400" b="0" i="0" u="none" strike="noStrike" cap="none" normalizeH="0" baseline="0" dirty="0">
              <a:ln>
                <a:noFill/>
              </a:ln>
              <a:solidFill>
                <a:schemeClr val="bg1"/>
              </a:solidFill>
              <a:effectLst/>
            </a:endParaRPr>
          </a:p>
        </p:txBody>
      </p:sp>
      <p:sp>
        <p:nvSpPr>
          <p:cNvPr id="38" name="Rectangle 37"/>
          <p:cNvSpPr/>
          <p:nvPr/>
        </p:nvSpPr>
        <p:spPr>
          <a:xfrm>
            <a:off x="228600" y="1757548"/>
            <a:ext cx="8610600" cy="449085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endParaRPr lang="en-US" sz="1100" dirty="0">
              <a:solidFill>
                <a:schemeClr val="tx1"/>
              </a:solidFill>
              <a:latin typeface="Courier New" pitchFamily="49" charset="0"/>
            </a:endParaRPr>
          </a:p>
        </p:txBody>
      </p:sp>
      <p:sp>
        <p:nvSpPr>
          <p:cNvPr id="39" name="Title 1"/>
          <p:cNvSpPr txBox="1">
            <a:spLocks/>
          </p:cNvSpPr>
          <p:nvPr/>
        </p:nvSpPr>
        <p:spPr>
          <a:xfrm>
            <a:off x="381000" y="2982069"/>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t>De-normalized</a:t>
            </a:r>
          </a:p>
        </p:txBody>
      </p:sp>
      <p:sp>
        <p:nvSpPr>
          <p:cNvPr id="40" name="Title 1"/>
          <p:cNvSpPr txBox="1">
            <a:spLocks/>
          </p:cNvSpPr>
          <p:nvPr/>
        </p:nvSpPr>
        <p:spPr>
          <a:xfrm>
            <a:off x="7162800" y="5029200"/>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t>Normalized</a:t>
            </a:r>
          </a:p>
        </p:txBody>
      </p:sp>
      <p:sp>
        <p:nvSpPr>
          <p:cNvPr id="41" name="Title 1"/>
          <p:cNvSpPr txBox="1">
            <a:spLocks/>
          </p:cNvSpPr>
          <p:nvPr/>
        </p:nvSpPr>
        <p:spPr>
          <a:xfrm>
            <a:off x="3581400" y="1752600"/>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Melt</a:t>
            </a:r>
          </a:p>
        </p:txBody>
      </p:sp>
      <p:sp>
        <p:nvSpPr>
          <p:cNvPr id="42" name="Title 1"/>
          <p:cNvSpPr txBox="1">
            <a:spLocks/>
          </p:cNvSpPr>
          <p:nvPr/>
        </p:nvSpPr>
        <p:spPr>
          <a:xfrm>
            <a:off x="3581400" y="5725269"/>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Cast</a:t>
            </a:r>
          </a:p>
        </p:txBody>
      </p:sp>
    </p:spTree>
    <p:extLst>
      <p:ext uri="{BB962C8B-B14F-4D97-AF65-F5344CB8AC3E}">
        <p14:creationId xmlns:p14="http://schemas.microsoft.com/office/powerpoint/2010/main" val="311952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2755075"/>
            <a:ext cx="8686800" cy="6858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5" name="Rectangle 4"/>
          <p:cNvSpPr/>
          <p:nvPr/>
        </p:nvSpPr>
        <p:spPr bwMode="auto">
          <a:xfrm>
            <a:off x="0" y="2755075"/>
            <a:ext cx="438912" cy="6858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 and what can we use it for?</a:t>
            </a:r>
          </a:p>
          <a:p>
            <a:endParaRPr lang="en-US" dirty="0"/>
          </a:p>
          <a:p>
            <a:r>
              <a:rPr lang="en-US" dirty="0"/>
              <a:t>The basics</a:t>
            </a:r>
          </a:p>
          <a:p>
            <a:endParaRPr lang="en-US" dirty="0"/>
          </a:p>
          <a:p>
            <a:r>
              <a:rPr lang="en-US" dirty="0"/>
              <a:t>Data manipulation and visualization</a:t>
            </a:r>
          </a:p>
          <a:p>
            <a:pPr lvl="1"/>
            <a:r>
              <a:rPr lang="en-US" dirty="0"/>
              <a:t>Case study: Baby names</a:t>
            </a:r>
          </a:p>
          <a:p>
            <a:endParaRPr lang="en-US" dirty="0"/>
          </a:p>
          <a:p>
            <a:r>
              <a:rPr lang="en-US" dirty="0"/>
              <a:t>Predictive modeling</a:t>
            </a:r>
          </a:p>
          <a:p>
            <a:pPr lvl="1"/>
            <a:r>
              <a:rPr lang="en-US" dirty="0"/>
              <a:t>Case study: Surviving the Titanic</a:t>
            </a:r>
          </a:p>
        </p:txBody>
      </p:sp>
    </p:spTree>
    <p:extLst>
      <p:ext uri="{BB962C8B-B14F-4D97-AF65-F5344CB8AC3E}">
        <p14:creationId xmlns:p14="http://schemas.microsoft.com/office/powerpoint/2010/main" val="292982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Baby Names</a:t>
            </a:r>
          </a:p>
        </p:txBody>
      </p:sp>
      <p:sp>
        <p:nvSpPr>
          <p:cNvPr id="9" name="Rectangle 8"/>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Baby Names Dataset</a:t>
            </a:r>
            <a:endParaRPr kumimoji="0" lang="en-US" sz="1400" b="0" i="0" u="none" strike="noStrike" cap="none" normalizeH="0" baseline="0" dirty="0">
              <a:ln>
                <a:noFill/>
              </a:ln>
              <a:solidFill>
                <a:schemeClr val="bg1"/>
              </a:solidFill>
              <a:effectLst/>
            </a:endParaRPr>
          </a:p>
        </p:txBody>
      </p:sp>
      <p:sp>
        <p:nvSpPr>
          <p:cNvPr id="10" name="Content Placeholder 2"/>
          <p:cNvSpPr txBox="1">
            <a:spLocks/>
          </p:cNvSpPr>
          <p:nvPr/>
        </p:nvSpPr>
        <p:spPr bwMode="black">
          <a:xfrm>
            <a:off x="152400" y="1757549"/>
            <a:ext cx="8610600" cy="1061852"/>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rm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dirty="0"/>
              <a:t>Top 1000 male and female baby names in the U.S. from 1880 to 2008</a:t>
            </a:r>
          </a:p>
          <a:p>
            <a:r>
              <a:rPr lang="en-US" dirty="0"/>
              <a:t>1000 names * 2 genders * 129 years = 258,000 records</a:t>
            </a:r>
          </a:p>
          <a:p>
            <a:r>
              <a:rPr lang="en-US" dirty="0"/>
              <a:t>Only 4 variables: </a:t>
            </a:r>
            <a:r>
              <a:rPr lang="en-US" u="sng" dirty="0"/>
              <a:t>year</a:t>
            </a:r>
            <a:r>
              <a:rPr lang="en-US" dirty="0"/>
              <a:t>, </a:t>
            </a:r>
            <a:r>
              <a:rPr lang="en-US" u="sng" dirty="0"/>
              <a:t>name</a:t>
            </a:r>
            <a:r>
              <a:rPr lang="en-US" dirty="0"/>
              <a:t>, </a:t>
            </a:r>
            <a:r>
              <a:rPr lang="en-US" u="sng" dirty="0"/>
              <a:t>sex</a:t>
            </a:r>
            <a:r>
              <a:rPr lang="en-US" dirty="0"/>
              <a:t>, </a:t>
            </a:r>
            <a:r>
              <a:rPr lang="en-US" u="sng" dirty="0"/>
              <a:t>percent</a:t>
            </a:r>
            <a:r>
              <a:rPr lang="en-US" dirty="0"/>
              <a:t> of names</a:t>
            </a:r>
          </a:p>
        </p:txBody>
      </p:sp>
      <p:sp>
        <p:nvSpPr>
          <p:cNvPr id="11" name="Rectangle 10"/>
          <p:cNvSpPr/>
          <p:nvPr/>
        </p:nvSpPr>
        <p:spPr>
          <a:xfrm>
            <a:off x="152400" y="2819400"/>
            <a:ext cx="42672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100" dirty="0">
                <a:solidFill>
                  <a:schemeClr val="tx1"/>
                </a:solidFill>
                <a:latin typeface="Courier New" pitchFamily="49" charset="0"/>
              </a:rPr>
              <a:t>&gt; head(</a:t>
            </a:r>
            <a:r>
              <a:rPr lang="en-US" sz="1100" dirty="0" err="1">
                <a:solidFill>
                  <a:schemeClr val="tx1"/>
                </a:solidFill>
                <a:latin typeface="Courier New" pitchFamily="49" charset="0"/>
              </a:rPr>
              <a:t>bnames</a:t>
            </a:r>
            <a:r>
              <a:rPr lang="en-US" sz="1100" dirty="0">
                <a:solidFill>
                  <a:schemeClr val="tx1"/>
                </a:solidFill>
                <a:latin typeface="Courier New" pitchFamily="49" charset="0"/>
              </a:rPr>
              <a:t>, 10)</a:t>
            </a:r>
          </a:p>
          <a:p>
            <a:pPr marL="0" indent="0" algn="l">
              <a:buNone/>
            </a:pPr>
            <a:r>
              <a:rPr lang="en-US" sz="1100" dirty="0">
                <a:solidFill>
                  <a:schemeClr val="tx1"/>
                </a:solidFill>
                <a:latin typeface="Courier New" pitchFamily="49" charset="0"/>
              </a:rPr>
              <a:t> year    name  percent sex</a:t>
            </a:r>
          </a:p>
          <a:p>
            <a:pPr marL="0" indent="0" algn="l">
              <a:buNone/>
            </a:pPr>
            <a:r>
              <a:rPr lang="en-US" sz="1100" dirty="0">
                <a:solidFill>
                  <a:schemeClr val="tx1"/>
                </a:solidFill>
                <a:latin typeface="Courier New" pitchFamily="49" charset="0"/>
              </a:rPr>
              <a:t>1  1880    John 0.081541 boy</a:t>
            </a:r>
          </a:p>
          <a:p>
            <a:pPr marL="0" indent="0" algn="l">
              <a:buNone/>
            </a:pPr>
            <a:r>
              <a:rPr lang="en-US" sz="1100" dirty="0">
                <a:solidFill>
                  <a:schemeClr val="tx1"/>
                </a:solidFill>
                <a:latin typeface="Courier New" pitchFamily="49" charset="0"/>
              </a:rPr>
              <a:t>2  1880 William 0.080511 boy</a:t>
            </a:r>
          </a:p>
          <a:p>
            <a:pPr marL="0" indent="0" algn="l">
              <a:buNone/>
            </a:pPr>
            <a:r>
              <a:rPr lang="en-US" sz="1100" dirty="0">
                <a:solidFill>
                  <a:schemeClr val="tx1"/>
                </a:solidFill>
                <a:latin typeface="Courier New" pitchFamily="49" charset="0"/>
              </a:rPr>
              <a:t>3  1880   James 0.050057 boy</a:t>
            </a:r>
          </a:p>
          <a:p>
            <a:pPr marL="0" indent="0" algn="l">
              <a:buNone/>
            </a:pPr>
            <a:r>
              <a:rPr lang="en-US" sz="1100" dirty="0">
                <a:solidFill>
                  <a:schemeClr val="tx1"/>
                </a:solidFill>
                <a:latin typeface="Courier New" pitchFamily="49" charset="0"/>
              </a:rPr>
              <a:t>4  1880 Charles 0.045167 boy</a:t>
            </a:r>
          </a:p>
          <a:p>
            <a:pPr marL="0" indent="0" algn="l">
              <a:buNone/>
            </a:pPr>
            <a:r>
              <a:rPr lang="en-US" sz="1100" dirty="0">
                <a:solidFill>
                  <a:schemeClr val="tx1"/>
                </a:solidFill>
                <a:latin typeface="Courier New" pitchFamily="49" charset="0"/>
              </a:rPr>
              <a:t>5  1880  George 0.043292 boy</a:t>
            </a:r>
          </a:p>
          <a:p>
            <a:pPr marL="0" indent="0" algn="l">
              <a:buNone/>
            </a:pPr>
            <a:r>
              <a:rPr lang="en-US" sz="1100" dirty="0">
                <a:solidFill>
                  <a:schemeClr val="tx1"/>
                </a:solidFill>
                <a:latin typeface="Courier New" pitchFamily="49" charset="0"/>
              </a:rPr>
              <a:t>6  1880   Frank 0.027380 boy</a:t>
            </a:r>
          </a:p>
          <a:p>
            <a:pPr marL="0" indent="0" algn="l">
              <a:buNone/>
            </a:pPr>
            <a:r>
              <a:rPr lang="en-US" sz="1100" dirty="0">
                <a:solidFill>
                  <a:schemeClr val="tx1"/>
                </a:solidFill>
                <a:latin typeface="Courier New" pitchFamily="49" charset="0"/>
              </a:rPr>
              <a:t>7  1880  Joseph 0.022229 boy</a:t>
            </a:r>
          </a:p>
          <a:p>
            <a:pPr marL="0" indent="0" algn="l">
              <a:buNone/>
            </a:pPr>
            <a:r>
              <a:rPr lang="en-US" sz="1100" dirty="0">
                <a:solidFill>
                  <a:schemeClr val="tx1"/>
                </a:solidFill>
                <a:latin typeface="Courier New" pitchFamily="49" charset="0"/>
              </a:rPr>
              <a:t>8  1880  Thomas 0.021401 boy</a:t>
            </a:r>
          </a:p>
          <a:p>
            <a:pPr marL="0" indent="0" algn="l">
              <a:buNone/>
            </a:pPr>
            <a:r>
              <a:rPr lang="en-US" sz="1100" dirty="0">
                <a:solidFill>
                  <a:schemeClr val="tx1"/>
                </a:solidFill>
                <a:latin typeface="Courier New" pitchFamily="49" charset="0"/>
              </a:rPr>
              <a:t>9  1880   Henry 0.020641 boy</a:t>
            </a:r>
          </a:p>
          <a:p>
            <a:pPr marL="0" indent="0" algn="l">
              <a:buNone/>
            </a:pPr>
            <a:r>
              <a:rPr lang="en-US" sz="1100" dirty="0">
                <a:solidFill>
                  <a:schemeClr val="tx1"/>
                </a:solidFill>
                <a:latin typeface="Courier New" pitchFamily="49" charset="0"/>
              </a:rPr>
              <a:t>10 1880  Robert 0.020404 boy</a:t>
            </a:r>
          </a:p>
        </p:txBody>
      </p:sp>
      <p:sp>
        <p:nvSpPr>
          <p:cNvPr id="12" name="Rectangle 11"/>
          <p:cNvSpPr/>
          <p:nvPr/>
        </p:nvSpPr>
        <p:spPr>
          <a:xfrm>
            <a:off x="4419600" y="2819400"/>
            <a:ext cx="43434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100" dirty="0">
                <a:solidFill>
                  <a:schemeClr val="tx1"/>
                </a:solidFill>
                <a:latin typeface="Courier New" pitchFamily="49" charset="0"/>
              </a:rPr>
              <a:t>&gt; tail(</a:t>
            </a:r>
            <a:r>
              <a:rPr lang="en-US" sz="1100" dirty="0" err="1">
                <a:solidFill>
                  <a:schemeClr val="tx1"/>
                </a:solidFill>
                <a:latin typeface="Courier New" pitchFamily="49" charset="0"/>
              </a:rPr>
              <a:t>bnames</a:t>
            </a:r>
            <a:r>
              <a:rPr lang="en-US" sz="1100" dirty="0">
                <a:solidFill>
                  <a:schemeClr val="tx1"/>
                </a:solidFill>
                <a:latin typeface="Courier New" pitchFamily="49" charset="0"/>
              </a:rPr>
              <a:t>, 10)</a:t>
            </a:r>
          </a:p>
          <a:p>
            <a:pPr marL="0" indent="0" algn="l">
              <a:buNone/>
            </a:pPr>
            <a:r>
              <a:rPr lang="en-US" sz="1100" dirty="0">
                <a:solidFill>
                  <a:schemeClr val="tx1"/>
                </a:solidFill>
                <a:latin typeface="Courier New" pitchFamily="49" charset="0"/>
              </a:rPr>
              <a:t> year     name  percent  sex</a:t>
            </a:r>
          </a:p>
          <a:p>
            <a:pPr marL="0" indent="0" algn="l">
              <a:buNone/>
            </a:pPr>
            <a:r>
              <a:rPr lang="en-US" sz="1100" dirty="0">
                <a:solidFill>
                  <a:schemeClr val="tx1"/>
                </a:solidFill>
                <a:latin typeface="Courier New" pitchFamily="49" charset="0"/>
              </a:rPr>
              <a:t>257991 2008   </a:t>
            </a:r>
            <a:r>
              <a:rPr lang="en-US" sz="1100" dirty="0" err="1">
                <a:solidFill>
                  <a:schemeClr val="tx1"/>
                </a:solidFill>
                <a:latin typeface="Courier New" pitchFamily="49" charset="0"/>
              </a:rPr>
              <a:t>Jamiya</a:t>
            </a:r>
            <a:r>
              <a:rPr lang="en-US" sz="1100" dirty="0">
                <a:solidFill>
                  <a:schemeClr val="tx1"/>
                </a:solidFill>
                <a:latin typeface="Courier New" pitchFamily="49" charset="0"/>
              </a:rPr>
              <a:t> 0.000129 girl</a:t>
            </a:r>
          </a:p>
          <a:p>
            <a:pPr marL="0" indent="0" algn="l">
              <a:buNone/>
            </a:pPr>
            <a:r>
              <a:rPr lang="en-US" sz="1100" dirty="0">
                <a:solidFill>
                  <a:schemeClr val="tx1"/>
                </a:solidFill>
                <a:latin typeface="Courier New" pitchFamily="49" charset="0"/>
              </a:rPr>
              <a:t>257992 2008    Kathy 0.000129 girl</a:t>
            </a:r>
          </a:p>
          <a:p>
            <a:pPr marL="0" indent="0" algn="l">
              <a:buNone/>
            </a:pPr>
            <a:r>
              <a:rPr lang="en-US" sz="1100" dirty="0">
                <a:solidFill>
                  <a:schemeClr val="tx1"/>
                </a:solidFill>
                <a:latin typeface="Courier New" pitchFamily="49" charset="0"/>
              </a:rPr>
              <a:t>257993 2008   </a:t>
            </a:r>
            <a:r>
              <a:rPr lang="en-US" sz="1100" dirty="0" err="1">
                <a:solidFill>
                  <a:schemeClr val="tx1"/>
                </a:solidFill>
                <a:latin typeface="Courier New" pitchFamily="49" charset="0"/>
              </a:rPr>
              <a:t>Laylah</a:t>
            </a:r>
            <a:r>
              <a:rPr lang="en-US" sz="1100" dirty="0">
                <a:solidFill>
                  <a:schemeClr val="tx1"/>
                </a:solidFill>
                <a:latin typeface="Courier New" pitchFamily="49" charset="0"/>
              </a:rPr>
              <a:t> 0.000129 girl</a:t>
            </a:r>
          </a:p>
          <a:p>
            <a:pPr marL="0" indent="0" algn="l">
              <a:buNone/>
            </a:pPr>
            <a:r>
              <a:rPr lang="en-US" sz="1100" dirty="0">
                <a:solidFill>
                  <a:schemeClr val="tx1"/>
                </a:solidFill>
                <a:latin typeface="Courier New" pitchFamily="49" charset="0"/>
              </a:rPr>
              <a:t>257994 2008     </a:t>
            </a:r>
            <a:r>
              <a:rPr lang="en-US" sz="1100" dirty="0" err="1">
                <a:solidFill>
                  <a:schemeClr val="tx1"/>
                </a:solidFill>
                <a:latin typeface="Courier New" pitchFamily="49" charset="0"/>
              </a:rPr>
              <a:t>Riya</a:t>
            </a:r>
            <a:r>
              <a:rPr lang="en-US" sz="1100" dirty="0">
                <a:solidFill>
                  <a:schemeClr val="tx1"/>
                </a:solidFill>
                <a:latin typeface="Courier New" pitchFamily="49" charset="0"/>
              </a:rPr>
              <a:t> 0.000129 girl</a:t>
            </a:r>
          </a:p>
          <a:p>
            <a:pPr marL="0" indent="0" algn="l">
              <a:buNone/>
            </a:pPr>
            <a:r>
              <a:rPr lang="en-US" sz="1100" dirty="0">
                <a:solidFill>
                  <a:schemeClr val="tx1"/>
                </a:solidFill>
                <a:latin typeface="Courier New" pitchFamily="49" charset="0"/>
              </a:rPr>
              <a:t>257995 2008     </a:t>
            </a:r>
            <a:r>
              <a:rPr lang="en-US" sz="1100" dirty="0" err="1">
                <a:solidFill>
                  <a:schemeClr val="tx1"/>
                </a:solidFill>
                <a:latin typeface="Courier New" pitchFamily="49" charset="0"/>
              </a:rPr>
              <a:t>Diya</a:t>
            </a:r>
            <a:r>
              <a:rPr lang="en-US" sz="1100" dirty="0">
                <a:solidFill>
                  <a:schemeClr val="tx1"/>
                </a:solidFill>
                <a:latin typeface="Courier New" pitchFamily="49" charset="0"/>
              </a:rPr>
              <a:t> 0.000128 girl</a:t>
            </a:r>
          </a:p>
          <a:p>
            <a:pPr marL="0" indent="0" algn="l">
              <a:buNone/>
            </a:pPr>
            <a:r>
              <a:rPr lang="en-US" sz="1100" dirty="0">
                <a:solidFill>
                  <a:schemeClr val="tx1"/>
                </a:solidFill>
                <a:latin typeface="Courier New" pitchFamily="49" charset="0"/>
              </a:rPr>
              <a:t>257996 2008 </a:t>
            </a:r>
            <a:r>
              <a:rPr lang="en-US" sz="1100" dirty="0" err="1">
                <a:solidFill>
                  <a:schemeClr val="tx1"/>
                </a:solidFill>
                <a:latin typeface="Courier New" pitchFamily="49" charset="0"/>
              </a:rPr>
              <a:t>Carleigh</a:t>
            </a:r>
            <a:r>
              <a:rPr lang="en-US" sz="1100" dirty="0">
                <a:solidFill>
                  <a:schemeClr val="tx1"/>
                </a:solidFill>
                <a:latin typeface="Courier New" pitchFamily="49" charset="0"/>
              </a:rPr>
              <a:t> 0.000128 girl</a:t>
            </a:r>
          </a:p>
          <a:p>
            <a:pPr marL="0" indent="0" algn="l">
              <a:buNone/>
            </a:pPr>
            <a:r>
              <a:rPr lang="en-US" sz="1100" dirty="0">
                <a:solidFill>
                  <a:schemeClr val="tx1"/>
                </a:solidFill>
                <a:latin typeface="Courier New" pitchFamily="49" charset="0"/>
              </a:rPr>
              <a:t>257997 2008    </a:t>
            </a:r>
            <a:r>
              <a:rPr lang="en-US" sz="1100" dirty="0" err="1">
                <a:solidFill>
                  <a:schemeClr val="tx1"/>
                </a:solidFill>
                <a:latin typeface="Courier New" pitchFamily="49" charset="0"/>
              </a:rPr>
              <a:t>Iyana</a:t>
            </a:r>
            <a:r>
              <a:rPr lang="en-US" sz="1100" dirty="0">
                <a:solidFill>
                  <a:schemeClr val="tx1"/>
                </a:solidFill>
                <a:latin typeface="Courier New" pitchFamily="49" charset="0"/>
              </a:rPr>
              <a:t> 0.000128 girl</a:t>
            </a:r>
          </a:p>
          <a:p>
            <a:pPr marL="0" indent="0" algn="l">
              <a:buNone/>
            </a:pPr>
            <a:r>
              <a:rPr lang="en-US" sz="1100" dirty="0">
                <a:solidFill>
                  <a:schemeClr val="tx1"/>
                </a:solidFill>
                <a:latin typeface="Courier New" pitchFamily="49" charset="0"/>
              </a:rPr>
              <a:t>257998 2008   </a:t>
            </a:r>
            <a:r>
              <a:rPr lang="en-US" sz="1100" dirty="0" err="1">
                <a:solidFill>
                  <a:schemeClr val="tx1"/>
                </a:solidFill>
                <a:latin typeface="Courier New" pitchFamily="49" charset="0"/>
              </a:rPr>
              <a:t>Kenley</a:t>
            </a:r>
            <a:r>
              <a:rPr lang="en-US" sz="1100" dirty="0">
                <a:solidFill>
                  <a:schemeClr val="tx1"/>
                </a:solidFill>
                <a:latin typeface="Courier New" pitchFamily="49" charset="0"/>
              </a:rPr>
              <a:t> 0.000127 girl</a:t>
            </a:r>
          </a:p>
          <a:p>
            <a:pPr marL="0" indent="0" algn="l">
              <a:buNone/>
            </a:pPr>
            <a:r>
              <a:rPr lang="en-US" sz="1100" dirty="0">
                <a:solidFill>
                  <a:schemeClr val="tx1"/>
                </a:solidFill>
                <a:latin typeface="Courier New" pitchFamily="49" charset="0"/>
              </a:rPr>
              <a:t>257999 2008   Sloane 0.000127 girl</a:t>
            </a:r>
          </a:p>
          <a:p>
            <a:pPr marL="0" indent="0" algn="l">
              <a:buNone/>
            </a:pPr>
            <a:r>
              <a:rPr lang="en-US" sz="1100" dirty="0">
                <a:solidFill>
                  <a:schemeClr val="tx1"/>
                </a:solidFill>
                <a:latin typeface="Courier New" pitchFamily="49" charset="0"/>
              </a:rPr>
              <a:t>258000 2008  </a:t>
            </a:r>
            <a:r>
              <a:rPr lang="en-US" sz="1100" dirty="0" err="1">
                <a:solidFill>
                  <a:schemeClr val="tx1"/>
                </a:solidFill>
                <a:latin typeface="Courier New" pitchFamily="49" charset="0"/>
              </a:rPr>
              <a:t>Elianna</a:t>
            </a:r>
            <a:r>
              <a:rPr lang="en-US" sz="1100" dirty="0">
                <a:solidFill>
                  <a:schemeClr val="tx1"/>
                </a:solidFill>
                <a:latin typeface="Courier New" pitchFamily="49" charset="0"/>
              </a:rPr>
              <a:t> 0.000127 girl</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408601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Summarizing the data</a:t>
            </a:r>
          </a:p>
        </p:txBody>
      </p:sp>
      <p:sp>
        <p:nvSpPr>
          <p:cNvPr id="4" name="Rectangle 3"/>
          <p:cNvSpPr/>
          <p:nvPr/>
        </p:nvSpPr>
        <p:spPr>
          <a:xfrm>
            <a:off x="152400" y="1981200"/>
            <a:ext cx="87630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indent="-166688" algn="l">
              <a:buFont typeface="Arial" charset="0"/>
              <a:buChar char="•"/>
            </a:pPr>
            <a:r>
              <a:rPr lang="en-US" sz="1600" dirty="0">
                <a:solidFill>
                  <a:schemeClr val="tx1"/>
                </a:solidFill>
              </a:rPr>
              <a:t>Create a summaries for the following:</a:t>
            </a:r>
          </a:p>
          <a:p>
            <a:pPr marL="628650" lvl="1" indent="-284163" algn="l">
              <a:buFont typeface="Arial" charset="0"/>
              <a:buChar char="•"/>
            </a:pPr>
            <a:r>
              <a:rPr lang="en-US" sz="1600" dirty="0">
                <a:solidFill>
                  <a:schemeClr val="tx1"/>
                </a:solidFill>
              </a:rPr>
              <a:t>% of name that is vowels</a:t>
            </a:r>
          </a:p>
          <a:p>
            <a:pPr marL="628650" lvl="1" indent="-284163" algn="l">
              <a:buFont typeface="Arial" charset="0"/>
              <a:buChar char="•"/>
            </a:pPr>
            <a:r>
              <a:rPr lang="en-US" sz="1600" dirty="0">
                <a:solidFill>
                  <a:schemeClr val="tx1"/>
                </a:solidFill>
              </a:rPr>
              <a:t>Name length</a:t>
            </a:r>
          </a:p>
          <a:p>
            <a:pPr marL="628650" lvl="1" indent="-284163" algn="l">
              <a:buFont typeface="Arial" charset="0"/>
              <a:buChar char="•"/>
            </a:pPr>
            <a:r>
              <a:rPr lang="en-US" sz="1600" dirty="0">
                <a:solidFill>
                  <a:schemeClr val="tx1"/>
                </a:solidFill>
              </a:rPr>
              <a:t>First letter of name</a:t>
            </a:r>
          </a:p>
          <a:p>
            <a:pPr marL="628650" lvl="1" indent="-284163" algn="l">
              <a:buFont typeface="Arial" charset="0"/>
              <a:buChar char="•"/>
            </a:pPr>
            <a:r>
              <a:rPr lang="en-US" sz="1600" dirty="0">
                <a:solidFill>
                  <a:schemeClr val="tx1"/>
                </a:solidFill>
              </a:rPr>
              <a:t>Last letter of name</a:t>
            </a:r>
          </a:p>
          <a:p>
            <a:pPr marL="166688" indent="-166688" algn="l">
              <a:buFont typeface="Arial" charset="0"/>
              <a:buChar char="•"/>
            </a:pPr>
            <a:r>
              <a:rPr lang="en-US" sz="1600" dirty="0">
                <a:solidFill>
                  <a:schemeClr val="tx1"/>
                </a:solidFill>
              </a:rPr>
              <a:t>How has name popularity, by first letter, over time changed?</a:t>
            </a:r>
          </a:p>
          <a:p>
            <a:pPr marL="166688" indent="-166688" algn="l">
              <a:buFont typeface="Arial" charset="0"/>
              <a:buChar char="•"/>
            </a:pPr>
            <a:r>
              <a:rPr lang="en-US" sz="1600" dirty="0">
                <a:solidFill>
                  <a:schemeClr val="tx1"/>
                </a:solidFill>
              </a:rPr>
              <a:t>How has the % of people having top 100 names changed over time?</a:t>
            </a:r>
          </a:p>
          <a:p>
            <a:pPr marL="166688" indent="-166688" algn="l">
              <a:buFont typeface="Arial" charset="0"/>
              <a:buChar char="•"/>
            </a:pPr>
            <a:r>
              <a:rPr lang="en-US" sz="1600" dirty="0">
                <a:solidFill>
                  <a:schemeClr val="tx1"/>
                </a:solidFill>
              </a:rPr>
              <a:t>Investigate how the popularity of top 20 names has changed over time</a:t>
            </a:r>
          </a:p>
          <a:p>
            <a:pPr indent="-290512" algn="l">
              <a:buFont typeface="Arial" charset="0"/>
              <a:buChar char="•"/>
            </a:pPr>
            <a:endParaRPr lang="en-US" sz="1600" dirty="0">
              <a:solidFill>
                <a:schemeClr val="tx1"/>
              </a:solidFill>
            </a:endParaRPr>
          </a:p>
        </p:txBody>
      </p:sp>
      <p:sp>
        <p:nvSpPr>
          <p:cNvPr id="5" name="Rectangle 4"/>
          <p:cNvSpPr/>
          <p:nvPr/>
        </p:nvSpPr>
        <p:spPr bwMode="auto">
          <a:xfrm>
            <a:off x="152400" y="1638300"/>
            <a:ext cx="87630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Summaries</a:t>
            </a:r>
            <a:endParaRPr kumimoji="0" lang="en-US" sz="1800" b="0" i="0" u="none" strike="noStrike" cap="none" normalizeH="0" baseline="0" dirty="0">
              <a:ln>
                <a:noFill/>
              </a:ln>
              <a:solidFill>
                <a:schemeClr val="bg1"/>
              </a:solidFill>
              <a:effectLst/>
            </a:endParaRPr>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173191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Some quick summaries</a:t>
            </a:r>
          </a:p>
        </p:txBody>
      </p:sp>
      <p:sp>
        <p:nvSpPr>
          <p:cNvPr id="5" name="Rectangle 4"/>
          <p:cNvSpPr/>
          <p:nvPr/>
        </p:nvSpPr>
        <p:spPr>
          <a:xfrm>
            <a:off x="152400" y="1714500"/>
            <a:ext cx="4419600" cy="46863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1200" dirty="0">
                <a:solidFill>
                  <a:schemeClr val="tx1"/>
                </a:solidFill>
                <a:latin typeface="Courier New" pitchFamily="49" charset="0"/>
              </a:rPr>
              <a:t>letter &lt;- function(x, n = 1) {</a:t>
            </a:r>
          </a:p>
          <a:p>
            <a:pPr marL="463550" indent="-463550" algn="l"/>
            <a:r>
              <a:rPr lang="en-US" sz="1200" dirty="0">
                <a:solidFill>
                  <a:schemeClr val="tx1"/>
                </a:solidFill>
                <a:latin typeface="Courier New" pitchFamily="49" charset="0"/>
              </a:rPr>
              <a:t>	if (n &lt; 0) {</a:t>
            </a:r>
          </a:p>
          <a:p>
            <a:pPr marL="1377950" lvl="4" indent="-463550" algn="l"/>
            <a:r>
              <a:rPr lang="en-US" sz="1200" dirty="0" err="1">
                <a:solidFill>
                  <a:schemeClr val="tx1"/>
                </a:solidFill>
                <a:latin typeface="Courier New" pitchFamily="49" charset="0"/>
              </a:rPr>
              <a:t>nc</a:t>
            </a:r>
            <a:r>
              <a:rPr lang="en-US" sz="1200" dirty="0">
                <a:solidFill>
                  <a:schemeClr val="tx1"/>
                </a:solidFill>
                <a:latin typeface="Courier New" pitchFamily="49" charset="0"/>
              </a:rPr>
              <a:t> &lt;- </a:t>
            </a:r>
            <a:r>
              <a:rPr lang="en-US" sz="1200" dirty="0" err="1">
                <a:solidFill>
                  <a:schemeClr val="tx1"/>
                </a:solidFill>
                <a:latin typeface="Courier New" pitchFamily="49" charset="0"/>
              </a:rPr>
              <a:t>nchar</a:t>
            </a:r>
            <a:r>
              <a:rPr lang="en-US" sz="1200" dirty="0">
                <a:solidFill>
                  <a:schemeClr val="tx1"/>
                </a:solidFill>
                <a:latin typeface="Courier New" pitchFamily="49" charset="0"/>
              </a:rPr>
              <a:t>(x)</a:t>
            </a:r>
          </a:p>
          <a:p>
            <a:pPr marL="1377950" lvl="4" indent="-463550" algn="l"/>
            <a:r>
              <a:rPr lang="en-US" sz="1200" dirty="0">
                <a:solidFill>
                  <a:schemeClr val="tx1"/>
                </a:solidFill>
                <a:latin typeface="Courier New" pitchFamily="49" charset="0"/>
              </a:rPr>
              <a:t>n &lt;- </a:t>
            </a:r>
            <a:r>
              <a:rPr lang="en-US" sz="1200" dirty="0" err="1">
                <a:solidFill>
                  <a:schemeClr val="tx1"/>
                </a:solidFill>
                <a:latin typeface="Courier New" pitchFamily="49" charset="0"/>
              </a:rPr>
              <a:t>nc</a:t>
            </a:r>
            <a:r>
              <a:rPr lang="en-US" sz="1200" dirty="0">
                <a:solidFill>
                  <a:schemeClr val="tx1"/>
                </a:solidFill>
                <a:latin typeface="Courier New" pitchFamily="49" charset="0"/>
              </a:rPr>
              <a:t> + n + 1</a:t>
            </a:r>
          </a:p>
          <a:p>
            <a:pPr marL="920750" lvl="2" indent="-463550" algn="l"/>
            <a:r>
              <a:rPr lang="en-US" sz="1200" dirty="0">
                <a:solidFill>
                  <a:schemeClr val="tx1"/>
                </a:solidFill>
                <a:latin typeface="Courier New" pitchFamily="49" charset="0"/>
              </a:rPr>
              <a:t>}</a:t>
            </a:r>
          </a:p>
          <a:p>
            <a:pPr marL="463550" lvl="1"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tolower</a:t>
            </a:r>
            <a:r>
              <a:rPr lang="en-US" sz="1200" dirty="0">
                <a:solidFill>
                  <a:schemeClr val="tx1"/>
                </a:solidFill>
                <a:latin typeface="Courier New" pitchFamily="49" charset="0"/>
              </a:rPr>
              <a:t>(</a:t>
            </a:r>
            <a:r>
              <a:rPr lang="en-US" sz="1200" dirty="0" err="1">
                <a:solidFill>
                  <a:schemeClr val="tx1"/>
                </a:solidFill>
                <a:latin typeface="Courier New" pitchFamily="49" charset="0"/>
              </a:rPr>
              <a:t>substr</a:t>
            </a:r>
            <a:r>
              <a:rPr lang="en-US" sz="1200" dirty="0">
                <a:solidFill>
                  <a:schemeClr val="tx1"/>
                </a:solidFill>
                <a:latin typeface="Courier New" pitchFamily="49" charset="0"/>
              </a:rPr>
              <a:t>(x, n, n))</a:t>
            </a:r>
          </a:p>
          <a:p>
            <a:pPr marL="463550" indent="-463550" algn="l"/>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vowels &lt;- function(x)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nchar</a:t>
            </a:r>
            <a:r>
              <a:rPr lang="en-US" sz="1200" dirty="0">
                <a:solidFill>
                  <a:schemeClr val="tx1"/>
                </a:solidFill>
                <a:latin typeface="Courier New" pitchFamily="49" charset="0"/>
              </a:rPr>
              <a:t>(</a:t>
            </a:r>
            <a:r>
              <a:rPr lang="en-US" sz="1200" dirty="0" err="1">
                <a:solidFill>
                  <a:schemeClr val="tx1"/>
                </a:solidFill>
                <a:latin typeface="Courier New" pitchFamily="49" charset="0"/>
              </a:rPr>
              <a:t>gsub</a:t>
            </a:r>
            <a:r>
              <a:rPr lang="en-US" sz="1200" dirty="0">
                <a:solidFill>
                  <a:schemeClr val="tx1"/>
                </a:solidFill>
                <a:latin typeface="Courier New" pitchFamily="49" charset="0"/>
              </a:rPr>
              <a:t>("[^</a:t>
            </a:r>
            <a:r>
              <a:rPr lang="en-US" sz="1200" dirty="0" err="1">
                <a:solidFill>
                  <a:schemeClr val="tx1"/>
                </a:solidFill>
                <a:latin typeface="Courier New" pitchFamily="49" charset="0"/>
              </a:rPr>
              <a:t>aeiouAEIOU</a:t>
            </a:r>
            <a:r>
              <a:rPr lang="en-US" sz="1200" dirty="0">
                <a:solidFill>
                  <a:schemeClr val="tx1"/>
                </a:solidFill>
                <a:latin typeface="Courier New" pitchFamily="49" charset="0"/>
              </a:rPr>
              <a:t>]", "", x)) /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nchar</a:t>
            </a:r>
            <a:r>
              <a:rPr lang="en-US" sz="1200" dirty="0">
                <a:solidFill>
                  <a:schemeClr val="tx1"/>
                </a:solidFill>
                <a:latin typeface="Courier New" pitchFamily="49" charset="0"/>
              </a:rPr>
              <a:t>(x)</a:t>
            </a:r>
          </a:p>
          <a:p>
            <a:pPr marL="463550" indent="-463550" algn="l"/>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bnames</a:t>
            </a:r>
            <a:r>
              <a:rPr lang="en-US" sz="1200" dirty="0">
                <a:solidFill>
                  <a:schemeClr val="tx1"/>
                </a:solidFill>
                <a:latin typeface="Courier New" pitchFamily="49" charset="0"/>
              </a:rPr>
              <a:t> &lt;- mutate(</a:t>
            </a:r>
            <a:r>
              <a:rPr lang="en-US" sz="1200" dirty="0" err="1">
                <a:solidFill>
                  <a:schemeClr val="tx1"/>
                </a:solidFill>
                <a:latin typeface="Courier New" pitchFamily="49" charset="0"/>
              </a:rPr>
              <a:t>bnames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first = letter(name, 1),</a:t>
            </a:r>
          </a:p>
          <a:p>
            <a:pPr marL="463550" indent="-463550" algn="l"/>
            <a:r>
              <a:rPr lang="en-US" sz="1200" dirty="0">
                <a:solidFill>
                  <a:schemeClr val="tx1"/>
                </a:solidFill>
                <a:latin typeface="Courier New" pitchFamily="49" charset="0"/>
              </a:rPr>
              <a:t>	last = letter(name, -1),</a:t>
            </a:r>
          </a:p>
          <a:p>
            <a:pPr marL="463550" indent="-463550" algn="l"/>
            <a:r>
              <a:rPr lang="en-US" sz="1200" dirty="0">
                <a:solidFill>
                  <a:schemeClr val="tx1"/>
                </a:solidFill>
                <a:latin typeface="Courier New" pitchFamily="49" charset="0"/>
              </a:rPr>
              <a:t>	length = </a:t>
            </a:r>
            <a:r>
              <a:rPr lang="en-US" sz="1200" dirty="0" err="1">
                <a:solidFill>
                  <a:schemeClr val="tx1"/>
                </a:solidFill>
                <a:latin typeface="Courier New" pitchFamily="49" charset="0"/>
              </a:rPr>
              <a:t>nchar</a:t>
            </a:r>
            <a:r>
              <a:rPr lang="en-US" sz="1200" dirty="0">
                <a:solidFill>
                  <a:schemeClr val="tx1"/>
                </a:solidFill>
                <a:latin typeface="Courier New" pitchFamily="49" charset="0"/>
              </a:rPr>
              <a:t>(name),</a:t>
            </a:r>
          </a:p>
          <a:p>
            <a:pPr marL="463550" indent="-463550" algn="l"/>
            <a:r>
              <a:rPr lang="en-US" sz="1200" dirty="0">
                <a:solidFill>
                  <a:schemeClr val="tx1"/>
                </a:solidFill>
                <a:latin typeface="Courier New" pitchFamily="49" charset="0"/>
              </a:rPr>
              <a:t>	vowels = vowels(name)</a:t>
            </a:r>
          </a:p>
          <a:p>
            <a:pPr marL="463550" indent="-463550" algn="l"/>
            <a:r>
              <a:rPr lang="en-US" sz="1200" dirty="0">
                <a:solidFill>
                  <a:schemeClr val="tx1"/>
                </a:solidFill>
                <a:latin typeface="Courier New" pitchFamily="49" charset="0"/>
              </a:rPr>
              <a:t>)</a:t>
            </a:r>
          </a:p>
        </p:txBody>
      </p:sp>
      <p:sp>
        <p:nvSpPr>
          <p:cNvPr id="6" name="Rectangle 5"/>
          <p:cNvSpPr/>
          <p:nvPr/>
        </p:nvSpPr>
        <p:spPr bwMode="auto">
          <a:xfrm>
            <a:off x="152400" y="1371600"/>
            <a:ext cx="44196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Make some useful functions &amp; apply</a:t>
            </a:r>
            <a:endParaRPr kumimoji="0" lang="en-US" sz="1800" b="0" i="0" u="none" strike="noStrike" cap="none" normalizeH="0" baseline="0" dirty="0">
              <a:ln>
                <a:noFill/>
              </a:ln>
              <a:solidFill>
                <a:schemeClr val="bg1"/>
              </a:solidFill>
              <a:effectLst/>
            </a:endParaRPr>
          </a:p>
        </p:txBody>
      </p:sp>
      <p:sp>
        <p:nvSpPr>
          <p:cNvPr id="8" name="Rectangle 7"/>
          <p:cNvSpPr/>
          <p:nvPr/>
        </p:nvSpPr>
        <p:spPr bwMode="auto">
          <a:xfrm>
            <a:off x="4572000" y="1371600"/>
            <a:ext cx="44196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Make some summaries</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572000" y="1714500"/>
            <a:ext cx="4419600"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c("first"),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tot = sum(percent) /</a:t>
            </a:r>
          </a:p>
          <a:p>
            <a:pPr marL="463550" indent="-463550" algn="l"/>
            <a:r>
              <a:rPr lang="en-US" sz="1200" dirty="0">
                <a:solidFill>
                  <a:schemeClr val="tx1"/>
                </a:solidFill>
                <a:latin typeface="Courier New" pitchFamily="49" charset="0"/>
              </a:rPr>
              <a:t>	sum(</a:t>
            </a:r>
            <a:r>
              <a:rPr lang="en-US" sz="1200" dirty="0" err="1">
                <a:solidFill>
                  <a:schemeClr val="tx1"/>
                </a:solidFill>
                <a:latin typeface="Courier New" pitchFamily="49" charset="0"/>
              </a:rPr>
              <a:t>bnames$percent</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c("last"),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tot = sum(percent) /</a:t>
            </a:r>
          </a:p>
          <a:p>
            <a:pPr marL="463550" indent="-463550" algn="l"/>
            <a:r>
              <a:rPr lang="en-US" sz="1200" dirty="0">
                <a:solidFill>
                  <a:schemeClr val="tx1"/>
                </a:solidFill>
                <a:latin typeface="Courier New" pitchFamily="49" charset="0"/>
              </a:rPr>
              <a:t>	sum(</a:t>
            </a:r>
            <a:r>
              <a:rPr lang="en-US" sz="1200" dirty="0" err="1">
                <a:solidFill>
                  <a:schemeClr val="tx1"/>
                </a:solidFill>
                <a:latin typeface="Courier New" pitchFamily="49" charset="0"/>
              </a:rPr>
              <a:t>bnames$percent</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with(</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sum(length * percent) / sum(percent))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temp &lt;- </a:t>
            </a:r>
            <a:r>
              <a:rPr lang="en-US" sz="1200" dirty="0" err="1">
                <a:solidFill>
                  <a:schemeClr val="tx1"/>
                </a:solidFill>
                <a:latin typeface="Courier New" pitchFamily="49" charset="0"/>
              </a:rPr>
              <a:t>bnames</a:t>
            </a:r>
            <a:r>
              <a:rPr lang="en-US" sz="1200" dirty="0">
                <a:solidFill>
                  <a:schemeClr val="tx1"/>
                </a:solidFill>
                <a:latin typeface="Courier New" pitchFamily="49" charset="0"/>
              </a:rPr>
              <a:t>[!duplicated(</a:t>
            </a:r>
            <a:r>
              <a:rPr lang="en-US" sz="1200" dirty="0" err="1">
                <a:solidFill>
                  <a:schemeClr val="tx1"/>
                </a:solidFill>
                <a:latin typeface="Courier New" pitchFamily="49" charset="0"/>
              </a:rPr>
              <a:t>bnames$name</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head(arrange(temp, -length))</a:t>
            </a:r>
          </a:p>
          <a:p>
            <a:pPr marL="463550" indent="-463550" algn="l"/>
            <a:r>
              <a:rPr lang="en-US" sz="1200" dirty="0">
                <a:solidFill>
                  <a:schemeClr val="tx1"/>
                </a:solidFill>
                <a:latin typeface="Courier New" pitchFamily="49" charset="0"/>
              </a:rPr>
              <a:t>head(arrange(temp, vowels))</a:t>
            </a:r>
          </a:p>
          <a:p>
            <a:pPr marL="463550" indent="-463550" algn="l"/>
            <a:r>
              <a:rPr lang="en-US" sz="1200" dirty="0">
                <a:solidFill>
                  <a:schemeClr val="tx1"/>
                </a:solidFill>
                <a:latin typeface="Courier New" pitchFamily="49" charset="0"/>
              </a:rPr>
              <a:t>head(arrange(temp, -vowels))</a:t>
            </a:r>
          </a:p>
          <a:p>
            <a:pPr marL="463550" indent="-463550" algn="l"/>
            <a:endParaRPr lang="en-US" sz="1200" dirty="0">
              <a:solidFill>
                <a:schemeClr val="tx1"/>
              </a:solidFill>
              <a:latin typeface="Courier New" pitchFamily="49" charset="0"/>
            </a:endParaRPr>
          </a:p>
        </p:txBody>
      </p:sp>
      <p:sp>
        <p:nvSpPr>
          <p:cNvPr id="21" name="Rectangular Callout 20"/>
          <p:cNvSpPr/>
          <p:nvPr/>
        </p:nvSpPr>
        <p:spPr bwMode="auto">
          <a:xfrm>
            <a:off x="7467601" y="5029200"/>
            <a:ext cx="762000" cy="228600"/>
          </a:xfrm>
          <a:prstGeom prst="wedgeRectCallout">
            <a:avLst>
              <a:gd name="adj1" fmla="val -79880"/>
              <a:gd name="adj2" fmla="val -73864"/>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Louie!</a:t>
            </a:r>
            <a:endParaRPr kumimoji="0" lang="en-US" sz="1000" b="0" i="0" u="none" strike="noStrike" cap="none" normalizeH="0" baseline="0" dirty="0">
              <a:ln>
                <a:noFill/>
              </a:ln>
              <a:solidFill>
                <a:schemeClr val="tx1"/>
              </a:solidFill>
              <a:effectLst/>
            </a:endParaRPr>
          </a:p>
        </p:txBody>
      </p:sp>
      <p:sp>
        <p:nvSpPr>
          <p:cNvPr id="22" name="Rectangular Callout 21"/>
          <p:cNvSpPr/>
          <p:nvPr/>
        </p:nvSpPr>
        <p:spPr bwMode="auto">
          <a:xfrm>
            <a:off x="7467600" y="4724400"/>
            <a:ext cx="914400" cy="228600"/>
          </a:xfrm>
          <a:prstGeom prst="wedgeRectCallout">
            <a:avLst>
              <a:gd name="adj1" fmla="val -74166"/>
              <a:gd name="adj2" fmla="val -3750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Lynn, Byrd!</a:t>
            </a:r>
            <a:endParaRPr kumimoji="0" lang="en-US" sz="1000" b="0" i="0" u="none" strike="noStrike" cap="none" normalizeH="0" baseline="0" dirty="0">
              <a:ln>
                <a:noFill/>
              </a:ln>
              <a:solidFill>
                <a:schemeClr val="tx1"/>
              </a:solidFill>
              <a:effectLst/>
            </a:endParaRPr>
          </a:p>
        </p:txBody>
      </p:sp>
      <p:sp>
        <p:nvSpPr>
          <p:cNvPr id="23" name="Rectangular Callout 22"/>
          <p:cNvSpPr/>
          <p:nvPr/>
        </p:nvSpPr>
        <p:spPr bwMode="auto">
          <a:xfrm>
            <a:off x="7467600" y="4419600"/>
            <a:ext cx="914400" cy="228600"/>
          </a:xfrm>
          <a:prstGeom prst="wedgeRectCallout">
            <a:avLst>
              <a:gd name="adj1" fmla="val -71568"/>
              <a:gd name="adj2" fmla="val -21916"/>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r>
              <a:rPr lang="en-US" sz="1000" dirty="0"/>
              <a:t>Bartholomew!</a:t>
            </a:r>
            <a:endParaRPr kumimoji="0" lang="en-US" sz="1000" b="0" i="0" u="none" strike="noStrike" cap="none" normalizeH="0" baseline="0" dirty="0">
              <a:ln>
                <a:noFill/>
              </a:ln>
              <a:solidFill>
                <a:schemeClr val="tx1"/>
              </a:solidFill>
              <a:effectLst/>
            </a:endParaRPr>
          </a:p>
        </p:txBody>
      </p:sp>
      <p:sp>
        <p:nvSpPr>
          <p:cNvPr id="24" name="Rectangular Callout 23"/>
          <p:cNvSpPr/>
          <p:nvPr/>
        </p:nvSpPr>
        <p:spPr bwMode="auto">
          <a:xfrm>
            <a:off x="7696200" y="3352800"/>
            <a:ext cx="381000" cy="304800"/>
          </a:xfrm>
          <a:prstGeom prst="wedgeRectCallout">
            <a:avLst>
              <a:gd name="adj1" fmla="val -126633"/>
              <a:gd name="adj2" fmla="val 58604"/>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~6</a:t>
            </a:r>
            <a:endParaRPr kumimoji="0" lang="en-US" sz="1000" b="0" i="0" u="none" strike="noStrike" cap="none" normalizeH="0" baseline="0" dirty="0">
              <a:ln>
                <a:noFill/>
              </a:ln>
              <a:solidFill>
                <a:schemeClr val="tx1"/>
              </a:solidFill>
              <a:effectLst/>
            </a:endParaRPr>
          </a:p>
        </p:txBody>
      </p:sp>
      <p:sp>
        <p:nvSpPr>
          <p:cNvPr id="11" name="Rectangular Callout 10"/>
          <p:cNvSpPr/>
          <p:nvPr/>
        </p:nvSpPr>
        <p:spPr bwMode="auto">
          <a:xfrm>
            <a:off x="1981200" y="3864590"/>
            <a:ext cx="1409700" cy="193060"/>
          </a:xfrm>
          <a:prstGeom prst="wedgeRectCallout">
            <a:avLst>
              <a:gd name="adj1" fmla="val 9486"/>
              <a:gd name="adj2" fmla="val -12497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Regular expressions!</a:t>
            </a:r>
            <a:endParaRPr kumimoji="0" lang="en-US" sz="1000" b="0" i="0" u="none" strike="noStrike" cap="none" normalizeH="0" baseline="0" dirty="0">
              <a:ln>
                <a:noFill/>
              </a:ln>
              <a:solidFill>
                <a:schemeClr val="tx1"/>
              </a:solidFill>
              <a:effectLst/>
            </a:endParaRPr>
          </a:p>
        </p:txBody>
      </p:sp>
      <p:sp>
        <p:nvSpPr>
          <p:cNvPr id="12"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10877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Summary of name length</a:t>
            </a:r>
          </a:p>
        </p:txBody>
      </p:sp>
      <p:sp>
        <p:nvSpPr>
          <p:cNvPr id="5" name="Rectangle 4"/>
          <p:cNvSpPr/>
          <p:nvPr/>
        </p:nvSpPr>
        <p:spPr>
          <a:xfrm>
            <a:off x="152400" y="1714501"/>
            <a:ext cx="3965448"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temp &lt;- </a:t>
            </a:r>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c("length"),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prop = sum(percent) / sum(</a:t>
            </a:r>
            <a:r>
              <a:rPr lang="en-US" sz="1200" dirty="0" err="1">
                <a:solidFill>
                  <a:schemeClr val="tx1"/>
                </a:solidFill>
                <a:latin typeface="Courier New" pitchFamily="49" charset="0"/>
              </a:rPr>
              <a:t>bnames$percent</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(temp, </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x = length, </a:t>
            </a:r>
          </a:p>
          <a:p>
            <a:pPr marL="463550" indent="-463550" algn="l"/>
            <a:r>
              <a:rPr lang="en-US" sz="1200" dirty="0">
                <a:solidFill>
                  <a:schemeClr val="tx1"/>
                </a:solidFill>
                <a:latin typeface="Courier New" pitchFamily="49" charset="0"/>
              </a:rPr>
              <a:t>	y = prop)) + </a:t>
            </a:r>
          </a:p>
          <a:p>
            <a:pPr marL="463550" indent="-463550" algn="l"/>
            <a:r>
              <a:rPr lang="en-US" sz="1200" dirty="0" err="1">
                <a:solidFill>
                  <a:schemeClr val="tx1"/>
                </a:solidFill>
                <a:latin typeface="Courier New" pitchFamily="49" charset="0"/>
              </a:rPr>
              <a:t>geom_bar</a:t>
            </a:r>
            <a:r>
              <a:rPr lang="en-US" sz="1200" dirty="0">
                <a:solidFill>
                  <a:schemeClr val="tx1"/>
                </a:solidFill>
                <a:latin typeface="Courier New" pitchFamily="49" charset="0"/>
              </a:rPr>
              <a:t>(stat = "identity") +</a:t>
            </a:r>
          </a:p>
          <a:p>
            <a:pPr marL="463550" indent="-463550" algn="l"/>
            <a:r>
              <a:rPr lang="en-US" sz="1200" dirty="0" err="1">
                <a:solidFill>
                  <a:schemeClr val="tx1"/>
                </a:solidFill>
                <a:latin typeface="Courier New" pitchFamily="49" charset="0"/>
              </a:rPr>
              <a:t>geom_text</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label = paste(round(prop * 	100, 1), "%", </a:t>
            </a:r>
            <a:r>
              <a:rPr lang="en-US" sz="1200" dirty="0" err="1">
                <a:solidFill>
                  <a:schemeClr val="tx1"/>
                </a:solidFill>
                <a:latin typeface="Courier New" pitchFamily="49" charset="0"/>
              </a:rPr>
              <a:t>sep</a:t>
            </a:r>
            <a:r>
              <a:rPr lang="en-US" sz="1200" dirty="0">
                <a:solidFill>
                  <a:schemeClr val="tx1"/>
                </a:solidFill>
                <a:latin typeface="Courier New" pitchFamily="49" charset="0"/>
              </a:rPr>
              <a:t> = "")</a:t>
            </a:r>
          </a:p>
          <a:p>
            <a:pPr marL="463550" indent="-463550" algn="l"/>
            <a:r>
              <a:rPr lang="en-US" sz="1200" dirty="0">
                <a:solidFill>
                  <a:schemeClr val="tx1"/>
                </a:solidFill>
                <a:latin typeface="Courier New" pitchFamily="49" charset="0"/>
              </a:rPr>
              <a:t>	), </a:t>
            </a:r>
            <a:r>
              <a:rPr lang="en-US" sz="1200" dirty="0" err="1">
                <a:solidFill>
                  <a:schemeClr val="tx1"/>
                </a:solidFill>
                <a:latin typeface="Courier New" pitchFamily="49" charset="0"/>
              </a:rPr>
              <a:t>vjust</a:t>
            </a:r>
            <a:r>
              <a:rPr lang="en-US" sz="1200" dirty="0">
                <a:solidFill>
                  <a:schemeClr val="tx1"/>
                </a:solidFill>
                <a:latin typeface="Courier New" pitchFamily="49" charset="0"/>
              </a:rPr>
              <a:t> = -0.5)</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Summary of name length</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117848" y="1714500"/>
            <a:ext cx="4873752"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156" y="1774031"/>
            <a:ext cx="4574044"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187724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Summary of name popularity over time by first letter</a:t>
            </a:r>
          </a:p>
        </p:txBody>
      </p:sp>
      <p:sp>
        <p:nvSpPr>
          <p:cNvPr id="5" name="Rectangle 4"/>
          <p:cNvSpPr/>
          <p:nvPr/>
        </p:nvSpPr>
        <p:spPr>
          <a:xfrm>
            <a:off x="152400" y="1714501"/>
            <a:ext cx="3965448"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err="1">
                <a:solidFill>
                  <a:schemeClr val="tx1"/>
                </a:solidFill>
                <a:latin typeface="Courier New" pitchFamily="49" charset="0"/>
              </a:rPr>
              <a:t>fl</a:t>
            </a:r>
            <a:r>
              <a:rPr lang="en-US" sz="1200" dirty="0">
                <a:solidFill>
                  <a:schemeClr val="tx1"/>
                </a:solidFill>
                <a:latin typeface="Courier New" pitchFamily="49" charset="0"/>
              </a:rPr>
              <a:t> &lt;- </a:t>
            </a:r>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c("year", "sex", "first"),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tot = sum(percent))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a:t>
            </a:r>
            <a:r>
              <a:rPr lang="en-US" sz="1200" dirty="0" err="1">
                <a:solidFill>
                  <a:schemeClr val="tx1"/>
                </a:solidFill>
                <a:latin typeface="Courier New" pitchFamily="49" charset="0"/>
              </a:rPr>
              <a:t>fl</a:t>
            </a:r>
            <a:r>
              <a:rPr lang="en-US" sz="1200" dirty="0">
                <a:solidFill>
                  <a:schemeClr val="tx1"/>
                </a:solidFill>
                <a:latin typeface="Courier New" pitchFamily="49" charset="0"/>
              </a:rPr>
              <a:t>) + </a:t>
            </a:r>
          </a:p>
          <a:p>
            <a:pPr marL="463550" indent="-463550" algn="l"/>
            <a:r>
              <a:rPr lang="en-US" sz="1200" dirty="0" err="1">
                <a:solidFill>
                  <a:schemeClr val="tx1"/>
                </a:solidFill>
                <a:latin typeface="Courier New" pitchFamily="49" charset="0"/>
              </a:rPr>
              <a:t>geom_line</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x = year, </a:t>
            </a:r>
          </a:p>
          <a:p>
            <a:pPr marL="463550" indent="-463550" algn="l"/>
            <a:r>
              <a:rPr lang="en-US" sz="1200" dirty="0">
                <a:solidFill>
                  <a:schemeClr val="tx1"/>
                </a:solidFill>
                <a:latin typeface="Courier New" pitchFamily="49" charset="0"/>
              </a:rPr>
              <a:t>	y = tot,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colour</a:t>
            </a:r>
            <a:r>
              <a:rPr lang="en-US" sz="1200" dirty="0">
                <a:solidFill>
                  <a:schemeClr val="tx1"/>
                </a:solidFill>
                <a:latin typeface="Courier New" pitchFamily="49" charset="0"/>
              </a:rPr>
              <a:t> = sex)) + </a:t>
            </a:r>
          </a:p>
          <a:p>
            <a:pPr marL="463550" indent="-463550" algn="l"/>
            <a:r>
              <a:rPr lang="en-US" sz="1200" dirty="0" err="1">
                <a:solidFill>
                  <a:schemeClr val="tx1"/>
                </a:solidFill>
                <a:latin typeface="Courier New" pitchFamily="49" charset="0"/>
              </a:rPr>
              <a:t>facet_wrap</a:t>
            </a:r>
            <a:r>
              <a:rPr lang="en-US" sz="1200" dirty="0">
                <a:solidFill>
                  <a:schemeClr val="tx1"/>
                </a:solidFill>
                <a:latin typeface="Courier New" pitchFamily="49" charset="0"/>
              </a:rPr>
              <a:t>(~ first, </a:t>
            </a:r>
            <a:r>
              <a:rPr lang="en-US" sz="1200" dirty="0" err="1">
                <a:solidFill>
                  <a:schemeClr val="tx1"/>
                </a:solidFill>
                <a:latin typeface="Courier New" pitchFamily="49" charset="0"/>
              </a:rPr>
              <a:t>ncol</a:t>
            </a:r>
            <a:r>
              <a:rPr lang="en-US" sz="1200" dirty="0">
                <a:solidFill>
                  <a:schemeClr val="tx1"/>
                </a:solidFill>
                <a:latin typeface="Courier New" pitchFamily="49" charset="0"/>
              </a:rPr>
              <a:t> = 6)</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Summary of name popularity over time by first letter</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117848" y="1714500"/>
            <a:ext cx="4873752"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1715492"/>
            <a:ext cx="4692291" cy="468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365502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5" name="Rectangle 4"/>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 and what can we use it for?</a:t>
            </a:r>
          </a:p>
          <a:p>
            <a:endParaRPr lang="en-US" dirty="0"/>
          </a:p>
          <a:p>
            <a:r>
              <a:rPr lang="en-US" dirty="0"/>
              <a:t>The basics</a:t>
            </a:r>
          </a:p>
          <a:p>
            <a:endParaRPr lang="en-US" dirty="0"/>
          </a:p>
          <a:p>
            <a:r>
              <a:rPr lang="en-US" dirty="0"/>
              <a:t>Data manipulation and visualization</a:t>
            </a:r>
          </a:p>
          <a:p>
            <a:pPr lvl="1"/>
            <a:r>
              <a:rPr lang="en-US" dirty="0"/>
              <a:t>Case study: Baby names</a:t>
            </a:r>
          </a:p>
          <a:p>
            <a:endParaRPr lang="en-US" dirty="0"/>
          </a:p>
          <a:p>
            <a:r>
              <a:rPr lang="en-US" dirty="0"/>
              <a:t>Predictive modeling</a:t>
            </a:r>
          </a:p>
          <a:p>
            <a:pPr lvl="1"/>
            <a:r>
              <a:rPr lang="en-US" dirty="0"/>
              <a:t>Case study: Surviving the Titanic</a:t>
            </a:r>
          </a:p>
        </p:txBody>
      </p:sp>
    </p:spTree>
    <p:extLst>
      <p:ext uri="{BB962C8B-B14F-4D97-AF65-F5344CB8AC3E}">
        <p14:creationId xmlns:p14="http://schemas.microsoft.com/office/powerpoint/2010/main" val="180031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Popularity of “common” names over time</a:t>
            </a:r>
          </a:p>
        </p:txBody>
      </p:sp>
      <p:sp>
        <p:nvSpPr>
          <p:cNvPr id="5" name="Rectangle 4"/>
          <p:cNvSpPr/>
          <p:nvPr/>
        </p:nvSpPr>
        <p:spPr>
          <a:xfrm>
            <a:off x="152400" y="1714501"/>
            <a:ext cx="8839200" cy="155714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463550" indent="-463550" algn="l"/>
            <a:r>
              <a:rPr lang="en-US" sz="1000" dirty="0" err="1">
                <a:solidFill>
                  <a:schemeClr val="tx1"/>
                </a:solidFill>
                <a:latin typeface="Courier New" pitchFamily="49" charset="0"/>
              </a:rPr>
              <a:t>bnames</a:t>
            </a:r>
            <a:r>
              <a:rPr lang="en-US" sz="1000" dirty="0">
                <a:solidFill>
                  <a:schemeClr val="tx1"/>
                </a:solidFill>
                <a:latin typeface="Courier New" pitchFamily="49" charset="0"/>
              </a:rPr>
              <a:t> &lt;- arrange(</a:t>
            </a:r>
            <a:r>
              <a:rPr lang="en-US" sz="1000" dirty="0" err="1">
                <a:solidFill>
                  <a:schemeClr val="tx1"/>
                </a:solidFill>
                <a:latin typeface="Courier New" pitchFamily="49" charset="0"/>
              </a:rPr>
              <a:t>bnames</a:t>
            </a:r>
            <a:r>
              <a:rPr lang="en-US" sz="1000" dirty="0">
                <a:solidFill>
                  <a:schemeClr val="tx1"/>
                </a:solidFill>
                <a:latin typeface="Courier New" pitchFamily="49" charset="0"/>
              </a:rPr>
              <a:t>, year, sex, -percent)</a:t>
            </a:r>
          </a:p>
          <a:p>
            <a:pPr marL="463550" indent="-463550" algn="l"/>
            <a:r>
              <a:rPr lang="en-US" sz="1000" dirty="0" err="1">
                <a:solidFill>
                  <a:schemeClr val="tx1"/>
                </a:solidFill>
                <a:latin typeface="Courier New" pitchFamily="49" charset="0"/>
              </a:rPr>
              <a:t>bnames$count</a:t>
            </a:r>
            <a:r>
              <a:rPr lang="en-US" sz="1000" dirty="0">
                <a:solidFill>
                  <a:schemeClr val="tx1"/>
                </a:solidFill>
                <a:latin typeface="Courier New" pitchFamily="49" charset="0"/>
              </a:rPr>
              <a:t> &lt;- 1</a:t>
            </a:r>
          </a:p>
          <a:p>
            <a:pPr marL="463550" indent="-463550" algn="l"/>
            <a:endParaRPr lang="en-US" sz="1000" dirty="0">
              <a:solidFill>
                <a:schemeClr val="tx1"/>
              </a:solidFill>
              <a:latin typeface="Courier New" pitchFamily="49" charset="0"/>
            </a:endParaRPr>
          </a:p>
          <a:p>
            <a:pPr marL="463550" indent="-463550" algn="l"/>
            <a:r>
              <a:rPr lang="en-US" sz="1000" dirty="0">
                <a:solidFill>
                  <a:schemeClr val="tx1"/>
                </a:solidFill>
                <a:latin typeface="Courier New" pitchFamily="49" charset="0"/>
              </a:rPr>
              <a:t>top100 &lt;- </a:t>
            </a:r>
            <a:r>
              <a:rPr lang="en-US" sz="1000" dirty="0" err="1">
                <a:solidFill>
                  <a:schemeClr val="tx1"/>
                </a:solidFill>
                <a:latin typeface="Courier New" pitchFamily="49" charset="0"/>
              </a:rPr>
              <a:t>ddply</a:t>
            </a:r>
            <a:r>
              <a:rPr lang="en-US" sz="1000" dirty="0">
                <a:solidFill>
                  <a:schemeClr val="tx1"/>
                </a:solidFill>
                <a:latin typeface="Courier New" pitchFamily="49" charset="0"/>
              </a:rPr>
              <a:t>(</a:t>
            </a:r>
            <a:r>
              <a:rPr lang="en-US" sz="1000" dirty="0" err="1">
                <a:solidFill>
                  <a:schemeClr val="tx1"/>
                </a:solidFill>
                <a:latin typeface="Courier New" pitchFamily="49" charset="0"/>
              </a:rPr>
              <a:t>bnames</a:t>
            </a:r>
            <a:r>
              <a:rPr lang="en-US" sz="1000" dirty="0">
                <a:solidFill>
                  <a:schemeClr val="tx1"/>
                </a:solidFill>
                <a:latin typeface="Courier New" pitchFamily="49" charset="0"/>
              </a:rPr>
              <a:t>, c("year", "sex"), transform, count = </a:t>
            </a:r>
            <a:r>
              <a:rPr lang="en-US" sz="1000" dirty="0" err="1">
                <a:solidFill>
                  <a:schemeClr val="tx1"/>
                </a:solidFill>
                <a:latin typeface="Courier New" pitchFamily="49" charset="0"/>
              </a:rPr>
              <a:t>cumsum</a:t>
            </a:r>
            <a:r>
              <a:rPr lang="en-US" sz="1000" dirty="0">
                <a:solidFill>
                  <a:schemeClr val="tx1"/>
                </a:solidFill>
                <a:latin typeface="Courier New" pitchFamily="49" charset="0"/>
              </a:rPr>
              <a:t>(count))</a:t>
            </a:r>
          </a:p>
          <a:p>
            <a:pPr marL="463550" indent="-463550" algn="l"/>
            <a:r>
              <a:rPr lang="en-US" sz="1000" dirty="0">
                <a:solidFill>
                  <a:schemeClr val="tx1"/>
                </a:solidFill>
                <a:latin typeface="Courier New" pitchFamily="49" charset="0"/>
              </a:rPr>
              <a:t>top100 &lt;- subset(top100, count &lt;= 100)</a:t>
            </a:r>
          </a:p>
          <a:p>
            <a:pPr marL="463550" indent="-463550" algn="l"/>
            <a:r>
              <a:rPr lang="en-US" sz="1000" dirty="0">
                <a:solidFill>
                  <a:schemeClr val="tx1"/>
                </a:solidFill>
                <a:latin typeface="Courier New" pitchFamily="49" charset="0"/>
              </a:rPr>
              <a:t>top100 &lt;- </a:t>
            </a:r>
            <a:r>
              <a:rPr lang="en-US" sz="1000" dirty="0" err="1">
                <a:solidFill>
                  <a:schemeClr val="tx1"/>
                </a:solidFill>
                <a:latin typeface="Courier New" pitchFamily="49" charset="0"/>
              </a:rPr>
              <a:t>ddply</a:t>
            </a:r>
            <a:r>
              <a:rPr lang="en-US" sz="1000" dirty="0">
                <a:solidFill>
                  <a:schemeClr val="tx1"/>
                </a:solidFill>
                <a:latin typeface="Courier New" pitchFamily="49" charset="0"/>
              </a:rPr>
              <a:t>(top100, c("year", "sex"), </a:t>
            </a:r>
            <a:r>
              <a:rPr lang="en-US" sz="1000" dirty="0" err="1">
                <a:solidFill>
                  <a:schemeClr val="tx1"/>
                </a:solidFill>
                <a:latin typeface="Courier New" pitchFamily="49" charset="0"/>
              </a:rPr>
              <a:t>summarise</a:t>
            </a:r>
            <a:r>
              <a:rPr lang="en-US" sz="1000" dirty="0">
                <a:solidFill>
                  <a:schemeClr val="tx1"/>
                </a:solidFill>
                <a:latin typeface="Courier New" pitchFamily="49" charset="0"/>
              </a:rPr>
              <a:t>, tot = sum(percent))</a:t>
            </a:r>
          </a:p>
          <a:p>
            <a:pPr marL="463550" indent="-463550" algn="l"/>
            <a:endParaRPr lang="en-US" sz="1000" dirty="0">
              <a:solidFill>
                <a:schemeClr val="tx1"/>
              </a:solidFill>
              <a:latin typeface="Courier New" pitchFamily="49" charset="0"/>
            </a:endParaRPr>
          </a:p>
          <a:p>
            <a:pPr marL="463550" indent="-463550" algn="l"/>
            <a:r>
              <a:rPr lang="en-US" sz="1000" dirty="0" err="1">
                <a:solidFill>
                  <a:schemeClr val="tx1"/>
                </a:solidFill>
                <a:latin typeface="Courier New" pitchFamily="49" charset="0"/>
              </a:rPr>
              <a:t>ggplot</a:t>
            </a:r>
            <a:r>
              <a:rPr lang="en-US" sz="1000" dirty="0">
                <a:solidFill>
                  <a:schemeClr val="tx1"/>
                </a:solidFill>
                <a:latin typeface="Courier New" pitchFamily="49" charset="0"/>
              </a:rPr>
              <a:t>(top100)+</a:t>
            </a:r>
            <a:r>
              <a:rPr lang="en-US" sz="1000" dirty="0" err="1">
                <a:solidFill>
                  <a:schemeClr val="tx1"/>
                </a:solidFill>
                <a:latin typeface="Courier New" pitchFamily="49" charset="0"/>
              </a:rPr>
              <a:t>geom_line</a:t>
            </a:r>
            <a:r>
              <a:rPr lang="en-US" sz="1000" dirty="0">
                <a:solidFill>
                  <a:schemeClr val="tx1"/>
                </a:solidFill>
                <a:latin typeface="Courier New" pitchFamily="49" charset="0"/>
              </a:rPr>
              <a:t>(</a:t>
            </a:r>
            <a:r>
              <a:rPr lang="en-US" sz="1000" dirty="0" err="1">
                <a:solidFill>
                  <a:schemeClr val="tx1"/>
                </a:solidFill>
                <a:latin typeface="Courier New" pitchFamily="49" charset="0"/>
              </a:rPr>
              <a:t>aes</a:t>
            </a:r>
            <a:r>
              <a:rPr lang="en-US" sz="1000" dirty="0">
                <a:solidFill>
                  <a:schemeClr val="tx1"/>
                </a:solidFill>
                <a:latin typeface="Courier New" pitchFamily="49" charset="0"/>
              </a:rPr>
              <a:t>(x = year, y = tot, group = sex, </a:t>
            </a:r>
            <a:r>
              <a:rPr lang="en-US" sz="1000" dirty="0" err="1">
                <a:solidFill>
                  <a:schemeClr val="tx1"/>
                </a:solidFill>
                <a:latin typeface="Courier New" pitchFamily="49" charset="0"/>
              </a:rPr>
              <a:t>colour</a:t>
            </a:r>
            <a:r>
              <a:rPr lang="en-US" sz="1000" dirty="0">
                <a:solidFill>
                  <a:schemeClr val="tx1"/>
                </a:solidFill>
                <a:latin typeface="Courier New" pitchFamily="49" charset="0"/>
              </a:rPr>
              <a:t> = sex))+</a:t>
            </a:r>
            <a:r>
              <a:rPr lang="en-US" sz="1000" dirty="0" err="1">
                <a:solidFill>
                  <a:schemeClr val="tx1"/>
                </a:solidFill>
                <a:latin typeface="Courier New" pitchFamily="49" charset="0"/>
              </a:rPr>
              <a:t>scale_y_continuous</a:t>
            </a:r>
            <a:r>
              <a:rPr lang="en-US" sz="1000" dirty="0">
                <a:solidFill>
                  <a:schemeClr val="tx1"/>
                </a:solidFill>
                <a:latin typeface="Courier New" pitchFamily="49" charset="0"/>
              </a:rPr>
              <a:t>(limits = c(0, 1))</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Proportion of people with top 100 names over time</a:t>
            </a:r>
            <a:endParaRPr kumimoji="0" lang="en-US" sz="1800" b="0" i="0" u="none" strike="noStrike" cap="none" normalizeH="0" baseline="0" dirty="0">
              <a:ln>
                <a:noFill/>
              </a:ln>
              <a:solidFill>
                <a:schemeClr val="bg1"/>
              </a:solidFill>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95400"/>
            <a:ext cx="7010400" cy="323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52400" y="3271650"/>
            <a:ext cx="8839200" cy="323611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463550" indent="-463550" algn="l"/>
            <a:endParaRPr lang="en-US" sz="1000" dirty="0">
              <a:solidFill>
                <a:schemeClr val="tx1"/>
              </a:solidFill>
              <a:latin typeface="Courier New" pitchFamily="49" charset="0"/>
            </a:endParaRPr>
          </a:p>
        </p:txBody>
      </p:sp>
      <p:sp>
        <p:nvSpPr>
          <p:cNvPr id="12" name="Rectangular Callout 11"/>
          <p:cNvSpPr/>
          <p:nvPr/>
        </p:nvSpPr>
        <p:spPr bwMode="auto">
          <a:xfrm>
            <a:off x="7562850" y="3905000"/>
            <a:ext cx="1200150" cy="457695"/>
          </a:xfrm>
          <a:prstGeom prst="wedgeRectCallout">
            <a:avLst>
              <a:gd name="adj1" fmla="val -85404"/>
              <a:gd name="adj2" fmla="val 15980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“Donald” still not top 100 though…</a:t>
            </a:r>
            <a:endParaRPr kumimoji="0" lang="en-US" sz="1000" b="0" i="0" u="none" strike="noStrike" cap="none" normalizeH="0" baseline="0" dirty="0">
              <a:ln>
                <a:noFill/>
              </a:ln>
              <a:solidFill>
                <a:schemeClr val="tx1"/>
              </a:solidFill>
              <a:effectLst/>
            </a:endParaRP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267070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627" y="1757363"/>
            <a:ext cx="4751016"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Most popular names of 2008 over the last 20 years</a:t>
            </a:r>
          </a:p>
        </p:txBody>
      </p:sp>
      <p:sp>
        <p:nvSpPr>
          <p:cNvPr id="5" name="Rectangle 4"/>
          <p:cNvSpPr/>
          <p:nvPr/>
        </p:nvSpPr>
        <p:spPr>
          <a:xfrm>
            <a:off x="152400" y="1714501"/>
            <a:ext cx="39624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top20 &lt;- head(arrange(subset(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year == 2008), -percent)$name, 20)</a:t>
            </a:r>
          </a:p>
          <a:p>
            <a:pPr marL="463550" indent="-463550" algn="l"/>
            <a:r>
              <a:rPr lang="en-US" sz="1200" dirty="0">
                <a:solidFill>
                  <a:schemeClr val="tx1"/>
                </a:solidFill>
                <a:latin typeface="Courier New" pitchFamily="49" charset="0"/>
              </a:rPr>
              <a:t>top20 &lt;- subset(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name %in% top20 &amp; </a:t>
            </a:r>
          </a:p>
          <a:p>
            <a:pPr marL="463550" indent="-463550" algn="l"/>
            <a:r>
              <a:rPr lang="en-US" sz="1200" dirty="0">
                <a:solidFill>
                  <a:schemeClr val="tx1"/>
                </a:solidFill>
                <a:latin typeface="Courier New" pitchFamily="49" charset="0"/>
              </a:rPr>
              <a:t>	year &gt;= 1989)</a:t>
            </a:r>
          </a:p>
          <a:p>
            <a:pPr marL="463550" indent="-463550" algn="l"/>
            <a:r>
              <a:rPr lang="en-US" sz="1200" dirty="0">
                <a:solidFill>
                  <a:schemeClr val="tx1"/>
                </a:solidFill>
                <a:latin typeface="Courier New" pitchFamily="49" charset="0"/>
              </a:rPr>
              <a:t>top20 &lt;- </a:t>
            </a:r>
            <a:r>
              <a:rPr lang="en-US" sz="1200" dirty="0" err="1">
                <a:solidFill>
                  <a:schemeClr val="tx1"/>
                </a:solidFill>
                <a:latin typeface="Courier New" pitchFamily="49" charset="0"/>
              </a:rPr>
              <a:t>ddply</a:t>
            </a:r>
            <a:r>
              <a:rPr lang="en-US" sz="1200" dirty="0">
                <a:solidFill>
                  <a:schemeClr val="tx1"/>
                </a:solidFill>
                <a:latin typeface="Courier New" pitchFamily="49" charset="0"/>
              </a:rPr>
              <a:t>(top20, </a:t>
            </a:r>
          </a:p>
          <a:p>
            <a:pPr marL="463550" indent="-463550" algn="l"/>
            <a:r>
              <a:rPr lang="en-US" sz="1200" dirty="0">
                <a:solidFill>
                  <a:schemeClr val="tx1"/>
                </a:solidFill>
                <a:latin typeface="Courier New" pitchFamily="49" charset="0"/>
              </a:rPr>
              <a:t>	c("year", "name"),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percent = sum(percent))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(top20) + </a:t>
            </a:r>
          </a:p>
          <a:p>
            <a:pPr marL="463550" indent="-463550" algn="l"/>
            <a:r>
              <a:rPr lang="en-US" sz="1200" dirty="0" err="1">
                <a:solidFill>
                  <a:schemeClr val="tx1"/>
                </a:solidFill>
                <a:latin typeface="Courier New" pitchFamily="49" charset="0"/>
              </a:rPr>
              <a:t>geom_line</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x = year,</a:t>
            </a:r>
          </a:p>
          <a:p>
            <a:pPr marL="463550" indent="-463550" algn="l"/>
            <a:r>
              <a:rPr lang="en-US" sz="1200" dirty="0">
                <a:solidFill>
                  <a:schemeClr val="tx1"/>
                </a:solidFill>
                <a:latin typeface="Courier New" pitchFamily="49" charset="0"/>
              </a:rPr>
              <a:t>	y = percent)) + </a:t>
            </a:r>
          </a:p>
          <a:p>
            <a:pPr marL="463550" indent="-463550" algn="l"/>
            <a:r>
              <a:rPr lang="en-US" sz="1200" dirty="0" err="1">
                <a:solidFill>
                  <a:schemeClr val="tx1"/>
                </a:solidFill>
                <a:latin typeface="Courier New" pitchFamily="49" charset="0"/>
              </a:rPr>
              <a:t>facet_wrap</a:t>
            </a:r>
            <a:r>
              <a:rPr lang="en-US" sz="1200" dirty="0">
                <a:solidFill>
                  <a:schemeClr val="tx1"/>
                </a:solidFill>
                <a:latin typeface="Courier New" pitchFamily="49" charset="0"/>
              </a:rPr>
              <a:t>(~ name, </a:t>
            </a:r>
            <a:r>
              <a:rPr lang="en-US" sz="1200" dirty="0" err="1">
                <a:solidFill>
                  <a:schemeClr val="tx1"/>
                </a:solidFill>
                <a:latin typeface="Courier New" pitchFamily="49" charset="0"/>
              </a:rPr>
              <a:t>ncol</a:t>
            </a:r>
            <a:r>
              <a:rPr lang="en-US" sz="1200" dirty="0">
                <a:solidFill>
                  <a:schemeClr val="tx1"/>
                </a:solidFill>
                <a:latin typeface="Courier New" pitchFamily="49" charset="0"/>
              </a:rPr>
              <a:t> = 5)</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Most popular names of 2008 over the last 20 years</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114800" y="1714500"/>
            <a:ext cx="4876800"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sp>
        <p:nvSpPr>
          <p:cNvPr id="8" name="Rectangular Callout 7"/>
          <p:cNvSpPr/>
          <p:nvPr/>
        </p:nvSpPr>
        <p:spPr bwMode="auto">
          <a:xfrm>
            <a:off x="8030688" y="3308761"/>
            <a:ext cx="762000" cy="210789"/>
          </a:xfrm>
          <a:prstGeom prst="wedgeRectCallout">
            <a:avLst>
              <a:gd name="adj1" fmla="val 39271"/>
              <a:gd name="adj2" fmla="val 74095"/>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Twilight!</a:t>
            </a:r>
            <a:endParaRPr kumimoji="0" lang="en-US" sz="1000" b="0" i="0" u="none" strike="noStrike" cap="none" normalizeH="0" baseline="0" dirty="0">
              <a:ln>
                <a:noFill/>
              </a:ln>
              <a:solidFill>
                <a:schemeClr val="tx1"/>
              </a:solidFill>
              <a:effectLst/>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303142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3581400"/>
            <a:ext cx="8686800" cy="6858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5" name="Rectangle 4"/>
          <p:cNvSpPr/>
          <p:nvPr/>
        </p:nvSpPr>
        <p:spPr bwMode="auto">
          <a:xfrm>
            <a:off x="0" y="3581400"/>
            <a:ext cx="438912" cy="6858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 and what can we use it for?</a:t>
            </a:r>
          </a:p>
          <a:p>
            <a:endParaRPr lang="en-US" dirty="0"/>
          </a:p>
          <a:p>
            <a:r>
              <a:rPr lang="en-US" dirty="0"/>
              <a:t>The basics</a:t>
            </a:r>
          </a:p>
          <a:p>
            <a:endParaRPr lang="en-US" dirty="0"/>
          </a:p>
          <a:p>
            <a:r>
              <a:rPr lang="en-US" dirty="0"/>
              <a:t>Data manipulation and visualization</a:t>
            </a:r>
          </a:p>
          <a:p>
            <a:pPr lvl="1"/>
            <a:r>
              <a:rPr lang="en-US" dirty="0"/>
              <a:t>Case study: Baby names</a:t>
            </a:r>
          </a:p>
          <a:p>
            <a:endParaRPr lang="en-US" dirty="0"/>
          </a:p>
          <a:p>
            <a:r>
              <a:rPr lang="en-US" dirty="0"/>
              <a:t>Predictive modeling</a:t>
            </a:r>
          </a:p>
          <a:p>
            <a:pPr lvl="1"/>
            <a:r>
              <a:rPr lang="en-US" dirty="0"/>
              <a:t>Case study: Surviving the Titanic</a:t>
            </a:r>
          </a:p>
        </p:txBody>
      </p:sp>
    </p:spTree>
    <p:extLst>
      <p:ext uri="{BB962C8B-B14F-4D97-AF65-F5344CB8AC3E}">
        <p14:creationId xmlns:p14="http://schemas.microsoft.com/office/powerpoint/2010/main" val="357577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Surviving the Titanic</a:t>
            </a:r>
          </a:p>
        </p:txBody>
      </p:sp>
      <p:sp>
        <p:nvSpPr>
          <p:cNvPr id="9" name="Rectangle 8"/>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Titanic Survivor Dataset</a:t>
            </a:r>
            <a:endParaRPr kumimoji="0" lang="en-US" sz="1400" b="0" i="0" u="none" strike="noStrike" cap="none" normalizeH="0" baseline="0" dirty="0">
              <a:ln>
                <a:noFill/>
              </a:ln>
              <a:solidFill>
                <a:schemeClr val="bg1"/>
              </a:solidFill>
              <a:effectLst/>
            </a:endParaRPr>
          </a:p>
        </p:txBody>
      </p:sp>
      <p:sp>
        <p:nvSpPr>
          <p:cNvPr id="10" name="Content Placeholder 2"/>
          <p:cNvSpPr txBox="1">
            <a:spLocks/>
          </p:cNvSpPr>
          <p:nvPr/>
        </p:nvSpPr>
        <p:spPr bwMode="black">
          <a:xfrm>
            <a:off x="152400" y="1757549"/>
            <a:ext cx="8610600" cy="757051"/>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rm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dirty="0"/>
              <a:t>From </a:t>
            </a:r>
            <a:r>
              <a:rPr lang="en-US" dirty="0" err="1"/>
              <a:t>Kaggle</a:t>
            </a:r>
            <a:r>
              <a:rPr lang="en-US" dirty="0"/>
              <a:t> (site that hosts data mining competitions; good source of public data!)</a:t>
            </a:r>
          </a:p>
          <a:p>
            <a:r>
              <a:rPr lang="en-US" dirty="0"/>
              <a:t>Have data on 891 passengers and whether or not they survived (hint: not Leo)</a:t>
            </a:r>
          </a:p>
        </p:txBody>
      </p:sp>
      <p:sp>
        <p:nvSpPr>
          <p:cNvPr id="11" name="Rectangle 10"/>
          <p:cNvSpPr/>
          <p:nvPr/>
        </p:nvSpPr>
        <p:spPr>
          <a:xfrm>
            <a:off x="152400" y="2514600"/>
            <a:ext cx="8610600" cy="12954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700" dirty="0">
                <a:solidFill>
                  <a:schemeClr val="tx1"/>
                </a:solidFill>
                <a:latin typeface="Courier New" pitchFamily="49" charset="0"/>
              </a:rPr>
              <a:t>&gt; head(titanic)</a:t>
            </a:r>
          </a:p>
          <a:p>
            <a:pPr marL="0" indent="0" algn="l">
              <a:buNone/>
            </a:pPr>
            <a:r>
              <a:rPr lang="en-US" sz="700" dirty="0">
                <a:solidFill>
                  <a:schemeClr val="tx1"/>
                </a:solidFill>
                <a:latin typeface="Courier New" pitchFamily="49" charset="0"/>
              </a:rPr>
              <a:t>  </a:t>
            </a:r>
            <a:r>
              <a:rPr lang="en-US" sz="700" dirty="0" err="1">
                <a:solidFill>
                  <a:schemeClr val="tx1"/>
                </a:solidFill>
                <a:latin typeface="Courier New" pitchFamily="49" charset="0"/>
              </a:rPr>
              <a:t>PassengerId</a:t>
            </a:r>
            <a:r>
              <a:rPr lang="en-US" sz="700" dirty="0">
                <a:solidFill>
                  <a:schemeClr val="tx1"/>
                </a:solidFill>
                <a:latin typeface="Courier New" pitchFamily="49" charset="0"/>
              </a:rPr>
              <a:t> Survived </a:t>
            </a:r>
            <a:r>
              <a:rPr lang="en-US" sz="700" dirty="0" err="1">
                <a:solidFill>
                  <a:schemeClr val="tx1"/>
                </a:solidFill>
                <a:latin typeface="Courier New" pitchFamily="49" charset="0"/>
              </a:rPr>
              <a:t>Pclass</a:t>
            </a:r>
            <a:r>
              <a:rPr lang="en-US" sz="700" dirty="0">
                <a:solidFill>
                  <a:schemeClr val="tx1"/>
                </a:solidFill>
                <a:latin typeface="Courier New" pitchFamily="49" charset="0"/>
              </a:rPr>
              <a:t>                                                Name    Sex Age </a:t>
            </a:r>
            <a:r>
              <a:rPr lang="en-US" sz="700" dirty="0" err="1">
                <a:solidFill>
                  <a:schemeClr val="tx1"/>
                </a:solidFill>
                <a:latin typeface="Courier New" pitchFamily="49" charset="0"/>
              </a:rPr>
              <a:t>SibSp</a:t>
            </a:r>
            <a:r>
              <a:rPr lang="en-US" sz="700" dirty="0">
                <a:solidFill>
                  <a:schemeClr val="tx1"/>
                </a:solidFill>
                <a:latin typeface="Courier New" pitchFamily="49" charset="0"/>
              </a:rPr>
              <a:t> Parch           Ticket    Fare Cabin Embarked</a:t>
            </a:r>
          </a:p>
          <a:p>
            <a:pPr marL="0" indent="0" algn="l">
              <a:buNone/>
            </a:pPr>
            <a:r>
              <a:rPr lang="en-US" sz="700" dirty="0">
                <a:solidFill>
                  <a:schemeClr val="tx1"/>
                </a:solidFill>
                <a:latin typeface="Courier New" pitchFamily="49" charset="0"/>
              </a:rPr>
              <a:t>1           1        0      3                             </a:t>
            </a:r>
            <a:r>
              <a:rPr lang="en-US" sz="700" dirty="0" err="1">
                <a:solidFill>
                  <a:schemeClr val="tx1"/>
                </a:solidFill>
                <a:latin typeface="Courier New" pitchFamily="49" charset="0"/>
              </a:rPr>
              <a:t>Braund</a:t>
            </a:r>
            <a:r>
              <a:rPr lang="en-US" sz="700" dirty="0">
                <a:solidFill>
                  <a:schemeClr val="tx1"/>
                </a:solidFill>
                <a:latin typeface="Courier New" pitchFamily="49" charset="0"/>
              </a:rPr>
              <a:t>, Mr. Owen Harris   male  22     1     0        A/5 21171  7.2500              S</a:t>
            </a:r>
          </a:p>
          <a:p>
            <a:pPr marL="0" indent="0" algn="l">
              <a:buNone/>
            </a:pPr>
            <a:r>
              <a:rPr lang="en-US" sz="700" dirty="0">
                <a:solidFill>
                  <a:schemeClr val="tx1"/>
                </a:solidFill>
                <a:latin typeface="Courier New" pitchFamily="49" charset="0"/>
              </a:rPr>
              <a:t>2           2        1      1 </a:t>
            </a:r>
            <a:r>
              <a:rPr lang="en-US" sz="700" dirty="0" err="1">
                <a:solidFill>
                  <a:schemeClr val="tx1"/>
                </a:solidFill>
                <a:latin typeface="Courier New" pitchFamily="49" charset="0"/>
              </a:rPr>
              <a:t>Cumings</a:t>
            </a:r>
            <a:r>
              <a:rPr lang="en-US" sz="700" dirty="0">
                <a:solidFill>
                  <a:schemeClr val="tx1"/>
                </a:solidFill>
                <a:latin typeface="Courier New" pitchFamily="49" charset="0"/>
              </a:rPr>
              <a:t>, Mrs. John Bradley (Florence Briggs Thayer) female  38     1     0         PC 17599 71.2833   C85        C</a:t>
            </a:r>
          </a:p>
          <a:p>
            <a:pPr marL="0" indent="0" algn="l">
              <a:buNone/>
            </a:pPr>
            <a:r>
              <a:rPr lang="en-US" sz="700" dirty="0">
                <a:solidFill>
                  <a:schemeClr val="tx1"/>
                </a:solidFill>
                <a:latin typeface="Courier New" pitchFamily="49" charset="0"/>
              </a:rPr>
              <a:t>3           3        1      3                              </a:t>
            </a:r>
            <a:r>
              <a:rPr lang="en-US" sz="700" dirty="0" err="1">
                <a:solidFill>
                  <a:schemeClr val="tx1"/>
                </a:solidFill>
                <a:latin typeface="Courier New" pitchFamily="49" charset="0"/>
              </a:rPr>
              <a:t>Heikkinen</a:t>
            </a:r>
            <a:r>
              <a:rPr lang="en-US" sz="700" dirty="0">
                <a:solidFill>
                  <a:schemeClr val="tx1"/>
                </a:solidFill>
                <a:latin typeface="Courier New" pitchFamily="49" charset="0"/>
              </a:rPr>
              <a:t>, Miss. </a:t>
            </a:r>
            <a:r>
              <a:rPr lang="en-US" sz="700" dirty="0" err="1">
                <a:solidFill>
                  <a:schemeClr val="tx1"/>
                </a:solidFill>
                <a:latin typeface="Courier New" pitchFamily="49" charset="0"/>
              </a:rPr>
              <a:t>Laina</a:t>
            </a:r>
            <a:r>
              <a:rPr lang="en-US" sz="700" dirty="0">
                <a:solidFill>
                  <a:schemeClr val="tx1"/>
                </a:solidFill>
                <a:latin typeface="Courier New" pitchFamily="49" charset="0"/>
              </a:rPr>
              <a:t> female  26     0     0 STON/O2. 3101282  7.9250              S</a:t>
            </a:r>
          </a:p>
          <a:p>
            <a:pPr marL="0" indent="0" algn="l">
              <a:buNone/>
            </a:pPr>
            <a:r>
              <a:rPr lang="en-US" sz="700" dirty="0">
                <a:solidFill>
                  <a:schemeClr val="tx1"/>
                </a:solidFill>
                <a:latin typeface="Courier New" pitchFamily="49" charset="0"/>
              </a:rPr>
              <a:t>4           4        1      1        </a:t>
            </a:r>
            <a:r>
              <a:rPr lang="en-US" sz="700" dirty="0" err="1">
                <a:solidFill>
                  <a:schemeClr val="tx1"/>
                </a:solidFill>
                <a:latin typeface="Courier New" pitchFamily="49" charset="0"/>
              </a:rPr>
              <a:t>Futrelle</a:t>
            </a:r>
            <a:r>
              <a:rPr lang="en-US" sz="700" dirty="0">
                <a:solidFill>
                  <a:schemeClr val="tx1"/>
                </a:solidFill>
                <a:latin typeface="Courier New" pitchFamily="49" charset="0"/>
              </a:rPr>
              <a:t>, Mrs. Jacques Heath (Lily May Peel) female  35     1     0           113803 53.1000  C123        S</a:t>
            </a:r>
          </a:p>
          <a:p>
            <a:pPr marL="0" indent="0" algn="l">
              <a:buNone/>
            </a:pPr>
            <a:r>
              <a:rPr lang="en-US" sz="700" dirty="0">
                <a:solidFill>
                  <a:schemeClr val="tx1"/>
                </a:solidFill>
                <a:latin typeface="Courier New" pitchFamily="49" charset="0"/>
              </a:rPr>
              <a:t>5           5        0      3                            Allen, Mr. William Henry   male  35     0     0           373450  8.0500              S</a:t>
            </a:r>
          </a:p>
          <a:p>
            <a:pPr marL="0" indent="0" algn="l">
              <a:buNone/>
            </a:pPr>
            <a:r>
              <a:rPr lang="en-US" sz="700" dirty="0">
                <a:solidFill>
                  <a:schemeClr val="tx1"/>
                </a:solidFill>
                <a:latin typeface="Courier New" pitchFamily="49" charset="0"/>
              </a:rPr>
              <a:t>6           6        0      3                                    Moran, Mr. James   male  28     0     0           330877  8.4583              Q</a:t>
            </a:r>
          </a:p>
        </p:txBody>
      </p:sp>
      <p:sp>
        <p:nvSpPr>
          <p:cNvPr id="8" name="Content Placeholder 2"/>
          <p:cNvSpPr txBox="1">
            <a:spLocks/>
          </p:cNvSpPr>
          <p:nvPr/>
        </p:nvSpPr>
        <p:spPr bwMode="black">
          <a:xfrm>
            <a:off x="152400" y="3810000"/>
            <a:ext cx="8610600" cy="2590800"/>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sz="1200" dirty="0"/>
              <a:t>Survival:	Survival (0 = No; 1 = Yes)</a:t>
            </a:r>
          </a:p>
          <a:p>
            <a:r>
              <a:rPr lang="en-US" sz="1200" dirty="0" err="1"/>
              <a:t>Pclass</a:t>
            </a:r>
            <a:r>
              <a:rPr lang="en-US" sz="1200" dirty="0"/>
              <a:t>: 	Passenger Class (1 = 1st; 2 = 2nd; 3 = 3rd)</a:t>
            </a:r>
          </a:p>
          <a:p>
            <a:r>
              <a:rPr lang="en-US" sz="1200" dirty="0"/>
              <a:t>Name: 	Name</a:t>
            </a:r>
          </a:p>
          <a:p>
            <a:r>
              <a:rPr lang="en-US" sz="1200" dirty="0"/>
              <a:t>Sex: 	Sex</a:t>
            </a:r>
          </a:p>
          <a:p>
            <a:r>
              <a:rPr lang="en-US" sz="1200" dirty="0"/>
              <a:t>Age: 	Age</a:t>
            </a:r>
          </a:p>
          <a:p>
            <a:r>
              <a:rPr lang="en-US" sz="1200" dirty="0" err="1"/>
              <a:t>Sibsp</a:t>
            </a:r>
            <a:r>
              <a:rPr lang="en-US" sz="1200" dirty="0"/>
              <a:t>: 	Number of Siblings/Spouses Aboard</a:t>
            </a:r>
          </a:p>
          <a:p>
            <a:r>
              <a:rPr lang="en-US" sz="1200" dirty="0"/>
              <a:t>Parch: 	Number of Parents/Children Aboard</a:t>
            </a:r>
          </a:p>
          <a:p>
            <a:r>
              <a:rPr lang="en-US" sz="1200" dirty="0"/>
              <a:t>Ticket: 	Ticket Number</a:t>
            </a:r>
          </a:p>
          <a:p>
            <a:r>
              <a:rPr lang="en-US" sz="1200" dirty="0"/>
              <a:t>Fare: 	Passenger Fare</a:t>
            </a:r>
          </a:p>
          <a:p>
            <a:r>
              <a:rPr lang="en-US" sz="1200" dirty="0"/>
              <a:t>Cabin: 	Cabin</a:t>
            </a:r>
          </a:p>
          <a:p>
            <a:r>
              <a:rPr lang="en-US" sz="1200" dirty="0"/>
              <a:t>Embarked: Port of Embarkation (C = Cherbourg; Q = Queenstown; S = Southampton)</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1827806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Building some predictive models</a:t>
            </a:r>
          </a:p>
        </p:txBody>
      </p:sp>
      <p:sp>
        <p:nvSpPr>
          <p:cNvPr id="9" name="Rectangle 8"/>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Titanic Survivor Dataset</a:t>
            </a:r>
            <a:endParaRPr kumimoji="0" lang="en-US" sz="1400" b="0" i="0" u="none" strike="noStrike" cap="none" normalizeH="0" baseline="0" dirty="0">
              <a:ln>
                <a:noFill/>
              </a:ln>
              <a:solidFill>
                <a:schemeClr val="bg1"/>
              </a:solidFill>
              <a:effectLst/>
            </a:endParaRPr>
          </a:p>
        </p:txBody>
      </p:sp>
      <p:sp>
        <p:nvSpPr>
          <p:cNvPr id="11" name="Rectangle 10"/>
          <p:cNvSpPr/>
          <p:nvPr/>
        </p:nvSpPr>
        <p:spPr>
          <a:xfrm>
            <a:off x="152400" y="1752600"/>
            <a:ext cx="4038600" cy="4648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titanic$Survived</a:t>
            </a:r>
            <a:r>
              <a:rPr lang="en-US" sz="1000" dirty="0">
                <a:solidFill>
                  <a:schemeClr val="tx1"/>
                </a:solidFill>
                <a:latin typeface="Courier New" pitchFamily="49" charset="0"/>
              </a:rPr>
              <a:t>)	# numeric</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titanic$Pclass</a:t>
            </a:r>
            <a:r>
              <a:rPr lang="en-US" sz="1000" dirty="0">
                <a:solidFill>
                  <a:schemeClr val="tx1"/>
                </a:solidFill>
                <a:latin typeface="Courier New" pitchFamily="49" charset="0"/>
              </a:rPr>
              <a:t>) # numeric</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titanic$Sex</a:t>
            </a:r>
            <a:r>
              <a:rPr lang="en-US" sz="1000" dirty="0">
                <a:solidFill>
                  <a:schemeClr val="tx1"/>
                </a:solidFill>
                <a:latin typeface="Courier New" pitchFamily="49" charset="0"/>
              </a:rPr>
              <a:t>) # factor</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titanic$Embarked</a:t>
            </a:r>
            <a:r>
              <a:rPr lang="en-US" sz="1000" dirty="0">
                <a:solidFill>
                  <a:schemeClr val="tx1"/>
                </a:solidFill>
                <a:latin typeface="Courier New" pitchFamily="49" charset="0"/>
              </a:rPr>
              <a:t>) # factor</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titanic$SibSp</a:t>
            </a:r>
            <a:r>
              <a:rPr lang="en-US" sz="1000" dirty="0">
                <a:solidFill>
                  <a:schemeClr val="tx1"/>
                </a:solidFill>
                <a:latin typeface="Courier New" pitchFamily="49" charset="0"/>
              </a:rPr>
              <a:t>) # numeric</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titanic$Parch</a:t>
            </a:r>
            <a:r>
              <a:rPr lang="en-US" sz="1000" dirty="0">
                <a:solidFill>
                  <a:schemeClr val="tx1"/>
                </a:solidFill>
                <a:latin typeface="Courier New" pitchFamily="49" charset="0"/>
              </a:rPr>
              <a:t>) # numeric</a:t>
            </a:r>
          </a:p>
          <a:p>
            <a:pPr marL="0" indent="0" algn="l">
              <a:buNone/>
            </a:pPr>
            <a:endParaRPr lang="en-US" sz="1000" dirty="0">
              <a:solidFill>
                <a:schemeClr val="tx1"/>
              </a:solidFill>
              <a:latin typeface="Courier New" pitchFamily="49" charset="0"/>
            </a:endParaRPr>
          </a:p>
          <a:p>
            <a:pPr marL="0" indent="0" algn="l">
              <a:buNone/>
            </a:pPr>
            <a:r>
              <a:rPr lang="en-US" sz="1000" dirty="0">
                <a:solidFill>
                  <a:schemeClr val="tx1"/>
                </a:solidFill>
                <a:latin typeface="Courier New" pitchFamily="49" charset="0"/>
              </a:rPr>
              <a:t>windows()</a:t>
            </a:r>
          </a:p>
          <a:p>
            <a:pPr marL="0" indent="0" algn="l">
              <a:buNone/>
            </a:pPr>
            <a:r>
              <a:rPr lang="en-US" sz="1000" dirty="0" err="1">
                <a:solidFill>
                  <a:schemeClr val="tx1"/>
                </a:solidFill>
                <a:latin typeface="Courier New" pitchFamily="49" charset="0"/>
              </a:rPr>
              <a:t>ggplot</a:t>
            </a:r>
            <a:r>
              <a:rPr lang="en-US" sz="1000" dirty="0">
                <a:solidFill>
                  <a:schemeClr val="tx1"/>
                </a:solidFill>
                <a:latin typeface="Courier New" pitchFamily="49" charset="0"/>
              </a:rPr>
              <a:t>(titanic) + </a:t>
            </a:r>
            <a:r>
              <a:rPr lang="en-US" sz="1000" dirty="0" err="1">
                <a:solidFill>
                  <a:schemeClr val="tx1"/>
                </a:solidFill>
                <a:latin typeface="Courier New" pitchFamily="49" charset="0"/>
              </a:rPr>
              <a:t>geom_histogram</a:t>
            </a:r>
            <a:r>
              <a:rPr lang="en-US" sz="1000" dirty="0">
                <a:solidFill>
                  <a:schemeClr val="tx1"/>
                </a:solidFill>
                <a:latin typeface="Courier New" pitchFamily="49" charset="0"/>
              </a:rPr>
              <a:t>(</a:t>
            </a:r>
            <a:r>
              <a:rPr lang="en-US" sz="1000" dirty="0" err="1">
                <a:solidFill>
                  <a:schemeClr val="tx1"/>
                </a:solidFill>
                <a:latin typeface="Courier New" pitchFamily="49" charset="0"/>
              </a:rPr>
              <a:t>aes</a:t>
            </a:r>
            <a:r>
              <a:rPr lang="en-US" sz="1000" dirty="0">
                <a:solidFill>
                  <a:schemeClr val="tx1"/>
                </a:solidFill>
                <a:latin typeface="Courier New" pitchFamily="49" charset="0"/>
              </a:rPr>
              <a:t>(x = Age))</a:t>
            </a:r>
          </a:p>
          <a:p>
            <a:pPr marL="0" indent="0" algn="l">
              <a:buNone/>
            </a:pPr>
            <a:endParaRPr lang="en-US" sz="1000" dirty="0">
              <a:solidFill>
                <a:schemeClr val="tx1"/>
              </a:solidFill>
              <a:latin typeface="Courier New" pitchFamily="49" charset="0"/>
            </a:endParaRPr>
          </a:p>
          <a:p>
            <a:pPr marL="0" indent="0" algn="l">
              <a:buNone/>
            </a:pPr>
            <a:r>
              <a:rPr lang="en-US" sz="1000" dirty="0">
                <a:solidFill>
                  <a:schemeClr val="tx1"/>
                </a:solidFill>
                <a:latin typeface="Courier New" pitchFamily="49" charset="0"/>
              </a:rPr>
              <a:t>windows()</a:t>
            </a:r>
          </a:p>
          <a:p>
            <a:pPr marL="0" indent="0" algn="l">
              <a:buNone/>
            </a:pPr>
            <a:r>
              <a:rPr lang="en-US" sz="1000" dirty="0" err="1">
                <a:solidFill>
                  <a:schemeClr val="tx1"/>
                </a:solidFill>
                <a:latin typeface="Courier New" pitchFamily="49" charset="0"/>
              </a:rPr>
              <a:t>ggplot</a:t>
            </a:r>
            <a:r>
              <a:rPr lang="en-US" sz="1000" dirty="0">
                <a:solidFill>
                  <a:schemeClr val="tx1"/>
                </a:solidFill>
                <a:latin typeface="Courier New" pitchFamily="49" charset="0"/>
              </a:rPr>
              <a:t>(titanic) + </a:t>
            </a:r>
            <a:r>
              <a:rPr lang="en-US" sz="1000" dirty="0" err="1">
                <a:solidFill>
                  <a:schemeClr val="tx1"/>
                </a:solidFill>
                <a:latin typeface="Courier New" pitchFamily="49" charset="0"/>
              </a:rPr>
              <a:t>geom_histogram</a:t>
            </a:r>
            <a:r>
              <a:rPr lang="en-US" sz="1000" dirty="0">
                <a:solidFill>
                  <a:schemeClr val="tx1"/>
                </a:solidFill>
                <a:latin typeface="Courier New" pitchFamily="49" charset="0"/>
              </a:rPr>
              <a:t>(</a:t>
            </a:r>
            <a:r>
              <a:rPr lang="en-US" sz="1000" dirty="0" err="1">
                <a:solidFill>
                  <a:schemeClr val="tx1"/>
                </a:solidFill>
                <a:latin typeface="Courier New" pitchFamily="49" charset="0"/>
              </a:rPr>
              <a:t>aes</a:t>
            </a:r>
            <a:r>
              <a:rPr lang="en-US" sz="1000" dirty="0">
                <a:solidFill>
                  <a:schemeClr val="tx1"/>
                </a:solidFill>
                <a:latin typeface="Courier New" pitchFamily="49" charset="0"/>
              </a:rPr>
              <a:t>(x = Fare))</a:t>
            </a:r>
          </a:p>
          <a:p>
            <a:pPr marL="0" indent="0" algn="l">
              <a:buNone/>
            </a:pPr>
            <a:endParaRPr lang="en-US" sz="1000" dirty="0">
              <a:solidFill>
                <a:schemeClr val="tx1"/>
              </a:solidFill>
              <a:latin typeface="Courier New" pitchFamily="49" charset="0"/>
            </a:endParaRPr>
          </a:p>
          <a:p>
            <a:pPr marL="0" indent="0" algn="l">
              <a:buNone/>
            </a:pPr>
            <a:r>
              <a:rPr lang="en-US" sz="1000" dirty="0">
                <a:solidFill>
                  <a:schemeClr val="tx1"/>
                </a:solidFill>
                <a:latin typeface="Courier New" pitchFamily="49" charset="0"/>
              </a:rPr>
              <a:t>head(arrange(titanic, -Fare))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076701"/>
            <a:ext cx="4495800" cy="195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514" y="2119884"/>
            <a:ext cx="4490278" cy="1956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191000" y="1757548"/>
            <a:ext cx="4572000" cy="4648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endParaRPr lang="en-US" sz="1000" dirty="0">
              <a:solidFill>
                <a:schemeClr val="tx1"/>
              </a:solidFill>
              <a:latin typeface="Courier New" pitchFamily="49" charset="0"/>
            </a:endParaRPr>
          </a:p>
        </p:txBody>
      </p:sp>
      <p:cxnSp>
        <p:nvCxnSpPr>
          <p:cNvPr id="4" name="Elbow Connector 3"/>
          <p:cNvCxnSpPr>
            <a:stCxn id="5" idx="2"/>
            <a:endCxn id="15" idx="0"/>
          </p:cNvCxnSpPr>
          <p:nvPr/>
        </p:nvCxnSpPr>
        <p:spPr bwMode="auto">
          <a:xfrm rot="16200000" flipH="1">
            <a:off x="4294539" y="1567913"/>
            <a:ext cx="1164523" cy="6934200"/>
          </a:xfrm>
          <a:prstGeom prst="bentConnector3">
            <a:avLst>
              <a:gd name="adj1" fmla="val 50000"/>
            </a:avLst>
          </a:prstGeom>
          <a:solidFill>
            <a:srgbClr val="688A92"/>
          </a:solidFill>
          <a:ln w="12700" cap="flat" cmpd="sng" algn="ctr">
            <a:solidFill>
              <a:schemeClr val="tx1"/>
            </a:solidFill>
            <a:prstDash val="solid"/>
            <a:round/>
            <a:headEnd type="none" w="med" len="med"/>
            <a:tailEnd type="arrow"/>
          </a:ln>
          <a:effectLst/>
        </p:spPr>
      </p:cxnSp>
      <p:sp>
        <p:nvSpPr>
          <p:cNvPr id="5" name="Rectangle 4"/>
          <p:cNvSpPr/>
          <p:nvPr/>
        </p:nvSpPr>
        <p:spPr bwMode="auto">
          <a:xfrm>
            <a:off x="1295400" y="4191000"/>
            <a:ext cx="228600" cy="261752"/>
          </a:xfrm>
          <a:prstGeom prst="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5" name="Rectangle 14"/>
          <p:cNvSpPr/>
          <p:nvPr/>
        </p:nvSpPr>
        <p:spPr bwMode="auto">
          <a:xfrm>
            <a:off x="8229600" y="5617275"/>
            <a:ext cx="228600" cy="261752"/>
          </a:xfrm>
          <a:prstGeom prst="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Rectangular Callout 16"/>
          <p:cNvSpPr/>
          <p:nvPr/>
        </p:nvSpPr>
        <p:spPr bwMode="auto">
          <a:xfrm>
            <a:off x="923924" y="5181600"/>
            <a:ext cx="2200276" cy="414646"/>
          </a:xfrm>
          <a:prstGeom prst="wedgeRectCallout">
            <a:avLst>
              <a:gd name="adj1" fmla="val -18823"/>
              <a:gd name="adj2" fmla="val -68186"/>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70% of passengers with top 10 fares survived.  Overall survival rate = 38%</a:t>
            </a:r>
            <a:endParaRPr kumimoji="0" lang="en-US" sz="1000" b="0" i="0" u="none" strike="noStrike" cap="none" normalizeH="0" baseline="0" dirty="0">
              <a:ln>
                <a:noFill/>
              </a:ln>
              <a:solidFill>
                <a:schemeClr val="tx1"/>
              </a:solidFill>
              <a:effectLst/>
            </a:endParaRPr>
          </a:p>
        </p:txBody>
      </p:sp>
      <p:sp>
        <p:nvSpPr>
          <p:cNvPr id="1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54533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Predictive model options</a:t>
            </a:r>
          </a:p>
        </p:txBody>
      </p:sp>
      <p:sp>
        <p:nvSpPr>
          <p:cNvPr id="9" name="Rectangle 8"/>
          <p:cNvSpPr/>
          <p:nvPr/>
        </p:nvSpPr>
        <p:spPr bwMode="auto">
          <a:xfrm>
            <a:off x="152400" y="1417123"/>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Predictive Modeling Golden Rules</a:t>
            </a:r>
            <a:endParaRPr kumimoji="0" lang="en-US" sz="1400" b="0" i="0" u="none" strike="noStrike" cap="none" normalizeH="0" baseline="0" dirty="0">
              <a:ln>
                <a:noFill/>
              </a:ln>
              <a:solidFill>
                <a:schemeClr val="bg1"/>
              </a:solidFill>
              <a:effectLst/>
            </a:endParaRPr>
          </a:p>
        </p:txBody>
      </p:sp>
      <p:graphicFrame>
        <p:nvGraphicFramePr>
          <p:cNvPr id="21" name="Table 20"/>
          <p:cNvGraphicFramePr>
            <a:graphicFrameLocks noGrp="1"/>
          </p:cNvGraphicFramePr>
          <p:nvPr>
            <p:extLst>
              <p:ext uri="{D42A27DB-BD31-4B8C-83A1-F6EECF244321}">
                <p14:modId xmlns:p14="http://schemas.microsoft.com/office/powerpoint/2010/main" val="2849649665"/>
              </p:ext>
            </p:extLst>
          </p:nvPr>
        </p:nvGraphicFramePr>
        <p:xfrm>
          <a:off x="152400" y="3246120"/>
          <a:ext cx="8610600" cy="3307080"/>
        </p:xfrm>
        <a:graphic>
          <a:graphicData uri="http://schemas.openxmlformats.org/drawingml/2006/table">
            <a:tbl>
              <a:tblPr firstRow="1" bandRow="1">
                <a:tableStyleId>{5C22544A-7EE6-4342-B048-85BDC9FD1C3A}</a:tableStyleId>
              </a:tblPr>
              <a:tblGrid>
                <a:gridCol w="2311121">
                  <a:extLst>
                    <a:ext uri="{9D8B030D-6E8A-4147-A177-3AD203B41FA5}">
                      <a16:colId xmlns:a16="http://schemas.microsoft.com/office/drawing/2014/main" val="20000"/>
                    </a:ext>
                  </a:extLst>
                </a:gridCol>
                <a:gridCol w="3225940">
                  <a:extLst>
                    <a:ext uri="{9D8B030D-6E8A-4147-A177-3AD203B41FA5}">
                      <a16:colId xmlns:a16="http://schemas.microsoft.com/office/drawing/2014/main" val="20001"/>
                    </a:ext>
                  </a:extLst>
                </a:gridCol>
                <a:gridCol w="3073539">
                  <a:extLst>
                    <a:ext uri="{9D8B030D-6E8A-4147-A177-3AD203B41FA5}">
                      <a16:colId xmlns:a16="http://schemas.microsoft.com/office/drawing/2014/main" val="20002"/>
                    </a:ext>
                  </a:extLst>
                </a:gridCol>
              </a:tblGrid>
              <a:tr h="204585">
                <a:tc>
                  <a:txBody>
                    <a:bodyPr/>
                    <a:lstStyle/>
                    <a:p>
                      <a:pPr algn="ctr"/>
                      <a:r>
                        <a:rPr lang="en-US" sz="1400" dirty="0">
                          <a:solidFill>
                            <a:schemeClr val="bg1"/>
                          </a:solidFill>
                        </a:rPr>
                        <a:t>Approach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Pros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Cons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91003">
                <a:tc>
                  <a:txBody>
                    <a:bodyPr/>
                    <a:lstStyle/>
                    <a:p>
                      <a:pPr marL="0" indent="0">
                        <a:buNone/>
                      </a:pPr>
                      <a:r>
                        <a:rPr lang="en-US" sz="1400" b="1" dirty="0">
                          <a:latin typeface="+mj-lt"/>
                        </a:rPr>
                        <a:t>Regression (</a:t>
                      </a:r>
                      <a:r>
                        <a:rPr lang="en-US" sz="1400" b="1" dirty="0" err="1">
                          <a:latin typeface="+mj-lt"/>
                        </a:rPr>
                        <a:t>glmnet</a:t>
                      </a:r>
                      <a:r>
                        <a:rPr lang="en-US" sz="1400" b="1" dirty="0">
                          <a:latin typeface="+mj-lt"/>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solidFill>
                            <a:schemeClr val="tx1"/>
                          </a:solidFill>
                          <a:latin typeface="+mj-lt"/>
                        </a:rPr>
                        <a:t>Simple</a:t>
                      </a:r>
                      <a:r>
                        <a:rPr lang="en-US" sz="1400" baseline="0" dirty="0">
                          <a:solidFill>
                            <a:schemeClr val="tx1"/>
                          </a:solidFill>
                          <a:latin typeface="+mj-lt"/>
                        </a:rPr>
                        <a:t> to understand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solidFill>
                            <a:schemeClr val="tx1"/>
                          </a:solidFill>
                          <a:latin typeface="+mj-lt"/>
                        </a:rPr>
                        <a:t>Assumes linearity</a:t>
                      </a:r>
                    </a:p>
                    <a:p>
                      <a:pPr algn="l"/>
                      <a:r>
                        <a:rPr lang="en-US" sz="1400" dirty="0">
                          <a:solidFill>
                            <a:schemeClr val="tx1"/>
                          </a:solidFill>
                          <a:latin typeface="+mj-lt"/>
                        </a:rPr>
                        <a:t>Difficult</a:t>
                      </a:r>
                      <a:r>
                        <a:rPr lang="en-US" sz="1400" baseline="0" dirty="0">
                          <a:solidFill>
                            <a:schemeClr val="tx1"/>
                          </a:solidFill>
                          <a:latin typeface="+mj-lt"/>
                        </a:rPr>
                        <a:t> to handle variable dependencies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491003">
                <a:tc>
                  <a:txBody>
                    <a:bodyPr/>
                    <a:lstStyle/>
                    <a:p>
                      <a:pPr marL="0" indent="0">
                        <a:buNone/>
                      </a:pPr>
                      <a:r>
                        <a:rPr lang="en-US" sz="1400" b="1" dirty="0">
                          <a:latin typeface="+mj-lt"/>
                        </a:rPr>
                        <a:t>Decision Trees (CART)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99"/>
                    </a:solidFill>
                  </a:tcPr>
                </a:tc>
                <a:tc>
                  <a:txBody>
                    <a:bodyPr/>
                    <a:lstStyle/>
                    <a:p>
                      <a:pPr algn="l"/>
                      <a:r>
                        <a:rPr lang="en-US" sz="1400" dirty="0">
                          <a:solidFill>
                            <a:schemeClr val="tx1"/>
                          </a:solidFill>
                          <a:latin typeface="+mj-lt"/>
                        </a:rPr>
                        <a:t>Handles</a:t>
                      </a:r>
                      <a:r>
                        <a:rPr lang="en-US" sz="1400" baseline="0" dirty="0">
                          <a:solidFill>
                            <a:schemeClr val="tx1"/>
                          </a:solidFill>
                          <a:latin typeface="+mj-lt"/>
                        </a:rPr>
                        <a:t> dependencies well</a:t>
                      </a:r>
                    </a:p>
                    <a:p>
                      <a:pPr algn="l"/>
                      <a:r>
                        <a:rPr lang="en-US" sz="1400" baseline="0" dirty="0">
                          <a:solidFill>
                            <a:schemeClr val="tx1"/>
                          </a:solidFill>
                          <a:latin typeface="+mj-lt"/>
                        </a:rPr>
                        <a:t>Very logical</a:t>
                      </a:r>
                      <a:endParaRPr lang="en-US" sz="14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solidFill>
                            <a:schemeClr val="tx1"/>
                          </a:solidFill>
                          <a:latin typeface="+mj-lt"/>
                        </a:rPr>
                        <a:t>Lack</a:t>
                      </a:r>
                      <a:r>
                        <a:rPr lang="en-US" sz="1400" baseline="0" dirty="0">
                          <a:solidFill>
                            <a:schemeClr val="tx1"/>
                          </a:solidFill>
                          <a:latin typeface="+mj-lt"/>
                        </a:rPr>
                        <a:t> of granularity</a:t>
                      </a:r>
                    </a:p>
                    <a:p>
                      <a:pPr algn="l"/>
                      <a:r>
                        <a:rPr lang="en-US" sz="1400" baseline="0" dirty="0">
                          <a:solidFill>
                            <a:schemeClr val="tx1"/>
                          </a:solidFill>
                          <a:latin typeface="+mj-lt"/>
                        </a:rPr>
                        <a:t>May not capture all of the </a:t>
                      </a:r>
                      <a:r>
                        <a:rPr lang="en-US" sz="1400" baseline="0" dirty="0" err="1">
                          <a:solidFill>
                            <a:schemeClr val="tx1"/>
                          </a:solidFill>
                          <a:latin typeface="+mj-lt"/>
                        </a:rPr>
                        <a:t>nuansce</a:t>
                      </a:r>
                      <a:r>
                        <a:rPr lang="en-US" sz="1400" baseline="0" dirty="0">
                          <a:solidFill>
                            <a:schemeClr val="tx1"/>
                          </a:solidFill>
                          <a:latin typeface="+mj-lt"/>
                        </a:rPr>
                        <a:t> of the data</a:t>
                      </a:r>
                      <a:endParaRPr lang="en-US" sz="14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34212">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1" dirty="0">
                          <a:solidFill>
                            <a:schemeClr val="tx1"/>
                          </a:solidFill>
                          <a:latin typeface="+mj-lt"/>
                        </a:rPr>
                        <a:t>Ensemble</a:t>
                      </a:r>
                      <a:r>
                        <a:rPr lang="en-US" sz="1400" b="1" baseline="0" dirty="0">
                          <a:solidFill>
                            <a:schemeClr val="tx1"/>
                          </a:solidFill>
                          <a:latin typeface="+mj-lt"/>
                        </a:rPr>
                        <a:t> Classifiers (</a:t>
                      </a:r>
                      <a:r>
                        <a:rPr lang="en-US" sz="1400" b="1" baseline="0" dirty="0" err="1">
                          <a:solidFill>
                            <a:schemeClr val="tx1"/>
                          </a:solidFill>
                          <a:latin typeface="+mj-lt"/>
                        </a:rPr>
                        <a:t>RandomForest</a:t>
                      </a:r>
                      <a:r>
                        <a:rPr lang="en-US" sz="1400" b="1" baseline="0" dirty="0">
                          <a:solidFill>
                            <a:schemeClr val="tx1"/>
                          </a:solidFill>
                          <a:latin typeface="+mj-lt"/>
                        </a:rPr>
                        <a:t>)</a:t>
                      </a:r>
                      <a:endParaRPr lang="en-US" sz="1400" b="1"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99"/>
                    </a:solidFill>
                  </a:tcPr>
                </a:tc>
                <a:tc>
                  <a:txBody>
                    <a:bodyPr/>
                    <a:lstStyle/>
                    <a:p>
                      <a:pPr marL="0" indent="0">
                        <a:buFont typeface="Arial" pitchFamily="34" charset="0"/>
                        <a:buNone/>
                      </a:pPr>
                      <a:r>
                        <a:rPr lang="en-US" sz="1400" baseline="0" dirty="0">
                          <a:solidFill>
                            <a:schemeClr val="tx1"/>
                          </a:solidFill>
                          <a:latin typeface="+mj-lt"/>
                        </a:rPr>
                        <a:t>Don’t </a:t>
                      </a:r>
                      <a:r>
                        <a:rPr lang="en-US" sz="1400" baseline="0" dirty="0" err="1">
                          <a:solidFill>
                            <a:schemeClr val="tx1"/>
                          </a:solidFill>
                          <a:latin typeface="+mj-lt"/>
                        </a:rPr>
                        <a:t>overfit</a:t>
                      </a:r>
                      <a:endParaRPr lang="en-US" sz="1400" baseline="0" dirty="0">
                        <a:solidFill>
                          <a:schemeClr val="tx1"/>
                        </a:solidFill>
                        <a:latin typeface="+mj-lt"/>
                      </a:endParaRPr>
                    </a:p>
                    <a:p>
                      <a:pPr marL="0" indent="0">
                        <a:buFont typeface="Arial" pitchFamily="34" charset="0"/>
                        <a:buNone/>
                      </a:pPr>
                      <a:r>
                        <a:rPr lang="en-US" sz="1400" baseline="0" dirty="0">
                          <a:solidFill>
                            <a:schemeClr val="tx1"/>
                          </a:solidFill>
                          <a:latin typeface="+mj-lt"/>
                        </a:rPr>
                        <a:t>Very good predictability</a:t>
                      </a:r>
                    </a:p>
                    <a:p>
                      <a:pPr marL="0" indent="0">
                        <a:buFont typeface="Arial" pitchFamily="34" charset="0"/>
                        <a:buNone/>
                      </a:pPr>
                      <a:r>
                        <a:rPr lang="en-US" sz="1400" baseline="0" dirty="0">
                          <a:solidFill>
                            <a:schemeClr val="tx1"/>
                          </a:solidFill>
                          <a:latin typeface="+mj-lt"/>
                        </a:rPr>
                        <a:t>Good for assessing variable “importance”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400" baseline="0" dirty="0">
                          <a:solidFill>
                            <a:schemeClr val="tx1"/>
                          </a:solidFill>
                          <a:latin typeface="+mj-lt"/>
                        </a:rPr>
                        <a:t>“Black box”</a:t>
                      </a:r>
                    </a:p>
                    <a:p>
                      <a:pPr marL="0" indent="0">
                        <a:buFont typeface="Arial" pitchFamily="34" charset="0"/>
                        <a:buNone/>
                      </a:pPr>
                      <a:r>
                        <a:rPr lang="en-US" sz="1400" baseline="0" dirty="0">
                          <a:solidFill>
                            <a:schemeClr val="tx1"/>
                          </a:solidFill>
                          <a:latin typeface="+mj-lt"/>
                        </a:rPr>
                        <a:t>Difficult to transfer to other platforms (but not impossible)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9436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1" dirty="0">
                          <a:solidFill>
                            <a:schemeClr val="tx1"/>
                          </a:solidFill>
                          <a:latin typeface="+mj-lt"/>
                        </a:rPr>
                        <a:t>Frequent Item Sets (</a:t>
                      </a:r>
                      <a:r>
                        <a:rPr lang="en-US" sz="1400" b="1" dirty="0" err="1">
                          <a:solidFill>
                            <a:schemeClr val="tx1"/>
                          </a:solidFill>
                          <a:latin typeface="+mj-lt"/>
                        </a:rPr>
                        <a:t>apriori</a:t>
                      </a:r>
                      <a:r>
                        <a:rPr lang="en-US" sz="1400" b="1" dirty="0">
                          <a:solidFill>
                            <a:schemeClr val="tx1"/>
                          </a:solidFill>
                          <a:latin typeface="+mj-lt"/>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99"/>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aseline="0" dirty="0">
                          <a:solidFill>
                            <a:schemeClr val="tx1"/>
                          </a:solidFill>
                          <a:latin typeface="+mj-lt"/>
                        </a:rPr>
                        <a:t>Output is a simple set of rules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400" baseline="0" dirty="0">
                          <a:solidFill>
                            <a:schemeClr val="tx1"/>
                          </a:solidFill>
                          <a:latin typeface="+mj-lt"/>
                        </a:rPr>
                        <a:t>Requires categorical variables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2" name="Content Placeholder 2"/>
          <p:cNvSpPr txBox="1">
            <a:spLocks/>
          </p:cNvSpPr>
          <p:nvPr/>
        </p:nvSpPr>
        <p:spPr bwMode="black">
          <a:xfrm>
            <a:off x="152400" y="1721924"/>
            <a:ext cx="8610600" cy="1214251"/>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rm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dirty="0"/>
              <a:t>Cross-validation to prevent </a:t>
            </a:r>
            <a:r>
              <a:rPr lang="en-US" dirty="0" err="1"/>
              <a:t>overfitting</a:t>
            </a:r>
            <a:endParaRPr lang="en-US" dirty="0"/>
          </a:p>
          <a:p>
            <a:r>
              <a:rPr lang="en-US" dirty="0"/>
              <a:t>Sample ≠ Universe: you can’t reliably predict based on inputs you haven’t seen before</a:t>
            </a:r>
          </a:p>
          <a:p>
            <a:r>
              <a:rPr lang="en-US" dirty="0"/>
              <a:t>“Regression to the mean”</a:t>
            </a:r>
          </a:p>
          <a:p>
            <a:r>
              <a:rPr lang="en-US" dirty="0"/>
              <a:t>Try lots of approaches</a:t>
            </a:r>
          </a:p>
        </p:txBody>
      </p:sp>
      <p:sp>
        <p:nvSpPr>
          <p:cNvPr id="19" name="Isosceles Triangle 18"/>
          <p:cNvSpPr/>
          <p:nvPr/>
        </p:nvSpPr>
        <p:spPr bwMode="auto">
          <a:xfrm rot="10800000">
            <a:off x="1615786" y="3035134"/>
            <a:ext cx="5753100" cy="1524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8" name="Rectangular Callout 27"/>
          <p:cNvSpPr/>
          <p:nvPr/>
        </p:nvSpPr>
        <p:spPr bwMode="auto">
          <a:xfrm>
            <a:off x="2133600" y="4038600"/>
            <a:ext cx="691861" cy="207323"/>
          </a:xfrm>
          <a:prstGeom prst="wedgeRectCallout">
            <a:avLst>
              <a:gd name="adj1" fmla="val -34271"/>
              <a:gd name="adj2" fmla="val 1322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Our focus</a:t>
            </a:r>
            <a:endParaRPr kumimoji="0" lang="en-US" sz="1000" b="0" i="0" u="none" strike="noStrike" cap="none" normalizeH="0" baseline="0" dirty="0">
              <a:ln>
                <a:noFill/>
              </a:ln>
              <a:solidFill>
                <a:schemeClr val="tx1"/>
              </a:solidFill>
              <a:effectLst/>
            </a:endParaRP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4046682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4897" y="1306691"/>
            <a:ext cx="5254328" cy="5246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Simple decision tree</a:t>
            </a:r>
          </a:p>
        </p:txBody>
      </p:sp>
      <p:sp>
        <p:nvSpPr>
          <p:cNvPr id="11" name="Rectangle 10"/>
          <p:cNvSpPr/>
          <p:nvPr/>
        </p:nvSpPr>
        <p:spPr>
          <a:xfrm>
            <a:off x="152399" y="1714501"/>
            <a:ext cx="5340061"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err="1">
                <a:solidFill>
                  <a:schemeClr val="tx1"/>
                </a:solidFill>
                <a:latin typeface="Courier New" pitchFamily="49" charset="0"/>
              </a:rPr>
              <a:t>single.tree</a:t>
            </a:r>
            <a:r>
              <a:rPr lang="en-US" sz="1200" dirty="0">
                <a:solidFill>
                  <a:schemeClr val="tx1"/>
                </a:solidFill>
                <a:latin typeface="Courier New" pitchFamily="49" charset="0"/>
              </a:rPr>
              <a:t> &lt;- </a:t>
            </a:r>
            <a:r>
              <a:rPr lang="en-US" sz="1200" dirty="0" err="1">
                <a:solidFill>
                  <a:schemeClr val="tx1"/>
                </a:solidFill>
                <a:latin typeface="Courier New" pitchFamily="49" charset="0"/>
              </a:rPr>
              <a:t>rpart</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Survived ~ ., </a:t>
            </a:r>
          </a:p>
          <a:p>
            <a:pPr marL="463550" indent="-463550" algn="l"/>
            <a:r>
              <a:rPr lang="en-US" sz="1200" dirty="0">
                <a:solidFill>
                  <a:schemeClr val="tx1"/>
                </a:solidFill>
                <a:latin typeface="Courier New" pitchFamily="49" charset="0"/>
              </a:rPr>
              <a:t>	titanic[,c("Survived", "</a:t>
            </a:r>
            <a:r>
              <a:rPr lang="en-US" sz="1200" dirty="0" err="1">
                <a:solidFill>
                  <a:schemeClr val="tx1"/>
                </a:solidFill>
                <a:latin typeface="Courier New" pitchFamily="49" charset="0"/>
              </a:rPr>
              <a:t>Pclass</a:t>
            </a:r>
            <a:r>
              <a:rPr lang="en-US" sz="1200" dirty="0">
                <a:solidFill>
                  <a:schemeClr val="tx1"/>
                </a:solidFill>
                <a:latin typeface="Courier New" pitchFamily="49" charset="0"/>
              </a:rPr>
              <a:t>", "Sex", "Embarked",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"Parch", "Age", "Fare", "miss", "</a:t>
            </a:r>
            <a:r>
              <a:rPr lang="en-US" sz="1200" dirty="0" err="1">
                <a:solidFill>
                  <a:schemeClr val="tx1"/>
                </a:solidFill>
                <a:latin typeface="Courier New" pitchFamily="49" charset="0"/>
              </a:rPr>
              <a:t>mrs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control = </a:t>
            </a:r>
            <a:r>
              <a:rPr lang="en-US" sz="1200" dirty="0" err="1">
                <a:solidFill>
                  <a:schemeClr val="tx1"/>
                </a:solidFill>
                <a:latin typeface="Courier New" pitchFamily="49" charset="0"/>
              </a:rPr>
              <a:t>rpart.control</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minbucket</a:t>
            </a:r>
            <a:r>
              <a:rPr lang="en-US" sz="1200" dirty="0">
                <a:solidFill>
                  <a:schemeClr val="tx1"/>
                </a:solidFill>
                <a:latin typeface="Courier New" pitchFamily="49" charset="0"/>
              </a:rPr>
              <a:t> = 50))</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single.tree</a:t>
            </a:r>
            <a:r>
              <a:rPr lang="en-US" sz="1200" dirty="0">
                <a:solidFill>
                  <a:schemeClr val="tx1"/>
                </a:solidFill>
                <a:latin typeface="Courier New" pitchFamily="49" charset="0"/>
              </a:rPr>
              <a:t> &lt;- prune(</a:t>
            </a:r>
            <a:r>
              <a:rPr lang="en-US" sz="1200" dirty="0" err="1">
                <a:solidFill>
                  <a:schemeClr val="tx1"/>
                </a:solidFill>
                <a:latin typeface="Courier New" pitchFamily="49" charset="0"/>
              </a:rPr>
              <a:t>single.tree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cp</a:t>
            </a:r>
            <a:r>
              <a:rPr lang="en-US" sz="1200" dirty="0">
                <a:solidFill>
                  <a:schemeClr val="tx1"/>
                </a:solidFill>
                <a:latin typeface="Courier New" pitchFamily="49" charset="0"/>
              </a:rPr>
              <a:t> = </a:t>
            </a:r>
            <a:r>
              <a:rPr lang="en-US" sz="1200" dirty="0" err="1">
                <a:solidFill>
                  <a:schemeClr val="tx1"/>
                </a:solidFill>
                <a:latin typeface="Courier New" pitchFamily="49" charset="0"/>
              </a:rPr>
              <a:t>single.tree$cptable</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which.min</a:t>
            </a:r>
            <a:r>
              <a:rPr lang="en-US" sz="1200" dirty="0">
                <a:solidFill>
                  <a:schemeClr val="tx1"/>
                </a:solidFill>
                <a:latin typeface="Courier New" pitchFamily="49" charset="0"/>
              </a:rPr>
              <a:t>(</a:t>
            </a:r>
            <a:r>
              <a:rPr lang="en-US" sz="1200" dirty="0" err="1">
                <a:solidFill>
                  <a:schemeClr val="tx1"/>
                </a:solidFill>
                <a:latin typeface="Courier New" pitchFamily="49" charset="0"/>
              </a:rPr>
              <a:t>single.tree$cptable</a:t>
            </a:r>
            <a:r>
              <a:rPr lang="en-US" sz="1200" dirty="0">
                <a:solidFill>
                  <a:schemeClr val="tx1"/>
                </a:solidFill>
                <a:latin typeface="Courier New" pitchFamily="49" charset="0"/>
              </a:rPr>
              <a:t>[,"</a:t>
            </a:r>
            <a:r>
              <a:rPr lang="en-US" sz="1200" dirty="0" err="1">
                <a:solidFill>
                  <a:schemeClr val="tx1"/>
                </a:solidFill>
                <a:latin typeface="Courier New" pitchFamily="49" charset="0"/>
              </a:rPr>
              <a:t>xerror</a:t>
            </a:r>
            <a:r>
              <a:rPr lang="en-US" sz="1200" dirty="0">
                <a:solidFill>
                  <a:schemeClr val="tx1"/>
                </a:solidFill>
                <a:latin typeface="Courier New" pitchFamily="49" charset="0"/>
              </a:rPr>
              <a:t>"]), "CP"])</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a:solidFill>
                  <a:schemeClr val="tx1"/>
                </a:solidFill>
                <a:latin typeface="Courier New" pitchFamily="49" charset="0"/>
              </a:rPr>
              <a:t>plot(</a:t>
            </a:r>
            <a:r>
              <a:rPr lang="en-US" sz="1200" dirty="0" err="1">
                <a:solidFill>
                  <a:schemeClr val="tx1"/>
                </a:solidFill>
                <a:latin typeface="Courier New" pitchFamily="49" charset="0"/>
              </a:rPr>
              <a:t>single.tree</a:t>
            </a:r>
            <a:r>
              <a:rPr lang="en-US" sz="1200" dirty="0">
                <a:solidFill>
                  <a:schemeClr val="tx1"/>
                </a:solidFill>
                <a:latin typeface="Courier New" pitchFamily="49" charset="0"/>
              </a:rPr>
              <a:t>, uniform = TRUE, </a:t>
            </a:r>
          </a:p>
          <a:p>
            <a:pPr marL="463550" indent="-463550" algn="l"/>
            <a:r>
              <a:rPr lang="en-US" sz="1200" dirty="0">
                <a:solidFill>
                  <a:schemeClr val="tx1"/>
                </a:solidFill>
                <a:latin typeface="Courier New" pitchFamily="49" charset="0"/>
              </a:rPr>
              <a:t>	margin = 0.2)</a:t>
            </a:r>
          </a:p>
          <a:p>
            <a:pPr marL="463550" indent="-463550" algn="l"/>
            <a:r>
              <a:rPr lang="en-US" sz="1200" dirty="0">
                <a:solidFill>
                  <a:schemeClr val="tx1"/>
                </a:solidFill>
                <a:latin typeface="Courier New" pitchFamily="49" charset="0"/>
              </a:rPr>
              <a:t>text(</a:t>
            </a:r>
            <a:r>
              <a:rPr lang="en-US" sz="1200" dirty="0" err="1">
                <a:solidFill>
                  <a:schemeClr val="tx1"/>
                </a:solidFill>
                <a:latin typeface="Courier New" pitchFamily="49" charset="0"/>
              </a:rPr>
              <a:t>single.tree</a:t>
            </a:r>
            <a:r>
              <a:rPr lang="en-US" sz="1200" dirty="0">
                <a:solidFill>
                  <a:schemeClr val="tx1"/>
                </a:solidFill>
                <a:latin typeface="Courier New" pitchFamily="49" charset="0"/>
              </a:rPr>
              <a:t>, </a:t>
            </a:r>
            <a:r>
              <a:rPr lang="en-US" sz="1200" dirty="0" err="1">
                <a:solidFill>
                  <a:schemeClr val="tx1"/>
                </a:solidFill>
                <a:latin typeface="Courier New" pitchFamily="49" charset="0"/>
              </a:rPr>
              <a:t>use.n</a:t>
            </a:r>
            <a:r>
              <a:rPr lang="en-US" sz="1200" dirty="0">
                <a:solidFill>
                  <a:schemeClr val="tx1"/>
                </a:solidFill>
                <a:latin typeface="Courier New" pitchFamily="49" charset="0"/>
              </a:rPr>
              <a:t> = TRUE)</a:t>
            </a:r>
          </a:p>
        </p:txBody>
      </p:sp>
      <p:sp>
        <p:nvSpPr>
          <p:cNvPr id="12" name="Rectangle 11"/>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Simple decision tree using </a:t>
            </a:r>
            <a:r>
              <a:rPr lang="en-US" sz="1800" dirty="0" err="1">
                <a:solidFill>
                  <a:schemeClr val="bg1"/>
                </a:solidFill>
              </a:rPr>
              <a:t>rpart</a:t>
            </a:r>
            <a:r>
              <a:rPr lang="en-US" sz="1800" dirty="0">
                <a:solidFill>
                  <a:schemeClr val="bg1"/>
                </a:solidFill>
              </a:rPr>
              <a:t> package</a:t>
            </a:r>
            <a:endParaRPr kumimoji="0" lang="en-US" sz="1800" b="0" i="0" u="none" strike="noStrike" cap="none" normalizeH="0" baseline="0" dirty="0">
              <a:ln>
                <a:noFill/>
              </a:ln>
              <a:solidFill>
                <a:schemeClr val="bg1"/>
              </a:solidFill>
              <a:effectLst/>
            </a:endParaRPr>
          </a:p>
        </p:txBody>
      </p:sp>
      <p:sp>
        <p:nvSpPr>
          <p:cNvPr id="13" name="Rectangle 12"/>
          <p:cNvSpPr/>
          <p:nvPr/>
        </p:nvSpPr>
        <p:spPr>
          <a:xfrm>
            <a:off x="5492460" y="1714500"/>
            <a:ext cx="3499140"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sp>
        <p:nvSpPr>
          <p:cNvPr id="15" name="Rectangular Callout 14"/>
          <p:cNvSpPr/>
          <p:nvPr/>
        </p:nvSpPr>
        <p:spPr bwMode="auto">
          <a:xfrm>
            <a:off x="7497164" y="2830691"/>
            <a:ext cx="691861" cy="207323"/>
          </a:xfrm>
          <a:prstGeom prst="wedgeRectCallout">
            <a:avLst>
              <a:gd name="adj1" fmla="val 54984"/>
              <a:gd name="adj2" fmla="val 1322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Female</a:t>
            </a:r>
            <a:endParaRPr kumimoji="0" lang="en-US" sz="1000" b="0" i="0" u="none" strike="noStrike" cap="none" normalizeH="0" baseline="0" dirty="0">
              <a:ln>
                <a:noFill/>
              </a:ln>
              <a:solidFill>
                <a:schemeClr val="tx1"/>
              </a:solidFill>
              <a:effectLst/>
            </a:endParaRPr>
          </a:p>
        </p:txBody>
      </p:sp>
      <p:sp>
        <p:nvSpPr>
          <p:cNvPr id="16" name="Rectangular Callout 15"/>
          <p:cNvSpPr/>
          <p:nvPr/>
        </p:nvSpPr>
        <p:spPr bwMode="auto">
          <a:xfrm>
            <a:off x="5592164" y="2830691"/>
            <a:ext cx="691861" cy="207323"/>
          </a:xfrm>
          <a:prstGeom prst="wedgeRectCallout">
            <a:avLst>
              <a:gd name="adj1" fmla="val 54984"/>
              <a:gd name="adj2" fmla="val 1322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Male</a:t>
            </a:r>
            <a:endParaRPr kumimoji="0" lang="en-US" sz="1000" b="0" i="0" u="none" strike="noStrike" cap="none" normalizeH="0" baseline="0" dirty="0">
              <a:ln>
                <a:noFill/>
              </a:ln>
              <a:solidFill>
                <a:schemeClr val="tx1"/>
              </a:solidFill>
              <a:effectLst/>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133699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p:cNvPicPr>
            <a:picLocks noChangeAspect="1" noChangeArrowheads="1"/>
          </p:cNvPicPr>
          <p:nvPr/>
        </p:nvPicPr>
        <p:blipFill>
          <a:blip r:embed="rId2" cstate="print"/>
          <a:srcRect/>
          <a:stretch>
            <a:fillRect/>
          </a:stretch>
        </p:blipFill>
        <p:spPr bwMode="auto">
          <a:xfrm>
            <a:off x="437408" y="4044558"/>
            <a:ext cx="1528572" cy="1466666"/>
          </a:xfrm>
          <a:prstGeom prst="rect">
            <a:avLst/>
          </a:prstGeom>
          <a:noFill/>
          <a:ln w="9525">
            <a:noFill/>
            <a:miter lim="800000"/>
            <a:headEnd/>
            <a:tailEnd/>
          </a:ln>
          <a:effectLst/>
        </p:spPr>
      </p:pic>
      <p:sp>
        <p:nvSpPr>
          <p:cNvPr id="72" name="Rounded Rectangle 71"/>
          <p:cNvSpPr/>
          <p:nvPr/>
        </p:nvSpPr>
        <p:spPr bwMode="auto">
          <a:xfrm>
            <a:off x="2743200" y="4014281"/>
            <a:ext cx="1676400" cy="1143000"/>
          </a:xfrm>
          <a:prstGeom prst="roundRect">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3" name="Rectangle 72"/>
          <p:cNvSpPr/>
          <p:nvPr/>
        </p:nvSpPr>
        <p:spPr bwMode="auto">
          <a:xfrm>
            <a:off x="3276600" y="4166681"/>
            <a:ext cx="304800" cy="228600"/>
          </a:xfrm>
          <a:prstGeom prst="rect">
            <a:avLst/>
          </a:prstGeom>
          <a:solidFill>
            <a:schemeClr val="accent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4" name="Rectangle 73"/>
          <p:cNvSpPr/>
          <p:nvPr/>
        </p:nvSpPr>
        <p:spPr bwMode="auto">
          <a:xfrm>
            <a:off x="2895600" y="44714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5" name="Rectangle 74"/>
          <p:cNvSpPr/>
          <p:nvPr/>
        </p:nvSpPr>
        <p:spPr bwMode="auto">
          <a:xfrm>
            <a:off x="3276600" y="44714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6" name="Rectangle 75"/>
          <p:cNvSpPr/>
          <p:nvPr/>
        </p:nvSpPr>
        <p:spPr bwMode="auto">
          <a:xfrm>
            <a:off x="3657600" y="4471481"/>
            <a:ext cx="304800" cy="228600"/>
          </a:xfrm>
          <a:prstGeom prst="rect">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7" name="Rectangle 76"/>
          <p:cNvSpPr/>
          <p:nvPr/>
        </p:nvSpPr>
        <p:spPr bwMode="auto">
          <a:xfrm>
            <a:off x="3352800" y="47762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8" name="Rectangle 77"/>
          <p:cNvSpPr/>
          <p:nvPr/>
        </p:nvSpPr>
        <p:spPr bwMode="auto">
          <a:xfrm>
            <a:off x="3962400" y="47762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cxnSp>
        <p:nvCxnSpPr>
          <p:cNvPr id="79" name="Shape 78"/>
          <p:cNvCxnSpPr>
            <a:stCxn id="73" idx="1"/>
            <a:endCxn id="74" idx="0"/>
          </p:cNvCxnSpPr>
          <p:nvPr/>
        </p:nvCxnSpPr>
        <p:spPr bwMode="auto">
          <a:xfrm rot="10800000" flipV="1">
            <a:off x="3048000" y="4280981"/>
            <a:ext cx="2286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cxnSp>
        <p:nvCxnSpPr>
          <p:cNvPr id="80" name="Shape 79"/>
          <p:cNvCxnSpPr>
            <a:stCxn id="73" idx="3"/>
            <a:endCxn id="76" idx="0"/>
          </p:cNvCxnSpPr>
          <p:nvPr/>
        </p:nvCxnSpPr>
        <p:spPr bwMode="auto">
          <a:xfrm>
            <a:off x="3581400" y="4280981"/>
            <a:ext cx="2286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cxnSp>
        <p:nvCxnSpPr>
          <p:cNvPr id="81" name="Shape 15"/>
          <p:cNvCxnSpPr>
            <a:stCxn id="73" idx="2"/>
            <a:endCxn id="75" idx="0"/>
          </p:cNvCxnSpPr>
          <p:nvPr/>
        </p:nvCxnSpPr>
        <p:spPr bwMode="auto">
          <a:xfrm rot="5400000">
            <a:off x="3390900" y="4433381"/>
            <a:ext cx="76200" cy="12700"/>
          </a:xfrm>
          <a:prstGeom prst="bentConnector3">
            <a:avLst>
              <a:gd name="adj1" fmla="val 50000"/>
            </a:avLst>
          </a:prstGeom>
          <a:solidFill>
            <a:srgbClr val="688A92"/>
          </a:solidFill>
          <a:ln w="25400" cap="flat" cmpd="sng" algn="ctr">
            <a:solidFill>
              <a:schemeClr val="accent2"/>
            </a:solidFill>
            <a:prstDash val="solid"/>
            <a:round/>
            <a:headEnd type="none" w="med" len="med"/>
            <a:tailEnd type="arrow"/>
          </a:ln>
          <a:effectLst/>
        </p:spPr>
      </p:cxnSp>
      <p:cxnSp>
        <p:nvCxnSpPr>
          <p:cNvPr id="82" name="Shape 81"/>
          <p:cNvCxnSpPr>
            <a:stCxn id="76" idx="1"/>
            <a:endCxn id="77" idx="0"/>
          </p:cNvCxnSpPr>
          <p:nvPr/>
        </p:nvCxnSpPr>
        <p:spPr bwMode="auto">
          <a:xfrm rot="10800000" flipV="1">
            <a:off x="3505200" y="4585781"/>
            <a:ext cx="1524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cxnSp>
        <p:nvCxnSpPr>
          <p:cNvPr id="83" name="Shape 82"/>
          <p:cNvCxnSpPr>
            <a:stCxn id="76" idx="3"/>
            <a:endCxn id="78" idx="0"/>
          </p:cNvCxnSpPr>
          <p:nvPr/>
        </p:nvCxnSpPr>
        <p:spPr bwMode="auto">
          <a:xfrm>
            <a:off x="3962400" y="4585781"/>
            <a:ext cx="1524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sp>
        <p:nvSpPr>
          <p:cNvPr id="84" name="TextBox 83"/>
          <p:cNvSpPr txBox="1"/>
          <p:nvPr/>
        </p:nvSpPr>
        <p:spPr>
          <a:xfrm>
            <a:off x="2667000" y="3711713"/>
            <a:ext cx="1828800" cy="276999"/>
          </a:xfrm>
          <a:prstGeom prst="rect">
            <a:avLst/>
          </a:prstGeom>
          <a:noFill/>
        </p:spPr>
        <p:txBody>
          <a:bodyPr wrap="square" rtlCol="0">
            <a:spAutoFit/>
          </a:bodyPr>
          <a:lstStyle/>
          <a:p>
            <a:pPr algn="ctr"/>
            <a:r>
              <a:rPr lang="en-US" sz="1200" b="1" u="sng" dirty="0"/>
              <a:t>Decision Tree</a:t>
            </a:r>
          </a:p>
        </p:txBody>
      </p:sp>
      <p:sp>
        <p:nvSpPr>
          <p:cNvPr id="145" name="Rectangle 144"/>
          <p:cNvSpPr/>
          <p:nvPr/>
        </p:nvSpPr>
        <p:spPr bwMode="auto">
          <a:xfrm>
            <a:off x="1204357" y="4375119"/>
            <a:ext cx="725998" cy="225641"/>
          </a:xfrm>
          <a:prstGeom prst="rect">
            <a:avLst/>
          </a:prstGeom>
          <a:noFill/>
          <a:ln w="635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cs typeface="+mn-cs"/>
            </a:endParaRPr>
          </a:p>
        </p:txBody>
      </p:sp>
      <p:sp>
        <p:nvSpPr>
          <p:cNvPr id="143" name="TextBox 142"/>
          <p:cNvSpPr txBox="1"/>
          <p:nvPr/>
        </p:nvSpPr>
        <p:spPr>
          <a:xfrm>
            <a:off x="304800" y="3710225"/>
            <a:ext cx="1828800" cy="276999"/>
          </a:xfrm>
          <a:prstGeom prst="rect">
            <a:avLst/>
          </a:prstGeom>
          <a:noFill/>
        </p:spPr>
        <p:txBody>
          <a:bodyPr wrap="square" rtlCol="0">
            <a:spAutoFit/>
          </a:bodyPr>
          <a:lstStyle/>
          <a:p>
            <a:pPr algn="ctr"/>
            <a:r>
              <a:rPr lang="en-US" sz="1200" b="1" u="sng" dirty="0"/>
              <a:t>Predictors</a:t>
            </a:r>
          </a:p>
        </p:txBody>
      </p:sp>
      <p:sp>
        <p:nvSpPr>
          <p:cNvPr id="150" name="Rectangle 149"/>
          <p:cNvSpPr/>
          <p:nvPr/>
        </p:nvSpPr>
        <p:spPr bwMode="auto">
          <a:xfrm>
            <a:off x="509650" y="4110924"/>
            <a:ext cx="725998" cy="225641"/>
          </a:xfrm>
          <a:prstGeom prst="rect">
            <a:avLst/>
          </a:prstGeom>
          <a:noFill/>
          <a:ln w="635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cs typeface="+mn-cs"/>
            </a:endParaRPr>
          </a:p>
        </p:txBody>
      </p:sp>
      <p:sp>
        <p:nvSpPr>
          <p:cNvPr id="3" name="Isosceles Triangle 2"/>
          <p:cNvSpPr/>
          <p:nvPr/>
        </p:nvSpPr>
        <p:spPr bwMode="auto">
          <a:xfrm rot="5400000">
            <a:off x="1805014" y="4456672"/>
            <a:ext cx="1114371"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aphicFrame>
        <p:nvGraphicFramePr>
          <p:cNvPr id="4" name="Chart 3"/>
          <p:cNvGraphicFramePr/>
          <p:nvPr>
            <p:extLst>
              <p:ext uri="{D42A27DB-BD31-4B8C-83A1-F6EECF244321}">
                <p14:modId xmlns:p14="http://schemas.microsoft.com/office/powerpoint/2010/main" val="1231378023"/>
              </p:ext>
            </p:extLst>
          </p:nvPr>
        </p:nvGraphicFramePr>
        <p:xfrm>
          <a:off x="2667000" y="1949509"/>
          <a:ext cx="2743200" cy="1325602"/>
        </p:xfrm>
        <a:graphic>
          <a:graphicData uri="http://schemas.openxmlformats.org/drawingml/2006/chart">
            <c:chart xmlns:c="http://schemas.openxmlformats.org/drawingml/2006/chart" xmlns:r="http://schemas.openxmlformats.org/officeDocument/2006/relationships" r:id="rId3"/>
          </a:graphicData>
        </a:graphic>
      </p:graphicFrame>
      <p:sp>
        <p:nvSpPr>
          <p:cNvPr id="157" name="Isosceles Triangle 156"/>
          <p:cNvSpPr/>
          <p:nvPr/>
        </p:nvSpPr>
        <p:spPr bwMode="auto">
          <a:xfrm rot="10800000">
            <a:off x="2857004" y="3275111"/>
            <a:ext cx="1448790"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02874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 name="TextBox 169"/>
          <p:cNvSpPr txBox="1"/>
          <p:nvPr/>
        </p:nvSpPr>
        <p:spPr>
          <a:xfrm>
            <a:off x="304800" y="5614481"/>
            <a:ext cx="1828800" cy="600164"/>
          </a:xfrm>
          <a:prstGeom prst="rect">
            <a:avLst/>
          </a:prstGeom>
          <a:noFill/>
        </p:spPr>
        <p:txBody>
          <a:bodyPr wrap="square" rtlCol="0">
            <a:spAutoFit/>
          </a:bodyPr>
          <a:lstStyle/>
          <a:p>
            <a:pPr algn="ctr"/>
            <a:r>
              <a:rPr lang="en-US" sz="1100" dirty="0"/>
              <a:t>Each tree is made with a random subset of predictors</a:t>
            </a:r>
          </a:p>
        </p:txBody>
      </p:sp>
      <p:pic>
        <p:nvPicPr>
          <p:cNvPr id="17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0371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0371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71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6467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65507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65507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65507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 name="TextBox 177"/>
          <p:cNvSpPr txBox="1"/>
          <p:nvPr/>
        </p:nvSpPr>
        <p:spPr>
          <a:xfrm>
            <a:off x="5029200" y="5969913"/>
            <a:ext cx="3505200" cy="430887"/>
          </a:xfrm>
          <a:prstGeom prst="rect">
            <a:avLst/>
          </a:prstGeom>
          <a:noFill/>
        </p:spPr>
        <p:txBody>
          <a:bodyPr wrap="square" rtlCol="0">
            <a:spAutoFit/>
          </a:bodyPr>
          <a:lstStyle/>
          <a:p>
            <a:pPr algn="ctr"/>
            <a:r>
              <a:rPr lang="en-US" sz="1100" dirty="0"/>
              <a:t>Each tree gets a vote.  Sum up all the votes.  It’s basically just a democracy.</a:t>
            </a:r>
          </a:p>
        </p:txBody>
      </p:sp>
      <p:sp>
        <p:nvSpPr>
          <p:cNvPr id="179" name="TextBox 178"/>
          <p:cNvSpPr txBox="1"/>
          <p:nvPr/>
        </p:nvSpPr>
        <p:spPr>
          <a:xfrm>
            <a:off x="5029200" y="3503711"/>
            <a:ext cx="3505200" cy="369332"/>
          </a:xfrm>
          <a:prstGeom prst="rect">
            <a:avLst/>
          </a:prstGeom>
          <a:noFill/>
        </p:spPr>
        <p:txBody>
          <a:bodyPr wrap="square" rtlCol="0">
            <a:spAutoFit/>
          </a:bodyPr>
          <a:lstStyle/>
          <a:p>
            <a:pPr algn="ctr"/>
            <a:r>
              <a:rPr lang="en-US" sz="900" b="1" i="1" dirty="0"/>
              <a:t>Bootstrapping: each decision tree is built on a random 2/3 of the sample to avoid </a:t>
            </a:r>
            <a:r>
              <a:rPr lang="en-US" sz="900" b="1" i="1" dirty="0" err="1"/>
              <a:t>overfitting</a:t>
            </a:r>
            <a:endParaRPr lang="en-US" sz="900" b="1" i="1" dirty="0"/>
          </a:p>
        </p:txBody>
      </p:sp>
      <p:sp>
        <p:nvSpPr>
          <p:cNvPr id="180" name="TextBox 179"/>
          <p:cNvSpPr txBox="1"/>
          <p:nvPr/>
        </p:nvSpPr>
        <p:spPr>
          <a:xfrm>
            <a:off x="2667000" y="5614481"/>
            <a:ext cx="1828800" cy="938719"/>
          </a:xfrm>
          <a:prstGeom prst="rect">
            <a:avLst/>
          </a:prstGeom>
          <a:noFill/>
        </p:spPr>
        <p:txBody>
          <a:bodyPr wrap="square" rtlCol="0">
            <a:spAutoFit/>
          </a:bodyPr>
          <a:lstStyle/>
          <a:p>
            <a:pPr algn="ctr"/>
            <a:r>
              <a:rPr lang="en-US" sz="1100" dirty="0"/>
              <a:t>Uses CHAID/CART-like procedure to determine cut points that maximize differentiation in objective variable</a:t>
            </a:r>
          </a:p>
        </p:txBody>
      </p:sp>
      <p:sp>
        <p:nvSpPr>
          <p:cNvPr id="181" name="Isosceles Triangle 180"/>
          <p:cNvSpPr/>
          <p:nvPr/>
        </p:nvSpPr>
        <p:spPr bwMode="auto">
          <a:xfrm rot="5400000">
            <a:off x="4167214" y="4456672"/>
            <a:ext cx="1114371"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2" name="Isosceles Triangle 181"/>
          <p:cNvSpPr/>
          <p:nvPr/>
        </p:nvSpPr>
        <p:spPr bwMode="auto">
          <a:xfrm rot="10800000">
            <a:off x="5047012" y="5297737"/>
            <a:ext cx="3487387"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4100"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981"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464332">
            <a:off x="5867400"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048563">
            <a:off x="6758782"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2113425">
            <a:off x="7685281"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880540">
            <a:off x="4954927"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61210">
            <a:off x="5879987"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436566">
            <a:off x="6799583"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564117">
            <a:off x="7688473"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2" name="Rectangle 191"/>
          <p:cNvSpPr/>
          <p:nvPr/>
        </p:nvSpPr>
        <p:spPr>
          <a:xfrm>
            <a:off x="152399" y="1714500"/>
            <a:ext cx="8839201" cy="48386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sz="1200" dirty="0">
              <a:solidFill>
                <a:schemeClr val="tx1"/>
              </a:solidFill>
              <a:latin typeface="Courier New" pitchFamily="49" charset="0"/>
            </a:endParaRPr>
          </a:p>
        </p:txBody>
      </p:sp>
      <p:sp>
        <p:nvSpPr>
          <p:cNvPr id="193" name="Rectangle 192"/>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Random Forest</a:t>
            </a:r>
            <a:endParaRPr kumimoji="0" lang="en-US" sz="1800" b="0" i="0" u="none" strike="noStrike" cap="none" normalizeH="0" baseline="0" dirty="0">
              <a:ln>
                <a:noFill/>
              </a:ln>
              <a:solidFill>
                <a:schemeClr val="bg1"/>
              </a:solidFill>
              <a:effectLst/>
            </a:endParaRPr>
          </a:p>
        </p:txBody>
      </p:sp>
      <p:sp>
        <p:nvSpPr>
          <p:cNvPr id="50"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How Random Forest works</a:t>
            </a:r>
          </a:p>
        </p:txBody>
      </p:sp>
      <p:sp>
        <p:nvSpPr>
          <p:cNvPr id="51" name="TextBox 50"/>
          <p:cNvSpPr txBox="1"/>
          <p:nvPr/>
        </p:nvSpPr>
        <p:spPr>
          <a:xfrm>
            <a:off x="5029200" y="5687704"/>
            <a:ext cx="3505200" cy="307777"/>
          </a:xfrm>
          <a:prstGeom prst="rect">
            <a:avLst/>
          </a:prstGeom>
          <a:noFill/>
        </p:spPr>
        <p:txBody>
          <a:bodyPr wrap="square" rtlCol="0">
            <a:spAutoFit/>
          </a:bodyPr>
          <a:lstStyle/>
          <a:p>
            <a:pPr algn="ctr"/>
            <a:r>
              <a:rPr lang="en-US" b="1" dirty="0"/>
              <a:t>Prediction</a:t>
            </a:r>
          </a:p>
        </p:txBody>
      </p:sp>
      <p:sp>
        <p:nvSpPr>
          <p:cNvPr id="52"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27399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How Random Forest works</a:t>
            </a:r>
          </a:p>
        </p:txBody>
      </p:sp>
      <p:sp>
        <p:nvSpPr>
          <p:cNvPr id="12" name="Rectangle 11"/>
          <p:cNvSpPr/>
          <p:nvPr/>
        </p:nvSpPr>
        <p:spPr bwMode="auto">
          <a:xfrm>
            <a:off x="152400" y="1371600"/>
            <a:ext cx="4381467"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Single Decision Tree</a:t>
            </a:r>
            <a:endParaRPr kumimoji="0" lang="en-US" sz="1800" b="0" i="0" u="none" strike="noStrike" cap="none" normalizeH="0" baseline="0" dirty="0">
              <a:ln>
                <a:noFill/>
              </a:ln>
              <a:solidFill>
                <a:schemeClr val="bg1"/>
              </a:solidFill>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27891"/>
            <a:ext cx="4081993" cy="354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267" y="2133600"/>
            <a:ext cx="407673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4542966" y="1371600"/>
            <a:ext cx="4381467"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Random Forest</a:t>
            </a:r>
            <a:endParaRPr kumimoji="0" lang="en-US" sz="1800" b="0" i="0" u="none" strike="noStrike" cap="none" normalizeH="0" baseline="0" dirty="0">
              <a:ln>
                <a:noFill/>
              </a:ln>
              <a:solidFill>
                <a:schemeClr val="bg1"/>
              </a:solidFill>
              <a:effectLst/>
            </a:endParaRPr>
          </a:p>
        </p:txBody>
      </p:sp>
      <p:sp>
        <p:nvSpPr>
          <p:cNvPr id="7" name="Rectangle 6"/>
          <p:cNvSpPr/>
          <p:nvPr/>
        </p:nvSpPr>
        <p:spPr>
          <a:xfrm>
            <a:off x="152400" y="1714500"/>
            <a:ext cx="4381468" cy="48386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sz="1200" dirty="0">
              <a:solidFill>
                <a:schemeClr val="tx1"/>
              </a:solidFill>
              <a:latin typeface="Courier New" pitchFamily="49" charset="0"/>
            </a:endParaRPr>
          </a:p>
        </p:txBody>
      </p:sp>
      <p:sp>
        <p:nvSpPr>
          <p:cNvPr id="8" name="Rectangle 7"/>
          <p:cNvSpPr/>
          <p:nvPr/>
        </p:nvSpPr>
        <p:spPr>
          <a:xfrm>
            <a:off x="4537279" y="1714500"/>
            <a:ext cx="4381468" cy="48386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sz="1200" dirty="0">
              <a:solidFill>
                <a:schemeClr val="tx1"/>
              </a:solidFill>
              <a:latin typeface="Courier New" pitchFamily="49" charset="0"/>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22932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2"/>
            <a:ext cx="8275637" cy="624524"/>
          </a:xfrm>
        </p:spPr>
        <p:txBody>
          <a:bodyPr/>
          <a:lstStyle/>
          <a:p>
            <a:r>
              <a:rPr lang="en-US" dirty="0"/>
              <a:t>Case Study: Surviving the Titanic</a:t>
            </a:r>
            <a:br>
              <a:rPr lang="en-US" dirty="0"/>
            </a:br>
            <a:r>
              <a:rPr lang="en-US" sz="1600" dirty="0"/>
              <a:t>Random Forest can help us get a sense for which variables are predictive</a:t>
            </a:r>
          </a:p>
        </p:txBody>
      </p:sp>
      <p:sp>
        <p:nvSpPr>
          <p:cNvPr id="6" name="Rectangle 5"/>
          <p:cNvSpPr/>
          <p:nvPr/>
        </p:nvSpPr>
        <p:spPr>
          <a:xfrm>
            <a:off x="152400" y="1714501"/>
            <a:ext cx="4570412"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err="1">
                <a:solidFill>
                  <a:schemeClr val="tx1"/>
                </a:solidFill>
                <a:latin typeface="Courier New" pitchFamily="49" charset="0"/>
              </a:rPr>
              <a:t>fit.rf</a:t>
            </a:r>
            <a:r>
              <a:rPr lang="en-US" sz="1200" dirty="0">
                <a:solidFill>
                  <a:schemeClr val="tx1"/>
                </a:solidFill>
                <a:latin typeface="Courier New" pitchFamily="49" charset="0"/>
              </a:rPr>
              <a:t> &lt;- </a:t>
            </a:r>
            <a:r>
              <a:rPr lang="en-US" sz="1200" dirty="0" err="1">
                <a:solidFill>
                  <a:schemeClr val="tx1"/>
                </a:solidFill>
                <a:latin typeface="Courier New" pitchFamily="49" charset="0"/>
              </a:rPr>
              <a:t>randomForest</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Survived ~ ., 	</a:t>
            </a:r>
          </a:p>
          <a:p>
            <a:pPr marL="463550" indent="-463550" algn="l"/>
            <a:r>
              <a:rPr lang="en-US" sz="1200" dirty="0">
                <a:solidFill>
                  <a:schemeClr val="tx1"/>
                </a:solidFill>
                <a:latin typeface="Courier New" pitchFamily="49" charset="0"/>
              </a:rPr>
              <a:t>	data = titanic[,c("Survived", "</a:t>
            </a:r>
            <a:r>
              <a:rPr lang="en-US" sz="1200" dirty="0" err="1">
                <a:solidFill>
                  <a:schemeClr val="tx1"/>
                </a:solidFill>
                <a:latin typeface="Courier New" pitchFamily="49" charset="0"/>
              </a:rPr>
              <a:t>Pclass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"Sex", "Embarked",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"Parch", </a:t>
            </a:r>
          </a:p>
          <a:p>
            <a:pPr marL="463550" indent="-463550" algn="l"/>
            <a:r>
              <a:rPr lang="en-US" sz="1200" dirty="0">
                <a:solidFill>
                  <a:schemeClr val="tx1"/>
                </a:solidFill>
                <a:latin typeface="Courier New" pitchFamily="49" charset="0"/>
              </a:rPr>
              <a:t>	"Age", "Fare", "miss", "</a:t>
            </a:r>
            <a:r>
              <a:rPr lang="en-US" sz="1200" dirty="0" err="1">
                <a:solidFill>
                  <a:schemeClr val="tx1"/>
                </a:solidFill>
                <a:latin typeface="Courier New" pitchFamily="49" charset="0"/>
              </a:rPr>
              <a:t>mrs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ntree</a:t>
            </a:r>
            <a:r>
              <a:rPr lang="en-US" sz="1200" dirty="0">
                <a:solidFill>
                  <a:schemeClr val="tx1"/>
                </a:solidFill>
                <a:latin typeface="Courier New" pitchFamily="49" charset="0"/>
              </a:rPr>
              <a:t> = 500, proximity = FALSE,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keep.forest</a:t>
            </a:r>
            <a:r>
              <a:rPr lang="en-US" sz="1200" dirty="0">
                <a:solidFill>
                  <a:schemeClr val="tx1"/>
                </a:solidFill>
                <a:latin typeface="Courier New" pitchFamily="49" charset="0"/>
              </a:rPr>
              <a:t> = TRUE, importance = TRUE)</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imp.ratings</a:t>
            </a:r>
            <a:r>
              <a:rPr lang="en-US" sz="1200" dirty="0">
                <a:solidFill>
                  <a:schemeClr val="tx1"/>
                </a:solidFill>
                <a:latin typeface="Courier New" pitchFamily="49" charset="0"/>
              </a:rPr>
              <a:t> &lt;- </a:t>
            </a:r>
            <a:r>
              <a:rPr lang="en-US" sz="1200" dirty="0" err="1">
                <a:solidFill>
                  <a:schemeClr val="tx1"/>
                </a:solidFill>
                <a:latin typeface="Courier New" pitchFamily="49" charset="0"/>
              </a:rPr>
              <a:t>data.frame</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var</a:t>
            </a:r>
            <a:r>
              <a:rPr lang="en-US" sz="1200" dirty="0">
                <a:solidFill>
                  <a:schemeClr val="tx1"/>
                </a:solidFill>
                <a:latin typeface="Courier New" pitchFamily="49" charset="0"/>
              </a:rPr>
              <a:t> = </a:t>
            </a:r>
            <a:r>
              <a:rPr lang="en-US" sz="1200" dirty="0" err="1">
                <a:solidFill>
                  <a:schemeClr val="tx1"/>
                </a:solidFill>
                <a:latin typeface="Courier New" pitchFamily="49" charset="0"/>
              </a:rPr>
              <a:t>rownames</a:t>
            </a:r>
            <a:r>
              <a:rPr lang="en-US" sz="1200" dirty="0">
                <a:solidFill>
                  <a:schemeClr val="tx1"/>
                </a:solidFill>
                <a:latin typeface="Courier New" pitchFamily="49" charset="0"/>
              </a:rPr>
              <a:t>(</a:t>
            </a:r>
            <a:r>
              <a:rPr lang="en-US" sz="1200" dirty="0" err="1">
                <a:solidFill>
                  <a:schemeClr val="tx1"/>
                </a:solidFill>
                <a:latin typeface="Courier New" pitchFamily="49" charset="0"/>
              </a:rPr>
              <a:t>fit.rf$importance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inc.mse</a:t>
            </a:r>
            <a:r>
              <a:rPr lang="en-US" sz="1200" dirty="0">
                <a:solidFill>
                  <a:schemeClr val="tx1"/>
                </a:solidFill>
                <a:latin typeface="Courier New" pitchFamily="49" charset="0"/>
              </a:rPr>
              <a:t> = </a:t>
            </a:r>
            <a:r>
              <a:rPr lang="en-US" sz="1200" dirty="0" err="1">
                <a:solidFill>
                  <a:schemeClr val="tx1"/>
                </a:solidFill>
                <a:latin typeface="Courier New" pitchFamily="49" charset="0"/>
              </a:rPr>
              <a:t>fit.rf$importance</a:t>
            </a:r>
            <a:r>
              <a:rPr lang="en-US" sz="1200" dirty="0">
                <a:solidFill>
                  <a:schemeClr val="tx1"/>
                </a:solidFill>
                <a:latin typeface="Courier New" pitchFamily="49" charset="0"/>
              </a:rPr>
              <a:t>[,1],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stringsAsFactors</a:t>
            </a:r>
            <a:r>
              <a:rPr lang="en-US" sz="1200" dirty="0">
                <a:solidFill>
                  <a:schemeClr val="tx1"/>
                </a:solidFill>
                <a:latin typeface="Courier New" pitchFamily="49" charset="0"/>
              </a:rPr>
              <a:t> = FALSE)</a:t>
            </a:r>
          </a:p>
          <a:p>
            <a:pPr marL="463550" indent="-463550" algn="l"/>
            <a:r>
              <a:rPr lang="en-US" sz="1200" dirty="0" err="1">
                <a:solidFill>
                  <a:schemeClr val="tx1"/>
                </a:solidFill>
                <a:latin typeface="Courier New" pitchFamily="49" charset="0"/>
              </a:rPr>
              <a:t>imp.ratings</a:t>
            </a:r>
            <a:r>
              <a:rPr lang="en-US" sz="1200" dirty="0">
                <a:solidFill>
                  <a:schemeClr val="tx1"/>
                </a:solidFill>
                <a:latin typeface="Courier New" pitchFamily="49" charset="0"/>
              </a:rPr>
              <a:t> &lt;- arrange(</a:t>
            </a:r>
            <a:r>
              <a:rPr lang="en-US" sz="1200" dirty="0" err="1">
                <a:solidFill>
                  <a:schemeClr val="tx1"/>
                </a:solidFill>
                <a:latin typeface="Courier New" pitchFamily="49" charset="0"/>
              </a:rPr>
              <a:t>imp.ratings</a:t>
            </a:r>
            <a:r>
              <a:rPr lang="en-US" sz="1200" dirty="0">
                <a:solidFill>
                  <a:schemeClr val="tx1"/>
                </a:solidFill>
                <a:latin typeface="Courier New" pitchFamily="49" charset="0"/>
              </a:rPr>
              <a:t>, </a:t>
            </a:r>
            <a:r>
              <a:rPr lang="en-US" sz="1200" dirty="0" err="1">
                <a:solidFill>
                  <a:schemeClr val="tx1"/>
                </a:solidFill>
                <a:latin typeface="Courier New" pitchFamily="49" charset="0"/>
              </a:rPr>
              <a:t>inc.mse</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imp.ratings$var</a:t>
            </a:r>
            <a:r>
              <a:rPr lang="en-US" sz="1200" dirty="0">
                <a:solidFill>
                  <a:schemeClr val="tx1"/>
                </a:solidFill>
                <a:latin typeface="Courier New" pitchFamily="49" charset="0"/>
              </a:rPr>
              <a:t> &lt;- factor(</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imp.ratings$var</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levels = </a:t>
            </a:r>
            <a:r>
              <a:rPr lang="en-US" sz="1200" dirty="0" err="1">
                <a:solidFill>
                  <a:schemeClr val="tx1"/>
                </a:solidFill>
                <a:latin typeface="Courier New" pitchFamily="49" charset="0"/>
              </a:rPr>
              <a:t>imp.ratings$var</a:t>
            </a:r>
            <a:r>
              <a:rPr lang="en-US" sz="1200" dirty="0">
                <a:solidFill>
                  <a:schemeClr val="tx1"/>
                </a:solidFill>
                <a:latin typeface="Courier New" pitchFamily="49" charset="0"/>
              </a:rPr>
              <a:t>, ordered = TRUE)</a:t>
            </a: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a:t>
            </a:r>
            <a:r>
              <a:rPr lang="en-US" sz="1200" dirty="0" err="1">
                <a:solidFill>
                  <a:schemeClr val="tx1"/>
                </a:solidFill>
                <a:latin typeface="Courier New" pitchFamily="49" charset="0"/>
              </a:rPr>
              <a:t>imp.ratings</a:t>
            </a:r>
            <a:r>
              <a:rPr lang="en-US" sz="1200" dirty="0">
                <a:solidFill>
                  <a:schemeClr val="tx1"/>
                </a:solidFill>
                <a:latin typeface="Courier New" pitchFamily="49" charset="0"/>
              </a:rPr>
              <a:t>) + </a:t>
            </a:r>
          </a:p>
          <a:p>
            <a:pPr marL="463550" indent="-463550" algn="l"/>
            <a:r>
              <a:rPr lang="en-US" sz="1200" dirty="0" err="1">
                <a:solidFill>
                  <a:schemeClr val="tx1"/>
                </a:solidFill>
                <a:latin typeface="Courier New" pitchFamily="49" charset="0"/>
              </a:rPr>
              <a:t>geom_bar</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(x = </a:t>
            </a:r>
            <a:r>
              <a:rPr lang="en-US" sz="1200" dirty="0" err="1">
                <a:solidFill>
                  <a:schemeClr val="tx1"/>
                </a:solidFill>
                <a:latin typeface="Courier New" pitchFamily="49" charset="0"/>
              </a:rPr>
              <a:t>var</a:t>
            </a:r>
            <a:r>
              <a:rPr lang="en-US" sz="1200" dirty="0">
                <a:solidFill>
                  <a:schemeClr val="tx1"/>
                </a:solidFill>
                <a:latin typeface="Courier New" pitchFamily="49" charset="0"/>
              </a:rPr>
              <a:t>, y = </a:t>
            </a:r>
            <a:r>
              <a:rPr lang="en-US" sz="1200" dirty="0" err="1">
                <a:solidFill>
                  <a:schemeClr val="tx1"/>
                </a:solidFill>
                <a:latin typeface="Courier New" pitchFamily="49" charset="0"/>
              </a:rPr>
              <a:t>inc.mse</a:t>
            </a:r>
            <a:r>
              <a:rPr lang="en-US" sz="1200" dirty="0">
                <a:solidFill>
                  <a:schemeClr val="tx1"/>
                </a:solidFill>
                <a:latin typeface="Courier New" pitchFamily="49" charset="0"/>
              </a:rPr>
              <a:t>)) + </a:t>
            </a:r>
          </a:p>
          <a:p>
            <a:pPr marL="463550" indent="-463550" algn="l"/>
            <a:r>
              <a:rPr lang="en-US" sz="1200" dirty="0" err="1">
                <a:solidFill>
                  <a:schemeClr val="tx1"/>
                </a:solidFill>
                <a:latin typeface="Courier New" pitchFamily="49" charset="0"/>
              </a:rPr>
              <a:t>coord_flip</a:t>
            </a:r>
            <a:r>
              <a:rPr lang="en-US" sz="1200" dirty="0">
                <a:solidFill>
                  <a:schemeClr val="tx1"/>
                </a:solidFill>
                <a:latin typeface="Courier New" pitchFamily="49" charset="0"/>
              </a:rPr>
              <a:t>()</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Using Random Forest to determine variable importance</a:t>
            </a:r>
            <a:endParaRPr kumimoji="0" lang="en-US" sz="1800" b="0" i="0" u="none" strike="noStrike" cap="none" normalizeH="0" baseline="0" dirty="0">
              <a:ln>
                <a:noFill/>
              </a:ln>
              <a:solidFill>
                <a:schemeClr val="bg1"/>
              </a:solidFill>
              <a:effectLst/>
            </a:endParaRPr>
          </a:p>
        </p:txBody>
      </p:sp>
      <p:sp>
        <p:nvSpPr>
          <p:cNvPr id="8" name="Rectangle 7"/>
          <p:cNvSpPr/>
          <p:nvPr/>
        </p:nvSpPr>
        <p:spPr>
          <a:xfrm>
            <a:off x="4722811" y="1714500"/>
            <a:ext cx="4268789"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2811" y="1926430"/>
            <a:ext cx="4268789"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ular Callout 17"/>
          <p:cNvSpPr/>
          <p:nvPr/>
        </p:nvSpPr>
        <p:spPr bwMode="auto">
          <a:xfrm>
            <a:off x="6781800" y="3374077"/>
            <a:ext cx="1143000" cy="435923"/>
          </a:xfrm>
          <a:prstGeom prst="wedgeRectCallout">
            <a:avLst>
              <a:gd name="adj1" fmla="val -83358"/>
              <a:gd name="adj2" fmla="val -1244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Age also very important</a:t>
            </a:r>
            <a:endParaRPr kumimoji="0" lang="en-US" sz="1000" b="0" i="0" u="none" strike="noStrike" cap="none" normalizeH="0" baseline="0" dirty="0">
              <a:ln>
                <a:noFill/>
              </a:ln>
              <a:solidFill>
                <a:schemeClr val="tx1"/>
              </a:solidFill>
              <a:effectLst/>
            </a:endParaRPr>
          </a:p>
        </p:txBody>
      </p:sp>
      <p:sp>
        <p:nvSpPr>
          <p:cNvPr id="11"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04230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is a </a:t>
            </a:r>
            <a:r>
              <a:rPr lang="en-US" u="sng" dirty="0"/>
              <a:t>complete</a:t>
            </a:r>
            <a:r>
              <a:rPr lang="en-US" dirty="0"/>
              <a:t> tool for data manipulation, visualization, and modeling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1772684"/>
              </p:ext>
            </p:extLst>
          </p:nvPr>
        </p:nvGraphicFramePr>
        <p:xfrm>
          <a:off x="-838200" y="2209800"/>
          <a:ext cx="650557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52400" y="1981200"/>
            <a:ext cx="4572000" cy="4114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1981200"/>
            <a:ext cx="4191000" cy="4114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rhrv.r-forge.r-project.org/css/images/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6554" y="2495993"/>
            <a:ext cx="45200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ataversity.net/wp-content/uploads/2013/04/sa.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42216" y="2592793"/>
            <a:ext cx="548478" cy="2190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ubpages.unh.edu/~bwn24/excelFil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29600" y="2438400"/>
            <a:ext cx="400493" cy="4004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914127922"/>
              </p:ext>
            </p:extLst>
          </p:nvPr>
        </p:nvGraphicFramePr>
        <p:xfrm>
          <a:off x="4876800" y="2512828"/>
          <a:ext cx="39624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sz="1200" dirty="0"/>
                    </a:p>
                  </a:txBody>
                  <a:tcPr>
                    <a:noFill/>
                  </a:tcPr>
                </a:tc>
                <a:tc>
                  <a:txBody>
                    <a:bodyPr/>
                    <a:lstStyle/>
                    <a:p>
                      <a:endParaRPr lang="en-US" sz="1200" dirty="0"/>
                    </a:p>
                  </a:txBody>
                  <a:tcPr>
                    <a:noFill/>
                  </a:tcPr>
                </a:tc>
                <a:tc>
                  <a:txBody>
                    <a:bodyPr/>
                    <a:lstStyle/>
                    <a:p>
                      <a:endParaRPr lang="en-US" sz="1200"/>
                    </a:p>
                  </a:txBody>
                  <a:tcPr>
                    <a:noFill/>
                  </a:tcPr>
                </a:tc>
                <a:tc>
                  <a:txBody>
                    <a:bodyPr/>
                    <a:lstStyle/>
                    <a:p>
                      <a:endParaRPr lang="en-US" sz="1200" dirty="0"/>
                    </a:p>
                  </a:txBody>
                  <a:tcPr>
                    <a:noFill/>
                  </a:tcPr>
                </a:tc>
                <a:extLst>
                  <a:ext uri="{0D108BD9-81ED-4DB2-BD59-A6C34878D82A}">
                    <a16:rowId xmlns:a16="http://schemas.microsoft.com/office/drawing/2014/main" val="10000"/>
                  </a:ext>
                </a:extLst>
              </a:tr>
              <a:tr h="370840">
                <a:tc>
                  <a:txBody>
                    <a:bodyPr/>
                    <a:lstStyle/>
                    <a:p>
                      <a:r>
                        <a:rPr lang="en-US" sz="1200" dirty="0"/>
                        <a:t>Data</a:t>
                      </a:r>
                      <a:r>
                        <a:rPr lang="en-US" sz="1200" baseline="0" dirty="0"/>
                        <a:t> manipulation</a:t>
                      </a:r>
                      <a:endParaRPr lang="en-US" sz="1200" dirty="0"/>
                    </a:p>
                  </a:txBody>
                  <a:tcPr anchor="ctr">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endParaRPr 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200" dirty="0"/>
                        <a:t>Data visualization</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200" dirty="0"/>
                        <a:t>Predictive</a:t>
                      </a:r>
                      <a:r>
                        <a:rPr lang="en-US" sz="1200" baseline="0" dirty="0"/>
                        <a:t> modeling</a:t>
                      </a:r>
                      <a:endParaRPr lang="en-US" sz="1200" dirty="0"/>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200" dirty="0"/>
                        <a:t>Optimization</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200" dirty="0"/>
                        <a:t>User interface</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endParaRPr lang="en-US" sz="12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10005"/>
                  </a:ext>
                </a:extLst>
              </a:tr>
            </a:tbl>
          </a:graphicData>
        </a:graphic>
      </p:graphicFrame>
      <p:cxnSp>
        <p:nvCxnSpPr>
          <p:cNvPr id="11" name="Straight Arrow Connector 64"/>
          <p:cNvCxnSpPr>
            <a:cxnSpLocks noChangeShapeType="1"/>
          </p:cNvCxnSpPr>
          <p:nvPr/>
        </p:nvCxnSpPr>
        <p:spPr bwMode="auto">
          <a:xfrm>
            <a:off x="6840100" y="5256087"/>
            <a:ext cx="1522412" cy="0"/>
          </a:xfrm>
          <a:prstGeom prst="straightConnector1">
            <a:avLst/>
          </a:prstGeom>
          <a:noFill/>
          <a:ln w="31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6431823" y="5333065"/>
            <a:ext cx="1024706" cy="415498"/>
          </a:xfrm>
          <a:prstGeom prst="rect">
            <a:avLst/>
          </a:prstGeom>
          <a:noFill/>
        </p:spPr>
        <p:txBody>
          <a:bodyPr wrap="square">
            <a:spAutoFit/>
          </a:bodyPr>
          <a:lstStyle/>
          <a:p>
            <a:pPr algn="ctr">
              <a:spcBef>
                <a:spcPct val="50000"/>
              </a:spcBef>
              <a:defRPr/>
            </a:pPr>
            <a:r>
              <a:rPr lang="en-US" sz="1050" b="1" i="1" dirty="0">
                <a:cs typeface="+mn-cs"/>
              </a:rPr>
              <a:t>Low performing</a:t>
            </a:r>
          </a:p>
        </p:txBody>
      </p:sp>
      <p:sp>
        <p:nvSpPr>
          <p:cNvPr id="13" name="TextBox 12"/>
          <p:cNvSpPr txBox="1"/>
          <p:nvPr/>
        </p:nvSpPr>
        <p:spPr>
          <a:xfrm>
            <a:off x="7814494" y="5333065"/>
            <a:ext cx="1024706" cy="415498"/>
          </a:xfrm>
          <a:prstGeom prst="rect">
            <a:avLst/>
          </a:prstGeom>
          <a:noFill/>
        </p:spPr>
        <p:txBody>
          <a:bodyPr wrap="square">
            <a:spAutoFit/>
          </a:bodyPr>
          <a:lstStyle/>
          <a:p>
            <a:pPr algn="ctr">
              <a:spcBef>
                <a:spcPct val="50000"/>
              </a:spcBef>
              <a:defRPr/>
            </a:pPr>
            <a:r>
              <a:rPr lang="en-US" sz="1050" b="1" i="1" dirty="0">
                <a:cs typeface="+mn-cs"/>
              </a:rPr>
              <a:t>High performing</a:t>
            </a:r>
          </a:p>
        </p:txBody>
      </p:sp>
      <p:sp>
        <p:nvSpPr>
          <p:cNvPr id="14" name="TextBox 68"/>
          <p:cNvSpPr txBox="1">
            <a:spLocks noChangeArrowheads="1"/>
          </p:cNvSpPr>
          <p:nvPr/>
        </p:nvSpPr>
        <p:spPr bwMode="auto">
          <a:xfrm>
            <a:off x="5866962" y="4925887"/>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algn="ctr" eaLnBrk="1" hangingPunct="1">
              <a:spcBef>
                <a:spcPct val="50000"/>
              </a:spcBef>
            </a:pPr>
            <a:r>
              <a:rPr lang="en-US" sz="1000" b="1"/>
              <a:t>Legend: </a:t>
            </a:r>
          </a:p>
        </p:txBody>
      </p:sp>
      <p:pic>
        <p:nvPicPr>
          <p:cNvPr id="15"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70425" y="4875087"/>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5300" y="4875087"/>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7637" y="4875087"/>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8825" y="4875087"/>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8387" y="4875087"/>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2913469"/>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2916644"/>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2914262"/>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3279756"/>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3282931"/>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3280549"/>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3636518"/>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363413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363413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401668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401668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4015893"/>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bwMode="auto">
          <a:xfrm>
            <a:off x="152400" y="1676400"/>
            <a:ext cx="45720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The power of R</a:t>
            </a:r>
            <a:endParaRPr kumimoji="0" lang="en-US" sz="1400" b="0" i="0" u="none" strike="noStrike" cap="none" normalizeH="0" baseline="0" dirty="0">
              <a:ln>
                <a:noFill/>
              </a:ln>
              <a:solidFill>
                <a:schemeClr val="bg1"/>
              </a:solidFill>
              <a:effectLst/>
            </a:endParaRPr>
          </a:p>
        </p:txBody>
      </p:sp>
      <p:sp>
        <p:nvSpPr>
          <p:cNvPr id="36" name="Rectangle 35"/>
          <p:cNvSpPr/>
          <p:nvPr/>
        </p:nvSpPr>
        <p:spPr bwMode="auto">
          <a:xfrm>
            <a:off x="4724400" y="1676400"/>
            <a:ext cx="41910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R’s capabilities versus other tools</a:t>
            </a:r>
            <a:endParaRPr kumimoji="0" lang="en-US" sz="1400" b="0" i="0" u="none" strike="noStrike" cap="none" normalizeH="0" baseline="0" dirty="0">
              <a:ln>
                <a:noFill/>
              </a:ln>
              <a:solidFill>
                <a:schemeClr val="bg1"/>
              </a:solidFill>
              <a:effectLst/>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What is R?</a:t>
            </a:r>
          </a:p>
        </p:txBody>
      </p:sp>
      <p:pic>
        <p:nvPicPr>
          <p:cNvPr id="34"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4379912"/>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4379912"/>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4382294"/>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2345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191692"/>
            <a:ext cx="8275637" cy="870745"/>
          </a:xfrm>
        </p:spPr>
        <p:txBody>
          <a:bodyPr/>
          <a:lstStyle/>
          <a:p>
            <a:r>
              <a:rPr lang="en-US" dirty="0"/>
              <a:t>Case Study: Surviving the Titanic</a:t>
            </a:r>
            <a:br>
              <a:rPr lang="en-US" dirty="0"/>
            </a:br>
            <a:r>
              <a:rPr lang="en-US" sz="1600" dirty="0"/>
              <a:t>Thinking about data in terms of frequent item sets is also useful; this is the basis for the </a:t>
            </a:r>
            <a:r>
              <a:rPr lang="en-US" sz="1600" dirty="0" err="1"/>
              <a:t>apriori</a:t>
            </a:r>
            <a:r>
              <a:rPr lang="en-US" sz="1600" dirty="0"/>
              <a:t> algorithm which makes association rules in transactional data</a:t>
            </a:r>
          </a:p>
        </p:txBody>
      </p:sp>
      <p:sp>
        <p:nvSpPr>
          <p:cNvPr id="6" name="Rectangle 5"/>
          <p:cNvSpPr/>
          <p:nvPr/>
        </p:nvSpPr>
        <p:spPr>
          <a:xfrm>
            <a:off x="152400" y="1714501"/>
            <a:ext cx="88392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l">
              <a:buAutoNum type="arabicPeriod"/>
            </a:pPr>
            <a:r>
              <a:rPr lang="en-US" sz="1600" dirty="0">
                <a:solidFill>
                  <a:schemeClr val="tx1"/>
                </a:solidFill>
                <a:latin typeface="+mj-lt"/>
              </a:rPr>
              <a:t>Beer </a:t>
            </a:r>
            <a:r>
              <a:rPr lang="en-US" sz="1600" dirty="0">
                <a:solidFill>
                  <a:schemeClr val="tx1"/>
                </a:solidFill>
                <a:latin typeface="+mj-lt"/>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Beer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Milk</a:t>
            </a:r>
          </a:p>
          <a:p>
            <a:pPr marL="228600" indent="-228600" algn="l">
              <a:buAutoNum type="arabicPeriod"/>
            </a:pPr>
            <a:r>
              <a:rPr lang="en-US" sz="1600" dirty="0">
                <a:solidFill>
                  <a:schemeClr val="tx1"/>
                </a:solidFill>
                <a:latin typeface="+mj-lt"/>
              </a:rPr>
              <a:t>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Beer</a:t>
            </a:r>
          </a:p>
          <a:p>
            <a:pPr marL="228600" indent="-228600" algn="l">
              <a:buAutoNum type="arabicPeriod"/>
            </a:pPr>
            <a:r>
              <a:rPr lang="en-US" sz="1600" dirty="0">
                <a:solidFill>
                  <a:schemeClr val="tx1"/>
                </a:solidFill>
                <a:latin typeface="+mj-lt"/>
              </a:rPr>
              <a:t>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Bread</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err="1">
                <a:solidFill>
                  <a:schemeClr val="tx1"/>
                </a:solidFill>
                <a:latin typeface="+mj-lt"/>
              </a:rPr>
              <a:t>Penaut</a:t>
            </a:r>
            <a:r>
              <a:rPr lang="en-US" sz="1600" dirty="0">
                <a:solidFill>
                  <a:schemeClr val="tx1"/>
                </a:solidFill>
                <a:latin typeface="+mj-lt"/>
              </a:rPr>
              <a:t> Butter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a:solidFill>
                  <a:schemeClr val="tx1"/>
                </a:solidFill>
                <a:latin typeface="+mj-lt"/>
              </a:rPr>
              <a:t>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a:solidFill>
                  <a:schemeClr val="tx1"/>
                </a:solidFill>
                <a:latin typeface="+mj-lt"/>
              </a:rPr>
              <a:t>(Jelly, Peanut Butter)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 Peanut Butter)</a:t>
            </a:r>
          </a:p>
          <a:p>
            <a:pPr marL="228600" indent="-228600" algn="l">
              <a:buAutoNum type="arabicPeriod"/>
            </a:pPr>
            <a:r>
              <a:rPr lang="en-US" sz="1600" dirty="0">
                <a:solidFill>
                  <a:schemeClr val="tx1"/>
                </a:solidFill>
                <a:latin typeface="+mj-lt"/>
              </a:rPr>
              <a:t>(Bread, 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a:solidFill>
                  <a:schemeClr val="tx1"/>
                </a:solidFill>
                <a:latin typeface="+mj-lt"/>
              </a:rPr>
              <a:t>(Milk, Peanut Butter)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(Bread, Peanut Butter)</a:t>
            </a:r>
          </a:p>
          <a:p>
            <a:pPr marL="228600" indent="-228600" algn="l">
              <a:buAutoNum type="arabicPeriod"/>
            </a:pPr>
            <a:r>
              <a:rPr lang="en-US" sz="1600" dirty="0">
                <a:solidFill>
                  <a:schemeClr val="tx1"/>
                </a:solidFill>
                <a:latin typeface="+mj-lt"/>
              </a:rPr>
              <a:t>(Bread, 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800" dirty="0">
                <a:solidFill>
                  <a:schemeClr val="bg1"/>
                </a:solidFill>
              </a:rPr>
              <a:t>If I buy milk, what else am I likely to buy at the grocery store?</a:t>
            </a:r>
            <a:endParaRPr kumimoji="0" lang="en-US" sz="1800" b="0" i="0" u="none" strike="noStrike" cap="none" normalizeH="0" baseline="0" dirty="0">
              <a:ln>
                <a:noFill/>
              </a:ln>
              <a:solidFill>
                <a:schemeClr val="bg1"/>
              </a:solidFill>
              <a:effectLst/>
            </a:endParaRPr>
          </a:p>
        </p:txBody>
      </p:sp>
      <p:sp>
        <p:nvSpPr>
          <p:cNvPr id="5"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410656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2"/>
            <a:ext cx="8275637" cy="624524"/>
          </a:xfrm>
        </p:spPr>
        <p:txBody>
          <a:bodyPr/>
          <a:lstStyle/>
          <a:p>
            <a:r>
              <a:rPr lang="en-US" dirty="0"/>
              <a:t>Case Study: Surviving the Titanic</a:t>
            </a:r>
            <a:br>
              <a:rPr lang="en-US" dirty="0"/>
            </a:br>
            <a:r>
              <a:rPr lang="en-US" sz="1600" dirty="0"/>
              <a:t>All variables must be converted into “factors” for </a:t>
            </a:r>
            <a:r>
              <a:rPr lang="en-US" sz="1600" dirty="0" err="1"/>
              <a:t>apriori</a:t>
            </a:r>
            <a:endParaRPr lang="en-US" sz="1600" dirty="0"/>
          </a:p>
        </p:txBody>
      </p:sp>
      <p:sp>
        <p:nvSpPr>
          <p:cNvPr id="6" name="Rectangle 5"/>
          <p:cNvSpPr/>
          <p:nvPr/>
        </p:nvSpPr>
        <p:spPr>
          <a:xfrm>
            <a:off x="152400" y="1714501"/>
            <a:ext cx="88392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trans &lt;- titanic[,c("Survived", "</a:t>
            </a:r>
            <a:r>
              <a:rPr lang="en-US" sz="1200" dirty="0" err="1">
                <a:solidFill>
                  <a:schemeClr val="tx1"/>
                </a:solidFill>
                <a:latin typeface="Courier New" pitchFamily="49" charset="0"/>
              </a:rPr>
              <a:t>Pclass</a:t>
            </a:r>
            <a:r>
              <a:rPr lang="en-US" sz="1200" dirty="0">
                <a:solidFill>
                  <a:schemeClr val="tx1"/>
                </a:solidFill>
                <a:latin typeface="Courier New" pitchFamily="49" charset="0"/>
              </a:rPr>
              <a:t>", "Sex", "Embarked",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"Parch", "Age", "Fare", "miss", "</a:t>
            </a:r>
            <a:r>
              <a:rPr lang="en-US" sz="1200" dirty="0" err="1">
                <a:solidFill>
                  <a:schemeClr val="tx1"/>
                </a:solidFill>
                <a:latin typeface="Courier New" pitchFamily="49" charset="0"/>
              </a:rPr>
              <a:t>mrs</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trans$Age</a:t>
            </a:r>
            <a:r>
              <a:rPr lang="en-US" sz="1200" dirty="0">
                <a:solidFill>
                  <a:schemeClr val="tx1"/>
                </a:solidFill>
                <a:latin typeface="Courier New" pitchFamily="49" charset="0"/>
              </a:rPr>
              <a:t> &lt;- cut(</a:t>
            </a:r>
            <a:r>
              <a:rPr lang="en-US" sz="1200" dirty="0" err="1">
                <a:solidFill>
                  <a:schemeClr val="tx1"/>
                </a:solidFill>
                <a:latin typeface="Courier New" pitchFamily="49" charset="0"/>
              </a:rPr>
              <a:t>trans$Age</a:t>
            </a:r>
            <a:r>
              <a:rPr lang="en-US" sz="1200" dirty="0">
                <a:solidFill>
                  <a:schemeClr val="tx1"/>
                </a:solidFill>
                <a:latin typeface="Courier New" pitchFamily="49" charset="0"/>
              </a:rPr>
              <a:t>, </a:t>
            </a:r>
            <a:r>
              <a:rPr lang="en-US" sz="1200" dirty="0" err="1">
                <a:solidFill>
                  <a:schemeClr val="tx1"/>
                </a:solidFill>
                <a:latin typeface="Courier New" pitchFamily="49" charset="0"/>
              </a:rPr>
              <a:t>quantile</a:t>
            </a:r>
            <a:r>
              <a:rPr lang="en-US" sz="1200" dirty="0">
                <a:solidFill>
                  <a:schemeClr val="tx1"/>
                </a:solidFill>
                <a:latin typeface="Courier New" pitchFamily="49" charset="0"/>
              </a:rPr>
              <a:t>(</a:t>
            </a:r>
            <a:r>
              <a:rPr lang="en-US" sz="1200" dirty="0" err="1">
                <a:solidFill>
                  <a:schemeClr val="tx1"/>
                </a:solidFill>
                <a:latin typeface="Courier New" pitchFamily="49" charset="0"/>
              </a:rPr>
              <a:t>trans$Age</a:t>
            </a:r>
            <a:r>
              <a:rPr lang="en-US" sz="1200" dirty="0">
                <a:solidFill>
                  <a:schemeClr val="tx1"/>
                </a:solidFill>
                <a:latin typeface="Courier New" pitchFamily="49" charset="0"/>
              </a:rPr>
              <a:t>, </a:t>
            </a:r>
            <a:r>
              <a:rPr lang="en-US" sz="1200" dirty="0" err="1">
                <a:solidFill>
                  <a:schemeClr val="tx1"/>
                </a:solidFill>
                <a:latin typeface="Courier New" pitchFamily="49" charset="0"/>
              </a:rPr>
              <a:t>probs</a:t>
            </a:r>
            <a:r>
              <a:rPr lang="en-US" sz="1200" dirty="0">
                <a:solidFill>
                  <a:schemeClr val="tx1"/>
                </a:solidFill>
                <a:latin typeface="Courier New" pitchFamily="49" charset="0"/>
              </a:rPr>
              <a:t> = c(0, 0.1, 0.9, 1)),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include.lowest</a:t>
            </a:r>
            <a:r>
              <a:rPr lang="en-US" sz="1200" dirty="0">
                <a:solidFill>
                  <a:schemeClr val="tx1"/>
                </a:solidFill>
                <a:latin typeface="Courier New" pitchFamily="49" charset="0"/>
              </a:rPr>
              <a:t> = TRUE, labels = FALSE)</a:t>
            </a:r>
          </a:p>
          <a:p>
            <a:pPr marL="463550" indent="-463550" algn="l"/>
            <a:r>
              <a:rPr lang="en-US" sz="1200" dirty="0" err="1">
                <a:solidFill>
                  <a:schemeClr val="tx1"/>
                </a:solidFill>
                <a:latin typeface="Courier New" pitchFamily="49" charset="0"/>
              </a:rPr>
              <a:t>trans$Fare</a:t>
            </a:r>
            <a:r>
              <a:rPr lang="en-US" sz="1200" dirty="0">
                <a:solidFill>
                  <a:schemeClr val="tx1"/>
                </a:solidFill>
                <a:latin typeface="Courier New" pitchFamily="49" charset="0"/>
              </a:rPr>
              <a:t> &lt;- cut(</a:t>
            </a:r>
            <a:r>
              <a:rPr lang="en-US" sz="1200" dirty="0" err="1">
                <a:solidFill>
                  <a:schemeClr val="tx1"/>
                </a:solidFill>
                <a:latin typeface="Courier New" pitchFamily="49" charset="0"/>
              </a:rPr>
              <a:t>trans$Fare</a:t>
            </a:r>
            <a:r>
              <a:rPr lang="en-US" sz="1200" dirty="0">
                <a:solidFill>
                  <a:schemeClr val="tx1"/>
                </a:solidFill>
                <a:latin typeface="Courier New" pitchFamily="49" charset="0"/>
              </a:rPr>
              <a:t>, </a:t>
            </a:r>
            <a:r>
              <a:rPr lang="en-US" sz="1200" dirty="0" err="1">
                <a:solidFill>
                  <a:schemeClr val="tx1"/>
                </a:solidFill>
                <a:latin typeface="Courier New" pitchFamily="49" charset="0"/>
              </a:rPr>
              <a:t>quantile</a:t>
            </a:r>
            <a:r>
              <a:rPr lang="en-US" sz="1200" dirty="0">
                <a:solidFill>
                  <a:schemeClr val="tx1"/>
                </a:solidFill>
                <a:latin typeface="Courier New" pitchFamily="49" charset="0"/>
              </a:rPr>
              <a:t>(</a:t>
            </a:r>
            <a:r>
              <a:rPr lang="en-US" sz="1200" dirty="0" err="1">
                <a:solidFill>
                  <a:schemeClr val="tx1"/>
                </a:solidFill>
                <a:latin typeface="Courier New" pitchFamily="49" charset="0"/>
              </a:rPr>
              <a:t>trans$Fare</a:t>
            </a:r>
            <a:r>
              <a:rPr lang="en-US" sz="1200" dirty="0">
                <a:solidFill>
                  <a:schemeClr val="tx1"/>
                </a:solidFill>
                <a:latin typeface="Courier New" pitchFamily="49" charset="0"/>
              </a:rPr>
              <a:t>, </a:t>
            </a:r>
            <a:r>
              <a:rPr lang="en-US" sz="1200" dirty="0" err="1">
                <a:solidFill>
                  <a:schemeClr val="tx1"/>
                </a:solidFill>
                <a:latin typeface="Courier New" pitchFamily="49" charset="0"/>
              </a:rPr>
              <a:t>probs</a:t>
            </a:r>
            <a:r>
              <a:rPr lang="en-US" sz="1200" dirty="0">
                <a:solidFill>
                  <a:schemeClr val="tx1"/>
                </a:solidFill>
                <a:latin typeface="Courier New" pitchFamily="49" charset="0"/>
              </a:rPr>
              <a:t> = c(0, 0.1, 0.9, 1)),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include.lowest</a:t>
            </a:r>
            <a:r>
              <a:rPr lang="en-US" sz="1200" dirty="0">
                <a:solidFill>
                  <a:schemeClr val="tx1"/>
                </a:solidFill>
                <a:latin typeface="Courier New" pitchFamily="49" charset="0"/>
              </a:rPr>
              <a:t> = TRUE, labels = FALSE)</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trans &lt;- mutate(trans,	</a:t>
            </a:r>
          </a:p>
          <a:p>
            <a:pPr marL="463550" indent="-463550" algn="l"/>
            <a:r>
              <a:rPr lang="en-US" sz="1200" dirty="0">
                <a:solidFill>
                  <a:schemeClr val="tx1"/>
                </a:solidFill>
                <a:latin typeface="Courier New" pitchFamily="49" charset="0"/>
              </a:rPr>
              <a:t>	Survived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(Survived == 1, "Yes", "No"),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t>
            </a:r>
            <a:r>
              <a:rPr lang="en-US" sz="1200" dirty="0" err="1">
                <a:solidFill>
                  <a:schemeClr val="tx1"/>
                </a:solidFill>
                <a:latin typeface="Courier New" pitchFamily="49" charset="0"/>
              </a:rPr>
              <a:t>SibSp</a:t>
            </a:r>
            <a:r>
              <a:rPr lang="en-US" sz="1200" dirty="0">
                <a:solidFill>
                  <a:schemeClr val="tx1"/>
                </a:solidFill>
                <a:latin typeface="Courier New" pitchFamily="49" charset="0"/>
              </a:rPr>
              <a:t> &gt; 0, "Yes", "No"),	</a:t>
            </a:r>
          </a:p>
          <a:p>
            <a:pPr marL="463550" indent="-463550" algn="l"/>
            <a:r>
              <a:rPr lang="en-US" sz="1200" dirty="0">
                <a:solidFill>
                  <a:schemeClr val="tx1"/>
                </a:solidFill>
                <a:latin typeface="Courier New" pitchFamily="49" charset="0"/>
              </a:rPr>
              <a:t>	Parch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(Parch &gt; 0, "Yes", "No"),	</a:t>
            </a:r>
          </a:p>
          <a:p>
            <a:pPr marL="463550" indent="-463550" algn="l"/>
            <a:r>
              <a:rPr lang="en-US" sz="1200" dirty="0">
                <a:solidFill>
                  <a:schemeClr val="tx1"/>
                </a:solidFill>
                <a:latin typeface="Courier New" pitchFamily="49" charset="0"/>
              </a:rPr>
              <a:t>	Age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(Age == 1, "Child",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(Age == 2, "Adult", "Elderly")),	</a:t>
            </a:r>
          </a:p>
          <a:p>
            <a:pPr marL="463550" indent="-463550" algn="l"/>
            <a:r>
              <a:rPr lang="en-US" sz="1200" dirty="0">
                <a:solidFill>
                  <a:schemeClr val="tx1"/>
                </a:solidFill>
                <a:latin typeface="Courier New" pitchFamily="49" charset="0"/>
              </a:rPr>
              <a:t>	Fare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(Fare == 1, "Super Saver",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(Fare == 2, "Economy", "</a:t>
            </a:r>
            <a:r>
              <a:rPr lang="en-US" sz="1200" dirty="0" err="1">
                <a:solidFill>
                  <a:schemeClr val="tx1"/>
                </a:solidFill>
                <a:latin typeface="Courier New" pitchFamily="49" charset="0"/>
              </a:rPr>
              <a:t>Delux</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miss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(miss == 1, "Yes", "No"),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mrs</a:t>
            </a:r>
            <a:r>
              <a:rPr lang="en-US" sz="1200" dirty="0">
                <a:solidFill>
                  <a:schemeClr val="tx1"/>
                </a:solidFill>
                <a:latin typeface="Courier New" pitchFamily="49" charset="0"/>
              </a:rPr>
              <a:t>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t>
            </a:r>
            <a:r>
              <a:rPr lang="en-US" sz="1200" dirty="0" err="1">
                <a:solidFill>
                  <a:schemeClr val="tx1"/>
                </a:solidFill>
                <a:latin typeface="Courier New" pitchFamily="49" charset="0"/>
              </a:rPr>
              <a:t>mrs</a:t>
            </a:r>
            <a:r>
              <a:rPr lang="en-US" sz="1200" dirty="0">
                <a:solidFill>
                  <a:schemeClr val="tx1"/>
                </a:solidFill>
                <a:latin typeface="Courier New" pitchFamily="49" charset="0"/>
              </a:rPr>
              <a:t> == 1, "Yes", "No"))</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trans &lt;- </a:t>
            </a:r>
            <a:r>
              <a:rPr lang="en-US" sz="1200" dirty="0" err="1">
                <a:solidFill>
                  <a:schemeClr val="tx1"/>
                </a:solidFill>
                <a:latin typeface="Courier New" pitchFamily="49" charset="0"/>
              </a:rPr>
              <a:t>as.data.frame</a:t>
            </a:r>
            <a:r>
              <a:rPr lang="en-US" sz="1200" dirty="0">
                <a:solidFill>
                  <a:schemeClr val="tx1"/>
                </a:solidFill>
                <a:latin typeface="Courier New" pitchFamily="49" charset="0"/>
              </a:rPr>
              <a:t>(apply(trans, 2, </a:t>
            </a:r>
            <a:r>
              <a:rPr lang="en-US" sz="1200" dirty="0" err="1">
                <a:solidFill>
                  <a:schemeClr val="tx1"/>
                </a:solidFill>
                <a:latin typeface="Courier New" pitchFamily="49" charset="0"/>
              </a:rPr>
              <a:t>as.factor</a:t>
            </a:r>
            <a:r>
              <a:rPr lang="en-US" sz="1200" dirty="0">
                <a:solidFill>
                  <a:schemeClr val="tx1"/>
                </a:solidFill>
                <a:latin typeface="Courier New" pitchFamily="49" charset="0"/>
              </a:rPr>
              <a:t>))</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Preparing our dataset for </a:t>
            </a:r>
            <a:r>
              <a:rPr lang="en-US" sz="1800" dirty="0" err="1">
                <a:solidFill>
                  <a:schemeClr val="bg1"/>
                </a:solidFill>
              </a:rPr>
              <a:t>apriori</a:t>
            </a:r>
            <a:endParaRPr kumimoji="0" lang="en-US" sz="1800" b="0" i="0" u="none" strike="noStrike" cap="none" normalizeH="0" baseline="0" dirty="0">
              <a:ln>
                <a:noFill/>
              </a:ln>
              <a:solidFill>
                <a:schemeClr val="bg1"/>
              </a:solidFill>
              <a:effectLst/>
            </a:endParaRPr>
          </a:p>
        </p:txBody>
      </p:sp>
      <p:sp>
        <p:nvSpPr>
          <p:cNvPr id="1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04767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6972" y="3200399"/>
            <a:ext cx="7615428" cy="3200399"/>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dirty="0">
              <a:solidFill>
                <a:schemeClr val="tx1"/>
              </a:solidFill>
              <a:latin typeface="Courier New" pitchFamily="49" charset="0"/>
            </a:endParaRPr>
          </a:p>
        </p:txBody>
      </p:sp>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sp>
        <p:nvSpPr>
          <p:cNvPr id="6" name="Rectangle 5"/>
          <p:cNvSpPr/>
          <p:nvPr/>
        </p:nvSpPr>
        <p:spPr>
          <a:xfrm>
            <a:off x="152400" y="1714501"/>
            <a:ext cx="88392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rules &lt;- </a:t>
            </a:r>
            <a:r>
              <a:rPr lang="en-US" sz="1200" dirty="0" err="1">
                <a:solidFill>
                  <a:schemeClr val="tx1"/>
                </a:solidFill>
                <a:latin typeface="Courier New" pitchFamily="49" charset="0"/>
              </a:rPr>
              <a:t>apriori</a:t>
            </a:r>
            <a:r>
              <a:rPr lang="en-US" sz="1200" dirty="0">
                <a:solidFill>
                  <a:schemeClr val="tx1"/>
                </a:solidFill>
                <a:latin typeface="Courier New" pitchFamily="49" charset="0"/>
              </a:rPr>
              <a:t>(trans, parameter = list(</a:t>
            </a:r>
            <a:r>
              <a:rPr lang="en-US" sz="1200" dirty="0" err="1">
                <a:solidFill>
                  <a:schemeClr val="tx1"/>
                </a:solidFill>
                <a:latin typeface="Courier New" pitchFamily="49" charset="0"/>
              </a:rPr>
              <a:t>minlen</a:t>
            </a:r>
            <a:r>
              <a:rPr lang="en-US" sz="1200" dirty="0">
                <a:solidFill>
                  <a:schemeClr val="tx1"/>
                </a:solidFill>
                <a:latin typeface="Courier New" pitchFamily="49" charset="0"/>
              </a:rPr>
              <a:t> = 2, support = 0.05, confidence = 0.8),</a:t>
            </a:r>
          </a:p>
          <a:p>
            <a:pPr marL="463550" indent="-463550" algn="l"/>
            <a:r>
              <a:rPr lang="en-US" sz="1200" dirty="0">
                <a:solidFill>
                  <a:schemeClr val="tx1"/>
                </a:solidFill>
                <a:latin typeface="Courier New" pitchFamily="49" charset="0"/>
              </a:rPr>
              <a:t>	appearance = list(</a:t>
            </a:r>
            <a:r>
              <a:rPr lang="en-US" sz="1200" dirty="0" err="1">
                <a:solidFill>
                  <a:schemeClr val="tx1"/>
                </a:solidFill>
                <a:latin typeface="Courier New" pitchFamily="49" charset="0"/>
              </a:rPr>
              <a:t>rhs</a:t>
            </a:r>
            <a:r>
              <a:rPr lang="en-US" sz="1200" dirty="0">
                <a:solidFill>
                  <a:schemeClr val="tx1"/>
                </a:solidFill>
                <a:latin typeface="Courier New" pitchFamily="49" charset="0"/>
              </a:rPr>
              <a:t> = c("Survived=No", "Survived=Yes"), default = "lhs"),</a:t>
            </a:r>
          </a:p>
          <a:p>
            <a:pPr marL="463550" indent="-463550" algn="l"/>
            <a:r>
              <a:rPr lang="en-US" sz="1200" dirty="0">
                <a:solidFill>
                  <a:schemeClr val="tx1"/>
                </a:solidFill>
                <a:latin typeface="Courier New" pitchFamily="49" charset="0"/>
              </a:rPr>
              <a:t>	control = list(verbose = TRUE))</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inspect(head(rules)) # 829 rules though!</a:t>
            </a:r>
          </a:p>
          <a:p>
            <a:pPr marL="463550" indent="-463550" algn="l"/>
            <a:endParaRPr lang="en-US" sz="1200" dirty="0">
              <a:solidFill>
                <a:schemeClr val="tx1"/>
              </a:solidFill>
              <a:latin typeface="Courier New" pitchFamily="49" charset="0"/>
            </a:endParaRPr>
          </a:p>
          <a:p>
            <a:pPr marL="463550" indent="-463550" algn="l"/>
            <a:r>
              <a:rPr lang="en-US" dirty="0">
                <a:solidFill>
                  <a:schemeClr val="tx1"/>
                </a:solidFill>
                <a:latin typeface="Courier New" pitchFamily="49" charset="0"/>
              </a:rPr>
              <a:t> lhs                   </a:t>
            </a:r>
            <a:r>
              <a:rPr lang="en-US" dirty="0" err="1">
                <a:solidFill>
                  <a:schemeClr val="tx1"/>
                </a:solidFill>
                <a:latin typeface="Courier New" pitchFamily="49" charset="0"/>
              </a:rPr>
              <a:t>rhs</a:t>
            </a:r>
            <a:r>
              <a:rPr lang="en-US" dirty="0">
                <a:solidFill>
                  <a:schemeClr val="tx1"/>
                </a:solidFill>
                <a:latin typeface="Courier New" pitchFamily="49" charset="0"/>
              </a:rPr>
              <a:t>               support confidence     lift</a:t>
            </a:r>
          </a:p>
          <a:p>
            <a:pPr marL="463550" indent="-463550" algn="l"/>
            <a:r>
              <a:rPr lang="en-US" dirty="0">
                <a:solidFill>
                  <a:schemeClr val="tx1"/>
                </a:solidFill>
                <a:latin typeface="Courier New" pitchFamily="49" charset="0"/>
              </a:rPr>
              <a:t>1 {Fare=Super Saver} =&gt; {Survived=No}  0.08866442  0.8586957 1.393621</a:t>
            </a:r>
          </a:p>
          <a:p>
            <a:pPr marL="463550" indent="-463550" algn="l"/>
            <a:r>
              <a:rPr lang="en-US" dirty="0">
                <a:solidFill>
                  <a:schemeClr val="tx1"/>
                </a:solidFill>
                <a:latin typeface="Courier New" pitchFamily="49" charset="0"/>
              </a:rPr>
              <a:t>2 {Sex=male}         =&gt; {Survived=No}  0.52525253  0.8110919 1.316362</a:t>
            </a:r>
          </a:p>
          <a:p>
            <a:pPr marL="463550" indent="-463550" algn="l"/>
            <a:r>
              <a:rPr lang="en-US" dirty="0">
                <a:solidFill>
                  <a:schemeClr val="tx1"/>
                </a:solidFill>
                <a:latin typeface="Courier New" pitchFamily="49" charset="0"/>
              </a:rPr>
              <a:t>3 {Sex=female,                                                       </a:t>
            </a:r>
          </a:p>
          <a:p>
            <a:pPr marL="463550" indent="-463550" algn="l"/>
            <a:r>
              <a:rPr lang="en-US" dirty="0">
                <a:solidFill>
                  <a:schemeClr val="tx1"/>
                </a:solidFill>
                <a:latin typeface="Courier New" pitchFamily="49" charset="0"/>
              </a:rPr>
              <a:t>   Fare=</a:t>
            </a:r>
            <a:r>
              <a:rPr lang="en-US" dirty="0" err="1">
                <a:solidFill>
                  <a:schemeClr val="tx1"/>
                </a:solidFill>
                <a:latin typeface="Courier New" pitchFamily="49" charset="0"/>
              </a:rPr>
              <a:t>Delux</a:t>
            </a:r>
            <a:r>
              <a:rPr lang="en-US" dirty="0">
                <a:solidFill>
                  <a:schemeClr val="tx1"/>
                </a:solidFill>
                <a:latin typeface="Courier New" pitchFamily="49" charset="0"/>
              </a:rPr>
              <a:t>}       =&gt; {Survived=Yes} 0.06060606  0.9642857 2.512218</a:t>
            </a:r>
          </a:p>
          <a:p>
            <a:pPr marL="463550" indent="-463550" algn="l"/>
            <a:r>
              <a:rPr lang="en-US" dirty="0">
                <a:solidFill>
                  <a:schemeClr val="tx1"/>
                </a:solidFill>
                <a:latin typeface="Courier New" pitchFamily="49" charset="0"/>
              </a:rPr>
              <a:t>4 {Sex=male,                                                         </a:t>
            </a:r>
          </a:p>
          <a:p>
            <a:pPr marL="463550" indent="-463550" algn="l"/>
            <a:r>
              <a:rPr lang="en-US" dirty="0">
                <a:solidFill>
                  <a:schemeClr val="tx1"/>
                </a:solidFill>
                <a:latin typeface="Courier New" pitchFamily="49" charset="0"/>
              </a:rPr>
              <a:t>   Age=Elderly}      =&gt; {Survived=No}  0.05499439  0.8032787 1.303682</a:t>
            </a:r>
          </a:p>
          <a:p>
            <a:pPr marL="463550" indent="-463550" algn="l"/>
            <a:r>
              <a:rPr lang="en-US" dirty="0">
                <a:solidFill>
                  <a:schemeClr val="tx1"/>
                </a:solidFill>
                <a:latin typeface="Courier New" pitchFamily="49" charset="0"/>
              </a:rPr>
              <a:t>5 {</a:t>
            </a:r>
            <a:r>
              <a:rPr lang="en-US" dirty="0" err="1">
                <a:solidFill>
                  <a:schemeClr val="tx1"/>
                </a:solidFill>
                <a:latin typeface="Courier New" pitchFamily="49" charset="0"/>
              </a:rPr>
              <a:t>Pclass</a:t>
            </a:r>
            <a:r>
              <a:rPr lang="en-US" dirty="0">
                <a:solidFill>
                  <a:schemeClr val="tx1"/>
                </a:solidFill>
                <a:latin typeface="Courier New" pitchFamily="49" charset="0"/>
              </a:rPr>
              <a:t>=3,                                                         </a:t>
            </a:r>
          </a:p>
          <a:p>
            <a:pPr marL="463550" indent="-463550" algn="l"/>
            <a:r>
              <a:rPr lang="en-US" dirty="0">
                <a:solidFill>
                  <a:schemeClr val="tx1"/>
                </a:solidFill>
                <a:latin typeface="Courier New" pitchFamily="49" charset="0"/>
              </a:rPr>
              <a:t>   Fare=Super Saver} =&gt; {Survived=No}  0.07519641  0.8375000 1.359221</a:t>
            </a:r>
          </a:p>
          <a:p>
            <a:pPr marL="463550" indent="-463550" algn="l"/>
            <a:r>
              <a:rPr lang="en-US" dirty="0">
                <a:solidFill>
                  <a:schemeClr val="tx1"/>
                </a:solidFill>
                <a:latin typeface="Courier New" pitchFamily="49" charset="0"/>
              </a:rPr>
              <a:t>6 {Sex=male,                                                         </a:t>
            </a:r>
          </a:p>
          <a:p>
            <a:pPr marL="463550" indent="-463550" algn="l"/>
            <a:r>
              <a:rPr lang="en-US" dirty="0">
                <a:solidFill>
                  <a:schemeClr val="tx1"/>
                </a:solidFill>
                <a:latin typeface="Courier New" pitchFamily="49" charset="0"/>
              </a:rPr>
              <a:t>   Fare=Super Saver} =&gt; {Survived=No}  0.08641975  0.9277108 1.505629</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Running </a:t>
            </a:r>
            <a:r>
              <a:rPr lang="en-US" sz="1800" dirty="0" err="1">
                <a:solidFill>
                  <a:schemeClr val="bg1"/>
                </a:solidFill>
              </a:rPr>
              <a:t>apriori</a:t>
            </a:r>
            <a:endParaRPr kumimoji="0" lang="en-US" sz="1800" b="0" i="0" u="none" strike="noStrike" cap="none" normalizeH="0" baseline="0" dirty="0">
              <a:ln>
                <a:noFill/>
              </a:ln>
              <a:solidFill>
                <a:schemeClr val="bg1"/>
              </a:solidFill>
              <a:effectLst/>
            </a:endParaRPr>
          </a:p>
        </p:txBody>
      </p:sp>
      <p:sp>
        <p:nvSpPr>
          <p:cNvPr id="1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2228855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sp>
        <p:nvSpPr>
          <p:cNvPr id="6" name="Rectangle 5"/>
          <p:cNvSpPr/>
          <p:nvPr/>
        </p:nvSpPr>
        <p:spPr>
          <a:xfrm>
            <a:off x="152400" y="1638300"/>
            <a:ext cx="8839200" cy="49148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a:p>
            <a:pPr marL="463550" indent="-463550" algn="l"/>
            <a:r>
              <a:rPr lang="en-US" dirty="0">
                <a:solidFill>
                  <a:schemeClr val="tx1"/>
                </a:solidFill>
                <a:latin typeface="Courier New" pitchFamily="49" charset="0"/>
              </a:rPr>
              <a:t># some appear to be redundant; toss </a:t>
            </a:r>
            <a:r>
              <a:rPr lang="en-US" dirty="0" err="1">
                <a:solidFill>
                  <a:schemeClr val="tx1"/>
                </a:solidFill>
                <a:latin typeface="Courier New" pitchFamily="49" charset="0"/>
              </a:rPr>
              <a:t>em</a:t>
            </a:r>
            <a:endParaRPr lang="en-US" dirty="0">
              <a:solidFill>
                <a:schemeClr val="tx1"/>
              </a:solidFill>
              <a:latin typeface="Courier New" pitchFamily="49" charset="0"/>
            </a:endParaRPr>
          </a:p>
          <a:p>
            <a:pPr marL="463550" indent="-463550" algn="l"/>
            <a:r>
              <a:rPr lang="en-US" dirty="0" err="1">
                <a:solidFill>
                  <a:schemeClr val="tx1"/>
                </a:solidFill>
                <a:latin typeface="Courier New" pitchFamily="49" charset="0"/>
              </a:rPr>
              <a:t>subset.matrix</a:t>
            </a:r>
            <a:r>
              <a:rPr lang="en-US" dirty="0">
                <a:solidFill>
                  <a:schemeClr val="tx1"/>
                </a:solidFill>
                <a:latin typeface="Courier New" pitchFamily="49" charset="0"/>
              </a:rPr>
              <a:t> &lt;- </a:t>
            </a:r>
            <a:r>
              <a:rPr lang="en-US" dirty="0" err="1">
                <a:solidFill>
                  <a:schemeClr val="tx1"/>
                </a:solidFill>
                <a:latin typeface="Courier New" pitchFamily="49" charset="0"/>
              </a:rPr>
              <a:t>is.subset</a:t>
            </a:r>
            <a:r>
              <a:rPr lang="en-US" dirty="0">
                <a:solidFill>
                  <a:schemeClr val="tx1"/>
                </a:solidFill>
                <a:latin typeface="Courier New" pitchFamily="49" charset="0"/>
              </a:rPr>
              <a:t>(rules, rules)</a:t>
            </a:r>
          </a:p>
          <a:p>
            <a:pPr marL="463550" indent="-463550" algn="l"/>
            <a:r>
              <a:rPr lang="en-US" dirty="0" err="1">
                <a:solidFill>
                  <a:schemeClr val="tx1"/>
                </a:solidFill>
                <a:latin typeface="Courier New" pitchFamily="49" charset="0"/>
              </a:rPr>
              <a:t>subset.matrix</a:t>
            </a:r>
            <a:r>
              <a:rPr lang="en-US" dirty="0">
                <a:solidFill>
                  <a:schemeClr val="tx1"/>
                </a:solidFill>
                <a:latin typeface="Courier New" pitchFamily="49" charset="0"/>
              </a:rPr>
              <a:t>[</a:t>
            </a:r>
            <a:r>
              <a:rPr lang="en-US" dirty="0" err="1">
                <a:solidFill>
                  <a:schemeClr val="tx1"/>
                </a:solidFill>
                <a:latin typeface="Courier New" pitchFamily="49" charset="0"/>
              </a:rPr>
              <a:t>lower.tri</a:t>
            </a:r>
            <a:r>
              <a:rPr lang="en-US" dirty="0">
                <a:solidFill>
                  <a:schemeClr val="tx1"/>
                </a:solidFill>
                <a:latin typeface="Courier New" pitchFamily="49" charset="0"/>
              </a:rPr>
              <a:t>(</a:t>
            </a:r>
            <a:r>
              <a:rPr lang="en-US" dirty="0" err="1">
                <a:solidFill>
                  <a:schemeClr val="tx1"/>
                </a:solidFill>
                <a:latin typeface="Courier New" pitchFamily="49" charset="0"/>
              </a:rPr>
              <a:t>subset.matrix</a:t>
            </a:r>
            <a:r>
              <a:rPr lang="en-US" dirty="0">
                <a:solidFill>
                  <a:schemeClr val="tx1"/>
                </a:solidFill>
                <a:latin typeface="Courier New" pitchFamily="49" charset="0"/>
              </a:rPr>
              <a:t>, </a:t>
            </a:r>
            <a:r>
              <a:rPr lang="en-US" dirty="0" err="1">
                <a:solidFill>
                  <a:schemeClr val="tx1"/>
                </a:solidFill>
                <a:latin typeface="Courier New" pitchFamily="49" charset="0"/>
              </a:rPr>
              <a:t>diag</a:t>
            </a:r>
            <a:r>
              <a:rPr lang="en-US" dirty="0">
                <a:solidFill>
                  <a:schemeClr val="tx1"/>
                </a:solidFill>
                <a:latin typeface="Courier New" pitchFamily="49" charset="0"/>
              </a:rPr>
              <a:t> = TRUE)] &lt;- NA</a:t>
            </a:r>
          </a:p>
          <a:p>
            <a:pPr marL="463550" indent="-463550" algn="l"/>
            <a:r>
              <a:rPr lang="en-US" dirty="0">
                <a:solidFill>
                  <a:schemeClr val="tx1"/>
                </a:solidFill>
                <a:latin typeface="Courier New" pitchFamily="49" charset="0"/>
              </a:rPr>
              <a:t>redundant &lt;- apply(</a:t>
            </a:r>
            <a:r>
              <a:rPr lang="en-US" dirty="0" err="1">
                <a:solidFill>
                  <a:schemeClr val="tx1"/>
                </a:solidFill>
                <a:latin typeface="Courier New" pitchFamily="49" charset="0"/>
              </a:rPr>
              <a:t>subset.matrix</a:t>
            </a:r>
            <a:r>
              <a:rPr lang="en-US" dirty="0">
                <a:solidFill>
                  <a:schemeClr val="tx1"/>
                </a:solidFill>
                <a:latin typeface="Courier New" pitchFamily="49" charset="0"/>
              </a:rPr>
              <a:t>, 2, sum, na.rm = TRUE) &gt; 0</a:t>
            </a:r>
          </a:p>
          <a:p>
            <a:pPr marL="463550" indent="-463550" algn="l"/>
            <a:endParaRPr lang="en-US" dirty="0">
              <a:solidFill>
                <a:schemeClr val="tx1"/>
              </a:solidFill>
              <a:latin typeface="Courier New" pitchFamily="49" charset="0"/>
            </a:endParaRPr>
          </a:p>
          <a:p>
            <a:pPr marL="463550" indent="-463550" algn="l"/>
            <a:r>
              <a:rPr lang="en-US" dirty="0" err="1">
                <a:solidFill>
                  <a:schemeClr val="tx1"/>
                </a:solidFill>
                <a:latin typeface="Courier New" pitchFamily="49" charset="0"/>
              </a:rPr>
              <a:t>rules.pruned</a:t>
            </a:r>
            <a:r>
              <a:rPr lang="en-US" dirty="0">
                <a:solidFill>
                  <a:schemeClr val="tx1"/>
                </a:solidFill>
                <a:latin typeface="Courier New" pitchFamily="49" charset="0"/>
              </a:rPr>
              <a:t> &lt;- rules[!redundant] # 16 rules left; that's more like it</a:t>
            </a:r>
          </a:p>
          <a:p>
            <a:pPr marL="463550" indent="-463550" algn="l"/>
            <a:endParaRPr lang="en-US" dirty="0">
              <a:solidFill>
                <a:schemeClr val="tx1"/>
              </a:solidFill>
              <a:latin typeface="Courier New" pitchFamily="49" charset="0"/>
            </a:endParaRPr>
          </a:p>
          <a:p>
            <a:pPr marL="463550" indent="-463550" algn="l"/>
            <a:r>
              <a:rPr lang="en-US" dirty="0">
                <a:solidFill>
                  <a:schemeClr val="tx1"/>
                </a:solidFill>
                <a:latin typeface="Courier New" pitchFamily="49" charset="0"/>
              </a:rPr>
              <a:t>inspect(head(</a:t>
            </a:r>
            <a:r>
              <a:rPr lang="en-US" dirty="0" err="1">
                <a:solidFill>
                  <a:schemeClr val="tx1"/>
                </a:solidFill>
                <a:latin typeface="Courier New" pitchFamily="49" charset="0"/>
              </a:rPr>
              <a:t>rules.pruned</a:t>
            </a:r>
            <a:r>
              <a:rPr lang="en-US" dirty="0">
                <a:solidFill>
                  <a:schemeClr val="tx1"/>
                </a:solidFill>
                <a:latin typeface="Courier New" pitchFamily="49" charset="0"/>
              </a:rPr>
              <a:t>))</a:t>
            </a:r>
          </a:p>
        </p:txBody>
      </p:sp>
      <p:sp>
        <p:nvSpPr>
          <p:cNvPr id="7" name="Rectangle 6"/>
          <p:cNvSpPr/>
          <p:nvPr/>
        </p:nvSpPr>
        <p:spPr bwMode="auto">
          <a:xfrm>
            <a:off x="152400" y="12954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Pruning </a:t>
            </a:r>
            <a:r>
              <a:rPr lang="en-US" sz="1800" dirty="0" err="1">
                <a:solidFill>
                  <a:schemeClr val="bg1"/>
                </a:solidFill>
              </a:rPr>
              <a:t>apriori</a:t>
            </a:r>
            <a:r>
              <a:rPr lang="en-US" sz="1800" dirty="0">
                <a:solidFill>
                  <a:schemeClr val="bg1"/>
                </a:solidFill>
              </a:rPr>
              <a:t> rules</a:t>
            </a:r>
            <a:endParaRPr kumimoji="0" lang="en-US" sz="1800" b="0" i="0" u="none" strike="noStrike" cap="none" normalizeH="0" baseline="0" dirty="0">
              <a:ln>
                <a:noFill/>
              </a:ln>
              <a:solidFill>
                <a:schemeClr val="bg1"/>
              </a:solidFill>
              <a:effectLst/>
            </a:endParaRPr>
          </a:p>
        </p:txBody>
      </p:sp>
      <p:sp>
        <p:nvSpPr>
          <p:cNvPr id="11"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1157264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sp>
        <p:nvSpPr>
          <p:cNvPr id="6" name="Rectangle 5"/>
          <p:cNvSpPr/>
          <p:nvPr/>
        </p:nvSpPr>
        <p:spPr>
          <a:xfrm>
            <a:off x="76200" y="1638300"/>
            <a:ext cx="4456176" cy="49148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800" dirty="0">
                <a:solidFill>
                  <a:schemeClr val="tx1"/>
                </a:solidFill>
                <a:latin typeface="Courier New" pitchFamily="49" charset="0"/>
              </a:rPr>
              <a:t> lhs                   </a:t>
            </a:r>
            <a:r>
              <a:rPr lang="en-US" sz="800" dirty="0" err="1">
                <a:solidFill>
                  <a:schemeClr val="tx1"/>
                </a:solidFill>
                <a:latin typeface="Courier New" pitchFamily="49" charset="0"/>
              </a:rPr>
              <a:t>rhs</a:t>
            </a:r>
            <a:r>
              <a:rPr lang="en-US" sz="800" dirty="0">
                <a:solidFill>
                  <a:schemeClr val="tx1"/>
                </a:solidFill>
                <a:latin typeface="Courier New" pitchFamily="49" charset="0"/>
              </a:rPr>
              <a:t>               support confidence     lift</a:t>
            </a:r>
          </a:p>
          <a:p>
            <a:pPr marL="463550" indent="-463550" algn="l"/>
            <a:r>
              <a:rPr lang="en-US" sz="800" dirty="0">
                <a:solidFill>
                  <a:schemeClr val="tx1"/>
                </a:solidFill>
                <a:latin typeface="Courier New" pitchFamily="49" charset="0"/>
              </a:rPr>
              <a:t>1  {Fare=Super Saver} =&gt; {Survived=No}  0.08866442  0.8586957 1.393621</a:t>
            </a:r>
          </a:p>
          <a:p>
            <a:pPr marL="463550" indent="-463550" algn="l"/>
            <a:r>
              <a:rPr lang="en-US" sz="800" dirty="0">
                <a:solidFill>
                  <a:schemeClr val="tx1"/>
                </a:solidFill>
                <a:latin typeface="Courier New" pitchFamily="49" charset="0"/>
              </a:rPr>
              <a:t>2  {Sex=male}         =&gt; {Survived=No}  0.52525253  0.8110919 1.316362</a:t>
            </a:r>
          </a:p>
          <a:p>
            <a:pPr marL="463550" indent="-463550" algn="l"/>
            <a:r>
              <a:rPr lang="en-US" sz="800" dirty="0">
                <a:solidFill>
                  <a:schemeClr val="tx1"/>
                </a:solidFill>
                <a:latin typeface="Courier New" pitchFamily="49" charset="0"/>
              </a:rPr>
              <a:t>3  {Sex=female,                                                       </a:t>
            </a:r>
          </a:p>
          <a:p>
            <a:pPr marL="463550" indent="-463550" algn="l"/>
            <a:r>
              <a:rPr lang="en-US" sz="800" dirty="0">
                <a:solidFill>
                  <a:schemeClr val="tx1"/>
                </a:solidFill>
                <a:latin typeface="Courier New" pitchFamily="49" charset="0"/>
              </a:rPr>
              <a:t>    Fare=</a:t>
            </a:r>
            <a:r>
              <a:rPr lang="en-US" sz="800" dirty="0" err="1">
                <a:solidFill>
                  <a:schemeClr val="tx1"/>
                </a:solidFill>
                <a:latin typeface="Courier New" pitchFamily="49" charset="0"/>
              </a:rPr>
              <a:t>Delux</a:t>
            </a:r>
            <a:r>
              <a:rPr lang="en-US" sz="800" dirty="0">
                <a:solidFill>
                  <a:schemeClr val="tx1"/>
                </a:solidFill>
                <a:latin typeface="Courier New" pitchFamily="49" charset="0"/>
              </a:rPr>
              <a:t>}       =&gt; {Survived=Yes} 0.06060606  0.9642857 2.512218</a:t>
            </a:r>
          </a:p>
          <a:p>
            <a:pPr marL="463550" indent="-463550" algn="l"/>
            <a:r>
              <a:rPr lang="en-US" sz="800" dirty="0">
                <a:solidFill>
                  <a:schemeClr val="tx1"/>
                </a:solidFill>
                <a:latin typeface="Courier New" pitchFamily="49" charset="0"/>
              </a:rPr>
              <a:t>4  {Parch=No,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=Yes}          =&gt; {Survived=Yes} 0.06958474  0.8493151 2.212689</a:t>
            </a:r>
          </a:p>
          <a:p>
            <a:pPr marL="463550" indent="-463550" algn="l"/>
            <a:r>
              <a:rPr lang="en-US" sz="800" dirty="0">
                <a:solidFill>
                  <a:schemeClr val="tx1"/>
                </a:solidFill>
                <a:latin typeface="Courier New" pitchFamily="49" charset="0"/>
              </a:rPr>
              <a:t>5  {Sex=female,                                                       </a:t>
            </a:r>
          </a:p>
          <a:p>
            <a:pPr marL="463550" indent="-463550" algn="l"/>
            <a:r>
              <a:rPr lang="en-US" sz="800" dirty="0">
                <a:solidFill>
                  <a:schemeClr val="tx1"/>
                </a:solidFill>
                <a:latin typeface="Courier New" pitchFamily="49" charset="0"/>
              </a:rPr>
              <a:t>    Embarked=C}       =&gt; {Survived=Yes} 0.07182941  0.8767123 2.284066</a:t>
            </a:r>
          </a:p>
          <a:p>
            <a:pPr marL="463550" indent="-463550" algn="l"/>
            <a:r>
              <a:rPr lang="en-US" sz="800" dirty="0">
                <a:solidFill>
                  <a:schemeClr val="tx1"/>
                </a:solidFill>
                <a:latin typeface="Courier New" pitchFamily="49" charset="0"/>
              </a:rPr>
              <a:t>6  {</a:t>
            </a:r>
            <a:r>
              <a:rPr lang="en-US" sz="800" dirty="0" err="1">
                <a:solidFill>
                  <a:schemeClr val="tx1"/>
                </a:solidFill>
                <a:latin typeface="Courier New" pitchFamily="49" charset="0"/>
              </a:rPr>
              <a:t>Pclass</a:t>
            </a:r>
            <a:r>
              <a:rPr lang="en-US" sz="800" dirty="0">
                <a:solidFill>
                  <a:schemeClr val="tx1"/>
                </a:solidFill>
                <a:latin typeface="Courier New" pitchFamily="49" charset="0"/>
              </a:rPr>
              <a:t>=2,                                                         </a:t>
            </a:r>
          </a:p>
          <a:p>
            <a:pPr marL="463550" indent="-463550" algn="l"/>
            <a:r>
              <a:rPr lang="en-US" sz="800" dirty="0">
                <a:solidFill>
                  <a:schemeClr val="tx1"/>
                </a:solidFill>
                <a:latin typeface="Courier New" pitchFamily="49" charset="0"/>
              </a:rPr>
              <a:t>    Sex=female}       =&gt; {Survived=Yes} 0.07856341  0.9210526 2.399584</a:t>
            </a:r>
          </a:p>
          <a:p>
            <a:pPr marL="463550" indent="-463550" algn="l"/>
            <a:r>
              <a:rPr lang="en-US" sz="800" dirty="0">
                <a:solidFill>
                  <a:schemeClr val="tx1"/>
                </a:solidFill>
                <a:latin typeface="Courier New" pitchFamily="49" charset="0"/>
              </a:rPr>
              <a:t>7  {</a:t>
            </a:r>
            <a:r>
              <a:rPr lang="en-US" sz="800" dirty="0" err="1">
                <a:solidFill>
                  <a:schemeClr val="tx1"/>
                </a:solidFill>
                <a:latin typeface="Courier New" pitchFamily="49" charset="0"/>
              </a:rPr>
              <a:t>Pclass</a:t>
            </a:r>
            <a:r>
              <a:rPr lang="en-US" sz="800" dirty="0">
                <a:solidFill>
                  <a:schemeClr val="tx1"/>
                </a:solidFill>
                <a:latin typeface="Courier New" pitchFamily="49" charset="0"/>
              </a:rPr>
              <a:t>=1,                                                         </a:t>
            </a:r>
          </a:p>
          <a:p>
            <a:pPr marL="463550" indent="-463550" algn="l"/>
            <a:r>
              <a:rPr lang="en-US" sz="800" dirty="0">
                <a:solidFill>
                  <a:schemeClr val="tx1"/>
                </a:solidFill>
                <a:latin typeface="Courier New" pitchFamily="49" charset="0"/>
              </a:rPr>
              <a:t>    Sex=female}       =&gt; {Survived=Yes} 0.10213244  0.9680851 2.522116</a:t>
            </a:r>
          </a:p>
          <a:p>
            <a:pPr marL="463550" indent="-463550" algn="l"/>
            <a:r>
              <a:rPr lang="en-US" sz="800" dirty="0">
                <a:solidFill>
                  <a:schemeClr val="tx1"/>
                </a:solidFill>
                <a:latin typeface="Courier New" pitchFamily="49" charset="0"/>
              </a:rPr>
              <a:t>8  {Sex=female,                                                       </a:t>
            </a:r>
          </a:p>
          <a:p>
            <a:pPr marL="463550" indent="-463550" algn="l"/>
            <a:r>
              <a:rPr lang="en-US" sz="800" dirty="0">
                <a:solidFill>
                  <a:schemeClr val="tx1"/>
                </a:solidFill>
                <a:latin typeface="Courier New" pitchFamily="49" charset="0"/>
              </a:rPr>
              <a:t>    miss=No}          =&gt; {Survived=Yes} 0.11896745  0.8030303 2.092105</a:t>
            </a:r>
          </a:p>
          <a:p>
            <a:pPr marL="463550" indent="-463550" algn="l"/>
            <a:r>
              <a:rPr lang="en-US" sz="800" dirty="0">
                <a:solidFill>
                  <a:schemeClr val="tx1"/>
                </a:solidFill>
                <a:latin typeface="Courier New" pitchFamily="49" charset="0"/>
              </a:rPr>
              <a:t>9  {</a:t>
            </a:r>
            <a:r>
              <a:rPr lang="en-US" sz="800" dirty="0" err="1">
                <a:solidFill>
                  <a:schemeClr val="tx1"/>
                </a:solidFill>
                <a:latin typeface="Courier New" pitchFamily="49" charset="0"/>
              </a:rPr>
              <a:t>Pclass</a:t>
            </a:r>
            <a:r>
              <a:rPr lang="en-US" sz="800" dirty="0">
                <a:solidFill>
                  <a:schemeClr val="tx1"/>
                </a:solidFill>
                <a:latin typeface="Courier New" pitchFamily="49" charset="0"/>
              </a:rPr>
              <a:t>=3,                                                         </a:t>
            </a:r>
          </a:p>
          <a:p>
            <a:pPr marL="463550" indent="-463550" algn="l"/>
            <a:r>
              <a:rPr lang="en-US" sz="800" dirty="0">
                <a:solidFill>
                  <a:schemeClr val="tx1"/>
                </a:solidFill>
                <a:latin typeface="Courier New" pitchFamily="49" charset="0"/>
              </a:rPr>
              <a:t>    Embarked=S}       =&gt; {Survived=No}  0.32098765  0.8101983 1.314912</a:t>
            </a:r>
          </a:p>
          <a:p>
            <a:pPr marL="463550" indent="-463550" algn="l"/>
            <a:r>
              <a:rPr lang="en-US" sz="800" dirty="0">
                <a:solidFill>
                  <a:schemeClr val="tx1"/>
                </a:solidFill>
                <a:latin typeface="Courier New" pitchFamily="49" charset="0"/>
              </a:rPr>
              <a:t>10 {</a:t>
            </a:r>
            <a:r>
              <a:rPr lang="en-US" sz="800" dirty="0" err="1">
                <a:solidFill>
                  <a:schemeClr val="tx1"/>
                </a:solidFill>
                <a:latin typeface="Courier New" pitchFamily="49" charset="0"/>
              </a:rPr>
              <a:t>Pclass</a:t>
            </a:r>
            <a:r>
              <a:rPr lang="en-US" sz="800" dirty="0">
                <a:solidFill>
                  <a:schemeClr val="tx1"/>
                </a:solidFill>
                <a:latin typeface="Courier New" pitchFamily="49" charset="0"/>
              </a:rPr>
              <a:t>=3,                                                         </a:t>
            </a:r>
          </a:p>
          <a:p>
            <a:pPr marL="463550" indent="-463550" algn="l"/>
            <a:r>
              <a:rPr lang="en-US" sz="800" dirty="0">
                <a:solidFill>
                  <a:schemeClr val="tx1"/>
                </a:solidFill>
                <a:latin typeface="Courier New" pitchFamily="49" charset="0"/>
              </a:rPr>
              <a:t>    miss=No}          =&gt; {Survived=No}  0.36026936  0.8251928 1.339247</a:t>
            </a:r>
          </a:p>
          <a:p>
            <a:pPr marL="463550" indent="-463550" algn="l"/>
            <a:r>
              <a:rPr lang="en-US" sz="800" dirty="0">
                <a:solidFill>
                  <a:schemeClr val="tx1"/>
                </a:solidFill>
                <a:latin typeface="Courier New" pitchFamily="49" charset="0"/>
              </a:rPr>
              <a:t>11 {miss=No,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0.52525253  0.8041237 1.305053</a:t>
            </a:r>
          </a:p>
          <a:p>
            <a:pPr marL="463550" indent="-463550" algn="l"/>
            <a:r>
              <a:rPr lang="en-US" sz="800" dirty="0">
                <a:solidFill>
                  <a:schemeClr val="tx1"/>
                </a:solidFill>
                <a:latin typeface="Courier New" pitchFamily="49" charset="0"/>
              </a:rPr>
              <a:t>12 {</a:t>
            </a:r>
            <a:r>
              <a:rPr lang="en-US" sz="800" dirty="0" err="1">
                <a:solidFill>
                  <a:schemeClr val="tx1"/>
                </a:solidFill>
                <a:latin typeface="Courier New" pitchFamily="49" charset="0"/>
              </a:rPr>
              <a:t>Pclass</a:t>
            </a:r>
            <a:r>
              <a:rPr lang="en-US" sz="800" dirty="0">
                <a:solidFill>
                  <a:schemeClr val="tx1"/>
                </a:solidFill>
                <a:latin typeface="Courier New" pitchFamily="49" charset="0"/>
              </a:rPr>
              <a:t>=3,                                                         </a:t>
            </a:r>
          </a:p>
          <a:p>
            <a:pPr marL="463550" indent="-463550" algn="l"/>
            <a:r>
              <a:rPr lang="en-US" sz="800" dirty="0">
                <a:solidFill>
                  <a:schemeClr val="tx1"/>
                </a:solidFill>
                <a:latin typeface="Courier New" pitchFamily="49" charset="0"/>
              </a:rPr>
              <a:t>    Age=Adult,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0.33333333  0.8070652 1.309827</a:t>
            </a:r>
          </a:p>
          <a:p>
            <a:pPr marL="463550" indent="-463550" algn="l"/>
            <a:r>
              <a:rPr lang="en-US" sz="800" dirty="0">
                <a:solidFill>
                  <a:schemeClr val="tx1"/>
                </a:solidFill>
                <a:latin typeface="Courier New" pitchFamily="49" charset="0"/>
              </a:rPr>
              <a:t>13 {Embarked=S,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SibSp</a:t>
            </a:r>
            <a:r>
              <a:rPr lang="en-US" sz="800" dirty="0">
                <a:solidFill>
                  <a:schemeClr val="tx1"/>
                </a:solidFill>
                <a:latin typeface="Courier New" pitchFamily="49" charset="0"/>
              </a:rPr>
              <a:t>=Yes,                                                        </a:t>
            </a:r>
          </a:p>
          <a:p>
            <a:pPr marL="463550" indent="-463550" algn="l"/>
            <a:r>
              <a:rPr lang="en-US" sz="800" dirty="0">
                <a:solidFill>
                  <a:schemeClr val="tx1"/>
                </a:solidFill>
                <a:latin typeface="Courier New" pitchFamily="49" charset="0"/>
              </a:rPr>
              <a:t>    Parch=No,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0.05274972  0.8103448 1.315150</a:t>
            </a:r>
          </a:p>
        </p:txBody>
      </p:sp>
      <p:sp>
        <p:nvSpPr>
          <p:cNvPr id="7" name="Rectangle 6"/>
          <p:cNvSpPr/>
          <p:nvPr/>
        </p:nvSpPr>
        <p:spPr bwMode="auto">
          <a:xfrm>
            <a:off x="76200" y="1295400"/>
            <a:ext cx="89916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Final association rules</a:t>
            </a:r>
            <a:endParaRPr kumimoji="0" lang="en-US" sz="1800" b="0" i="0" u="none" strike="noStrike" cap="none" normalizeH="0" baseline="0" dirty="0">
              <a:ln>
                <a:noFill/>
              </a:ln>
              <a:solidFill>
                <a:schemeClr val="bg1"/>
              </a:solidFill>
              <a:effectLst/>
            </a:endParaRPr>
          </a:p>
        </p:txBody>
      </p:sp>
      <p:sp>
        <p:nvSpPr>
          <p:cNvPr id="12" name="Rectangle 11"/>
          <p:cNvSpPr/>
          <p:nvPr/>
        </p:nvSpPr>
        <p:spPr>
          <a:xfrm>
            <a:off x="4532376" y="1638300"/>
            <a:ext cx="4535424" cy="49148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800" dirty="0">
                <a:solidFill>
                  <a:schemeClr val="tx1"/>
                </a:solidFill>
                <a:latin typeface="Courier New" pitchFamily="49" charset="0"/>
              </a:rPr>
              <a:t> lhs                   </a:t>
            </a:r>
            <a:r>
              <a:rPr lang="en-US" sz="800" dirty="0" err="1">
                <a:solidFill>
                  <a:schemeClr val="tx1"/>
                </a:solidFill>
                <a:latin typeface="Courier New" pitchFamily="49" charset="0"/>
              </a:rPr>
              <a:t>rhs</a:t>
            </a:r>
            <a:r>
              <a:rPr lang="en-US" sz="800" dirty="0">
                <a:solidFill>
                  <a:schemeClr val="tx1"/>
                </a:solidFill>
                <a:latin typeface="Courier New" pitchFamily="49" charset="0"/>
              </a:rPr>
              <a:t>               support confidence     lift</a:t>
            </a:r>
          </a:p>
          <a:p>
            <a:pPr marL="463550" indent="-463550" algn="l"/>
            <a:r>
              <a:rPr lang="en-US" sz="800" dirty="0">
                <a:solidFill>
                  <a:schemeClr val="tx1"/>
                </a:solidFill>
                <a:latin typeface="Courier New" pitchFamily="49" charset="0"/>
              </a:rPr>
              <a:t>14 {Embarked=S,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SibSp</a:t>
            </a:r>
            <a:r>
              <a:rPr lang="en-US" sz="800" dirty="0">
                <a:solidFill>
                  <a:schemeClr val="tx1"/>
                </a:solidFill>
                <a:latin typeface="Courier New" pitchFamily="49" charset="0"/>
              </a:rPr>
              <a:t>=Yes,                                                        </a:t>
            </a:r>
          </a:p>
          <a:p>
            <a:pPr marL="463550" indent="-463550" algn="l"/>
            <a:r>
              <a:rPr lang="en-US" sz="800" dirty="0">
                <a:solidFill>
                  <a:schemeClr val="tx1"/>
                </a:solidFill>
                <a:latin typeface="Courier New" pitchFamily="49" charset="0"/>
              </a:rPr>
              <a:t>    Age=Adult,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0.08080808  0.8275862 1.343132</a:t>
            </a:r>
          </a:p>
          <a:p>
            <a:pPr marL="463550" indent="-463550" algn="l"/>
            <a:r>
              <a:rPr lang="en-US" sz="800" dirty="0">
                <a:solidFill>
                  <a:schemeClr val="tx1"/>
                </a:solidFill>
                <a:latin typeface="Courier New" pitchFamily="49" charset="0"/>
              </a:rPr>
              <a:t>15 {Embarked=S,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SibSp</a:t>
            </a:r>
            <a:r>
              <a:rPr lang="en-US" sz="800" dirty="0">
                <a:solidFill>
                  <a:schemeClr val="tx1"/>
                </a:solidFill>
                <a:latin typeface="Courier New" pitchFamily="49" charset="0"/>
              </a:rPr>
              <a:t>=No,                                                         </a:t>
            </a:r>
          </a:p>
          <a:p>
            <a:pPr marL="463550" indent="-463550" algn="l"/>
            <a:r>
              <a:rPr lang="en-US" sz="800" dirty="0">
                <a:solidFill>
                  <a:schemeClr val="tx1"/>
                </a:solidFill>
                <a:latin typeface="Courier New" pitchFamily="49" charset="0"/>
              </a:rPr>
              <a:t>    Parch=No,                                                         </a:t>
            </a:r>
          </a:p>
          <a:p>
            <a:pPr marL="463550" indent="-463550" algn="l"/>
            <a:r>
              <a:rPr lang="en-US" sz="800" dirty="0">
                <a:solidFill>
                  <a:schemeClr val="tx1"/>
                </a:solidFill>
                <a:latin typeface="Courier New" pitchFamily="49" charset="0"/>
              </a:rPr>
              <a:t>    miss=No}          =&gt; {Survived=No}  0.30864198  0.8136095 1.320448</a:t>
            </a:r>
          </a:p>
          <a:p>
            <a:pPr marL="463550" indent="-463550" algn="l"/>
            <a:r>
              <a:rPr lang="en-US" sz="800" dirty="0">
                <a:solidFill>
                  <a:schemeClr val="tx1"/>
                </a:solidFill>
                <a:latin typeface="Courier New" pitchFamily="49" charset="0"/>
              </a:rPr>
              <a:t>16 {</a:t>
            </a:r>
            <a:r>
              <a:rPr lang="en-US" sz="800" dirty="0" err="1">
                <a:solidFill>
                  <a:schemeClr val="tx1"/>
                </a:solidFill>
                <a:latin typeface="Courier New" pitchFamily="49" charset="0"/>
              </a:rPr>
              <a:t>SibSp</a:t>
            </a:r>
            <a:r>
              <a:rPr lang="en-US" sz="800" dirty="0">
                <a:solidFill>
                  <a:schemeClr val="tx1"/>
                </a:solidFill>
                <a:latin typeface="Courier New" pitchFamily="49" charset="0"/>
              </a:rPr>
              <a:t>=No,                                                         </a:t>
            </a:r>
          </a:p>
          <a:p>
            <a:pPr marL="463550" indent="-463550" algn="l"/>
            <a:r>
              <a:rPr lang="en-US" sz="800" dirty="0">
                <a:solidFill>
                  <a:schemeClr val="tx1"/>
                </a:solidFill>
                <a:latin typeface="Courier New" pitchFamily="49" charset="0"/>
              </a:rPr>
              <a:t>    Parch=No,                                                         </a:t>
            </a:r>
          </a:p>
          <a:p>
            <a:pPr marL="463550" indent="-463550" algn="l"/>
            <a:r>
              <a:rPr lang="en-US" sz="800" dirty="0">
                <a:solidFill>
                  <a:schemeClr val="tx1"/>
                </a:solidFill>
                <a:latin typeface="Courier New" pitchFamily="49" charset="0"/>
              </a:rPr>
              <a:t>    Age=Adult,                                                        </a:t>
            </a:r>
          </a:p>
          <a:p>
            <a:pPr marL="463550" indent="-463550" algn="l"/>
            <a:r>
              <a:rPr lang="en-US" sz="800" dirty="0">
                <a:solidFill>
                  <a:schemeClr val="tx1"/>
                </a:solidFill>
                <a:latin typeface="Courier New" pitchFamily="49" charset="0"/>
              </a:rPr>
              <a:t>    miss=No}          =&gt; {Survived=No}  0.34118967  0.8000000 1.298361</a:t>
            </a:r>
          </a:p>
        </p:txBody>
      </p:sp>
      <p:sp>
        <p:nvSpPr>
          <p:cNvPr id="14" name="Rectangular Callout 13"/>
          <p:cNvSpPr/>
          <p:nvPr/>
        </p:nvSpPr>
        <p:spPr bwMode="auto">
          <a:xfrm>
            <a:off x="6172200" y="3886200"/>
            <a:ext cx="1524000" cy="590549"/>
          </a:xfrm>
          <a:prstGeom prst="wedgeRectCallout">
            <a:avLst>
              <a:gd name="adj1" fmla="val -12449"/>
              <a:gd name="adj2" fmla="val -8484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Cool, but can we look at this visually?</a:t>
            </a:r>
            <a:endParaRPr kumimoji="0" lang="en-US" sz="1000" b="0" i="0" u="none" strike="noStrike" cap="none" normalizeH="0" baseline="0" dirty="0">
              <a:ln>
                <a:noFill/>
              </a:ln>
              <a:solidFill>
                <a:schemeClr val="tx1"/>
              </a:solidFill>
              <a:effectLst/>
            </a:endParaRPr>
          </a:p>
        </p:txBody>
      </p:sp>
      <p:sp>
        <p:nvSpPr>
          <p:cNvPr id="1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124925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1449395"/>
            <a:ext cx="5473700" cy="487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bwMode="black">
          <a:xfrm>
            <a:off x="5622143" y="4847231"/>
            <a:ext cx="4118757" cy="562969"/>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600" dirty="0"/>
              <a:t>Size = support (% population)</a:t>
            </a:r>
          </a:p>
          <a:p>
            <a:r>
              <a:rPr lang="en-US" sz="1600" dirty="0"/>
              <a:t>Color = lift (predictive certainty)</a:t>
            </a:r>
          </a:p>
        </p:txBody>
      </p:sp>
      <p:sp>
        <p:nvSpPr>
          <p:cNvPr id="1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770805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it!  Spread the word!</a:t>
            </a:r>
          </a:p>
        </p:txBody>
      </p:sp>
      <p:pic>
        <p:nvPicPr>
          <p:cNvPr id="9" name="Picture 2" descr="http://rhrv.r-forge.r-project.org/css/images/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76400"/>
            <a:ext cx="5791200" cy="43933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Last Page Indicator"/>
          <p:cNvCxnSpPr/>
          <p:nvPr/>
        </p:nvCxnSpPr>
        <p:spPr bwMode="auto">
          <a:xfrm>
            <a:off x="4544568" y="6775704"/>
            <a:ext cx="64008" cy="0"/>
          </a:xfrm>
          <a:prstGeom prst="line">
            <a:avLst/>
          </a:prstGeom>
          <a:solidFill>
            <a:srgbClr val="688A92"/>
          </a:solidFill>
          <a:ln w="63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346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R is not the best tool for everything</a:t>
            </a:r>
          </a:p>
        </p:txBody>
      </p:sp>
      <p:sp>
        <p:nvSpPr>
          <p:cNvPr id="35" name="Rectangle 34"/>
          <p:cNvSpPr/>
          <p:nvPr/>
        </p:nvSpPr>
        <p:spPr>
          <a:xfrm>
            <a:off x="152400" y="2362200"/>
            <a:ext cx="28956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sz="1600" dirty="0">
                <a:solidFill>
                  <a:schemeClr val="tx1"/>
                </a:solidFill>
              </a:rPr>
              <a:t>Data exploration</a:t>
            </a:r>
          </a:p>
          <a:p>
            <a:pPr marL="285750" indent="-285750" algn="l">
              <a:buFont typeface="Arial" charset="0"/>
              <a:buChar char="•"/>
            </a:pPr>
            <a:r>
              <a:rPr lang="en-US" sz="1600" dirty="0">
                <a:solidFill>
                  <a:schemeClr val="tx1"/>
                </a:solidFill>
              </a:rPr>
              <a:t>Heavy data manipulation</a:t>
            </a:r>
          </a:p>
          <a:p>
            <a:pPr marL="285750" indent="-285750" algn="l">
              <a:buFont typeface="Arial" charset="0"/>
              <a:buChar char="•"/>
            </a:pPr>
            <a:r>
              <a:rPr lang="en-US" sz="1600" dirty="0">
                <a:solidFill>
                  <a:schemeClr val="tx1"/>
                </a:solidFill>
              </a:rPr>
              <a:t>Designing durable processes </a:t>
            </a:r>
          </a:p>
          <a:p>
            <a:pPr marL="285750" indent="-285750" algn="l">
              <a:buFont typeface="Arial" charset="0"/>
              <a:buChar char="•"/>
            </a:pPr>
            <a:r>
              <a:rPr lang="en-US" sz="1600" dirty="0">
                <a:solidFill>
                  <a:schemeClr val="tx1"/>
                </a:solidFill>
              </a:rPr>
              <a:t>Newer types of predictive modeling</a:t>
            </a:r>
          </a:p>
          <a:p>
            <a:pPr marL="285750" indent="-285750" algn="l">
              <a:buFont typeface="Arial" charset="0"/>
              <a:buChar char="•"/>
            </a:pPr>
            <a:r>
              <a:rPr lang="en-US" sz="1600" dirty="0">
                <a:solidFill>
                  <a:schemeClr val="tx1"/>
                </a:solidFill>
              </a:rPr>
              <a:t>Designing durable processes </a:t>
            </a:r>
          </a:p>
        </p:txBody>
      </p:sp>
      <p:sp>
        <p:nvSpPr>
          <p:cNvPr id="38" name="Rectangle 37"/>
          <p:cNvSpPr/>
          <p:nvPr/>
        </p:nvSpPr>
        <p:spPr bwMode="auto">
          <a:xfrm>
            <a:off x="152400" y="1676400"/>
            <a:ext cx="2895600" cy="685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        When to use R</a:t>
            </a:r>
            <a:endParaRPr kumimoji="0" lang="en-US" sz="1800" b="0" i="0" u="none" strike="noStrike" cap="none" normalizeH="0" baseline="0" dirty="0">
              <a:ln>
                <a:noFill/>
              </a:ln>
              <a:solidFill>
                <a:schemeClr val="bg1"/>
              </a:solidFill>
              <a:effectLst/>
            </a:endParaRPr>
          </a:p>
        </p:txBody>
      </p:sp>
      <p:sp>
        <p:nvSpPr>
          <p:cNvPr id="44" name="Rectangle 43"/>
          <p:cNvSpPr/>
          <p:nvPr/>
        </p:nvSpPr>
        <p:spPr>
          <a:xfrm>
            <a:off x="3048000" y="2362200"/>
            <a:ext cx="28956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sz="1600" dirty="0">
                <a:solidFill>
                  <a:schemeClr val="tx1"/>
                </a:solidFill>
              </a:rPr>
              <a:t>Nice presentation</a:t>
            </a:r>
          </a:p>
          <a:p>
            <a:pPr marL="285750" indent="-285750" algn="l">
              <a:buFont typeface="Arial" charset="0"/>
              <a:buChar char="•"/>
            </a:pPr>
            <a:r>
              <a:rPr lang="en-US" sz="1600" dirty="0">
                <a:solidFill>
                  <a:schemeClr val="tx1"/>
                </a:solidFill>
              </a:rPr>
              <a:t>Quick and dirty number crunching</a:t>
            </a:r>
          </a:p>
          <a:p>
            <a:pPr marL="285750" indent="-285750" algn="l">
              <a:buFont typeface="Arial" charset="0"/>
              <a:buChar char="•"/>
            </a:pPr>
            <a:r>
              <a:rPr lang="en-US" sz="1600" dirty="0">
                <a:solidFill>
                  <a:schemeClr val="tx1"/>
                </a:solidFill>
              </a:rPr>
              <a:t>Simple optimization (e.g. Solver)</a:t>
            </a:r>
          </a:p>
          <a:p>
            <a:pPr marL="285750" indent="-285750" algn="l">
              <a:buFont typeface="Arial" charset="0"/>
              <a:buChar char="•"/>
            </a:pPr>
            <a:r>
              <a:rPr lang="en-US" sz="1600" dirty="0">
                <a:solidFill>
                  <a:schemeClr val="tx1"/>
                </a:solidFill>
              </a:rPr>
              <a:t>Models for clients</a:t>
            </a:r>
          </a:p>
        </p:txBody>
      </p:sp>
      <p:sp>
        <p:nvSpPr>
          <p:cNvPr id="45" name="Rectangle 44"/>
          <p:cNvSpPr/>
          <p:nvPr/>
        </p:nvSpPr>
        <p:spPr bwMode="auto">
          <a:xfrm>
            <a:off x="3048000" y="1676400"/>
            <a:ext cx="2895600" cy="685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        When to use Excel</a:t>
            </a:r>
            <a:endParaRPr kumimoji="0" lang="en-US" sz="1800" b="0" i="0" u="none" strike="noStrike" cap="none" normalizeH="0" baseline="0" dirty="0">
              <a:ln>
                <a:noFill/>
              </a:ln>
              <a:solidFill>
                <a:schemeClr val="bg1"/>
              </a:solidFill>
              <a:effectLst/>
            </a:endParaRPr>
          </a:p>
        </p:txBody>
      </p:sp>
      <p:sp>
        <p:nvSpPr>
          <p:cNvPr id="46" name="Rectangle 45"/>
          <p:cNvSpPr/>
          <p:nvPr/>
        </p:nvSpPr>
        <p:spPr>
          <a:xfrm>
            <a:off x="5947144" y="2362200"/>
            <a:ext cx="28956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sz="1600" dirty="0">
                <a:solidFill>
                  <a:schemeClr val="tx1"/>
                </a:solidFill>
              </a:rPr>
              <a:t>Big data</a:t>
            </a:r>
          </a:p>
          <a:p>
            <a:pPr marL="285750" indent="-285750" algn="l">
              <a:buFont typeface="Arial" charset="0"/>
              <a:buChar char="•"/>
            </a:pPr>
            <a:r>
              <a:rPr lang="en-US" sz="1600" dirty="0">
                <a:solidFill>
                  <a:schemeClr val="tx1"/>
                </a:solidFill>
              </a:rPr>
              <a:t>Heavy data manipulation</a:t>
            </a:r>
          </a:p>
          <a:p>
            <a:pPr marL="285750" indent="-285750" algn="l">
              <a:buFont typeface="Arial" charset="0"/>
              <a:buChar char="•"/>
            </a:pPr>
            <a:r>
              <a:rPr lang="en-US" sz="1600" dirty="0">
                <a:solidFill>
                  <a:schemeClr val="tx1"/>
                </a:solidFill>
              </a:rPr>
              <a:t>Designing durable processes</a:t>
            </a:r>
          </a:p>
          <a:p>
            <a:pPr marL="285750" indent="-285750" algn="l">
              <a:buFont typeface="Arial" charset="0"/>
              <a:buChar char="•"/>
            </a:pPr>
            <a:r>
              <a:rPr lang="en-US" sz="1600" dirty="0">
                <a:solidFill>
                  <a:schemeClr val="tx1"/>
                </a:solidFill>
              </a:rPr>
              <a:t>Multi-user process development</a:t>
            </a:r>
          </a:p>
        </p:txBody>
      </p:sp>
      <p:sp>
        <p:nvSpPr>
          <p:cNvPr id="47" name="Rectangle 46"/>
          <p:cNvSpPr/>
          <p:nvPr/>
        </p:nvSpPr>
        <p:spPr bwMode="auto">
          <a:xfrm>
            <a:off x="5947144" y="1676400"/>
            <a:ext cx="2895600" cy="685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          When to use SAS</a:t>
            </a:r>
            <a:endParaRPr kumimoji="0" lang="en-US" sz="1800" b="0" i="0" u="none" strike="noStrike" cap="none" normalizeH="0" baseline="0" dirty="0">
              <a:ln>
                <a:noFill/>
              </a:ln>
              <a:solidFill>
                <a:schemeClr val="bg1"/>
              </a:solidFill>
              <a:effectLst/>
            </a:endParaRPr>
          </a:p>
        </p:txBody>
      </p:sp>
      <p:pic>
        <p:nvPicPr>
          <p:cNvPr id="50" name="Picture 2" descr="http://rhrv.r-forge.r-project.org/css/images/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018" y="1847850"/>
            <a:ext cx="452005" cy="3429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www.dataversity.net/wp-content/uploads/2013/04/sa.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0922" y="1926598"/>
            <a:ext cx="548478" cy="2190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http://pubpages.unh.edu/~bwn24/excelFi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5420" y="1825882"/>
            <a:ext cx="400493" cy="400493"/>
          </a:xfrm>
          <a:prstGeom prst="rect">
            <a:avLst/>
          </a:prstGeom>
          <a:noFill/>
          <a:extLst>
            <a:ext uri="{909E8E84-426E-40DD-AFC4-6F175D3DCCD1}">
              <a14:hiddenFill xmlns:a14="http://schemas.microsoft.com/office/drawing/2010/main">
                <a:solidFill>
                  <a:srgbClr val="FFFFFF"/>
                </a:solidFill>
              </a14:hiddenFill>
            </a:ext>
          </a:extLst>
        </p:spPr>
      </p:pic>
      <p:sp>
        <p:nvSpPr>
          <p:cNvPr id="5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a:solidFill>
                  <a:srgbClr val="506772"/>
                </a:solidFill>
                <a:latin typeface="Arial"/>
              </a:rPr>
              <a:t>What is R?</a:t>
            </a:r>
            <a:endParaRPr lang="en-US" sz="1200" b="1" i="1" dirty="0">
              <a:solidFill>
                <a:srgbClr val="506772"/>
              </a:solidFill>
              <a:latin typeface="Arial"/>
            </a:endParaRPr>
          </a:p>
        </p:txBody>
      </p:sp>
    </p:spTree>
    <p:extLst>
      <p:ext uri="{BB962C8B-B14F-4D97-AF65-F5344CB8AC3E}">
        <p14:creationId xmlns:p14="http://schemas.microsoft.com/office/powerpoint/2010/main" val="340019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a:t>With R, we can build and interpret models quickly in the same platform, speeding up the delivery of business analytics</a:t>
            </a:r>
          </a:p>
        </p:txBody>
      </p:sp>
      <p:sp>
        <p:nvSpPr>
          <p:cNvPr id="10" name="Rectangle 9"/>
          <p:cNvSpPr/>
          <p:nvPr/>
        </p:nvSpPr>
        <p:spPr bwMode="auto">
          <a:xfrm>
            <a:off x="152400" y="1371600"/>
            <a:ext cx="3657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Old School</a:t>
            </a:r>
            <a:endParaRPr kumimoji="0" lang="en-US" sz="1400" b="0" i="0" u="none" strike="noStrike" cap="none" normalizeH="0" baseline="0" dirty="0">
              <a:ln>
                <a:noFill/>
              </a:ln>
              <a:solidFill>
                <a:schemeClr val="bg1"/>
              </a:solidFill>
              <a:effectLst/>
            </a:endParaRPr>
          </a:p>
        </p:txBody>
      </p:sp>
      <p:sp>
        <p:nvSpPr>
          <p:cNvPr id="11" name="Rectangle 10"/>
          <p:cNvSpPr/>
          <p:nvPr/>
        </p:nvSpPr>
        <p:spPr>
          <a:xfrm>
            <a:off x="152400" y="1676400"/>
            <a:ext cx="3657599" cy="47244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i="1" dirty="0">
                <a:solidFill>
                  <a:schemeClr val="tx1"/>
                </a:solidFill>
              </a:rPr>
              <a:t>Separation between modeling &amp; interpretation slows down how quickly we can get to a viable solution</a:t>
            </a:r>
          </a:p>
        </p:txBody>
      </p:sp>
      <p:pic>
        <p:nvPicPr>
          <p:cNvPr id="13" name="Picture 4" descr="http://www.dataversity.net/wp-content/uploads/2013/04/sa.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6114" y="2879098"/>
            <a:ext cx="1487686" cy="5942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ubpages.unh.edu/~bwn24/excel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8350" y="4359532"/>
            <a:ext cx="857693" cy="857693"/>
          </a:xfrm>
          <a:prstGeom prst="rect">
            <a:avLst/>
          </a:prstGeom>
          <a:noFill/>
          <a:extLst>
            <a:ext uri="{909E8E84-426E-40DD-AFC4-6F175D3DCCD1}">
              <a14:hiddenFill xmlns:a14="http://schemas.microsoft.com/office/drawing/2010/main">
                <a:solidFill>
                  <a:srgbClr val="FFFFFF"/>
                </a:solidFill>
              </a14:hiddenFill>
            </a:ext>
          </a:extLst>
        </p:spPr>
      </p:pic>
      <p:sp>
        <p:nvSpPr>
          <p:cNvPr id="16" name="Up-Down Arrow 15"/>
          <p:cNvSpPr/>
          <p:nvPr/>
        </p:nvSpPr>
        <p:spPr bwMode="auto">
          <a:xfrm>
            <a:off x="2800941" y="3473317"/>
            <a:ext cx="381000" cy="793884"/>
          </a:xfrm>
          <a:prstGeom prst="upDown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Title 1"/>
          <p:cNvSpPr txBox="1">
            <a:spLocks/>
          </p:cNvSpPr>
          <p:nvPr/>
        </p:nvSpPr>
        <p:spPr bwMode="black">
          <a:xfrm>
            <a:off x="279995" y="2920738"/>
            <a:ext cx="1966119" cy="501413"/>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Data Manipulation &amp; Modeling</a:t>
            </a:r>
          </a:p>
        </p:txBody>
      </p:sp>
      <p:sp>
        <p:nvSpPr>
          <p:cNvPr id="18" name="Title 1"/>
          <p:cNvSpPr txBox="1">
            <a:spLocks/>
          </p:cNvSpPr>
          <p:nvPr/>
        </p:nvSpPr>
        <p:spPr bwMode="black">
          <a:xfrm>
            <a:off x="284256" y="4419600"/>
            <a:ext cx="1966119" cy="716857"/>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Model Interpretation, Visualization, &amp; Delivery</a:t>
            </a:r>
          </a:p>
        </p:txBody>
      </p:sp>
      <p:sp>
        <p:nvSpPr>
          <p:cNvPr id="19" name="Rectangle 18"/>
          <p:cNvSpPr/>
          <p:nvPr/>
        </p:nvSpPr>
        <p:spPr bwMode="auto">
          <a:xfrm>
            <a:off x="4343400" y="1371600"/>
            <a:ext cx="46482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New School</a:t>
            </a:r>
            <a:endParaRPr kumimoji="0" lang="en-US" sz="1400" b="0" i="0" u="none" strike="noStrike" cap="none" normalizeH="0" baseline="0" dirty="0">
              <a:ln>
                <a:noFill/>
              </a:ln>
              <a:solidFill>
                <a:schemeClr val="bg1"/>
              </a:solidFill>
              <a:effectLst/>
            </a:endParaRPr>
          </a:p>
        </p:txBody>
      </p:sp>
      <p:sp>
        <p:nvSpPr>
          <p:cNvPr id="20" name="Rectangle 19"/>
          <p:cNvSpPr/>
          <p:nvPr/>
        </p:nvSpPr>
        <p:spPr>
          <a:xfrm>
            <a:off x="4343400" y="1676400"/>
            <a:ext cx="4648199" cy="47244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i="1" dirty="0">
                <a:solidFill>
                  <a:schemeClr val="tx1"/>
                </a:solidFill>
              </a:rPr>
              <a:t>R allows us to combine modeling, interpretation, and visualization under one platform, speeding up analytics</a:t>
            </a:r>
          </a:p>
        </p:txBody>
      </p:sp>
      <p:pic>
        <p:nvPicPr>
          <p:cNvPr id="21" name="Picture 4" descr="http://www.dataversity.net/wp-content/uploads/2013/04/sa.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90519" y="2514600"/>
            <a:ext cx="1487686" cy="5942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pubpages.unh.edu/~bwn24/excel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5232" y="5314507"/>
            <a:ext cx="857693" cy="857693"/>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p:cNvSpPr txBox="1">
            <a:spLocks/>
          </p:cNvSpPr>
          <p:nvPr/>
        </p:nvSpPr>
        <p:spPr bwMode="black">
          <a:xfrm>
            <a:off x="4572000" y="2663961"/>
            <a:ext cx="1966119" cy="28597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Data Manipulation</a:t>
            </a:r>
          </a:p>
        </p:txBody>
      </p:sp>
      <p:sp>
        <p:nvSpPr>
          <p:cNvPr id="25" name="Title 1"/>
          <p:cNvSpPr txBox="1">
            <a:spLocks/>
          </p:cNvSpPr>
          <p:nvPr/>
        </p:nvSpPr>
        <p:spPr bwMode="black">
          <a:xfrm>
            <a:off x="4572000" y="5581430"/>
            <a:ext cx="1966119" cy="28597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Delivery</a:t>
            </a:r>
          </a:p>
        </p:txBody>
      </p:sp>
      <p:sp>
        <p:nvSpPr>
          <p:cNvPr id="26" name="Down Arrow 25"/>
          <p:cNvSpPr/>
          <p:nvPr/>
        </p:nvSpPr>
        <p:spPr bwMode="auto">
          <a:xfrm>
            <a:off x="7279575" y="3200400"/>
            <a:ext cx="416625" cy="557593"/>
          </a:xfrm>
          <a:prstGeom prst="down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27" name="Picture 2" descr="http://rhrv.r-forge.r-project.org/css/images/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5702" y="3865979"/>
            <a:ext cx="957320" cy="726242"/>
          </a:xfrm>
          <a:prstGeom prst="rect">
            <a:avLst/>
          </a:prstGeom>
          <a:noFill/>
          <a:extLst>
            <a:ext uri="{909E8E84-426E-40DD-AFC4-6F175D3DCCD1}">
              <a14:hiddenFill xmlns:a14="http://schemas.microsoft.com/office/drawing/2010/main">
                <a:solidFill>
                  <a:srgbClr val="FFFFFF"/>
                </a:solidFill>
              </a14:hiddenFill>
            </a:ext>
          </a:extLst>
        </p:spPr>
      </p:pic>
      <p:sp>
        <p:nvSpPr>
          <p:cNvPr id="29" name="Circular Arrow 28"/>
          <p:cNvSpPr/>
          <p:nvPr/>
        </p:nvSpPr>
        <p:spPr bwMode="auto">
          <a:xfrm rot="13846923" flipV="1">
            <a:off x="7882608" y="3882672"/>
            <a:ext cx="731520" cy="731520"/>
          </a:xfrm>
          <a:prstGeom prst="circularArrow">
            <a:avLst>
              <a:gd name="adj1" fmla="val 12500"/>
              <a:gd name="adj2" fmla="val 1142319"/>
              <a:gd name="adj3" fmla="val 20457681"/>
              <a:gd name="adj4" fmla="val 5447224"/>
              <a:gd name="adj5" fmla="val 12500"/>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0" name="Down Arrow 29"/>
          <p:cNvSpPr/>
          <p:nvPr/>
        </p:nvSpPr>
        <p:spPr bwMode="auto">
          <a:xfrm>
            <a:off x="7279575" y="4700207"/>
            <a:ext cx="416625" cy="557593"/>
          </a:xfrm>
          <a:prstGeom prst="down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1" name="Title 1"/>
          <p:cNvSpPr txBox="1">
            <a:spLocks/>
          </p:cNvSpPr>
          <p:nvPr/>
        </p:nvSpPr>
        <p:spPr bwMode="black">
          <a:xfrm>
            <a:off x="4572000" y="3962400"/>
            <a:ext cx="2531425" cy="501413"/>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Modeling, Interpretation, &amp; Visualization</a:t>
            </a:r>
          </a:p>
        </p:txBody>
      </p:sp>
      <p:sp>
        <p:nvSpPr>
          <p:cNvPr id="32" name="Isosceles Triangle 31"/>
          <p:cNvSpPr/>
          <p:nvPr/>
        </p:nvSpPr>
        <p:spPr bwMode="auto">
          <a:xfrm rot="5400000">
            <a:off x="2191642" y="3715642"/>
            <a:ext cx="3846316"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583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26133284"/>
              </p:ext>
            </p:extLst>
          </p:nvPr>
        </p:nvGraphicFramePr>
        <p:xfrm>
          <a:off x="228600" y="1447800"/>
          <a:ext cx="8610600" cy="41910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838200">
                <a:tc>
                  <a:txBody>
                    <a:bodyPr/>
                    <a:lstStyle/>
                    <a:p>
                      <a:endParaRPr lang="en-US" sz="1400" b="0" dirty="0">
                        <a:solidFill>
                          <a:sysClr val="windowText" lastClr="000000"/>
                        </a:solidFill>
                      </a:endParaRPr>
                    </a:p>
                  </a:txBody>
                  <a:tcPr>
                    <a:lnL w="12700" cmpd="sng">
                      <a:noFill/>
                    </a:lnL>
                    <a:lnR w="12700" cmpd="sng">
                      <a:noFill/>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indent="-166688">
                        <a:buFont typeface="Arial" pitchFamily="34" charset="0"/>
                        <a:buChar char="•"/>
                      </a:pPr>
                      <a:r>
                        <a:rPr lang="en-US" sz="1400" b="0" baseline="0" dirty="0">
                          <a:solidFill>
                            <a:sysClr val="windowText" lastClr="000000"/>
                          </a:solidFill>
                        </a:rPr>
                        <a:t>Assess both potential and receptivity of customers</a:t>
                      </a:r>
                    </a:p>
                    <a:p>
                      <a:pPr marL="166688" indent="-166688">
                        <a:buFont typeface="Arial" pitchFamily="34" charset="0"/>
                        <a:buChar char="•"/>
                      </a:pPr>
                      <a:r>
                        <a:rPr lang="en-US" sz="1400" b="0" baseline="0" dirty="0">
                          <a:solidFill>
                            <a:sysClr val="windowText" lastClr="000000"/>
                          </a:solidFill>
                        </a:rPr>
                        <a:t>Develop receptivity scores for customers based on demonstrated behavior</a:t>
                      </a:r>
                    </a:p>
                  </a:txBody>
                  <a:tcPr anchor="ctr">
                    <a:lnL w="12700" cmpd="sng">
                      <a:noFill/>
                    </a:lnL>
                    <a:lnR w="12700" cmpd="sng">
                      <a:noFill/>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38200">
                <a:tc>
                  <a:txBody>
                    <a:bodyPr/>
                    <a:lstStyle/>
                    <a:p>
                      <a:endParaRPr lang="en-US" sz="1400" b="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indent="-166688">
                        <a:buFont typeface="Arial" charset="0"/>
                        <a:buChar char="•"/>
                      </a:pPr>
                      <a:r>
                        <a:rPr lang="en-US" sz="1400" b="0" baseline="0" dirty="0">
                          <a:solidFill>
                            <a:sysClr val="windowText" lastClr="000000"/>
                          </a:solidFill>
                        </a:rPr>
                        <a:t>Segment customers based on their attitudes and behaviors</a:t>
                      </a:r>
                    </a:p>
                    <a:p>
                      <a:pPr marL="166688" indent="-166688">
                        <a:buFont typeface="Arial" charset="0"/>
                        <a:buChar char="•"/>
                      </a:pPr>
                      <a:r>
                        <a:rPr lang="en-US" sz="1400" b="0" baseline="0" dirty="0">
                          <a:solidFill>
                            <a:sysClr val="windowText" lastClr="000000"/>
                          </a:solidFill>
                        </a:rPr>
                        <a:t>Segments have varying brand potential and different messaging implications </a:t>
                      </a:r>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38200">
                <a:tc>
                  <a:txBody>
                    <a:bodyPr/>
                    <a:lstStyle/>
                    <a:p>
                      <a:endParaRPr lang="en-US" sz="1400" b="0" dirty="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a:solidFill>
                            <a:sysClr val="windowText" lastClr="000000"/>
                          </a:solidFill>
                        </a:rPr>
                        <a:t>Assess</a:t>
                      </a:r>
                      <a:r>
                        <a:rPr lang="en-US" sz="1400" b="0" baseline="0" dirty="0">
                          <a:solidFill>
                            <a:sysClr val="windowText" lastClr="000000"/>
                          </a:solidFill>
                        </a:rPr>
                        <a:t> demand for product in different scenarios (product attributes, patient subpopulations</a:t>
                      </a:r>
                      <a:r>
                        <a:rPr lang="en-US" sz="1400" b="0" baseline="0">
                          <a:solidFill>
                            <a:sysClr val="windowText" lastClr="000000"/>
                          </a:solidFill>
                        </a:rPr>
                        <a:t>, etc.)</a:t>
                      </a:r>
                    </a:p>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baseline="0">
                          <a:solidFill>
                            <a:sysClr val="windowText" lastClr="000000"/>
                          </a:solidFill>
                        </a:rPr>
                        <a:t>Understand how behaviors change as a result of market events</a:t>
                      </a:r>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38200">
                <a:tc>
                  <a:txBody>
                    <a:bodyPr/>
                    <a:lstStyle/>
                    <a:p>
                      <a:endParaRPr lang="en-US" sz="1400" b="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a:solidFill>
                            <a:sysClr val="windowText" lastClr="000000"/>
                          </a:solidFill>
                        </a:rPr>
                        <a:t>Understand</a:t>
                      </a:r>
                      <a:r>
                        <a:rPr lang="en-US" sz="1400" b="0" baseline="0" dirty="0">
                          <a:solidFill>
                            <a:sysClr val="windowText" lastClr="000000"/>
                          </a:solidFill>
                        </a:rPr>
                        <a:t> how differences in a product’s underlying attributes impact it usage in the marketplace</a:t>
                      </a:r>
                    </a:p>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baseline="0" dirty="0">
                          <a:solidFill>
                            <a:sysClr val="windowText" lastClr="000000"/>
                          </a:solidFill>
                        </a:rPr>
                        <a:t>Common approach for products still in clinical trials</a:t>
                      </a:r>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38200">
                <a:tc>
                  <a:txBody>
                    <a:bodyPr/>
                    <a:lstStyle/>
                    <a:p>
                      <a:endParaRPr lang="en-US" sz="1400" b="0" dirty="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a:solidFill>
                            <a:sysClr val="windowText" lastClr="000000"/>
                          </a:solidFill>
                        </a:rPr>
                        <a:t>Identifiers</a:t>
                      </a:r>
                      <a:r>
                        <a:rPr lang="en-US" sz="1400" b="0" baseline="0" dirty="0">
                          <a:solidFill>
                            <a:sysClr val="windowText" lastClr="000000"/>
                          </a:solidFill>
                        </a:rPr>
                        <a:t> influences of physician behavior</a:t>
                      </a:r>
                    </a:p>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baseline="0" dirty="0">
                          <a:solidFill>
                            <a:sysClr val="windowText" lastClr="000000"/>
                          </a:solidFill>
                        </a:rPr>
                        <a:t>Identify/validate academic KOLs as well as clinical KOLs</a:t>
                      </a:r>
                      <a:endParaRPr lang="en-US" sz="1400" b="0" dirty="0">
                        <a:solidFill>
                          <a:sysClr val="windowText" lastClr="000000"/>
                        </a:solidFill>
                      </a:endParaRPr>
                    </a:p>
                    <a:p>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What types of projects have I used R for?</a:t>
            </a:r>
          </a:p>
        </p:txBody>
      </p:sp>
      <p:sp>
        <p:nvSpPr>
          <p:cNvPr id="4" name="Rectangle 3"/>
          <p:cNvSpPr/>
          <p:nvPr/>
        </p:nvSpPr>
        <p:spPr bwMode="auto">
          <a:xfrm>
            <a:off x="304800" y="15240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Targetin</a:t>
            </a:r>
            <a:r>
              <a:rPr lang="en-US" b="1" dirty="0">
                <a:solidFill>
                  <a:schemeClr val="bg1"/>
                </a:solidFill>
              </a:rPr>
              <a:t>g</a:t>
            </a:r>
            <a:endParaRPr kumimoji="0" lang="en-US" sz="1400" b="1" i="0" u="none" strike="noStrike" cap="none" normalizeH="0" baseline="0" dirty="0">
              <a:ln>
                <a:noFill/>
              </a:ln>
              <a:solidFill>
                <a:schemeClr val="bg1"/>
              </a:solidFill>
              <a:effectLst/>
              <a:latin typeface="Arial" charset="0"/>
            </a:endParaRPr>
          </a:p>
        </p:txBody>
      </p:sp>
      <p:sp>
        <p:nvSpPr>
          <p:cNvPr id="5" name="Rectangle 4"/>
          <p:cNvSpPr/>
          <p:nvPr/>
        </p:nvSpPr>
        <p:spPr bwMode="auto">
          <a:xfrm>
            <a:off x="304800" y="2358241"/>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Segmentation</a:t>
            </a:r>
          </a:p>
        </p:txBody>
      </p:sp>
      <p:sp>
        <p:nvSpPr>
          <p:cNvPr id="6" name="Rectangle 5"/>
          <p:cNvSpPr/>
          <p:nvPr/>
        </p:nvSpPr>
        <p:spPr bwMode="auto">
          <a:xfrm>
            <a:off x="304800" y="32004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Demand Estimation/Forecast</a:t>
            </a:r>
          </a:p>
        </p:txBody>
      </p:sp>
      <p:sp>
        <p:nvSpPr>
          <p:cNvPr id="7" name="Rectangle 6"/>
          <p:cNvSpPr/>
          <p:nvPr/>
        </p:nvSpPr>
        <p:spPr bwMode="auto">
          <a:xfrm>
            <a:off x="304800" y="40386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Conjoint</a:t>
            </a:r>
          </a:p>
        </p:txBody>
      </p:sp>
      <p:sp>
        <p:nvSpPr>
          <p:cNvPr id="8" name="Rectangle 7"/>
          <p:cNvSpPr/>
          <p:nvPr/>
        </p:nvSpPr>
        <p:spPr bwMode="auto">
          <a:xfrm>
            <a:off x="304800" y="48768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b="1" dirty="0">
                <a:solidFill>
                  <a:schemeClr val="bg1"/>
                </a:solidFill>
              </a:rPr>
              <a:t>Influence Mapping</a:t>
            </a:r>
            <a:endParaRPr kumimoji="0" lang="en-US" sz="1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7416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has your experience been with R?</a:t>
            </a:r>
          </a:p>
        </p:txBody>
      </p:sp>
      <p:sp>
        <p:nvSpPr>
          <p:cNvPr id="4" name="Rectangle 3"/>
          <p:cNvSpPr/>
          <p:nvPr/>
        </p:nvSpPr>
        <p:spPr bwMode="auto">
          <a:xfrm>
            <a:off x="76200" y="1371600"/>
            <a:ext cx="2895601"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Types of Projects</a:t>
            </a:r>
            <a:endParaRPr kumimoji="0" lang="en-US" sz="1400" b="0" i="0" u="none" strike="noStrike" cap="none" normalizeH="0" baseline="0" dirty="0">
              <a:ln>
                <a:noFill/>
              </a:ln>
              <a:solidFill>
                <a:schemeClr val="bg1"/>
              </a:solidFill>
              <a:effectLst/>
            </a:endParaRPr>
          </a:p>
        </p:txBody>
      </p:sp>
      <p:sp>
        <p:nvSpPr>
          <p:cNvPr id="5" name="Rectangle 4"/>
          <p:cNvSpPr/>
          <p:nvPr/>
        </p:nvSpPr>
        <p:spPr>
          <a:xfrm>
            <a:off x="76201" y="1676400"/>
            <a:ext cx="2895600" cy="4191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i="1" dirty="0">
                <a:solidFill>
                  <a:schemeClr val="tx1"/>
                </a:solidFill>
              </a:rPr>
              <a:t>…</a:t>
            </a:r>
          </a:p>
          <a:p>
            <a:pPr algn="l"/>
            <a:endParaRPr lang="en-US" i="1" dirty="0">
              <a:solidFill>
                <a:schemeClr val="tx1"/>
              </a:solidFill>
            </a:endParaRPr>
          </a:p>
        </p:txBody>
      </p:sp>
      <p:sp>
        <p:nvSpPr>
          <p:cNvPr id="6" name="Rectangle 5"/>
          <p:cNvSpPr/>
          <p:nvPr/>
        </p:nvSpPr>
        <p:spPr bwMode="auto">
          <a:xfrm>
            <a:off x="3124200" y="1371600"/>
            <a:ext cx="2895601"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Things You’ve done with R</a:t>
            </a:r>
            <a:endParaRPr kumimoji="0" lang="en-US" sz="1400" b="0" i="0" u="none" strike="noStrike" cap="none" normalizeH="0" baseline="0" dirty="0">
              <a:ln>
                <a:noFill/>
              </a:ln>
              <a:solidFill>
                <a:schemeClr val="bg1"/>
              </a:solidFill>
              <a:effectLst/>
            </a:endParaRPr>
          </a:p>
        </p:txBody>
      </p:sp>
      <p:sp>
        <p:nvSpPr>
          <p:cNvPr id="7" name="Rectangle 6"/>
          <p:cNvSpPr/>
          <p:nvPr/>
        </p:nvSpPr>
        <p:spPr>
          <a:xfrm>
            <a:off x="3124201" y="1676400"/>
            <a:ext cx="2895600" cy="4191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i="1" dirty="0">
                <a:solidFill>
                  <a:schemeClr val="tx1"/>
                </a:solidFill>
              </a:rPr>
              <a:t>…</a:t>
            </a:r>
          </a:p>
          <a:p>
            <a:pPr algn="l"/>
            <a:endParaRPr lang="en-US" i="1" dirty="0">
              <a:solidFill>
                <a:schemeClr val="tx1"/>
              </a:solidFill>
            </a:endParaRPr>
          </a:p>
        </p:txBody>
      </p:sp>
      <p:sp>
        <p:nvSpPr>
          <p:cNvPr id="8" name="Rectangle 7"/>
          <p:cNvSpPr/>
          <p:nvPr/>
        </p:nvSpPr>
        <p:spPr bwMode="auto">
          <a:xfrm>
            <a:off x="6172201" y="1371600"/>
            <a:ext cx="2895601"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Problems with R</a:t>
            </a:r>
            <a:endParaRPr kumimoji="0" lang="en-US" sz="1400" b="0" i="0" u="none" strike="noStrike" cap="none" normalizeH="0" baseline="0" dirty="0">
              <a:ln>
                <a:noFill/>
              </a:ln>
              <a:solidFill>
                <a:schemeClr val="bg1"/>
              </a:solidFill>
              <a:effectLst/>
            </a:endParaRPr>
          </a:p>
        </p:txBody>
      </p:sp>
      <p:sp>
        <p:nvSpPr>
          <p:cNvPr id="9" name="Rectangle 8"/>
          <p:cNvSpPr/>
          <p:nvPr/>
        </p:nvSpPr>
        <p:spPr>
          <a:xfrm>
            <a:off x="6172202" y="1676400"/>
            <a:ext cx="2895600" cy="4191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i="1" dirty="0">
                <a:solidFill>
                  <a:schemeClr val="tx1"/>
                </a:solidFill>
              </a:rPr>
              <a:t>…</a:t>
            </a:r>
          </a:p>
          <a:p>
            <a:pPr algn="l"/>
            <a:endParaRPr lang="en-US" i="1" dirty="0">
              <a:solidFill>
                <a:schemeClr val="tx1"/>
              </a:solidFill>
            </a:endParaRPr>
          </a:p>
        </p:txBody>
      </p:sp>
      <p:sp>
        <p:nvSpPr>
          <p:cNvPr id="10" name="Take-away Box"/>
          <p:cNvSpPr/>
          <p:nvPr/>
        </p:nvSpPr>
        <p:spPr bwMode="blackWhite">
          <a:xfrm>
            <a:off x="0" y="6062472"/>
            <a:ext cx="9144000" cy="490728"/>
          </a:xfrm>
          <a:prstGeom prst="roundRect">
            <a:avLst>
              <a:gd name="adj" fmla="val 0"/>
            </a:avLst>
          </a:prstGeom>
          <a:solidFill>
            <a:srgbClr val="C7CBD7"/>
          </a:solidFill>
          <a:ln w="12700" cap="flat" cmpd="sng" algn="ctr">
            <a:noFill/>
            <a:prstDash val="solid"/>
            <a:round/>
            <a:headEnd type="none" w="med" len="med"/>
            <a:tailEnd type="none" w="med" len="med"/>
          </a:ln>
          <a:effectLst/>
        </p:spPr>
        <p:txBody>
          <a:bodyPr vert="horz" wrap="square" lIns="100584" tIns="45720" rIns="100584" bIns="45720" numCol="1" rtlCol="0" anchor="ctr"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r>
              <a:rPr lang="en-US" strike="noStrike" cap="none" normalizeH="0" dirty="0">
                <a:ln>
                  <a:noFill/>
                </a:ln>
                <a:solidFill>
                  <a:srgbClr val="000000"/>
                </a:solidFill>
                <a:effectLst/>
                <a:latin typeface="Arial"/>
              </a:rPr>
              <a:t>We’re starting a pilot to improve support for R as an analytics platform at ZS.  We want your feedback; it will help us tailor our training/onboarding materials and feed into development of ZS-specific R packages.</a:t>
            </a:r>
          </a:p>
        </p:txBody>
      </p:sp>
    </p:spTree>
    <p:extLst>
      <p:ext uri="{BB962C8B-B14F-4D97-AF65-F5344CB8AC3E}">
        <p14:creationId xmlns:p14="http://schemas.microsoft.com/office/powerpoint/2010/main" val="170395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2186050"/>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5" name="Rectangle 4"/>
          <p:cNvSpPr/>
          <p:nvPr/>
        </p:nvSpPr>
        <p:spPr bwMode="auto">
          <a:xfrm>
            <a:off x="0" y="2186050"/>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 and what can we use it for?</a:t>
            </a:r>
          </a:p>
          <a:p>
            <a:endParaRPr lang="en-US" dirty="0"/>
          </a:p>
          <a:p>
            <a:r>
              <a:rPr lang="en-US" dirty="0"/>
              <a:t>The basics</a:t>
            </a:r>
          </a:p>
          <a:p>
            <a:endParaRPr lang="en-US" dirty="0"/>
          </a:p>
          <a:p>
            <a:r>
              <a:rPr lang="en-US" dirty="0"/>
              <a:t>Data manipulation and visualization</a:t>
            </a:r>
          </a:p>
          <a:p>
            <a:pPr lvl="1"/>
            <a:r>
              <a:rPr lang="en-US" dirty="0"/>
              <a:t>Case study: Baby names</a:t>
            </a:r>
          </a:p>
          <a:p>
            <a:endParaRPr lang="en-US" dirty="0"/>
          </a:p>
          <a:p>
            <a:r>
              <a:rPr lang="en-US" dirty="0"/>
              <a:t>Predictive modeling</a:t>
            </a:r>
          </a:p>
          <a:p>
            <a:pPr lvl="1"/>
            <a:r>
              <a:rPr lang="en-US" dirty="0"/>
              <a:t>Case study: Surviving the Titanic</a:t>
            </a:r>
          </a:p>
        </p:txBody>
      </p:sp>
    </p:spTree>
    <p:extLst>
      <p:ext uri="{BB962C8B-B14F-4D97-AF65-F5344CB8AC3E}">
        <p14:creationId xmlns:p14="http://schemas.microsoft.com/office/powerpoint/2010/main" val="231582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 data structure resembles that of other programming languages</a:t>
            </a:r>
          </a:p>
        </p:txBody>
      </p:sp>
      <p:sp>
        <p:nvSpPr>
          <p:cNvPr id="4" name="Rectangle 3"/>
          <p:cNvSpPr/>
          <p:nvPr/>
        </p:nvSpPr>
        <p:spPr>
          <a:xfrm>
            <a:off x="152400" y="1981200"/>
            <a:ext cx="4419600" cy="3810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0" y="1981200"/>
            <a:ext cx="4343400" cy="3810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bwMode="auto">
          <a:xfrm>
            <a:off x="152400" y="1676400"/>
            <a:ext cx="4419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R’s core data types</a:t>
            </a:r>
            <a:endParaRPr kumimoji="0" lang="en-US" sz="1400" b="0" i="0" u="none" strike="noStrike" cap="none" normalizeH="0" baseline="0" dirty="0">
              <a:ln>
                <a:noFill/>
              </a:ln>
              <a:solidFill>
                <a:schemeClr val="bg1"/>
              </a:solidFill>
              <a:effectLst/>
            </a:endParaRPr>
          </a:p>
        </p:txBody>
      </p:sp>
      <p:sp>
        <p:nvSpPr>
          <p:cNvPr id="7" name="Rectangle 6"/>
          <p:cNvSpPr/>
          <p:nvPr/>
        </p:nvSpPr>
        <p:spPr bwMode="auto">
          <a:xfrm>
            <a:off x="4572000" y="1676400"/>
            <a:ext cx="43434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R’s capabilities versus other tools</a:t>
            </a:r>
            <a:endParaRPr kumimoji="0" lang="en-US" sz="1400" b="0" i="0" u="none" strike="noStrike" cap="none" normalizeH="0" baseline="0" dirty="0">
              <a:ln>
                <a:noFill/>
              </a:ln>
              <a:solidFill>
                <a:schemeClr val="bg1"/>
              </a:solidFill>
              <a:effectLst/>
            </a:endParaRPr>
          </a:p>
        </p:txBody>
      </p:sp>
      <p:sp>
        <p:nvSpPr>
          <p:cNvPr id="8" name="Rectangle 7"/>
          <p:cNvSpPr/>
          <p:nvPr/>
        </p:nvSpPr>
        <p:spPr bwMode="auto">
          <a:xfrm>
            <a:off x="533400" y="2427019"/>
            <a:ext cx="1752600" cy="685800"/>
          </a:xfrm>
          <a:prstGeom prst="rect">
            <a:avLst/>
          </a:prstGeom>
          <a:solidFill>
            <a:schemeClr val="accent2">
              <a:lumMod val="60000"/>
              <a:lumOff val="40000"/>
            </a:schemeClr>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Numeric</a:t>
            </a:r>
          </a:p>
        </p:txBody>
      </p:sp>
      <p:sp>
        <p:nvSpPr>
          <p:cNvPr id="9" name="Rectangle 8"/>
          <p:cNvSpPr/>
          <p:nvPr/>
        </p:nvSpPr>
        <p:spPr bwMode="auto">
          <a:xfrm>
            <a:off x="2438400" y="2427019"/>
            <a:ext cx="1752600" cy="685800"/>
          </a:xfrm>
          <a:prstGeom prst="rect">
            <a:avLst/>
          </a:prstGeom>
          <a:solidFill>
            <a:schemeClr val="accent2">
              <a:lumMod val="60000"/>
              <a:lumOff val="40000"/>
            </a:schemeClr>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Character</a:t>
            </a:r>
          </a:p>
        </p:txBody>
      </p:sp>
      <p:sp>
        <p:nvSpPr>
          <p:cNvPr id="10" name="Rectangle 9"/>
          <p:cNvSpPr/>
          <p:nvPr/>
        </p:nvSpPr>
        <p:spPr bwMode="auto">
          <a:xfrm>
            <a:off x="533400" y="3265219"/>
            <a:ext cx="1752600" cy="685800"/>
          </a:xfrm>
          <a:prstGeom prst="rect">
            <a:avLst/>
          </a:prstGeom>
          <a:solidFill>
            <a:schemeClr val="accent2">
              <a:lumMod val="60000"/>
              <a:lumOff val="40000"/>
            </a:schemeClr>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Logical</a:t>
            </a:r>
          </a:p>
        </p:txBody>
      </p:sp>
      <p:sp>
        <p:nvSpPr>
          <p:cNvPr id="11" name="Rectangle 10"/>
          <p:cNvSpPr/>
          <p:nvPr/>
        </p:nvSpPr>
        <p:spPr bwMode="auto">
          <a:xfrm>
            <a:off x="2438400" y="3265219"/>
            <a:ext cx="1752600" cy="685800"/>
          </a:xfrm>
          <a:prstGeom prst="rect">
            <a:avLst/>
          </a:prstGeom>
          <a:solidFill>
            <a:schemeClr val="accent2"/>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Factor</a:t>
            </a:r>
          </a:p>
        </p:txBody>
      </p:sp>
      <p:sp>
        <p:nvSpPr>
          <p:cNvPr id="13" name="Down Arrow 12"/>
          <p:cNvSpPr/>
          <p:nvPr/>
        </p:nvSpPr>
        <p:spPr>
          <a:xfrm rot="10800000" flipH="1">
            <a:off x="2998673" y="4017150"/>
            <a:ext cx="629640" cy="42114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txBox="1">
            <a:spLocks/>
          </p:cNvSpPr>
          <p:nvPr/>
        </p:nvSpPr>
        <p:spPr>
          <a:xfrm>
            <a:off x="2246693" y="4203762"/>
            <a:ext cx="2096707" cy="14350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a:t>Factors have a finite number of levels and act as categorical variables for models</a:t>
            </a:r>
          </a:p>
        </p:txBody>
      </p:sp>
      <p:graphicFrame>
        <p:nvGraphicFramePr>
          <p:cNvPr id="15" name="Table 14"/>
          <p:cNvGraphicFramePr>
            <a:graphicFrameLocks noGrp="1"/>
          </p:cNvGraphicFramePr>
          <p:nvPr>
            <p:extLst>
              <p:ext uri="{D42A27DB-BD31-4B8C-83A1-F6EECF244321}">
                <p14:modId xmlns:p14="http://schemas.microsoft.com/office/powerpoint/2010/main" val="228614758"/>
              </p:ext>
            </p:extLst>
          </p:nvPr>
        </p:nvGraphicFramePr>
        <p:xfrm>
          <a:off x="4724400" y="2450275"/>
          <a:ext cx="4038600" cy="1600200"/>
        </p:xfrm>
        <a:graphic>
          <a:graphicData uri="http://schemas.openxmlformats.org/drawingml/2006/table">
            <a:tbl>
              <a:tblPr firstRow="1" bandRow="1">
                <a:tableStyleId>{5C22544A-7EE6-4342-B048-85BDC9FD1C3A}</a:tableStyleId>
              </a:tblPr>
              <a:tblGrid>
                <a:gridCol w="1504576">
                  <a:extLst>
                    <a:ext uri="{9D8B030D-6E8A-4147-A177-3AD203B41FA5}">
                      <a16:colId xmlns:a16="http://schemas.microsoft.com/office/drawing/2014/main" val="20000"/>
                    </a:ext>
                  </a:extLst>
                </a:gridCol>
                <a:gridCol w="1267012">
                  <a:extLst>
                    <a:ext uri="{9D8B030D-6E8A-4147-A177-3AD203B41FA5}">
                      <a16:colId xmlns:a16="http://schemas.microsoft.com/office/drawing/2014/main" val="20001"/>
                    </a:ext>
                  </a:extLst>
                </a:gridCol>
                <a:gridCol w="1267012">
                  <a:extLst>
                    <a:ext uri="{9D8B030D-6E8A-4147-A177-3AD203B41FA5}">
                      <a16:colId xmlns:a16="http://schemas.microsoft.com/office/drawing/2014/main" val="20002"/>
                    </a:ext>
                  </a:extLst>
                </a:gridCol>
              </a:tblGrid>
              <a:tr h="533400">
                <a:tc>
                  <a:txBody>
                    <a:bodyPr/>
                    <a:lstStyle/>
                    <a:p>
                      <a:pPr algn="ctr"/>
                      <a:endParaRPr lang="en-US" sz="1400" dirty="0">
                        <a:solidFill>
                          <a:schemeClr val="tx1"/>
                        </a:solidFill>
                      </a:endParaRPr>
                    </a:p>
                  </a:txBody>
                  <a:tcPr anchor="ctr">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pPr algn="ctr"/>
                      <a:r>
                        <a:rPr lang="en-US" sz="1400" dirty="0">
                          <a:solidFill>
                            <a:schemeClr val="tx1"/>
                          </a:solidFill>
                        </a:rPr>
                        <a:t>Linear</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pPr algn="ctr"/>
                      <a:r>
                        <a:rPr lang="en-US" sz="1400" dirty="0">
                          <a:solidFill>
                            <a:schemeClr val="tx1"/>
                          </a:solidFill>
                        </a:rPr>
                        <a:t>Rectangular</a:t>
                      </a:r>
                    </a:p>
                  </a:txBody>
                  <a:tcPr anchor="ct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533400">
                <a:tc>
                  <a:txBody>
                    <a:bodyPr/>
                    <a:lstStyle/>
                    <a:p>
                      <a:pPr algn="ctr"/>
                      <a:r>
                        <a:rPr lang="en-US" sz="1400" b="1" dirty="0">
                          <a:solidFill>
                            <a:schemeClr val="tx1"/>
                          </a:solidFill>
                        </a:rPr>
                        <a:t>Homogenous</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400" dirty="0">
                          <a:solidFill>
                            <a:schemeClr val="tx1"/>
                          </a:solidFill>
                        </a:rPr>
                        <a:t>Vector</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400" dirty="0">
                          <a:solidFill>
                            <a:schemeClr val="tx1"/>
                          </a:solidFill>
                        </a:rPr>
                        <a:t>Matrix</a:t>
                      </a:r>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533400">
                <a:tc>
                  <a:txBody>
                    <a:bodyPr/>
                    <a:lstStyle/>
                    <a:p>
                      <a:pPr algn="ctr"/>
                      <a:r>
                        <a:rPr lang="en-US" sz="1400" b="1" dirty="0">
                          <a:solidFill>
                            <a:schemeClr val="tx1"/>
                          </a:solidFill>
                        </a:rPr>
                        <a:t>Heterogeneous</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pPr algn="ctr"/>
                      <a:r>
                        <a:rPr lang="en-US" sz="1400" dirty="0">
                          <a:solidFill>
                            <a:schemeClr val="tx1"/>
                          </a:solidFill>
                        </a:rPr>
                        <a:t>List</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pPr algn="ctr"/>
                      <a:r>
                        <a:rPr lang="en-US" sz="1400" dirty="0">
                          <a:solidFill>
                            <a:schemeClr val="tx1"/>
                          </a:solidFill>
                        </a:rPr>
                        <a:t>Data Frame</a:t>
                      </a:r>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10002"/>
                  </a:ext>
                </a:extLst>
              </a:tr>
            </a:tbl>
          </a:graphicData>
        </a:graphic>
      </p:graphicFrame>
      <p:sp>
        <p:nvSpPr>
          <p:cNvPr id="16" name="Down Arrow 15"/>
          <p:cNvSpPr/>
          <p:nvPr/>
        </p:nvSpPr>
        <p:spPr>
          <a:xfrm rot="10800000" flipH="1">
            <a:off x="7799273" y="3982938"/>
            <a:ext cx="629640" cy="42114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itle 1"/>
          <p:cNvSpPr txBox="1">
            <a:spLocks/>
          </p:cNvSpPr>
          <p:nvPr/>
        </p:nvSpPr>
        <p:spPr>
          <a:xfrm>
            <a:off x="7427025" y="4294294"/>
            <a:ext cx="1371600" cy="75173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a:t>Equivalent of SAS dataset</a:t>
            </a: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
        <p:nvSpPr>
          <p:cNvPr id="18" name="Rectangular Callout 17"/>
          <p:cNvSpPr/>
          <p:nvPr/>
        </p:nvSpPr>
        <p:spPr bwMode="auto">
          <a:xfrm>
            <a:off x="5761016" y="4294294"/>
            <a:ext cx="1666009" cy="762000"/>
          </a:xfrm>
          <a:prstGeom prst="wedgeRectCallout">
            <a:avLst>
              <a:gd name="adj1" fmla="val 52202"/>
              <a:gd name="adj2" fmla="val -82695"/>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Matrices, unlike, data frames, can only have one type of data (e.g. only numeric or only character)</a:t>
            </a:r>
            <a:endParaRPr kumimoji="0" 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28931945"/>
      </p:ext>
    </p:extLst>
  </p:cSld>
  <p:clrMapOvr>
    <a:masterClrMapping/>
  </p:clrMapOvr>
</p:sld>
</file>

<file path=ppt/theme/theme1.xml><?xml version="1.0" encoding="utf-8"?>
<a:theme xmlns:a="http://schemas.openxmlformats.org/drawingml/2006/main" name="ZS Report 6.1">
  <a:themeElements>
    <a:clrScheme name="ZS Standard Colors">
      <a:dk1>
        <a:srgbClr val="000000"/>
      </a:dk1>
      <a:lt1>
        <a:srgbClr val="FFFFFF"/>
      </a:lt1>
      <a:dk2>
        <a:srgbClr val="506772"/>
      </a:dk2>
      <a:lt2>
        <a:srgbClr val="688A92"/>
      </a:lt2>
      <a:accent1>
        <a:srgbClr val="00694A"/>
      </a:accent1>
      <a:accent2>
        <a:srgbClr val="FF7D00"/>
      </a:accent2>
      <a:accent3>
        <a:srgbClr val="076AB5"/>
      </a:accent3>
      <a:accent4>
        <a:srgbClr val="BF9761"/>
      </a:accent4>
      <a:accent5>
        <a:srgbClr val="9D9E9C"/>
      </a:accent5>
      <a:accent6>
        <a:srgbClr val="A41128"/>
      </a:accent6>
      <a:hlink>
        <a:srgbClr val="076AB5"/>
      </a:hlink>
      <a:folHlink>
        <a:srgbClr val="9D9E9C"/>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8A92"/>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rgbClr val="688A92"/>
        </a:solid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CA" sz="14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ZS Report 6.1</Template>
  <TotalTime>2517</TotalTime>
  <Words>2856</Words>
  <Application>Microsoft Office PowerPoint</Application>
  <PresentationFormat>On-screen Show (4:3)</PresentationFormat>
  <Paragraphs>674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Courier New</vt:lpstr>
      <vt:lpstr>Wingdings</vt:lpstr>
      <vt:lpstr>ZS Report 6.1</vt:lpstr>
      <vt:lpstr>PowerPoint Presentation</vt:lpstr>
      <vt:lpstr>Agenda</vt:lpstr>
      <vt:lpstr>R is a complete tool for data manipulation, visualization, and modeling</vt:lpstr>
      <vt:lpstr>…but R is not the best tool for everything</vt:lpstr>
      <vt:lpstr>With R, we can build and interpret models quickly in the same platform, speeding up the delivery of business analytics</vt:lpstr>
      <vt:lpstr>What types of projects have I used R for?</vt:lpstr>
      <vt:lpstr>What has your experience been with R?</vt:lpstr>
      <vt:lpstr>Agenda</vt:lpstr>
      <vt:lpstr>R’s data structure resembles that of other programming languages</vt:lpstr>
      <vt:lpstr>Basic toolkit</vt:lpstr>
      <vt:lpstr>The plyr package implements the split-apply-combine framework, which is used for data transformations</vt:lpstr>
      <vt:lpstr>The ddply function is the workhorse of the plyr package</vt:lpstr>
      <vt:lpstr>The reshape package assists with normalization and de-normalization transformations</vt:lpstr>
      <vt:lpstr>Agenda</vt:lpstr>
      <vt:lpstr>Case Study: Baby Names</vt:lpstr>
      <vt:lpstr>Case Study: Baby Names Summarizing the data</vt:lpstr>
      <vt:lpstr>Case Study: Baby Names Some quick summaries</vt:lpstr>
      <vt:lpstr>Case Study: Baby Names Summary of name length</vt:lpstr>
      <vt:lpstr>Case Study: Baby Names Summary of name popularity over time by first letter</vt:lpstr>
      <vt:lpstr>Case Study: Baby Names Popularity of “common” names over time</vt:lpstr>
      <vt:lpstr>Case Study: Baby Names Most popular names of 2008 over the last 20 years</vt:lpstr>
      <vt:lpstr>Agenda</vt:lpstr>
      <vt:lpstr>Case Study: Surviving the Titanic</vt:lpstr>
      <vt:lpstr>Case Study: Surviving the Titanic Building some predictive models</vt:lpstr>
      <vt:lpstr>Case Study: Surviving the Titanic Predictive model options</vt:lpstr>
      <vt:lpstr>Case Study: Surviving the Titanic Simple decision tree</vt:lpstr>
      <vt:lpstr>Case Study: Surviving the Titanic How Random Forest works</vt:lpstr>
      <vt:lpstr>Case Study: Surviving the Titanic How Random Forest works</vt:lpstr>
      <vt:lpstr>Case Study: Surviving the Titanic Random Forest can help us get a sense for which variables are predictive</vt:lpstr>
      <vt:lpstr>Case Study: Surviving the Titanic Thinking about data in terms of frequent item sets is also useful; this is the basis for the apriori algorithm which makes association rules in transactional data</vt:lpstr>
      <vt:lpstr>Case Study: Surviving the Titanic All variables must be converted into “factors” for apriori</vt:lpstr>
      <vt:lpstr>Case Study: Surviving the Titanic Run apriori to find some association rules related to survival specifically</vt:lpstr>
      <vt:lpstr>Case Study: Surviving the Titanic Run apriori to find some association rules related to survival specifically</vt:lpstr>
      <vt:lpstr>Case Study: Surviving the Titanic Run apriori to find some association rules related to survival specifically</vt:lpstr>
      <vt:lpstr>Case Study: Surviving the Titanic Run apriori to find some association rules related to survival specifically</vt:lpstr>
      <vt:lpstr>That’s it!  Spread the word!</vt:lpstr>
    </vt:vector>
  </TitlesOfParts>
  <Manager/>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
  <dc:creator/>
  <cp:lastModifiedBy>Mohit Raut</cp:lastModifiedBy>
  <cp:revision>421</cp:revision>
  <cp:lastPrinted>2013-10-18T15:48:51Z</cp:lastPrinted>
  <dcterms:created xsi:type="dcterms:W3CDTF">2013-10-03T15:00:16Z</dcterms:created>
  <dcterms:modified xsi:type="dcterms:W3CDTF">2018-04-06T07:56:23Z</dcterms:modified>
</cp:coreProperties>
</file>