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76"/>
  </p:notesMasterIdLst>
  <p:handoutMasterIdLst>
    <p:handoutMasterId r:id="rId77"/>
  </p:handoutMasterIdLst>
  <p:sldIdLst>
    <p:sldId id="281" r:id="rId2"/>
    <p:sldId id="394" r:id="rId3"/>
    <p:sldId id="349" r:id="rId4"/>
    <p:sldId id="333" r:id="rId5"/>
    <p:sldId id="402" r:id="rId6"/>
    <p:sldId id="396" r:id="rId7"/>
    <p:sldId id="288" r:id="rId8"/>
    <p:sldId id="381" r:id="rId9"/>
    <p:sldId id="329" r:id="rId10"/>
    <p:sldId id="397" r:id="rId11"/>
    <p:sldId id="350" r:id="rId12"/>
    <p:sldId id="351" r:id="rId13"/>
    <p:sldId id="352" r:id="rId14"/>
    <p:sldId id="378" r:id="rId15"/>
    <p:sldId id="395" r:id="rId16"/>
    <p:sldId id="398" r:id="rId17"/>
    <p:sldId id="375" r:id="rId18"/>
    <p:sldId id="376" r:id="rId19"/>
    <p:sldId id="377" r:id="rId20"/>
    <p:sldId id="401" r:id="rId21"/>
    <p:sldId id="354" r:id="rId22"/>
    <p:sldId id="353" r:id="rId23"/>
    <p:sldId id="355" r:id="rId24"/>
    <p:sldId id="356" r:id="rId25"/>
    <p:sldId id="357" r:id="rId26"/>
    <p:sldId id="358" r:id="rId27"/>
    <p:sldId id="359" r:id="rId28"/>
    <p:sldId id="360" r:id="rId29"/>
    <p:sldId id="361" r:id="rId30"/>
    <p:sldId id="362" r:id="rId31"/>
    <p:sldId id="363" r:id="rId32"/>
    <p:sldId id="399" r:id="rId33"/>
    <p:sldId id="383" r:id="rId34"/>
    <p:sldId id="384" r:id="rId35"/>
    <p:sldId id="385" r:id="rId36"/>
    <p:sldId id="387" r:id="rId37"/>
    <p:sldId id="386" r:id="rId38"/>
    <p:sldId id="388" r:id="rId39"/>
    <p:sldId id="389" r:id="rId40"/>
    <p:sldId id="400" r:id="rId41"/>
    <p:sldId id="390" r:id="rId42"/>
    <p:sldId id="391" r:id="rId43"/>
    <p:sldId id="392" r:id="rId44"/>
    <p:sldId id="393" r:id="rId45"/>
    <p:sldId id="323" r:id="rId46"/>
    <p:sldId id="334" r:id="rId47"/>
    <p:sldId id="382" r:id="rId48"/>
    <p:sldId id="328" r:id="rId49"/>
    <p:sldId id="325" r:id="rId50"/>
    <p:sldId id="364" r:id="rId51"/>
    <p:sldId id="365" r:id="rId52"/>
    <p:sldId id="366" r:id="rId53"/>
    <p:sldId id="367" r:id="rId54"/>
    <p:sldId id="368" r:id="rId55"/>
    <p:sldId id="369" r:id="rId56"/>
    <p:sldId id="370" r:id="rId57"/>
    <p:sldId id="371" r:id="rId58"/>
    <p:sldId id="372" r:id="rId59"/>
    <p:sldId id="373" r:id="rId60"/>
    <p:sldId id="374" r:id="rId61"/>
    <p:sldId id="335" r:id="rId62"/>
    <p:sldId id="336" r:id="rId63"/>
    <p:sldId id="337" r:id="rId64"/>
    <p:sldId id="338" r:id="rId65"/>
    <p:sldId id="339" r:id="rId66"/>
    <p:sldId id="340" r:id="rId67"/>
    <p:sldId id="341" r:id="rId68"/>
    <p:sldId id="342" r:id="rId69"/>
    <p:sldId id="343" r:id="rId70"/>
    <p:sldId id="344" r:id="rId71"/>
    <p:sldId id="345" r:id="rId72"/>
    <p:sldId id="346" r:id="rId73"/>
    <p:sldId id="347" r:id="rId74"/>
    <p:sldId id="348" r:id="rId75"/>
  </p:sldIdLst>
  <p:sldSz cx="9144000" cy="6858000" type="screen4x3"/>
  <p:notesSz cx="7023100" cy="9309100"/>
  <p:defaultTextStyle>
    <a:defPPr>
      <a:defRPr lang="en-CA"/>
    </a:defPPr>
    <a:lvl1pPr algn="ctr" rtl="0" fontAlgn="base">
      <a:spcBef>
        <a:spcPct val="20000"/>
      </a:spcBef>
      <a:spcAft>
        <a:spcPct val="0"/>
      </a:spcAft>
      <a:defRPr sz="1400" kern="1200">
        <a:solidFill>
          <a:schemeClr val="tx1"/>
        </a:solidFill>
        <a:latin typeface="Arial" charset="0"/>
        <a:ea typeface="+mn-ea"/>
        <a:cs typeface="+mn-cs"/>
      </a:defRPr>
    </a:lvl1pPr>
    <a:lvl2pPr marL="457200" algn="ctr" rtl="0" fontAlgn="base">
      <a:spcBef>
        <a:spcPct val="20000"/>
      </a:spcBef>
      <a:spcAft>
        <a:spcPct val="0"/>
      </a:spcAft>
      <a:defRPr sz="1400" kern="1200">
        <a:solidFill>
          <a:schemeClr val="tx1"/>
        </a:solidFill>
        <a:latin typeface="Arial" charset="0"/>
        <a:ea typeface="+mn-ea"/>
        <a:cs typeface="+mn-cs"/>
      </a:defRPr>
    </a:lvl2pPr>
    <a:lvl3pPr marL="914400" algn="ctr" rtl="0" fontAlgn="base">
      <a:spcBef>
        <a:spcPct val="20000"/>
      </a:spcBef>
      <a:spcAft>
        <a:spcPct val="0"/>
      </a:spcAft>
      <a:defRPr sz="1400" kern="1200">
        <a:solidFill>
          <a:schemeClr val="tx1"/>
        </a:solidFill>
        <a:latin typeface="Arial" charset="0"/>
        <a:ea typeface="+mn-ea"/>
        <a:cs typeface="+mn-cs"/>
      </a:defRPr>
    </a:lvl3pPr>
    <a:lvl4pPr marL="1371600" algn="ctr" rtl="0" fontAlgn="base">
      <a:spcBef>
        <a:spcPct val="20000"/>
      </a:spcBef>
      <a:spcAft>
        <a:spcPct val="0"/>
      </a:spcAft>
      <a:defRPr sz="1400" kern="1200">
        <a:solidFill>
          <a:schemeClr val="tx1"/>
        </a:solidFill>
        <a:latin typeface="Arial" charset="0"/>
        <a:ea typeface="+mn-ea"/>
        <a:cs typeface="+mn-cs"/>
      </a:defRPr>
    </a:lvl4pPr>
    <a:lvl5pPr marL="1828800" algn="ctr" rtl="0" fontAlgn="base">
      <a:spcBef>
        <a:spcPct val="2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BBBBBA"/>
    <a:srgbClr val="0C8BEA"/>
    <a:srgbClr val="FFA645"/>
    <a:srgbClr val="0DA170"/>
    <a:srgbClr val="688A92"/>
    <a:srgbClr val="FFCC00"/>
    <a:srgbClr val="BF9761"/>
    <a:srgbClr val="D6B6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52" autoAdjust="0"/>
    <p:restoredTop sz="94660"/>
  </p:normalViewPr>
  <p:slideViewPr>
    <p:cSldViewPr>
      <p:cViewPr varScale="1">
        <p:scale>
          <a:sx n="114" d="100"/>
          <a:sy n="114" d="100"/>
        </p:scale>
        <p:origin x="174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cat>
            <c:strRef>
              <c:f>Sheet1!$A$2:$A$3</c:f>
              <c:strCache>
                <c:ptCount val="2"/>
                <c:pt idx="0">
                  <c:v>Out of bag</c:v>
                </c:pt>
                <c:pt idx="1">
                  <c:v>In bag</c:v>
                </c:pt>
              </c:strCache>
            </c:strRef>
          </c:cat>
          <c:val>
            <c:numRef>
              <c:f>Sheet1!$B$2:$B$3</c:f>
              <c:numCache>
                <c:formatCode>0%</c:formatCode>
                <c:ptCount val="2"/>
                <c:pt idx="0">
                  <c:v>0.33333333333333331</c:v>
                </c:pt>
                <c:pt idx="1">
                  <c:v>0.66666666666666663</c:v>
                </c:pt>
              </c:numCache>
            </c:numRef>
          </c:val>
          <c:extLst>
            <c:ext xmlns:c16="http://schemas.microsoft.com/office/drawing/2014/chart" uri="{C3380CC4-5D6E-409C-BE32-E72D297353CC}">
              <c16:uniqueId val="{00000000-989D-4564-807D-4179DFB949CC}"/>
            </c:ext>
          </c:extLst>
        </c:ser>
        <c:dLbls>
          <c:showLegendKey val="0"/>
          <c:showVal val="0"/>
          <c:showCatName val="0"/>
          <c:showSerName val="0"/>
          <c:showPercent val="0"/>
          <c:showBubbleSize val="0"/>
          <c:showLeaderLines val="1"/>
        </c:dLbls>
        <c:firstSliceAng val="0"/>
      </c:pieChart>
    </c:plotArea>
    <c:legend>
      <c:legendPos val="r"/>
      <c:layout>
        <c:manualLayout>
          <c:xMode val="edge"/>
          <c:yMode val="edge"/>
          <c:x val="0.54574329250510356"/>
          <c:y val="0.33448727446096188"/>
          <c:w val="0.34314559638378533"/>
          <c:h val="0.36934766242054551"/>
        </c:manualLayout>
      </c:layout>
      <c:overlay val="0"/>
      <c:txPr>
        <a:bodyPr/>
        <a:lstStyle/>
        <a:p>
          <a:pPr>
            <a:defRPr sz="12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C7BB43-2D8F-4686-BE73-976237723D95}"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7EAD13DD-E43D-480D-98A5-C4D1FE64693D}">
      <dgm:prSet phldrT="[Text]"/>
      <dgm:spPr/>
      <dgm:t>
        <a:bodyPr/>
        <a:lstStyle/>
        <a:p>
          <a:r>
            <a:rPr lang="en-US" dirty="0"/>
            <a:t>Data manipulation</a:t>
          </a:r>
        </a:p>
      </dgm:t>
    </dgm:pt>
    <dgm:pt modelId="{AB798C9B-59ED-44AA-90B9-CD0825A39628}" type="parTrans" cxnId="{0498223D-6AE0-42F2-A77E-B1AF351BA6EE}">
      <dgm:prSet/>
      <dgm:spPr/>
      <dgm:t>
        <a:bodyPr/>
        <a:lstStyle/>
        <a:p>
          <a:endParaRPr lang="en-US"/>
        </a:p>
      </dgm:t>
    </dgm:pt>
    <dgm:pt modelId="{E97E86B4-0BAA-4CB8-8BE6-F308409DB66E}" type="sibTrans" cxnId="{0498223D-6AE0-42F2-A77E-B1AF351BA6EE}">
      <dgm:prSet/>
      <dgm:spPr/>
      <dgm:t>
        <a:bodyPr/>
        <a:lstStyle/>
        <a:p>
          <a:endParaRPr lang="en-US"/>
        </a:p>
      </dgm:t>
    </dgm:pt>
    <dgm:pt modelId="{0B223815-60AC-4DB7-A16C-72D2BE19A59D}">
      <dgm:prSet phldrT="[Text]"/>
      <dgm:spPr/>
      <dgm:t>
        <a:bodyPr/>
        <a:lstStyle/>
        <a:p>
          <a:r>
            <a:rPr lang="en-US" dirty="0"/>
            <a:t>Data visualization</a:t>
          </a:r>
        </a:p>
      </dgm:t>
    </dgm:pt>
    <dgm:pt modelId="{44C1ADD4-3E74-4C41-BC93-0CD83C8075CA}" type="parTrans" cxnId="{6CB1D8F3-CB76-4DF5-B2E4-1AF1FCE72D53}">
      <dgm:prSet/>
      <dgm:spPr/>
      <dgm:t>
        <a:bodyPr/>
        <a:lstStyle/>
        <a:p>
          <a:endParaRPr lang="en-US"/>
        </a:p>
      </dgm:t>
    </dgm:pt>
    <dgm:pt modelId="{1230C633-4EE5-405F-9082-50408EA6C794}" type="sibTrans" cxnId="{6CB1D8F3-CB76-4DF5-B2E4-1AF1FCE72D53}">
      <dgm:prSet/>
      <dgm:spPr/>
      <dgm:t>
        <a:bodyPr/>
        <a:lstStyle/>
        <a:p>
          <a:endParaRPr lang="en-US"/>
        </a:p>
      </dgm:t>
    </dgm:pt>
    <dgm:pt modelId="{54F35F8D-515A-49FA-8CC1-91D50C50D2CE}">
      <dgm:prSet phldrT="[Text]"/>
      <dgm:spPr/>
      <dgm:t>
        <a:bodyPr/>
        <a:lstStyle/>
        <a:p>
          <a:r>
            <a:rPr lang="en-US" dirty="0"/>
            <a:t>Data modeling</a:t>
          </a:r>
        </a:p>
      </dgm:t>
    </dgm:pt>
    <dgm:pt modelId="{34F4069A-FA57-4AF4-9557-0ECA213825A6}" type="parTrans" cxnId="{FB2A2B6A-1FD6-4A91-991A-B06A889A6B1E}">
      <dgm:prSet/>
      <dgm:spPr/>
      <dgm:t>
        <a:bodyPr/>
        <a:lstStyle/>
        <a:p>
          <a:endParaRPr lang="en-US"/>
        </a:p>
      </dgm:t>
    </dgm:pt>
    <dgm:pt modelId="{F9EDB67F-6A1F-460B-A337-208D8CA5BA9B}" type="sibTrans" cxnId="{FB2A2B6A-1FD6-4A91-991A-B06A889A6B1E}">
      <dgm:prSet/>
      <dgm:spPr/>
      <dgm:t>
        <a:bodyPr/>
        <a:lstStyle/>
        <a:p>
          <a:endParaRPr lang="en-US"/>
        </a:p>
      </dgm:t>
    </dgm:pt>
    <dgm:pt modelId="{0B5C9CE2-8483-416D-90C5-A35ACD56F391}" type="pres">
      <dgm:prSet presAssocID="{CBC7BB43-2D8F-4686-BE73-976237723D95}" presName="cycle" presStyleCnt="0">
        <dgm:presLayoutVars>
          <dgm:dir/>
          <dgm:resizeHandles val="exact"/>
        </dgm:presLayoutVars>
      </dgm:prSet>
      <dgm:spPr/>
    </dgm:pt>
    <dgm:pt modelId="{E27E5FFB-84FC-4655-AC29-6C9BE0337CD9}" type="pres">
      <dgm:prSet presAssocID="{7EAD13DD-E43D-480D-98A5-C4D1FE64693D}" presName="node" presStyleLbl="node1" presStyleIdx="0" presStyleCnt="3">
        <dgm:presLayoutVars>
          <dgm:bulletEnabled val="1"/>
        </dgm:presLayoutVars>
      </dgm:prSet>
      <dgm:spPr/>
    </dgm:pt>
    <dgm:pt modelId="{0983E81E-EAB2-42B2-85E8-BEB81D44F218}" type="pres">
      <dgm:prSet presAssocID="{E97E86B4-0BAA-4CB8-8BE6-F308409DB66E}" presName="sibTrans" presStyleLbl="sibTrans2D1" presStyleIdx="0" presStyleCnt="3"/>
      <dgm:spPr/>
    </dgm:pt>
    <dgm:pt modelId="{DD476B80-4F57-4552-A42F-0A223FA7FC0B}" type="pres">
      <dgm:prSet presAssocID="{E97E86B4-0BAA-4CB8-8BE6-F308409DB66E}" presName="connectorText" presStyleLbl="sibTrans2D1" presStyleIdx="0" presStyleCnt="3"/>
      <dgm:spPr/>
    </dgm:pt>
    <dgm:pt modelId="{0DF24ABA-3D86-419B-AA7E-ED8E9C41F336}" type="pres">
      <dgm:prSet presAssocID="{0B223815-60AC-4DB7-A16C-72D2BE19A59D}" presName="node" presStyleLbl="node1" presStyleIdx="1" presStyleCnt="3">
        <dgm:presLayoutVars>
          <dgm:bulletEnabled val="1"/>
        </dgm:presLayoutVars>
      </dgm:prSet>
      <dgm:spPr/>
    </dgm:pt>
    <dgm:pt modelId="{E23E3CD9-BD49-4114-BFF0-521FC5BB094B}" type="pres">
      <dgm:prSet presAssocID="{1230C633-4EE5-405F-9082-50408EA6C794}" presName="sibTrans" presStyleLbl="sibTrans2D1" presStyleIdx="1" presStyleCnt="3"/>
      <dgm:spPr/>
    </dgm:pt>
    <dgm:pt modelId="{95D34A63-7EF3-41BB-9F93-23823449D861}" type="pres">
      <dgm:prSet presAssocID="{1230C633-4EE5-405F-9082-50408EA6C794}" presName="connectorText" presStyleLbl="sibTrans2D1" presStyleIdx="1" presStyleCnt="3"/>
      <dgm:spPr/>
    </dgm:pt>
    <dgm:pt modelId="{31B8007D-6600-4074-AB8D-159ED4277783}" type="pres">
      <dgm:prSet presAssocID="{54F35F8D-515A-49FA-8CC1-91D50C50D2CE}" presName="node" presStyleLbl="node1" presStyleIdx="2" presStyleCnt="3">
        <dgm:presLayoutVars>
          <dgm:bulletEnabled val="1"/>
        </dgm:presLayoutVars>
      </dgm:prSet>
      <dgm:spPr/>
    </dgm:pt>
    <dgm:pt modelId="{98ACF997-2FEA-42D2-9DA9-2FA20A9F9D5B}" type="pres">
      <dgm:prSet presAssocID="{F9EDB67F-6A1F-460B-A337-208D8CA5BA9B}" presName="sibTrans" presStyleLbl="sibTrans2D1" presStyleIdx="2" presStyleCnt="3"/>
      <dgm:spPr/>
    </dgm:pt>
    <dgm:pt modelId="{097ECAD4-B4EA-40F9-A58C-121A35DD0995}" type="pres">
      <dgm:prSet presAssocID="{F9EDB67F-6A1F-460B-A337-208D8CA5BA9B}" presName="connectorText" presStyleLbl="sibTrans2D1" presStyleIdx="2" presStyleCnt="3"/>
      <dgm:spPr/>
    </dgm:pt>
  </dgm:ptLst>
  <dgm:cxnLst>
    <dgm:cxn modelId="{D8618B29-2767-42C2-A380-468FC55063EE}" type="presOf" srcId="{0B223815-60AC-4DB7-A16C-72D2BE19A59D}" destId="{0DF24ABA-3D86-419B-AA7E-ED8E9C41F336}" srcOrd="0" destOrd="0" presId="urn:microsoft.com/office/officeart/2005/8/layout/cycle2"/>
    <dgm:cxn modelId="{0498223D-6AE0-42F2-A77E-B1AF351BA6EE}" srcId="{CBC7BB43-2D8F-4686-BE73-976237723D95}" destId="{7EAD13DD-E43D-480D-98A5-C4D1FE64693D}" srcOrd="0" destOrd="0" parTransId="{AB798C9B-59ED-44AA-90B9-CD0825A39628}" sibTransId="{E97E86B4-0BAA-4CB8-8BE6-F308409DB66E}"/>
    <dgm:cxn modelId="{41DC7262-463C-4C9E-94D2-BC226ECD6DB2}" type="presOf" srcId="{CBC7BB43-2D8F-4686-BE73-976237723D95}" destId="{0B5C9CE2-8483-416D-90C5-A35ACD56F391}" srcOrd="0" destOrd="0" presId="urn:microsoft.com/office/officeart/2005/8/layout/cycle2"/>
    <dgm:cxn modelId="{4DE34C48-97B9-4DCF-859C-D3E2A32CB402}" type="presOf" srcId="{E97E86B4-0BAA-4CB8-8BE6-F308409DB66E}" destId="{DD476B80-4F57-4552-A42F-0A223FA7FC0B}" srcOrd="1" destOrd="0" presId="urn:microsoft.com/office/officeart/2005/8/layout/cycle2"/>
    <dgm:cxn modelId="{FB2A2B6A-1FD6-4A91-991A-B06A889A6B1E}" srcId="{CBC7BB43-2D8F-4686-BE73-976237723D95}" destId="{54F35F8D-515A-49FA-8CC1-91D50C50D2CE}" srcOrd="2" destOrd="0" parTransId="{34F4069A-FA57-4AF4-9557-0ECA213825A6}" sibTransId="{F9EDB67F-6A1F-460B-A337-208D8CA5BA9B}"/>
    <dgm:cxn modelId="{7E67D498-8D7F-4729-9F82-BFF6CC4665B4}" type="presOf" srcId="{1230C633-4EE5-405F-9082-50408EA6C794}" destId="{E23E3CD9-BD49-4114-BFF0-521FC5BB094B}" srcOrd="0" destOrd="0" presId="urn:microsoft.com/office/officeart/2005/8/layout/cycle2"/>
    <dgm:cxn modelId="{11FB2CA6-C4BE-4BD1-821A-0372941FCE56}" type="presOf" srcId="{E97E86B4-0BAA-4CB8-8BE6-F308409DB66E}" destId="{0983E81E-EAB2-42B2-85E8-BEB81D44F218}" srcOrd="0" destOrd="0" presId="urn:microsoft.com/office/officeart/2005/8/layout/cycle2"/>
    <dgm:cxn modelId="{1D66DFC8-8882-4311-98A6-40D601DDBC2B}" type="presOf" srcId="{54F35F8D-515A-49FA-8CC1-91D50C50D2CE}" destId="{31B8007D-6600-4074-AB8D-159ED4277783}" srcOrd="0" destOrd="0" presId="urn:microsoft.com/office/officeart/2005/8/layout/cycle2"/>
    <dgm:cxn modelId="{D5ABDDE1-ED9F-4E4D-8934-34CF2073B2AE}" type="presOf" srcId="{1230C633-4EE5-405F-9082-50408EA6C794}" destId="{95D34A63-7EF3-41BB-9F93-23823449D861}" srcOrd="1" destOrd="0" presId="urn:microsoft.com/office/officeart/2005/8/layout/cycle2"/>
    <dgm:cxn modelId="{6CB1D8F3-CB76-4DF5-B2E4-1AF1FCE72D53}" srcId="{CBC7BB43-2D8F-4686-BE73-976237723D95}" destId="{0B223815-60AC-4DB7-A16C-72D2BE19A59D}" srcOrd="1" destOrd="0" parTransId="{44C1ADD4-3E74-4C41-BC93-0CD83C8075CA}" sibTransId="{1230C633-4EE5-405F-9082-50408EA6C794}"/>
    <dgm:cxn modelId="{FAF9B2F4-64BC-4CD3-A204-F88BAC5E4472}" type="presOf" srcId="{F9EDB67F-6A1F-460B-A337-208D8CA5BA9B}" destId="{097ECAD4-B4EA-40F9-A58C-121A35DD0995}" srcOrd="1" destOrd="0" presId="urn:microsoft.com/office/officeart/2005/8/layout/cycle2"/>
    <dgm:cxn modelId="{F2C6D0F8-C323-48BA-B160-95A8A620966E}" type="presOf" srcId="{F9EDB67F-6A1F-460B-A337-208D8CA5BA9B}" destId="{98ACF997-2FEA-42D2-9DA9-2FA20A9F9D5B}" srcOrd="0" destOrd="0" presId="urn:microsoft.com/office/officeart/2005/8/layout/cycle2"/>
    <dgm:cxn modelId="{75468BFF-0C43-40AA-AC87-17B079897BB0}" type="presOf" srcId="{7EAD13DD-E43D-480D-98A5-C4D1FE64693D}" destId="{E27E5FFB-84FC-4655-AC29-6C9BE0337CD9}" srcOrd="0" destOrd="0" presId="urn:microsoft.com/office/officeart/2005/8/layout/cycle2"/>
    <dgm:cxn modelId="{91117D3B-1CF8-4B13-AD5F-ECC7B9971D51}" type="presParOf" srcId="{0B5C9CE2-8483-416D-90C5-A35ACD56F391}" destId="{E27E5FFB-84FC-4655-AC29-6C9BE0337CD9}" srcOrd="0" destOrd="0" presId="urn:microsoft.com/office/officeart/2005/8/layout/cycle2"/>
    <dgm:cxn modelId="{11BABD96-B454-4281-B19E-63067A10D43C}" type="presParOf" srcId="{0B5C9CE2-8483-416D-90C5-A35ACD56F391}" destId="{0983E81E-EAB2-42B2-85E8-BEB81D44F218}" srcOrd="1" destOrd="0" presId="urn:microsoft.com/office/officeart/2005/8/layout/cycle2"/>
    <dgm:cxn modelId="{2BE7E4D7-59CB-4042-9A9B-78F93ECFD269}" type="presParOf" srcId="{0983E81E-EAB2-42B2-85E8-BEB81D44F218}" destId="{DD476B80-4F57-4552-A42F-0A223FA7FC0B}" srcOrd="0" destOrd="0" presId="urn:microsoft.com/office/officeart/2005/8/layout/cycle2"/>
    <dgm:cxn modelId="{DCEC8A73-0D95-446E-9EBD-145DA0CC316E}" type="presParOf" srcId="{0B5C9CE2-8483-416D-90C5-A35ACD56F391}" destId="{0DF24ABA-3D86-419B-AA7E-ED8E9C41F336}" srcOrd="2" destOrd="0" presId="urn:microsoft.com/office/officeart/2005/8/layout/cycle2"/>
    <dgm:cxn modelId="{F5012051-7FF8-483C-AEB5-AC7E6E1F3CF0}" type="presParOf" srcId="{0B5C9CE2-8483-416D-90C5-A35ACD56F391}" destId="{E23E3CD9-BD49-4114-BFF0-521FC5BB094B}" srcOrd="3" destOrd="0" presId="urn:microsoft.com/office/officeart/2005/8/layout/cycle2"/>
    <dgm:cxn modelId="{B34BD90F-67A7-4109-98CE-8D3116DEF0F5}" type="presParOf" srcId="{E23E3CD9-BD49-4114-BFF0-521FC5BB094B}" destId="{95D34A63-7EF3-41BB-9F93-23823449D861}" srcOrd="0" destOrd="0" presId="urn:microsoft.com/office/officeart/2005/8/layout/cycle2"/>
    <dgm:cxn modelId="{B9FA51A8-D56E-4B87-BC89-5A9C57100A08}" type="presParOf" srcId="{0B5C9CE2-8483-416D-90C5-A35ACD56F391}" destId="{31B8007D-6600-4074-AB8D-159ED4277783}" srcOrd="4" destOrd="0" presId="urn:microsoft.com/office/officeart/2005/8/layout/cycle2"/>
    <dgm:cxn modelId="{7776777E-4AEA-4280-815C-E5D96F6A21E7}" type="presParOf" srcId="{0B5C9CE2-8483-416D-90C5-A35ACD56F391}" destId="{98ACF997-2FEA-42D2-9DA9-2FA20A9F9D5B}" srcOrd="5" destOrd="0" presId="urn:microsoft.com/office/officeart/2005/8/layout/cycle2"/>
    <dgm:cxn modelId="{71CFB36A-B91B-4F38-B0F7-D349E8EBCCF9}" type="presParOf" srcId="{98ACF997-2FEA-42D2-9DA9-2FA20A9F9D5B}" destId="{097ECAD4-B4EA-40F9-A58C-121A35DD099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C31116-1E9A-48A1-9AD4-94843CBF8983}" type="doc">
      <dgm:prSet loTypeId="urn:microsoft.com/office/officeart/2005/8/layout/default#2" loCatId="list" qsTypeId="urn:microsoft.com/office/officeart/2005/8/quickstyle/simple1" qsCatId="simple" csTypeId="urn:microsoft.com/office/officeart/2005/8/colors/accent1_2" csCatId="accent1" phldr="1"/>
      <dgm:spPr/>
      <dgm:t>
        <a:bodyPr/>
        <a:lstStyle/>
        <a:p>
          <a:endParaRPr lang="en-US"/>
        </a:p>
      </dgm:t>
    </dgm:pt>
    <dgm:pt modelId="{8C3CB31D-1977-4DED-A66F-A8E56D8F363C}">
      <dgm:prSet phldrT="[Text]" custT="1"/>
      <dgm:spPr>
        <a:solidFill>
          <a:schemeClr val="bg2"/>
        </a:solidFill>
      </dgm:spPr>
      <dgm:t>
        <a:bodyPr anchor="t"/>
        <a:lstStyle/>
        <a:p>
          <a:pPr algn="ctr"/>
          <a:r>
            <a:rPr lang="en-US" sz="1800" u="sng" dirty="0"/>
            <a:t>Vectors</a:t>
          </a:r>
        </a:p>
        <a:p>
          <a:pPr algn="ctr"/>
          <a:endParaRPr lang="en-US" sz="1800" u="sng" dirty="0"/>
        </a:p>
        <a:p>
          <a:pPr algn="ctr"/>
          <a:r>
            <a:rPr lang="en-US" sz="1200" u="none" dirty="0"/>
            <a:t>Indices start at 1</a:t>
          </a:r>
        </a:p>
      </dgm:t>
    </dgm:pt>
    <dgm:pt modelId="{A7BEA27A-0960-49E9-B14F-9A9FFADD8C7F}" type="parTrans" cxnId="{369426B2-276C-480C-A96F-AE4B0B29458D}">
      <dgm:prSet/>
      <dgm:spPr/>
      <dgm:t>
        <a:bodyPr/>
        <a:lstStyle/>
        <a:p>
          <a:endParaRPr lang="en-US"/>
        </a:p>
      </dgm:t>
    </dgm:pt>
    <dgm:pt modelId="{DA67ED13-EB78-4FAA-9E19-FAC2F01A78EF}" type="sibTrans" cxnId="{369426B2-276C-480C-A96F-AE4B0B29458D}">
      <dgm:prSet/>
      <dgm:spPr/>
      <dgm:t>
        <a:bodyPr/>
        <a:lstStyle/>
        <a:p>
          <a:endParaRPr lang="en-US"/>
        </a:p>
      </dgm:t>
    </dgm:pt>
    <dgm:pt modelId="{1030E16E-0FDE-420A-8F77-81CCAAD5E0D9}">
      <dgm:prSet phldrT="[Text]" custT="1"/>
      <dgm:spPr>
        <a:solidFill>
          <a:schemeClr val="bg2"/>
        </a:solidFill>
      </dgm:spPr>
      <dgm:t>
        <a:bodyPr anchor="t"/>
        <a:lstStyle/>
        <a:p>
          <a:r>
            <a:rPr lang="en-US" sz="1800" u="sng" dirty="0"/>
            <a:t>Matrices</a:t>
          </a:r>
        </a:p>
        <a:p>
          <a:endParaRPr lang="en-US" sz="1200" u="none" dirty="0"/>
        </a:p>
        <a:p>
          <a:r>
            <a:rPr lang="en-US" sz="1200" u="none" dirty="0"/>
            <a:t>All columns must have same mode (character, numeric, etc.)</a:t>
          </a:r>
        </a:p>
      </dgm:t>
    </dgm:pt>
    <dgm:pt modelId="{E77F30D8-B3F3-459A-A65D-E6CD2AA77768}" type="parTrans" cxnId="{79CB9C55-D6EB-4498-AC40-E5131946B52B}">
      <dgm:prSet/>
      <dgm:spPr/>
      <dgm:t>
        <a:bodyPr/>
        <a:lstStyle/>
        <a:p>
          <a:endParaRPr lang="en-US"/>
        </a:p>
      </dgm:t>
    </dgm:pt>
    <dgm:pt modelId="{37552CF0-24F1-4AF3-8996-A0A4D564A4F6}" type="sibTrans" cxnId="{79CB9C55-D6EB-4498-AC40-E5131946B52B}">
      <dgm:prSet/>
      <dgm:spPr/>
      <dgm:t>
        <a:bodyPr/>
        <a:lstStyle/>
        <a:p>
          <a:endParaRPr lang="en-US"/>
        </a:p>
      </dgm:t>
    </dgm:pt>
    <dgm:pt modelId="{6A45BA89-78E3-4939-AD5F-60412DC860BC}">
      <dgm:prSet phldrT="[Text]" custT="1"/>
      <dgm:spPr>
        <a:solidFill>
          <a:schemeClr val="bg2"/>
        </a:solidFill>
      </dgm:spPr>
      <dgm:t>
        <a:bodyPr anchor="t"/>
        <a:lstStyle/>
        <a:p>
          <a:r>
            <a:rPr lang="en-US" sz="1800" u="sng" dirty="0"/>
            <a:t>Arrays</a:t>
          </a:r>
        </a:p>
        <a:p>
          <a:endParaRPr lang="en-US" sz="1200" u="none" dirty="0"/>
        </a:p>
        <a:p>
          <a:r>
            <a:rPr lang="en-US" sz="1200" u="none" dirty="0"/>
            <a:t>Matrices with &gt;2 dimensions</a:t>
          </a:r>
        </a:p>
      </dgm:t>
    </dgm:pt>
    <dgm:pt modelId="{B9FE05B1-1046-4C3B-9B55-AFA7C4436908}" type="parTrans" cxnId="{D912E849-B1D2-49E1-8D59-E90FD9CF5C52}">
      <dgm:prSet/>
      <dgm:spPr/>
      <dgm:t>
        <a:bodyPr/>
        <a:lstStyle/>
        <a:p>
          <a:endParaRPr lang="en-US"/>
        </a:p>
      </dgm:t>
    </dgm:pt>
    <dgm:pt modelId="{53035371-4BF7-4E82-B395-32A6DE3D8A3A}" type="sibTrans" cxnId="{D912E849-B1D2-49E1-8D59-E90FD9CF5C52}">
      <dgm:prSet/>
      <dgm:spPr/>
      <dgm:t>
        <a:bodyPr/>
        <a:lstStyle/>
        <a:p>
          <a:endParaRPr lang="en-US"/>
        </a:p>
      </dgm:t>
    </dgm:pt>
    <dgm:pt modelId="{140BF599-B57C-4268-9BBF-7485BD525D07}">
      <dgm:prSet phldrT="[Text]" custT="1"/>
      <dgm:spPr>
        <a:solidFill>
          <a:schemeClr val="bg2"/>
        </a:solidFill>
      </dgm:spPr>
      <dgm:t>
        <a:bodyPr anchor="t"/>
        <a:lstStyle/>
        <a:p>
          <a:r>
            <a:rPr lang="en-US" sz="1800" u="sng" dirty="0"/>
            <a:t>Data Frames</a:t>
          </a:r>
        </a:p>
        <a:p>
          <a:endParaRPr lang="en-US" sz="1200" u="none" dirty="0"/>
        </a:p>
        <a:p>
          <a:r>
            <a:rPr lang="en-US" sz="1200" u="none" dirty="0"/>
            <a:t>Like matrix but columns can have different modes</a:t>
          </a:r>
        </a:p>
        <a:p>
          <a:r>
            <a:rPr lang="en-US" sz="1200" i="1" u="none" dirty="0"/>
            <a:t>Most similar to SAS dataset</a:t>
          </a:r>
        </a:p>
      </dgm:t>
    </dgm:pt>
    <dgm:pt modelId="{EFD061B3-918C-4348-93FC-E1C81069A2A3}" type="parTrans" cxnId="{9DF4C8B7-B991-48F7-9DBD-098998D9E1A6}">
      <dgm:prSet/>
      <dgm:spPr/>
      <dgm:t>
        <a:bodyPr/>
        <a:lstStyle/>
        <a:p>
          <a:endParaRPr lang="en-US"/>
        </a:p>
      </dgm:t>
    </dgm:pt>
    <dgm:pt modelId="{C1CA4191-38DB-4918-991E-C41B778B9F45}" type="sibTrans" cxnId="{9DF4C8B7-B991-48F7-9DBD-098998D9E1A6}">
      <dgm:prSet/>
      <dgm:spPr/>
      <dgm:t>
        <a:bodyPr/>
        <a:lstStyle/>
        <a:p>
          <a:endParaRPr lang="en-US"/>
        </a:p>
      </dgm:t>
    </dgm:pt>
    <dgm:pt modelId="{D75184D6-79E9-4786-B4E8-9076DF1ECD91}">
      <dgm:prSet phldrT="[Text]" custT="1"/>
      <dgm:spPr>
        <a:solidFill>
          <a:schemeClr val="bg2"/>
        </a:solidFill>
      </dgm:spPr>
      <dgm:t>
        <a:bodyPr anchor="t"/>
        <a:lstStyle/>
        <a:p>
          <a:r>
            <a:rPr lang="en-US" sz="1800" u="sng" dirty="0"/>
            <a:t>Lists</a:t>
          </a:r>
        </a:p>
        <a:p>
          <a:endParaRPr lang="en-US" sz="1200" u="none" dirty="0"/>
        </a:p>
        <a:p>
          <a:r>
            <a:rPr lang="en-US" sz="1200" u="none" dirty="0"/>
            <a:t>An ordered collection of objects (literally anything)</a:t>
          </a:r>
        </a:p>
      </dgm:t>
    </dgm:pt>
    <dgm:pt modelId="{E0C19497-03A4-4D60-9FEA-8A9A21C7128D}" type="parTrans" cxnId="{B90077F8-20C2-47FA-A7D5-2E0EF8D24CDB}">
      <dgm:prSet/>
      <dgm:spPr/>
      <dgm:t>
        <a:bodyPr/>
        <a:lstStyle/>
        <a:p>
          <a:endParaRPr lang="en-US"/>
        </a:p>
      </dgm:t>
    </dgm:pt>
    <dgm:pt modelId="{03F5C77B-0C2E-4315-B58C-EF9A1D282D7D}" type="sibTrans" cxnId="{B90077F8-20C2-47FA-A7D5-2E0EF8D24CDB}">
      <dgm:prSet/>
      <dgm:spPr/>
      <dgm:t>
        <a:bodyPr/>
        <a:lstStyle/>
        <a:p>
          <a:endParaRPr lang="en-US"/>
        </a:p>
      </dgm:t>
    </dgm:pt>
    <dgm:pt modelId="{8346D13F-DE67-4EDC-AF07-CB76955097EB}">
      <dgm:prSet custT="1"/>
      <dgm:spPr>
        <a:solidFill>
          <a:schemeClr val="bg2"/>
        </a:solidFill>
      </dgm:spPr>
      <dgm:t>
        <a:bodyPr anchor="t"/>
        <a:lstStyle/>
        <a:p>
          <a:r>
            <a:rPr lang="en-US" sz="1800" u="sng" dirty="0"/>
            <a:t>Factors</a:t>
          </a:r>
        </a:p>
        <a:p>
          <a:endParaRPr lang="en-US" sz="1200" u="none" dirty="0"/>
        </a:p>
        <a:p>
          <a:r>
            <a:rPr lang="en-US" sz="1200" u="none" dirty="0"/>
            <a:t>Nominal/categorical variable ; a unique list of values</a:t>
          </a:r>
        </a:p>
      </dgm:t>
    </dgm:pt>
    <dgm:pt modelId="{88AC347C-4FED-41D4-92CC-6BEA22DC2184}" type="parTrans" cxnId="{789C7F5F-5F0E-4DEB-80E8-A10A1DB8DB0D}">
      <dgm:prSet/>
      <dgm:spPr/>
      <dgm:t>
        <a:bodyPr/>
        <a:lstStyle/>
        <a:p>
          <a:endParaRPr lang="en-US"/>
        </a:p>
      </dgm:t>
    </dgm:pt>
    <dgm:pt modelId="{B30240E6-4247-4DD8-BB77-0E596C64BA24}" type="sibTrans" cxnId="{789C7F5F-5F0E-4DEB-80E8-A10A1DB8DB0D}">
      <dgm:prSet/>
      <dgm:spPr/>
      <dgm:t>
        <a:bodyPr/>
        <a:lstStyle/>
        <a:p>
          <a:endParaRPr lang="en-US"/>
        </a:p>
      </dgm:t>
    </dgm:pt>
    <dgm:pt modelId="{122C8CAB-403B-4AC1-9528-1040EBCA5DE4}" type="pres">
      <dgm:prSet presAssocID="{18C31116-1E9A-48A1-9AD4-94843CBF8983}" presName="diagram" presStyleCnt="0">
        <dgm:presLayoutVars>
          <dgm:dir/>
          <dgm:resizeHandles val="exact"/>
        </dgm:presLayoutVars>
      </dgm:prSet>
      <dgm:spPr/>
    </dgm:pt>
    <dgm:pt modelId="{5C46ED25-57CF-4744-A1E1-67FA77CFB77E}" type="pres">
      <dgm:prSet presAssocID="{8C3CB31D-1977-4DED-A66F-A8E56D8F363C}" presName="node" presStyleLbl="node1" presStyleIdx="0" presStyleCnt="6" custScaleY="137345">
        <dgm:presLayoutVars>
          <dgm:bulletEnabled val="1"/>
        </dgm:presLayoutVars>
      </dgm:prSet>
      <dgm:spPr/>
    </dgm:pt>
    <dgm:pt modelId="{48519846-F328-4BD6-8192-0DB030D0FF52}" type="pres">
      <dgm:prSet presAssocID="{DA67ED13-EB78-4FAA-9E19-FAC2F01A78EF}" presName="sibTrans" presStyleCnt="0"/>
      <dgm:spPr/>
    </dgm:pt>
    <dgm:pt modelId="{1D53D8AA-820A-4492-B3D5-CFE72F1B6788}" type="pres">
      <dgm:prSet presAssocID="{1030E16E-0FDE-420A-8F77-81CCAAD5E0D9}" presName="node" presStyleLbl="node1" presStyleIdx="1" presStyleCnt="6" custScaleY="137345">
        <dgm:presLayoutVars>
          <dgm:bulletEnabled val="1"/>
        </dgm:presLayoutVars>
      </dgm:prSet>
      <dgm:spPr/>
    </dgm:pt>
    <dgm:pt modelId="{51446773-7715-4997-A084-229F3060503A}" type="pres">
      <dgm:prSet presAssocID="{37552CF0-24F1-4AF3-8996-A0A4D564A4F6}" presName="sibTrans" presStyleCnt="0"/>
      <dgm:spPr/>
    </dgm:pt>
    <dgm:pt modelId="{69A565CE-1BB3-4D8A-B920-7AE414F8727D}" type="pres">
      <dgm:prSet presAssocID="{6A45BA89-78E3-4939-AD5F-60412DC860BC}" presName="node" presStyleLbl="node1" presStyleIdx="2" presStyleCnt="6" custScaleY="137345">
        <dgm:presLayoutVars>
          <dgm:bulletEnabled val="1"/>
        </dgm:presLayoutVars>
      </dgm:prSet>
      <dgm:spPr/>
    </dgm:pt>
    <dgm:pt modelId="{318E375D-B36F-4B51-8FD8-D4A09BB44DB8}" type="pres">
      <dgm:prSet presAssocID="{53035371-4BF7-4E82-B395-32A6DE3D8A3A}" presName="sibTrans" presStyleCnt="0"/>
      <dgm:spPr/>
    </dgm:pt>
    <dgm:pt modelId="{B3589FE1-0F41-494A-B96B-B8F8BCD27E95}" type="pres">
      <dgm:prSet presAssocID="{140BF599-B57C-4268-9BBF-7485BD525D07}" presName="node" presStyleLbl="node1" presStyleIdx="3" presStyleCnt="6" custScaleY="137345">
        <dgm:presLayoutVars>
          <dgm:bulletEnabled val="1"/>
        </dgm:presLayoutVars>
      </dgm:prSet>
      <dgm:spPr/>
    </dgm:pt>
    <dgm:pt modelId="{8567A126-03CE-46D9-81F0-663C2D802DBA}" type="pres">
      <dgm:prSet presAssocID="{C1CA4191-38DB-4918-991E-C41B778B9F45}" presName="sibTrans" presStyleCnt="0"/>
      <dgm:spPr/>
    </dgm:pt>
    <dgm:pt modelId="{06B1B72E-6FFC-44F4-BC77-1550EA6ECEB3}" type="pres">
      <dgm:prSet presAssocID="{D75184D6-79E9-4786-B4E8-9076DF1ECD91}" presName="node" presStyleLbl="node1" presStyleIdx="4" presStyleCnt="6" custScaleY="137345">
        <dgm:presLayoutVars>
          <dgm:bulletEnabled val="1"/>
        </dgm:presLayoutVars>
      </dgm:prSet>
      <dgm:spPr/>
    </dgm:pt>
    <dgm:pt modelId="{6665A0AC-BD87-492E-8F46-37BBD728BDD6}" type="pres">
      <dgm:prSet presAssocID="{03F5C77B-0C2E-4315-B58C-EF9A1D282D7D}" presName="sibTrans" presStyleCnt="0"/>
      <dgm:spPr/>
    </dgm:pt>
    <dgm:pt modelId="{C80534C0-BD36-423C-B543-A961106D099B}" type="pres">
      <dgm:prSet presAssocID="{8346D13F-DE67-4EDC-AF07-CB76955097EB}" presName="node" presStyleLbl="node1" presStyleIdx="5" presStyleCnt="6" custScaleY="137345">
        <dgm:presLayoutVars>
          <dgm:bulletEnabled val="1"/>
        </dgm:presLayoutVars>
      </dgm:prSet>
      <dgm:spPr/>
    </dgm:pt>
  </dgm:ptLst>
  <dgm:cxnLst>
    <dgm:cxn modelId="{20185906-52F3-4CA9-83BB-3BA369B7577F}" type="presOf" srcId="{140BF599-B57C-4268-9BBF-7485BD525D07}" destId="{B3589FE1-0F41-494A-B96B-B8F8BCD27E95}" srcOrd="0" destOrd="0" presId="urn:microsoft.com/office/officeart/2005/8/layout/default#2"/>
    <dgm:cxn modelId="{F4237D3D-15C1-43B3-9227-E9220A0B9B34}" type="presOf" srcId="{8346D13F-DE67-4EDC-AF07-CB76955097EB}" destId="{C80534C0-BD36-423C-B543-A961106D099B}" srcOrd="0" destOrd="0" presId="urn:microsoft.com/office/officeart/2005/8/layout/default#2"/>
    <dgm:cxn modelId="{789C7F5F-5F0E-4DEB-80E8-A10A1DB8DB0D}" srcId="{18C31116-1E9A-48A1-9AD4-94843CBF8983}" destId="{8346D13F-DE67-4EDC-AF07-CB76955097EB}" srcOrd="5" destOrd="0" parTransId="{88AC347C-4FED-41D4-92CC-6BEA22DC2184}" sibTransId="{B30240E6-4247-4DD8-BB77-0E596C64BA24}"/>
    <dgm:cxn modelId="{D912E849-B1D2-49E1-8D59-E90FD9CF5C52}" srcId="{18C31116-1E9A-48A1-9AD4-94843CBF8983}" destId="{6A45BA89-78E3-4939-AD5F-60412DC860BC}" srcOrd="2" destOrd="0" parTransId="{B9FE05B1-1046-4C3B-9B55-AFA7C4436908}" sibTransId="{53035371-4BF7-4E82-B395-32A6DE3D8A3A}"/>
    <dgm:cxn modelId="{70279950-B6A7-4B40-ABEC-A44A6DEB825D}" type="presOf" srcId="{8C3CB31D-1977-4DED-A66F-A8E56D8F363C}" destId="{5C46ED25-57CF-4744-A1E1-67FA77CFB77E}" srcOrd="0" destOrd="0" presId="urn:microsoft.com/office/officeart/2005/8/layout/default#2"/>
    <dgm:cxn modelId="{DF04EA51-8201-4AD1-B1A3-E140D7304430}" type="presOf" srcId="{6A45BA89-78E3-4939-AD5F-60412DC860BC}" destId="{69A565CE-1BB3-4D8A-B920-7AE414F8727D}" srcOrd="0" destOrd="0" presId="urn:microsoft.com/office/officeart/2005/8/layout/default#2"/>
    <dgm:cxn modelId="{79CB9C55-D6EB-4498-AC40-E5131946B52B}" srcId="{18C31116-1E9A-48A1-9AD4-94843CBF8983}" destId="{1030E16E-0FDE-420A-8F77-81CCAAD5E0D9}" srcOrd="1" destOrd="0" parTransId="{E77F30D8-B3F3-459A-A65D-E6CD2AA77768}" sibTransId="{37552CF0-24F1-4AF3-8996-A0A4D564A4F6}"/>
    <dgm:cxn modelId="{B202CC8C-8916-4E6C-AF95-2075791CD580}" type="presOf" srcId="{18C31116-1E9A-48A1-9AD4-94843CBF8983}" destId="{122C8CAB-403B-4AC1-9528-1040EBCA5DE4}" srcOrd="0" destOrd="0" presId="urn:microsoft.com/office/officeart/2005/8/layout/default#2"/>
    <dgm:cxn modelId="{369426B2-276C-480C-A96F-AE4B0B29458D}" srcId="{18C31116-1E9A-48A1-9AD4-94843CBF8983}" destId="{8C3CB31D-1977-4DED-A66F-A8E56D8F363C}" srcOrd="0" destOrd="0" parTransId="{A7BEA27A-0960-49E9-B14F-9A9FFADD8C7F}" sibTransId="{DA67ED13-EB78-4FAA-9E19-FAC2F01A78EF}"/>
    <dgm:cxn modelId="{9DF4C8B7-B991-48F7-9DBD-098998D9E1A6}" srcId="{18C31116-1E9A-48A1-9AD4-94843CBF8983}" destId="{140BF599-B57C-4268-9BBF-7485BD525D07}" srcOrd="3" destOrd="0" parTransId="{EFD061B3-918C-4348-93FC-E1C81069A2A3}" sibTransId="{C1CA4191-38DB-4918-991E-C41B778B9F45}"/>
    <dgm:cxn modelId="{D2E6B0E7-D273-4EA8-AE79-69203B33219B}" type="presOf" srcId="{1030E16E-0FDE-420A-8F77-81CCAAD5E0D9}" destId="{1D53D8AA-820A-4492-B3D5-CFE72F1B6788}" srcOrd="0" destOrd="0" presId="urn:microsoft.com/office/officeart/2005/8/layout/default#2"/>
    <dgm:cxn modelId="{0166D8F3-9D58-4356-8A25-7AE79C2D4642}" type="presOf" srcId="{D75184D6-79E9-4786-B4E8-9076DF1ECD91}" destId="{06B1B72E-6FFC-44F4-BC77-1550EA6ECEB3}" srcOrd="0" destOrd="0" presId="urn:microsoft.com/office/officeart/2005/8/layout/default#2"/>
    <dgm:cxn modelId="{B90077F8-20C2-47FA-A7D5-2E0EF8D24CDB}" srcId="{18C31116-1E9A-48A1-9AD4-94843CBF8983}" destId="{D75184D6-79E9-4786-B4E8-9076DF1ECD91}" srcOrd="4" destOrd="0" parTransId="{E0C19497-03A4-4D60-9FEA-8A9A21C7128D}" sibTransId="{03F5C77B-0C2E-4315-B58C-EF9A1D282D7D}"/>
    <dgm:cxn modelId="{AF461AC6-409D-41D2-9525-210DCF05D865}" type="presParOf" srcId="{122C8CAB-403B-4AC1-9528-1040EBCA5DE4}" destId="{5C46ED25-57CF-4744-A1E1-67FA77CFB77E}" srcOrd="0" destOrd="0" presId="urn:microsoft.com/office/officeart/2005/8/layout/default#2"/>
    <dgm:cxn modelId="{ECB529C0-05D4-4D72-A989-10B4C7135A44}" type="presParOf" srcId="{122C8CAB-403B-4AC1-9528-1040EBCA5DE4}" destId="{48519846-F328-4BD6-8192-0DB030D0FF52}" srcOrd="1" destOrd="0" presId="urn:microsoft.com/office/officeart/2005/8/layout/default#2"/>
    <dgm:cxn modelId="{B34FD12F-67B3-4D5F-AB76-A63B3C87B2E8}" type="presParOf" srcId="{122C8CAB-403B-4AC1-9528-1040EBCA5DE4}" destId="{1D53D8AA-820A-4492-B3D5-CFE72F1B6788}" srcOrd="2" destOrd="0" presId="urn:microsoft.com/office/officeart/2005/8/layout/default#2"/>
    <dgm:cxn modelId="{3A99E777-73EB-456B-B4E9-2317278A9ABD}" type="presParOf" srcId="{122C8CAB-403B-4AC1-9528-1040EBCA5DE4}" destId="{51446773-7715-4997-A084-229F3060503A}" srcOrd="3" destOrd="0" presId="urn:microsoft.com/office/officeart/2005/8/layout/default#2"/>
    <dgm:cxn modelId="{C81624EE-EB82-4A33-8D1C-F34BE3CF1812}" type="presParOf" srcId="{122C8CAB-403B-4AC1-9528-1040EBCA5DE4}" destId="{69A565CE-1BB3-4D8A-B920-7AE414F8727D}" srcOrd="4" destOrd="0" presId="urn:microsoft.com/office/officeart/2005/8/layout/default#2"/>
    <dgm:cxn modelId="{55D66A86-E786-4A92-9FA0-E77251289661}" type="presParOf" srcId="{122C8CAB-403B-4AC1-9528-1040EBCA5DE4}" destId="{318E375D-B36F-4B51-8FD8-D4A09BB44DB8}" srcOrd="5" destOrd="0" presId="urn:microsoft.com/office/officeart/2005/8/layout/default#2"/>
    <dgm:cxn modelId="{EADEF13D-91F6-4317-AFB3-E259C52B2F4C}" type="presParOf" srcId="{122C8CAB-403B-4AC1-9528-1040EBCA5DE4}" destId="{B3589FE1-0F41-494A-B96B-B8F8BCD27E95}" srcOrd="6" destOrd="0" presId="urn:microsoft.com/office/officeart/2005/8/layout/default#2"/>
    <dgm:cxn modelId="{CC2678E0-CAA0-4EE1-97B5-49F82F495FC2}" type="presParOf" srcId="{122C8CAB-403B-4AC1-9528-1040EBCA5DE4}" destId="{8567A126-03CE-46D9-81F0-663C2D802DBA}" srcOrd="7" destOrd="0" presId="urn:microsoft.com/office/officeart/2005/8/layout/default#2"/>
    <dgm:cxn modelId="{DD397CA6-B038-4985-88FB-CE6D7C2971F0}" type="presParOf" srcId="{122C8CAB-403B-4AC1-9528-1040EBCA5DE4}" destId="{06B1B72E-6FFC-44F4-BC77-1550EA6ECEB3}" srcOrd="8" destOrd="0" presId="urn:microsoft.com/office/officeart/2005/8/layout/default#2"/>
    <dgm:cxn modelId="{6351E686-634C-4357-9DCD-17A4A2BE4C30}" type="presParOf" srcId="{122C8CAB-403B-4AC1-9528-1040EBCA5DE4}" destId="{6665A0AC-BD87-492E-8F46-37BBD728BDD6}" srcOrd="9" destOrd="0" presId="urn:microsoft.com/office/officeart/2005/8/layout/default#2"/>
    <dgm:cxn modelId="{E0FB9222-C313-417C-B207-70A6A712C521}" type="presParOf" srcId="{122C8CAB-403B-4AC1-9528-1040EBCA5DE4}" destId="{C80534C0-BD36-423C-B543-A961106D099B}" srcOrd="10" destOrd="0" presId="urn:microsoft.com/office/officeart/2005/8/layout/default#2"/>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7E5FFB-84FC-4655-AC29-6C9BE0337CD9}">
      <dsp:nvSpPr>
        <dsp:cNvPr id="0" name=""/>
        <dsp:cNvSpPr/>
      </dsp:nvSpPr>
      <dsp:spPr>
        <a:xfrm>
          <a:off x="2457855" y="563"/>
          <a:ext cx="1589863" cy="15898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manipulation</a:t>
          </a:r>
        </a:p>
      </dsp:txBody>
      <dsp:txXfrm>
        <a:off x="2690685" y="233393"/>
        <a:ext cx="1124203" cy="1124203"/>
      </dsp:txXfrm>
    </dsp:sp>
    <dsp:sp modelId="{0983E81E-EAB2-42B2-85E8-BEB81D44F218}">
      <dsp:nvSpPr>
        <dsp:cNvPr id="0" name=""/>
        <dsp:cNvSpPr/>
      </dsp:nvSpPr>
      <dsp:spPr>
        <a:xfrm rot="3600000">
          <a:off x="3632333" y="1550164"/>
          <a:ext cx="422119" cy="5365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663992" y="1602645"/>
        <a:ext cx="295483" cy="321946"/>
      </dsp:txXfrm>
    </dsp:sp>
    <dsp:sp modelId="{0DF24ABA-3D86-419B-AA7E-ED8E9C41F336}">
      <dsp:nvSpPr>
        <dsp:cNvPr id="0" name=""/>
        <dsp:cNvSpPr/>
      </dsp:nvSpPr>
      <dsp:spPr>
        <a:xfrm>
          <a:off x="3651013" y="2067172"/>
          <a:ext cx="1589863" cy="15898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visualization</a:t>
          </a:r>
        </a:p>
      </dsp:txBody>
      <dsp:txXfrm>
        <a:off x="3883843" y="2300002"/>
        <a:ext cx="1124203" cy="1124203"/>
      </dsp:txXfrm>
    </dsp:sp>
    <dsp:sp modelId="{E23E3CD9-BD49-4114-BFF0-521FC5BB094B}">
      <dsp:nvSpPr>
        <dsp:cNvPr id="0" name=""/>
        <dsp:cNvSpPr/>
      </dsp:nvSpPr>
      <dsp:spPr>
        <a:xfrm rot="10800000">
          <a:off x="3053674" y="2593815"/>
          <a:ext cx="422119" cy="5365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180310" y="2701131"/>
        <a:ext cx="295483" cy="321946"/>
      </dsp:txXfrm>
    </dsp:sp>
    <dsp:sp modelId="{31B8007D-6600-4074-AB8D-159ED4277783}">
      <dsp:nvSpPr>
        <dsp:cNvPr id="0" name=""/>
        <dsp:cNvSpPr/>
      </dsp:nvSpPr>
      <dsp:spPr>
        <a:xfrm>
          <a:off x="1264698" y="2067172"/>
          <a:ext cx="1589863" cy="158986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Data modeling</a:t>
          </a:r>
        </a:p>
      </dsp:txBody>
      <dsp:txXfrm>
        <a:off x="1497528" y="2300002"/>
        <a:ext cx="1124203" cy="1124203"/>
      </dsp:txXfrm>
    </dsp:sp>
    <dsp:sp modelId="{98ACF997-2FEA-42D2-9DA9-2FA20A9F9D5B}">
      <dsp:nvSpPr>
        <dsp:cNvPr id="0" name=""/>
        <dsp:cNvSpPr/>
      </dsp:nvSpPr>
      <dsp:spPr>
        <a:xfrm rot="18000000">
          <a:off x="2439175" y="1570856"/>
          <a:ext cx="422119" cy="5365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70834" y="1733007"/>
        <a:ext cx="295483" cy="3219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6ED25-57CF-4744-A1E1-67FA77CFB77E}">
      <dsp:nvSpPr>
        <dsp:cNvPr id="0" name=""/>
        <dsp:cNvSpPr/>
      </dsp:nvSpPr>
      <dsp:spPr>
        <a:xfrm>
          <a:off x="474" y="347445"/>
          <a:ext cx="1850119" cy="1524628"/>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u="sng" kern="1200" dirty="0"/>
            <a:t>Vectors</a:t>
          </a:r>
        </a:p>
        <a:p>
          <a:pPr marL="0" lvl="0" indent="0" algn="ctr" defTabSz="800100">
            <a:lnSpc>
              <a:spcPct val="90000"/>
            </a:lnSpc>
            <a:spcBef>
              <a:spcPct val="0"/>
            </a:spcBef>
            <a:spcAft>
              <a:spcPct val="35000"/>
            </a:spcAft>
            <a:buNone/>
          </a:pPr>
          <a:endParaRPr lang="en-US" sz="1800" u="sng" kern="1200" dirty="0"/>
        </a:p>
        <a:p>
          <a:pPr marL="0" lvl="0" indent="0" algn="ctr" defTabSz="800100">
            <a:lnSpc>
              <a:spcPct val="90000"/>
            </a:lnSpc>
            <a:spcBef>
              <a:spcPct val="0"/>
            </a:spcBef>
            <a:spcAft>
              <a:spcPct val="35000"/>
            </a:spcAft>
            <a:buNone/>
          </a:pPr>
          <a:r>
            <a:rPr lang="en-US" sz="1200" u="none" kern="1200" dirty="0"/>
            <a:t>Indices start at 1</a:t>
          </a:r>
        </a:p>
      </dsp:txBody>
      <dsp:txXfrm>
        <a:off x="474" y="347445"/>
        <a:ext cx="1850119" cy="1524628"/>
      </dsp:txXfrm>
    </dsp:sp>
    <dsp:sp modelId="{1D53D8AA-820A-4492-B3D5-CFE72F1B6788}">
      <dsp:nvSpPr>
        <dsp:cNvPr id="0" name=""/>
        <dsp:cNvSpPr/>
      </dsp:nvSpPr>
      <dsp:spPr>
        <a:xfrm>
          <a:off x="2035605" y="347445"/>
          <a:ext cx="1850119" cy="1524628"/>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u="sng" kern="1200" dirty="0"/>
            <a:t>Matrices</a:t>
          </a:r>
        </a:p>
        <a:p>
          <a:pPr marL="0" lvl="0" indent="0" algn="ctr" defTabSz="800100">
            <a:lnSpc>
              <a:spcPct val="90000"/>
            </a:lnSpc>
            <a:spcBef>
              <a:spcPct val="0"/>
            </a:spcBef>
            <a:spcAft>
              <a:spcPct val="35000"/>
            </a:spcAft>
            <a:buNone/>
          </a:pPr>
          <a:endParaRPr lang="en-US" sz="1200" u="none" kern="1200" dirty="0"/>
        </a:p>
        <a:p>
          <a:pPr marL="0" lvl="0" indent="0" algn="ctr" defTabSz="800100">
            <a:lnSpc>
              <a:spcPct val="90000"/>
            </a:lnSpc>
            <a:spcBef>
              <a:spcPct val="0"/>
            </a:spcBef>
            <a:spcAft>
              <a:spcPct val="35000"/>
            </a:spcAft>
            <a:buNone/>
          </a:pPr>
          <a:r>
            <a:rPr lang="en-US" sz="1200" u="none" kern="1200" dirty="0"/>
            <a:t>All columns must have same mode (character, numeric, etc.)</a:t>
          </a:r>
        </a:p>
      </dsp:txBody>
      <dsp:txXfrm>
        <a:off x="2035605" y="347445"/>
        <a:ext cx="1850119" cy="1524628"/>
      </dsp:txXfrm>
    </dsp:sp>
    <dsp:sp modelId="{69A565CE-1BB3-4D8A-B920-7AE414F8727D}">
      <dsp:nvSpPr>
        <dsp:cNvPr id="0" name=""/>
        <dsp:cNvSpPr/>
      </dsp:nvSpPr>
      <dsp:spPr>
        <a:xfrm>
          <a:off x="474" y="2057085"/>
          <a:ext cx="1850119" cy="1524628"/>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u="sng" kern="1200" dirty="0"/>
            <a:t>Arrays</a:t>
          </a:r>
        </a:p>
        <a:p>
          <a:pPr marL="0" lvl="0" indent="0" algn="ctr" defTabSz="800100">
            <a:lnSpc>
              <a:spcPct val="90000"/>
            </a:lnSpc>
            <a:spcBef>
              <a:spcPct val="0"/>
            </a:spcBef>
            <a:spcAft>
              <a:spcPct val="35000"/>
            </a:spcAft>
            <a:buNone/>
          </a:pPr>
          <a:endParaRPr lang="en-US" sz="1200" u="none" kern="1200" dirty="0"/>
        </a:p>
        <a:p>
          <a:pPr marL="0" lvl="0" indent="0" algn="ctr" defTabSz="800100">
            <a:lnSpc>
              <a:spcPct val="90000"/>
            </a:lnSpc>
            <a:spcBef>
              <a:spcPct val="0"/>
            </a:spcBef>
            <a:spcAft>
              <a:spcPct val="35000"/>
            </a:spcAft>
            <a:buNone/>
          </a:pPr>
          <a:r>
            <a:rPr lang="en-US" sz="1200" u="none" kern="1200" dirty="0"/>
            <a:t>Matrices with &gt;2 dimensions</a:t>
          </a:r>
        </a:p>
      </dsp:txBody>
      <dsp:txXfrm>
        <a:off x="474" y="2057085"/>
        <a:ext cx="1850119" cy="1524628"/>
      </dsp:txXfrm>
    </dsp:sp>
    <dsp:sp modelId="{B3589FE1-0F41-494A-B96B-B8F8BCD27E95}">
      <dsp:nvSpPr>
        <dsp:cNvPr id="0" name=""/>
        <dsp:cNvSpPr/>
      </dsp:nvSpPr>
      <dsp:spPr>
        <a:xfrm>
          <a:off x="2035605" y="2057085"/>
          <a:ext cx="1850119" cy="1524628"/>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u="sng" kern="1200" dirty="0"/>
            <a:t>Data Frames</a:t>
          </a:r>
        </a:p>
        <a:p>
          <a:pPr marL="0" lvl="0" indent="0" algn="ctr" defTabSz="800100">
            <a:lnSpc>
              <a:spcPct val="90000"/>
            </a:lnSpc>
            <a:spcBef>
              <a:spcPct val="0"/>
            </a:spcBef>
            <a:spcAft>
              <a:spcPct val="35000"/>
            </a:spcAft>
            <a:buNone/>
          </a:pPr>
          <a:endParaRPr lang="en-US" sz="1200" u="none" kern="1200" dirty="0"/>
        </a:p>
        <a:p>
          <a:pPr marL="0" lvl="0" indent="0" algn="ctr" defTabSz="800100">
            <a:lnSpc>
              <a:spcPct val="90000"/>
            </a:lnSpc>
            <a:spcBef>
              <a:spcPct val="0"/>
            </a:spcBef>
            <a:spcAft>
              <a:spcPct val="35000"/>
            </a:spcAft>
            <a:buNone/>
          </a:pPr>
          <a:r>
            <a:rPr lang="en-US" sz="1200" u="none" kern="1200" dirty="0"/>
            <a:t>Like matrix but columns can have different modes</a:t>
          </a:r>
        </a:p>
        <a:p>
          <a:pPr marL="0" lvl="0" indent="0" algn="ctr" defTabSz="800100">
            <a:lnSpc>
              <a:spcPct val="90000"/>
            </a:lnSpc>
            <a:spcBef>
              <a:spcPct val="0"/>
            </a:spcBef>
            <a:spcAft>
              <a:spcPct val="35000"/>
            </a:spcAft>
            <a:buNone/>
          </a:pPr>
          <a:r>
            <a:rPr lang="en-US" sz="1200" i="1" u="none" kern="1200" dirty="0"/>
            <a:t>Most similar to SAS dataset</a:t>
          </a:r>
        </a:p>
      </dsp:txBody>
      <dsp:txXfrm>
        <a:off x="2035605" y="2057085"/>
        <a:ext cx="1850119" cy="1524628"/>
      </dsp:txXfrm>
    </dsp:sp>
    <dsp:sp modelId="{06B1B72E-6FFC-44F4-BC77-1550EA6ECEB3}">
      <dsp:nvSpPr>
        <dsp:cNvPr id="0" name=""/>
        <dsp:cNvSpPr/>
      </dsp:nvSpPr>
      <dsp:spPr>
        <a:xfrm>
          <a:off x="474" y="3766726"/>
          <a:ext cx="1850119" cy="1524628"/>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u="sng" kern="1200" dirty="0"/>
            <a:t>Lists</a:t>
          </a:r>
        </a:p>
        <a:p>
          <a:pPr marL="0" lvl="0" indent="0" algn="ctr" defTabSz="800100">
            <a:lnSpc>
              <a:spcPct val="90000"/>
            </a:lnSpc>
            <a:spcBef>
              <a:spcPct val="0"/>
            </a:spcBef>
            <a:spcAft>
              <a:spcPct val="35000"/>
            </a:spcAft>
            <a:buNone/>
          </a:pPr>
          <a:endParaRPr lang="en-US" sz="1200" u="none" kern="1200" dirty="0"/>
        </a:p>
        <a:p>
          <a:pPr marL="0" lvl="0" indent="0" algn="ctr" defTabSz="800100">
            <a:lnSpc>
              <a:spcPct val="90000"/>
            </a:lnSpc>
            <a:spcBef>
              <a:spcPct val="0"/>
            </a:spcBef>
            <a:spcAft>
              <a:spcPct val="35000"/>
            </a:spcAft>
            <a:buNone/>
          </a:pPr>
          <a:r>
            <a:rPr lang="en-US" sz="1200" u="none" kern="1200" dirty="0"/>
            <a:t>An ordered collection of objects (literally anything)</a:t>
          </a:r>
        </a:p>
      </dsp:txBody>
      <dsp:txXfrm>
        <a:off x="474" y="3766726"/>
        <a:ext cx="1850119" cy="1524628"/>
      </dsp:txXfrm>
    </dsp:sp>
    <dsp:sp modelId="{C80534C0-BD36-423C-B543-A961106D099B}">
      <dsp:nvSpPr>
        <dsp:cNvPr id="0" name=""/>
        <dsp:cNvSpPr/>
      </dsp:nvSpPr>
      <dsp:spPr>
        <a:xfrm>
          <a:off x="2035605" y="3766726"/>
          <a:ext cx="1850119" cy="1524628"/>
        </a:xfrm>
        <a:prstGeom prst="rect">
          <a:avLst/>
        </a:prstGeom>
        <a:solidFill>
          <a:schemeClr val="bg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ctr" defTabSz="800100">
            <a:lnSpc>
              <a:spcPct val="90000"/>
            </a:lnSpc>
            <a:spcBef>
              <a:spcPct val="0"/>
            </a:spcBef>
            <a:spcAft>
              <a:spcPct val="35000"/>
            </a:spcAft>
            <a:buNone/>
          </a:pPr>
          <a:r>
            <a:rPr lang="en-US" sz="1800" u="sng" kern="1200" dirty="0"/>
            <a:t>Factors</a:t>
          </a:r>
        </a:p>
        <a:p>
          <a:pPr marL="0" lvl="0" indent="0" algn="ctr" defTabSz="800100">
            <a:lnSpc>
              <a:spcPct val="90000"/>
            </a:lnSpc>
            <a:spcBef>
              <a:spcPct val="0"/>
            </a:spcBef>
            <a:spcAft>
              <a:spcPct val="35000"/>
            </a:spcAft>
            <a:buNone/>
          </a:pPr>
          <a:endParaRPr lang="en-US" sz="1200" u="none" kern="1200" dirty="0"/>
        </a:p>
        <a:p>
          <a:pPr marL="0" lvl="0" indent="0" algn="ctr" defTabSz="800100">
            <a:lnSpc>
              <a:spcPct val="90000"/>
            </a:lnSpc>
            <a:spcBef>
              <a:spcPct val="0"/>
            </a:spcBef>
            <a:spcAft>
              <a:spcPct val="35000"/>
            </a:spcAft>
            <a:buNone/>
          </a:pPr>
          <a:r>
            <a:rPr lang="en-US" sz="1200" u="none" kern="1200" dirty="0"/>
            <a:t>Nominal/categorical variable ; a unique list of values</a:t>
          </a:r>
        </a:p>
      </dsp:txBody>
      <dsp:txXfrm>
        <a:off x="2035605" y="3766726"/>
        <a:ext cx="1850119" cy="152462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1" y="0"/>
            <a:ext cx="3043979" cy="46577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l" eaLnBrk="0" hangingPunct="0">
              <a:spcBef>
                <a:spcPct val="0"/>
              </a:spcBef>
              <a:defRPr sz="1200"/>
            </a:lvl1pPr>
          </a:lstStyle>
          <a:p>
            <a:endParaRPr lang="en-CA"/>
          </a:p>
        </p:txBody>
      </p:sp>
      <p:sp>
        <p:nvSpPr>
          <p:cNvPr id="54275" name="Rectangle 3"/>
          <p:cNvSpPr>
            <a:spLocks noGrp="1" noChangeArrowheads="1"/>
          </p:cNvSpPr>
          <p:nvPr>
            <p:ph type="dt" sz="quarter" idx="1"/>
          </p:nvPr>
        </p:nvSpPr>
        <p:spPr bwMode="auto">
          <a:xfrm>
            <a:off x="3977531" y="0"/>
            <a:ext cx="3043979" cy="46577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eaLnBrk="0" hangingPunct="0">
              <a:spcBef>
                <a:spcPct val="0"/>
              </a:spcBef>
              <a:defRPr sz="1200"/>
            </a:lvl1pPr>
          </a:lstStyle>
          <a:p>
            <a:fld id="{B1147304-85F3-4488-A474-85ECFE2F2874}" type="datetime1">
              <a:rPr lang="en-CA"/>
              <a:pPr/>
              <a:t>06/04/2018</a:t>
            </a:fld>
            <a:endParaRPr lang="en-CA"/>
          </a:p>
        </p:txBody>
      </p:sp>
      <p:sp>
        <p:nvSpPr>
          <p:cNvPr id="54276" name="Rectangle 4"/>
          <p:cNvSpPr>
            <a:spLocks noGrp="1" noChangeArrowheads="1"/>
          </p:cNvSpPr>
          <p:nvPr>
            <p:ph type="ftr" sz="quarter" idx="2"/>
          </p:nvPr>
        </p:nvSpPr>
        <p:spPr bwMode="auto">
          <a:xfrm>
            <a:off x="1" y="8841738"/>
            <a:ext cx="3043979" cy="465773"/>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l" eaLnBrk="0" hangingPunct="0">
              <a:spcBef>
                <a:spcPct val="0"/>
              </a:spcBef>
              <a:defRPr sz="1200"/>
            </a:lvl1pPr>
          </a:lstStyle>
          <a:p>
            <a:endParaRPr lang="en-CA"/>
          </a:p>
        </p:txBody>
      </p:sp>
      <p:sp>
        <p:nvSpPr>
          <p:cNvPr id="54277" name="Rectangle 5"/>
          <p:cNvSpPr>
            <a:spLocks noGrp="1" noChangeArrowheads="1"/>
          </p:cNvSpPr>
          <p:nvPr>
            <p:ph type="sldNum" sz="quarter" idx="3"/>
          </p:nvPr>
        </p:nvSpPr>
        <p:spPr bwMode="auto">
          <a:xfrm>
            <a:off x="3977531" y="8841738"/>
            <a:ext cx="3043979" cy="465773"/>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eaLnBrk="0" hangingPunct="0">
              <a:spcBef>
                <a:spcPct val="0"/>
              </a:spcBef>
              <a:defRPr sz="1200"/>
            </a:lvl1pPr>
          </a:lstStyle>
          <a:p>
            <a:fld id="{191F01AD-2840-4413-A1B6-0DBDFF44D208}" type="slidenum">
              <a:rPr lang="en-CA"/>
              <a:pPr/>
              <a:t>‹#›</a:t>
            </a:fld>
            <a:endParaRPr lang="en-CA"/>
          </a:p>
        </p:txBody>
      </p:sp>
    </p:spTree>
    <p:extLst>
      <p:ext uri="{BB962C8B-B14F-4D97-AF65-F5344CB8AC3E}">
        <p14:creationId xmlns:p14="http://schemas.microsoft.com/office/powerpoint/2010/main" val="2474394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0"/>
            <a:ext cx="3043979" cy="46577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l">
              <a:spcBef>
                <a:spcPct val="0"/>
              </a:spcBef>
              <a:defRPr sz="1200"/>
            </a:lvl1pPr>
          </a:lstStyle>
          <a:p>
            <a:endParaRPr lang="en-CA"/>
          </a:p>
        </p:txBody>
      </p:sp>
      <p:sp>
        <p:nvSpPr>
          <p:cNvPr id="15363" name="Rectangle 3"/>
          <p:cNvSpPr>
            <a:spLocks noGrp="1" noChangeArrowheads="1"/>
          </p:cNvSpPr>
          <p:nvPr>
            <p:ph type="dt" idx="1"/>
          </p:nvPr>
        </p:nvSpPr>
        <p:spPr bwMode="auto">
          <a:xfrm>
            <a:off x="3977531" y="0"/>
            <a:ext cx="3043979" cy="465773"/>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lvl1pPr algn="r">
              <a:spcBef>
                <a:spcPct val="0"/>
              </a:spcBef>
              <a:defRPr sz="1200"/>
            </a:lvl1pPr>
          </a:lstStyle>
          <a:p>
            <a:fld id="{298C0D5C-3848-4360-B903-BE8DE4ADC92E}" type="datetime1">
              <a:rPr lang="en-CA"/>
              <a:pPr/>
              <a:t>06/04/2018</a:t>
            </a:fld>
            <a:endParaRPr lang="en-CA"/>
          </a:p>
        </p:txBody>
      </p:sp>
      <p:sp>
        <p:nvSpPr>
          <p:cNvPr id="21508"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702946" y="4422459"/>
            <a:ext cx="5617208" cy="4188778"/>
          </a:xfrm>
          <a:prstGeom prst="rect">
            <a:avLst/>
          </a:prstGeom>
          <a:noFill/>
          <a:ln w="9525">
            <a:noFill/>
            <a:miter lim="800000"/>
            <a:headEnd/>
            <a:tailEnd/>
          </a:ln>
          <a:effectLst/>
        </p:spPr>
        <p:txBody>
          <a:bodyPr vert="horz" wrap="square" lIns="91577" tIns="45789" rIns="91577" bIns="45789"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15366" name="Rectangle 6"/>
          <p:cNvSpPr>
            <a:spLocks noGrp="1" noChangeArrowheads="1"/>
          </p:cNvSpPr>
          <p:nvPr>
            <p:ph type="ftr" sz="quarter" idx="4"/>
          </p:nvPr>
        </p:nvSpPr>
        <p:spPr bwMode="auto">
          <a:xfrm>
            <a:off x="1" y="8841738"/>
            <a:ext cx="3043979" cy="465773"/>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l">
              <a:spcBef>
                <a:spcPct val="0"/>
              </a:spcBef>
              <a:defRPr sz="1200"/>
            </a:lvl1pPr>
          </a:lstStyle>
          <a:p>
            <a:endParaRPr lang="en-CA"/>
          </a:p>
        </p:txBody>
      </p:sp>
      <p:sp>
        <p:nvSpPr>
          <p:cNvPr id="15367" name="Rectangle 7"/>
          <p:cNvSpPr>
            <a:spLocks noGrp="1" noChangeArrowheads="1"/>
          </p:cNvSpPr>
          <p:nvPr>
            <p:ph type="sldNum" sz="quarter" idx="5"/>
          </p:nvPr>
        </p:nvSpPr>
        <p:spPr bwMode="auto">
          <a:xfrm>
            <a:off x="3977531" y="8841738"/>
            <a:ext cx="3043979" cy="465773"/>
          </a:xfrm>
          <a:prstGeom prst="rect">
            <a:avLst/>
          </a:prstGeom>
          <a:noFill/>
          <a:ln w="9525">
            <a:noFill/>
            <a:miter lim="800000"/>
            <a:headEnd/>
            <a:tailEnd/>
          </a:ln>
          <a:effectLst/>
        </p:spPr>
        <p:txBody>
          <a:bodyPr vert="horz" wrap="square" lIns="91577" tIns="45789" rIns="91577" bIns="45789" numCol="1" anchor="b" anchorCtr="0" compatLnSpc="1">
            <a:prstTxWarp prst="textNoShape">
              <a:avLst/>
            </a:prstTxWarp>
          </a:bodyPr>
          <a:lstStyle>
            <a:lvl1pPr algn="r">
              <a:spcBef>
                <a:spcPct val="0"/>
              </a:spcBef>
              <a:defRPr sz="1200" smtClean="0"/>
            </a:lvl1pPr>
          </a:lstStyle>
          <a:p>
            <a:pPr>
              <a:defRPr/>
            </a:pPr>
            <a:fld id="{23F1C3A6-107D-4343-8EFF-D11168EED37D}" type="slidenum">
              <a:rPr lang="en-US"/>
              <a:pPr>
                <a:defRPr/>
              </a:pPr>
              <a:t>‹#›</a:t>
            </a:fld>
            <a:endParaRPr lang="en-US"/>
          </a:p>
        </p:txBody>
      </p:sp>
    </p:spTree>
    <p:extLst>
      <p:ext uri="{BB962C8B-B14F-4D97-AF65-F5344CB8AC3E}">
        <p14:creationId xmlns:p14="http://schemas.microsoft.com/office/powerpoint/2010/main" val="352324343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5079" name="Rectangle 23"/>
          <p:cNvSpPr>
            <a:spLocks noChangeArrowheads="1"/>
          </p:cNvSpPr>
          <p:nvPr/>
        </p:nvSpPr>
        <p:spPr bwMode="hidden">
          <a:xfrm flipH="1">
            <a:off x="-2222" y="2497138"/>
            <a:ext cx="9144000" cy="1617662"/>
          </a:xfrm>
          <a:prstGeom prst="rect">
            <a:avLst/>
          </a:prstGeom>
          <a:gradFill rotWithShape="1">
            <a:gsLst>
              <a:gs pos="0">
                <a:srgbClr val="DBDEE5"/>
              </a:gs>
              <a:gs pos="100000">
                <a:schemeClr val="bg1"/>
              </a:gs>
            </a:gsLst>
            <a:lin ang="5400000" scaled="1"/>
          </a:gradFill>
          <a:ln w="12700" algn="ctr">
            <a:noFill/>
            <a:miter lim="800000"/>
            <a:headEnd/>
            <a:tailEnd/>
          </a:ln>
          <a:effectLst/>
        </p:spPr>
        <p:txBody>
          <a:bodyPr wrap="none" anchor="ctr"/>
          <a:lstStyle/>
          <a:p>
            <a:endParaRPr lang="en-CA"/>
          </a:p>
        </p:txBody>
      </p:sp>
      <p:sp>
        <p:nvSpPr>
          <p:cNvPr id="45082" name="titlemaster_line1"/>
          <p:cNvSpPr>
            <a:spLocks noChangeArrowheads="1"/>
          </p:cNvSpPr>
          <p:nvPr/>
        </p:nvSpPr>
        <p:spPr bwMode="black">
          <a:xfrm>
            <a:off x="-2222" y="2324100"/>
            <a:ext cx="2686050" cy="134938"/>
          </a:xfrm>
          <a:prstGeom prst="rect">
            <a:avLst/>
          </a:prstGeom>
          <a:solidFill>
            <a:srgbClr val="A41128"/>
          </a:solidFill>
          <a:ln w="3175" algn="ctr">
            <a:solidFill>
              <a:srgbClr val="A41128"/>
            </a:solidFill>
            <a:miter lim="800000"/>
            <a:headEnd/>
            <a:tailEnd/>
          </a:ln>
          <a:effectLst/>
        </p:spPr>
        <p:txBody>
          <a:bodyPr wrap="none" anchor="ctr"/>
          <a:lstStyle/>
          <a:p>
            <a:pPr>
              <a:spcBef>
                <a:spcPct val="0"/>
              </a:spcBef>
            </a:pPr>
            <a:endParaRPr lang="en-US" sz="1200" b="1"/>
          </a:p>
        </p:txBody>
      </p:sp>
      <p:sp>
        <p:nvSpPr>
          <p:cNvPr id="45083" name="titlemaster_line2"/>
          <p:cNvSpPr>
            <a:spLocks noChangeArrowheads="1"/>
          </p:cNvSpPr>
          <p:nvPr/>
        </p:nvSpPr>
        <p:spPr bwMode="black">
          <a:xfrm>
            <a:off x="2720340" y="2324100"/>
            <a:ext cx="6410325" cy="134938"/>
          </a:xfrm>
          <a:prstGeom prst="rect">
            <a:avLst/>
          </a:prstGeom>
          <a:solidFill>
            <a:srgbClr val="BBBBBA"/>
          </a:solidFill>
          <a:ln w="3175" algn="ctr">
            <a:solidFill>
              <a:srgbClr val="BBBBBA"/>
            </a:solidFill>
            <a:miter lim="800000"/>
            <a:headEnd/>
            <a:tailEnd/>
          </a:ln>
          <a:effectLst/>
        </p:spPr>
        <p:txBody>
          <a:bodyPr wrap="none" anchor="ctr"/>
          <a:lstStyle/>
          <a:p>
            <a:endParaRPr lang="en-CA"/>
          </a:p>
        </p:txBody>
      </p:sp>
      <p:sp>
        <p:nvSpPr>
          <p:cNvPr id="45084" name="Rectangle 28"/>
          <p:cNvSpPr>
            <a:spLocks noChangeArrowheads="1"/>
          </p:cNvSpPr>
          <p:nvPr/>
        </p:nvSpPr>
        <p:spPr bwMode="white">
          <a:xfrm>
            <a:off x="-2222" y="0"/>
            <a:ext cx="9144000" cy="2286000"/>
          </a:xfrm>
          <a:prstGeom prst="rect">
            <a:avLst/>
          </a:prstGeom>
          <a:gradFill rotWithShape="1">
            <a:gsLst>
              <a:gs pos="0">
                <a:srgbClr val="688A92"/>
              </a:gs>
              <a:gs pos="100000">
                <a:srgbClr val="5C7B82"/>
              </a:gs>
            </a:gsLst>
            <a:lin ang="5400000" scaled="1"/>
          </a:gradFill>
          <a:ln w="12700" algn="ctr">
            <a:noFill/>
            <a:miter lim="800000"/>
            <a:headEnd/>
            <a:tailEnd/>
          </a:ln>
          <a:effectLst/>
        </p:spPr>
        <p:txBody>
          <a:bodyPr wrap="none" anchor="ctr"/>
          <a:lstStyle/>
          <a:p>
            <a:endParaRPr lang="en-CA"/>
          </a:p>
        </p:txBody>
      </p:sp>
      <p:pic>
        <p:nvPicPr>
          <p:cNvPr id="45085" name="titlemaster_zslogo" descr="ZS-logo-isolate_GRYSCL"/>
          <p:cNvPicPr>
            <a:picLocks noChangeAspect="1" noChangeArrowheads="1"/>
          </p:cNvPicPr>
          <p:nvPr/>
        </p:nvPicPr>
        <p:blipFill>
          <a:blip r:embed="rId2" cstate="print">
            <a:lum bright="100000" contrast="100000"/>
          </a:blip>
          <a:srcRect/>
          <a:stretch>
            <a:fillRect/>
          </a:stretch>
        </p:blipFill>
        <p:spPr bwMode="black">
          <a:xfrm>
            <a:off x="566738" y="568325"/>
            <a:ext cx="1590675" cy="1377950"/>
          </a:xfrm>
          <a:prstGeom prst="rect">
            <a:avLst/>
          </a:prstGeom>
          <a:noFill/>
          <a:ln w="9525">
            <a:noFill/>
            <a:miter lim="800000"/>
            <a:headEnd/>
            <a:tailEnd/>
          </a:ln>
        </p:spPr>
      </p:pic>
      <p:sp>
        <p:nvSpPr>
          <p:cNvPr id="45101" name="slide_footer"/>
          <p:cNvSpPr>
            <a:spLocks noChangeArrowheads="1"/>
          </p:cNvSpPr>
          <p:nvPr/>
        </p:nvSpPr>
        <p:spPr bwMode="gray">
          <a:xfrm>
            <a:off x="4800600" y="6421438"/>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endParaRPr lang="en-US" sz="1000">
              <a:solidFill>
                <a:srgbClr val="5F5F5F"/>
              </a:solidFill>
            </a:endParaRPr>
          </a:p>
        </p:txBody>
      </p:sp>
      <p:sp>
        <p:nvSpPr>
          <p:cNvPr id="45102" name="slide_client&amp;project_name"/>
          <p:cNvSpPr>
            <a:spLocks noChangeArrowheads="1"/>
          </p:cNvSpPr>
          <p:nvPr/>
        </p:nvSpPr>
        <p:spPr bwMode="gray">
          <a:xfrm>
            <a:off x="2647950" y="2641600"/>
            <a:ext cx="6038850" cy="1365250"/>
          </a:xfrm>
          <a:prstGeom prst="rect">
            <a:avLst/>
          </a:prstGeom>
          <a:noFill/>
          <a:ln w="9525" algn="ctr">
            <a:noFill/>
            <a:miter lim="800000"/>
            <a:headEnd/>
            <a:tailEnd/>
          </a:ln>
          <a:effectLst/>
        </p:spPr>
        <p:txBody>
          <a:bodyPr lIns="86493" tIns="34922" rIns="86493" bIns="34922" anchor="b"/>
          <a:lstStyle/>
          <a:p>
            <a:pPr algn="l">
              <a:spcBef>
                <a:spcPct val="0"/>
              </a:spcBef>
            </a:pPr>
            <a:endParaRPr lang="en-US" sz="2700"/>
          </a:p>
        </p:txBody>
      </p:sp>
      <p:sp>
        <p:nvSpPr>
          <p:cNvPr id="45103" name="slide_projectinformation"/>
          <p:cNvSpPr>
            <a:spLocks noChangeArrowheads="1"/>
          </p:cNvSpPr>
          <p:nvPr/>
        </p:nvSpPr>
        <p:spPr bwMode="gray">
          <a:xfrm>
            <a:off x="2647950" y="3944938"/>
            <a:ext cx="6038850" cy="793750"/>
          </a:xfrm>
          <a:prstGeom prst="rect">
            <a:avLst/>
          </a:prstGeom>
          <a:noFill/>
          <a:ln w="9525" algn="ctr">
            <a:noFill/>
            <a:miter lim="800000"/>
            <a:headEnd/>
            <a:tailEnd/>
          </a:ln>
          <a:effectLst/>
        </p:spPr>
        <p:txBody>
          <a:bodyPr lIns="86493" tIns="34922" rIns="86493" bIns="34922"/>
          <a:lstStyle/>
          <a:p>
            <a:pPr algn="l" eaLnBrk="0" hangingPunct="0">
              <a:buSzPct val="110000"/>
            </a:pPr>
            <a:endParaRPr lang="en-US" sz="2000"/>
          </a:p>
        </p:txBody>
      </p:sp>
      <p:sp>
        <p:nvSpPr>
          <p:cNvPr id="45104" name="slide_date"/>
          <p:cNvSpPr>
            <a:spLocks noChangeArrowheads="1"/>
          </p:cNvSpPr>
          <p:nvPr/>
        </p:nvSpPr>
        <p:spPr bwMode="gray">
          <a:xfrm>
            <a:off x="2647950" y="4830763"/>
            <a:ext cx="6038850" cy="420687"/>
          </a:xfrm>
          <a:prstGeom prst="rect">
            <a:avLst/>
          </a:prstGeom>
          <a:noFill/>
          <a:ln w="9525" algn="ctr">
            <a:noFill/>
            <a:miter lim="800000"/>
            <a:headEnd/>
            <a:tailEnd/>
          </a:ln>
          <a:effectLst/>
        </p:spPr>
        <p:txBody>
          <a:bodyPr lIns="86493" tIns="34922" rIns="86493" bIns="34922"/>
          <a:lstStyle/>
          <a:p>
            <a:pPr algn="l">
              <a:lnSpc>
                <a:spcPct val="90000"/>
              </a:lnSpc>
              <a:spcBef>
                <a:spcPct val="50000"/>
              </a:spcBef>
              <a:buClr>
                <a:srgbClr val="688A92"/>
              </a:buClr>
              <a:buSzPct val="110000"/>
              <a:buFont typeface="Wingdings" pitchFamily="2" charset="2"/>
              <a:buNone/>
            </a:pPr>
            <a:endParaRPr lang="en-US" sz="2000">
              <a:solidFill>
                <a:srgbClr val="5F5F5F"/>
              </a:solidFill>
            </a:endParaRPr>
          </a:p>
        </p:txBody>
      </p:sp>
      <p:sp>
        <p:nvSpPr>
          <p:cNvPr id="45105" name="slide_disclaimer"/>
          <p:cNvSpPr>
            <a:spLocks noChangeArrowheads="1"/>
          </p:cNvSpPr>
          <p:nvPr/>
        </p:nvSpPr>
        <p:spPr bwMode="gray">
          <a:xfrm>
            <a:off x="2633663" y="5357813"/>
            <a:ext cx="6007100" cy="457200"/>
          </a:xfrm>
          <a:prstGeom prst="rect">
            <a:avLst/>
          </a:prstGeom>
          <a:noFill/>
          <a:ln w="12700">
            <a:noFill/>
            <a:miter lim="800000"/>
            <a:headEnd/>
            <a:tailEnd/>
          </a:ln>
          <a:effectLst/>
        </p:spPr>
        <p:txBody>
          <a:bodyPr lIns="86493" tIns="43247" rIns="86493" bIns="43247" anchor="ctr"/>
          <a:lstStyle/>
          <a:p>
            <a:pPr algn="l" defTabSz="865188" eaLnBrk="0" hangingPunct="0">
              <a:spcBef>
                <a:spcPct val="0"/>
              </a:spcBef>
            </a:pPr>
            <a:endParaRPr lang="en-US" sz="1000">
              <a:solidFill>
                <a:srgbClr val="5F5F5F"/>
              </a:solidFill>
            </a:endParaRPr>
          </a:p>
        </p:txBody>
      </p:sp>
      <p:sp>
        <p:nvSpPr>
          <p:cNvPr id="45110" name="titlemaster_clientname"/>
          <p:cNvSpPr>
            <a:spLocks noGrp="1" noChangeArrowheads="1"/>
          </p:cNvSpPr>
          <p:nvPr>
            <p:ph type="ctrTitle"/>
          </p:nvPr>
        </p:nvSpPr>
        <p:spPr bwMode="gray">
          <a:xfrm>
            <a:off x="2800350" y="2794000"/>
            <a:ext cx="6038850" cy="1365250"/>
          </a:xfrm>
        </p:spPr>
        <p:txBody>
          <a:bodyPr anchor="b"/>
          <a:lstStyle>
            <a:lvl1pPr>
              <a:defRPr sz="2700"/>
            </a:lvl1pPr>
          </a:lstStyle>
          <a:p>
            <a:r>
              <a:rPr lang="en-US"/>
              <a:t>Click to edit Master title style</a:t>
            </a:r>
            <a:endParaRPr lang="en-CA"/>
          </a:p>
        </p:txBody>
      </p:sp>
      <p:sp>
        <p:nvSpPr>
          <p:cNvPr id="45111" name="titlemaster_projectinformation"/>
          <p:cNvSpPr>
            <a:spLocks noGrp="1" noChangeArrowheads="1"/>
          </p:cNvSpPr>
          <p:nvPr>
            <p:ph type="subTitle" idx="1"/>
          </p:nvPr>
        </p:nvSpPr>
        <p:spPr bwMode="gray">
          <a:xfrm>
            <a:off x="2800350" y="4097338"/>
            <a:ext cx="6038850" cy="793750"/>
          </a:xfrm>
          <a:ln algn="ctr"/>
        </p:spPr>
        <p:txBody>
          <a:bodyPr lIns="86493" tIns="34922" rIns="86493" bIns="34922"/>
          <a:lstStyle>
            <a:lvl1pPr marL="0" indent="0">
              <a:buClrTx/>
              <a:buFontTx/>
              <a:buNone/>
              <a:defRPr sz="2000"/>
            </a:lvl1pPr>
          </a:lstStyle>
          <a:p>
            <a:r>
              <a:rPr lang="en-US"/>
              <a:t>Click to edit Master subtitle style</a:t>
            </a: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5083"/>
                                        </p:tgtEl>
                                        <p:attrNameLst>
                                          <p:attrName>style.visibility</p:attrName>
                                        </p:attrNameLst>
                                      </p:cBhvr>
                                      <p:to>
                                        <p:strVal val="visible"/>
                                      </p:to>
                                    </p:set>
                                    <p:animEffect transition="in" filter="wipe(right)">
                                      <p:cBhvr>
                                        <p:cTn id="7" dur="1000"/>
                                        <p:tgtEl>
                                          <p:spTgt spid="45083"/>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45082"/>
                                        </p:tgtEl>
                                        <p:attrNameLst>
                                          <p:attrName>style.visibility</p:attrName>
                                        </p:attrNameLst>
                                      </p:cBhvr>
                                      <p:to>
                                        <p:strVal val="visible"/>
                                      </p:to>
                                    </p:set>
                                    <p:animEffect transition="in" filter="fade">
                                      <p:cBhvr>
                                        <p:cTn id="10" dur="1000"/>
                                        <p:tgtEl>
                                          <p:spTgt spid="45082"/>
                                        </p:tgtEl>
                                      </p:cBhvr>
                                    </p:animEffect>
                                  </p:childTnLst>
                                </p:cTn>
                              </p:par>
                              <p:par>
                                <p:cTn id="11" presetID="10" presetClass="entr" presetSubtype="0" fill="hold" grpId="0" nodeType="withEffect">
                                  <p:stCondLst>
                                    <p:cond delay="800"/>
                                  </p:stCondLst>
                                  <p:childTnLst>
                                    <p:set>
                                      <p:cBhvr>
                                        <p:cTn id="12" dur="1" fill="hold">
                                          <p:stCondLst>
                                            <p:cond delay="0"/>
                                          </p:stCondLst>
                                        </p:cTn>
                                        <p:tgtEl>
                                          <p:spTgt spid="45084"/>
                                        </p:tgtEl>
                                        <p:attrNameLst>
                                          <p:attrName>style.visibility</p:attrName>
                                        </p:attrNameLst>
                                      </p:cBhvr>
                                      <p:to>
                                        <p:strVal val="visible"/>
                                      </p:to>
                                    </p:set>
                                    <p:animEffect transition="in" filter="fade">
                                      <p:cBhvr>
                                        <p:cTn id="13" dur="1000"/>
                                        <p:tgtEl>
                                          <p:spTgt spid="45084"/>
                                        </p:tgtEl>
                                      </p:cBhvr>
                                    </p:animEffect>
                                  </p:childTnLst>
                                </p:cTn>
                              </p:par>
                              <p:par>
                                <p:cTn id="14" presetID="10" presetClass="entr" presetSubtype="0" fill="hold" grpId="0" nodeType="withEffect">
                                  <p:stCondLst>
                                    <p:cond delay="800"/>
                                  </p:stCondLst>
                                  <p:childTnLst>
                                    <p:set>
                                      <p:cBhvr>
                                        <p:cTn id="15" dur="1" fill="hold">
                                          <p:stCondLst>
                                            <p:cond delay="0"/>
                                          </p:stCondLst>
                                        </p:cTn>
                                        <p:tgtEl>
                                          <p:spTgt spid="45079"/>
                                        </p:tgtEl>
                                        <p:attrNameLst>
                                          <p:attrName>style.visibility</p:attrName>
                                        </p:attrNameLst>
                                      </p:cBhvr>
                                      <p:to>
                                        <p:strVal val="visible"/>
                                      </p:to>
                                    </p:set>
                                    <p:animEffect transition="in" filter="fade">
                                      <p:cBhvr>
                                        <p:cTn id="16" dur="1000"/>
                                        <p:tgtEl>
                                          <p:spTgt spid="45079"/>
                                        </p:tgtEl>
                                      </p:cBhvr>
                                    </p:animEffect>
                                  </p:childTnLst>
                                </p:cTn>
                              </p:par>
                            </p:childTnLst>
                          </p:cTn>
                        </p:par>
                        <p:par>
                          <p:cTn id="17" fill="hold">
                            <p:stCondLst>
                              <p:cond delay="1800"/>
                            </p:stCondLst>
                            <p:childTnLst>
                              <p:par>
                                <p:cTn id="18" presetID="10" presetClass="entr" presetSubtype="0" fill="hold" grpId="0" nodeType="afterEffect">
                                  <p:stCondLst>
                                    <p:cond delay="0"/>
                                  </p:stCondLst>
                                  <p:childTnLst>
                                    <p:set>
                                      <p:cBhvr>
                                        <p:cTn id="19" dur="1" fill="hold">
                                          <p:stCondLst>
                                            <p:cond delay="0"/>
                                          </p:stCondLst>
                                        </p:cTn>
                                        <p:tgtEl>
                                          <p:spTgt spid="45110"/>
                                        </p:tgtEl>
                                        <p:attrNameLst>
                                          <p:attrName>style.visibility</p:attrName>
                                        </p:attrNameLst>
                                      </p:cBhvr>
                                      <p:to>
                                        <p:strVal val="visible"/>
                                      </p:to>
                                    </p:set>
                                    <p:animEffect transition="in" filter="fade">
                                      <p:cBhvr>
                                        <p:cTn id="20" dur="1000"/>
                                        <p:tgtEl>
                                          <p:spTgt spid="451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5111">
                                            <p:txEl>
                                              <p:pRg st="0" end="0"/>
                                            </p:txEl>
                                          </p:spTgt>
                                        </p:tgtEl>
                                        <p:attrNameLst>
                                          <p:attrName>style.visibility</p:attrName>
                                        </p:attrNameLst>
                                      </p:cBhvr>
                                      <p:to>
                                        <p:strVal val="visible"/>
                                      </p:to>
                                    </p:set>
                                    <p:animEffect transition="in" filter="fade">
                                      <p:cBhvr>
                                        <p:cTn id="23" dur="1000"/>
                                        <p:tgtEl>
                                          <p:spTgt spid="45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9" grpId="0" animBg="1"/>
      <p:bldP spid="45082" grpId="0" animBg="1"/>
      <p:bldP spid="45083" grpId="0" animBg="1"/>
      <p:bldP spid="45084" grpId="0" animBg="1"/>
      <p:bldP spid="45110" grpId="0"/>
      <p:bldP spid="45111" grpId="0" build="p">
        <p:tmplLst>
          <p:tmpl lvl="1">
            <p:tnLst>
              <p:par>
                <p:cTn presetID="10" presetClass="entr" presetSubtype="0" fill="hold" nodeType="withEffect">
                  <p:stCondLst>
                    <p:cond delay="0"/>
                  </p:stCondLst>
                  <p:childTnLst>
                    <p:set>
                      <p:cBhvr>
                        <p:cTn dur="1" fill="hold">
                          <p:stCondLst>
                            <p:cond delay="0"/>
                          </p:stCondLst>
                        </p:cTn>
                        <p:tgtEl>
                          <p:spTgt spid="45111"/>
                        </p:tgtEl>
                        <p:attrNameLst>
                          <p:attrName>style.visibility</p:attrName>
                        </p:attrNameLst>
                      </p:cBhvr>
                      <p:to>
                        <p:strVal val="visible"/>
                      </p:to>
                    </p:set>
                    <p:animEffect transition="in" filter="fade">
                      <p:cBhvr>
                        <p:cTn dur="1000"/>
                        <p:tgtEl>
                          <p:spTgt spid="45111"/>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7338" y="439738"/>
            <a:ext cx="2068512"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28625" y="439738"/>
            <a:ext cx="6056313"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28625" y="1600200"/>
            <a:ext cx="405923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0263" y="1600200"/>
            <a:ext cx="40608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3037" name="Rectangle 29"/>
          <p:cNvSpPr>
            <a:spLocks noChangeArrowheads="1"/>
          </p:cNvSpPr>
          <p:nvPr/>
        </p:nvSpPr>
        <p:spPr bwMode="black">
          <a:xfrm>
            <a:off x="0" y="1039813"/>
            <a:ext cx="433388" cy="134937"/>
          </a:xfrm>
          <a:prstGeom prst="rect">
            <a:avLst/>
          </a:prstGeom>
          <a:solidFill>
            <a:srgbClr val="A41128"/>
          </a:solidFill>
          <a:ln w="3175" algn="ctr">
            <a:solidFill>
              <a:srgbClr val="A41128"/>
            </a:solidFill>
            <a:miter lim="800000"/>
            <a:headEnd/>
            <a:tailEnd/>
          </a:ln>
          <a:effectLst/>
        </p:spPr>
        <p:txBody>
          <a:bodyPr wrap="none" anchor="ctr"/>
          <a:lstStyle/>
          <a:p>
            <a:pPr>
              <a:spcBef>
                <a:spcPct val="0"/>
              </a:spcBef>
            </a:pPr>
            <a:endParaRPr lang="en-US" sz="1200" b="1"/>
          </a:p>
        </p:txBody>
      </p:sp>
      <p:sp>
        <p:nvSpPr>
          <p:cNvPr id="43038" name="Rectangle 30"/>
          <p:cNvSpPr>
            <a:spLocks noChangeArrowheads="1"/>
          </p:cNvSpPr>
          <p:nvPr/>
        </p:nvSpPr>
        <p:spPr bwMode="black">
          <a:xfrm>
            <a:off x="467678" y="1039813"/>
            <a:ext cx="8662987" cy="134937"/>
          </a:xfrm>
          <a:prstGeom prst="rect">
            <a:avLst/>
          </a:prstGeom>
          <a:solidFill>
            <a:srgbClr val="BBBBBA"/>
          </a:solidFill>
          <a:ln w="3175" algn="ctr">
            <a:solidFill>
              <a:srgbClr val="BBBBBA"/>
            </a:solidFill>
            <a:miter lim="800000"/>
            <a:headEnd/>
            <a:tailEnd/>
          </a:ln>
          <a:effectLst/>
        </p:spPr>
        <p:txBody>
          <a:bodyPr wrap="none" anchor="ctr"/>
          <a:lstStyle/>
          <a:p>
            <a:endParaRPr lang="en-CA"/>
          </a:p>
        </p:txBody>
      </p:sp>
      <p:sp>
        <p:nvSpPr>
          <p:cNvPr id="43039" name="Rectangle 31"/>
          <p:cNvSpPr>
            <a:spLocks noChangeArrowheads="1"/>
          </p:cNvSpPr>
          <p:nvPr/>
        </p:nvSpPr>
        <p:spPr bwMode="hidden">
          <a:xfrm flipH="1">
            <a:off x="-2222" y="1212850"/>
            <a:ext cx="9144000" cy="633413"/>
          </a:xfrm>
          <a:prstGeom prst="rect">
            <a:avLst/>
          </a:prstGeom>
          <a:gradFill rotWithShape="1">
            <a:gsLst>
              <a:gs pos="0">
                <a:srgbClr val="E4E6EB"/>
              </a:gs>
              <a:gs pos="100000">
                <a:srgbClr val="FFFFFF"/>
              </a:gs>
            </a:gsLst>
            <a:lin ang="5400000" scaled="1"/>
          </a:gradFill>
          <a:ln w="12700" algn="ctr">
            <a:noFill/>
            <a:miter lim="800000"/>
            <a:headEnd/>
            <a:tailEnd/>
          </a:ln>
          <a:effectLst/>
        </p:spPr>
        <p:txBody>
          <a:bodyPr wrap="none" anchor="ctr"/>
          <a:lstStyle/>
          <a:p>
            <a:endParaRPr lang="en-CA"/>
          </a:p>
        </p:txBody>
      </p:sp>
      <p:sp>
        <p:nvSpPr>
          <p:cNvPr id="43040" name="slidemaster_title"/>
          <p:cNvSpPr>
            <a:spLocks noGrp="1" noChangeArrowheads="1"/>
          </p:cNvSpPr>
          <p:nvPr>
            <p:ph type="title"/>
          </p:nvPr>
        </p:nvSpPr>
        <p:spPr bwMode="black">
          <a:xfrm>
            <a:off x="430213" y="439738"/>
            <a:ext cx="8275637" cy="374650"/>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p>
            <a:pPr lvl="0"/>
            <a:r>
              <a:rPr lang="en-CA"/>
              <a:t>Heading Text is Arial 20</a:t>
            </a:r>
          </a:p>
        </p:txBody>
      </p:sp>
      <p:sp>
        <p:nvSpPr>
          <p:cNvPr id="43043" name="slidemaster_filename"/>
          <p:cNvSpPr>
            <a:spLocks noChangeArrowheads="1"/>
          </p:cNvSpPr>
          <p:nvPr/>
        </p:nvSpPr>
        <p:spPr bwMode="black">
          <a:xfrm>
            <a:off x="6738938" y="6656388"/>
            <a:ext cx="2176462" cy="128587"/>
          </a:xfrm>
          <a:prstGeom prst="rect">
            <a:avLst/>
          </a:prstGeom>
          <a:noFill/>
          <a:ln w="9525">
            <a:noFill/>
            <a:miter lim="800000"/>
            <a:headEnd/>
            <a:tailEnd/>
          </a:ln>
          <a:effectLst/>
        </p:spPr>
        <p:txBody>
          <a:bodyPr lIns="0" tIns="0" rIns="0" bIns="0" anchor="b"/>
          <a:lstStyle/>
          <a:p>
            <a:pPr algn="r" defTabSz="938213">
              <a:lnSpc>
                <a:spcPct val="80000"/>
              </a:lnSpc>
              <a:spcBef>
                <a:spcPct val="0"/>
              </a:spcBef>
            </a:pPr>
            <a:r>
              <a:rPr lang="en-US" sz="600">
                <a:solidFill>
                  <a:srgbClr val="5F5F5F"/>
                </a:solidFill>
              </a:rPr>
              <a:t>Data analysis with R - II</a:t>
            </a:r>
            <a:endParaRPr lang="en-CA" sz="600">
              <a:solidFill>
                <a:srgbClr val="5F5F5F"/>
              </a:solidFill>
            </a:endParaRPr>
          </a:p>
        </p:txBody>
      </p:sp>
      <p:sp>
        <p:nvSpPr>
          <p:cNvPr id="43044" name="Rectangle 36"/>
          <p:cNvSpPr>
            <a:spLocks noChangeArrowheads="1"/>
          </p:cNvSpPr>
          <p:nvPr/>
        </p:nvSpPr>
        <p:spPr bwMode="gray">
          <a:xfrm>
            <a:off x="430213" y="1274763"/>
            <a:ext cx="8275637" cy="4946650"/>
          </a:xfrm>
          <a:prstGeom prst="rect">
            <a:avLst/>
          </a:prstGeom>
          <a:noFill/>
          <a:ln w="9525" algn="ctr">
            <a:noFill/>
            <a:miter lim="800000"/>
            <a:headEnd/>
            <a:tailEnd/>
          </a:ln>
          <a:effectLst/>
        </p:spPr>
        <p:txBody>
          <a:bodyPr lIns="86493" tIns="43247" rIns="86493" bIns="43247"/>
          <a:lstStyle/>
          <a:p>
            <a:pPr marL="222250" indent="-222250" algn="l" eaLnBrk="0" hangingPunct="0">
              <a:buClr>
                <a:srgbClr val="688A92"/>
              </a:buClr>
              <a:buSzPct val="110000"/>
              <a:buFont typeface="Wingdings" pitchFamily="2" charset="2"/>
              <a:buChar char="§"/>
            </a:pPr>
            <a:endParaRPr lang="en-US" sz="1600"/>
          </a:p>
        </p:txBody>
      </p:sp>
      <p:sp>
        <p:nvSpPr>
          <p:cNvPr id="43045" name="slidemaster_content"/>
          <p:cNvSpPr>
            <a:spLocks noGrp="1" noChangeArrowheads="1"/>
          </p:cNvSpPr>
          <p:nvPr>
            <p:ph type="body" idx="1"/>
          </p:nvPr>
        </p:nvSpPr>
        <p:spPr bwMode="black">
          <a:xfrm>
            <a:off x="428625" y="1600200"/>
            <a:ext cx="8272463"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a:t>Level one bullet text is Arial 16</a:t>
            </a:r>
          </a:p>
          <a:p>
            <a:pPr lvl="1"/>
            <a:r>
              <a:rPr lang="en-CA"/>
              <a:t>Level two bullet text is Arial 14</a:t>
            </a:r>
          </a:p>
          <a:p>
            <a:pPr lvl="2"/>
            <a:r>
              <a:rPr lang="en-CA"/>
              <a:t>Level three bullet text is Arial 14</a:t>
            </a:r>
          </a:p>
          <a:p>
            <a:pPr lvl="3"/>
            <a:r>
              <a:rPr lang="en-CA"/>
              <a:t>Level four bullet is Arial 14</a:t>
            </a:r>
          </a:p>
          <a:p>
            <a:pPr lvl="4"/>
            <a:r>
              <a:rPr lang="en-CA"/>
              <a:t>Level five bullet is Arial 14</a:t>
            </a:r>
          </a:p>
        </p:txBody>
      </p:sp>
      <p:sp>
        <p:nvSpPr>
          <p:cNvPr id="43048" name="slidemaster_copyright"/>
          <p:cNvSpPr>
            <a:spLocks noChangeArrowheads="1"/>
          </p:cNvSpPr>
          <p:nvPr/>
        </p:nvSpPr>
        <p:spPr bwMode="auto">
          <a:xfrm>
            <a:off x="228600" y="6653213"/>
            <a:ext cx="2174875" cy="128587"/>
          </a:xfrm>
          <a:prstGeom prst="rect">
            <a:avLst/>
          </a:prstGeom>
          <a:noFill/>
          <a:ln w="9525">
            <a:noFill/>
            <a:miter lim="800000"/>
            <a:headEnd/>
            <a:tailEnd/>
          </a:ln>
          <a:effectLst/>
        </p:spPr>
        <p:txBody>
          <a:bodyPr wrap="none" lIns="0" tIns="0" rIns="0" bIns="0" anchor="b"/>
          <a:lstStyle/>
          <a:p>
            <a:pPr algn="l" defTabSz="938213">
              <a:lnSpc>
                <a:spcPct val="80000"/>
              </a:lnSpc>
              <a:spcBef>
                <a:spcPct val="0"/>
              </a:spcBef>
            </a:pPr>
            <a:r>
              <a:rPr lang="en-CA" sz="600" dirty="0">
                <a:solidFill>
                  <a:srgbClr val="5F5F5F"/>
                </a:solidFill>
              </a:rPr>
              <a:t>© 2014 ZS Associates </a:t>
            </a:r>
          </a:p>
        </p:txBody>
      </p:sp>
      <p:sp>
        <p:nvSpPr>
          <p:cNvPr id="43049" name="slidemaster_pagenumber"/>
          <p:cNvSpPr txBox="1">
            <a:spLocks noChangeArrowheads="1"/>
          </p:cNvSpPr>
          <p:nvPr/>
        </p:nvSpPr>
        <p:spPr bwMode="auto">
          <a:xfrm>
            <a:off x="4114800" y="6662738"/>
            <a:ext cx="914400" cy="136525"/>
          </a:xfrm>
          <a:prstGeom prst="rect">
            <a:avLst/>
          </a:prstGeom>
          <a:noFill/>
          <a:ln w="12700" algn="ctr">
            <a:noFill/>
            <a:miter lim="800000"/>
            <a:headEnd/>
            <a:tailEnd/>
          </a:ln>
          <a:effectLst/>
        </p:spPr>
        <p:txBody>
          <a:bodyPr tIns="0" bIns="0">
            <a:spAutoFit/>
          </a:bodyPr>
          <a:lstStyle/>
          <a:p>
            <a:pPr>
              <a:spcBef>
                <a:spcPct val="50000"/>
              </a:spcBef>
            </a:pPr>
            <a:r>
              <a:rPr lang="en-CA" sz="900"/>
              <a:t>− </a:t>
            </a:r>
            <a:fld id="{4E4CFDC4-36B3-40DA-9605-892F7981CB63}" type="slidenum">
              <a:rPr lang="en-CA" sz="900"/>
              <a:pPr>
                <a:spcBef>
                  <a:spcPct val="50000"/>
                </a:spcBef>
              </a:pPr>
              <a:t>‹#›</a:t>
            </a:fld>
            <a:r>
              <a:rPr lang="en-CA" sz="900"/>
              <a:t> −</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p:titleStyle>
    <p:body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ownload1.rstudio.org/RStudio-0.98.501.exe" TargetMode="External"/><Relationship Id="rId2" Type="http://schemas.openxmlformats.org/officeDocument/2006/relationships/hyperlink" Target="http://cran.rstudio.com/bin/windows/base/R-3.0.2-win.ex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cran.r-project.org/web/packages/reshape2/reshape2.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docs.ggplot2.org/current/"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jpe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8.jpeg"/><Relationship Id="rId5" Type="http://schemas.openxmlformats.org/officeDocument/2006/relationships/diagramColors" Target="../diagrams/colors1.xml"/><Relationship Id="rId10" Type="http://schemas.openxmlformats.org/officeDocument/2006/relationships/image" Target="../media/image7.jpeg"/><Relationship Id="rId4" Type="http://schemas.openxmlformats.org/officeDocument/2006/relationships/diagramQuickStyle" Target="../diagrams/quickStyle1.xml"/><Relationship Id="rId9" Type="http://schemas.openxmlformats.org/officeDocument/2006/relationships/image" Target="../media/image6.png"/><Relationship Id="rId14" Type="http://schemas.openxmlformats.org/officeDocument/2006/relationships/image" Target="../media/image11.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7" name="slide_footer"/>
          <p:cNvSpPr>
            <a:spLocks noChangeArrowheads="1"/>
          </p:cNvSpPr>
          <p:nvPr/>
        </p:nvSpPr>
        <p:spPr bwMode="black">
          <a:xfrm>
            <a:off x="4800600" y="6421438"/>
            <a:ext cx="4114800" cy="346075"/>
          </a:xfrm>
          <a:prstGeom prst="rect">
            <a:avLst/>
          </a:prstGeom>
          <a:noFill/>
          <a:ln w="9525">
            <a:noFill/>
            <a:miter lim="800000"/>
            <a:headEnd/>
            <a:tailEnd/>
          </a:ln>
          <a:effectLst/>
        </p:spPr>
        <p:txBody>
          <a:bodyPr lIns="93905" tIns="46953" rIns="93905" bIns="46953"/>
          <a:lstStyle/>
          <a:p>
            <a:pPr algn="r" defTabSz="938213" eaLnBrk="0" hangingPunct="0">
              <a:spcBef>
                <a:spcPct val="0"/>
              </a:spcBef>
            </a:pPr>
            <a:r>
              <a:rPr lang="en-CA" sz="1000">
                <a:solidFill>
                  <a:srgbClr val="5F5F5F"/>
                </a:solidFill>
              </a:rPr>
              <a:t>ZS Associates | 847.492.3600 | www.zsassociates.com</a:t>
            </a:r>
          </a:p>
        </p:txBody>
      </p:sp>
      <p:sp>
        <p:nvSpPr>
          <p:cNvPr id="48143" name="slide_project&amp;pres_name"/>
          <p:cNvSpPr>
            <a:spLocks noChangeArrowheads="1"/>
          </p:cNvSpPr>
          <p:nvPr/>
        </p:nvSpPr>
        <p:spPr bwMode="blackWhite">
          <a:xfrm>
            <a:off x="2651125" y="3189288"/>
            <a:ext cx="6043613" cy="1362075"/>
          </a:xfrm>
          <a:prstGeom prst="rect">
            <a:avLst/>
          </a:prstGeom>
          <a:noFill/>
          <a:ln w="9525" algn="ctr">
            <a:noFill/>
            <a:miter lim="800000"/>
            <a:headEnd/>
            <a:tailEnd/>
          </a:ln>
          <a:effectLst/>
        </p:spPr>
        <p:txBody>
          <a:bodyPr lIns="86493" tIns="34922" rIns="86493" bIns="34922" anchor="b"/>
          <a:lstStyle/>
          <a:p>
            <a:pPr algn="l">
              <a:spcBef>
                <a:spcPct val="0"/>
              </a:spcBef>
            </a:pPr>
            <a:r>
              <a:rPr lang="en-CA" sz="2400" dirty="0"/>
              <a:t>Data Mining with R</a:t>
            </a:r>
            <a:br>
              <a:rPr lang="en-CA" sz="2400" dirty="0"/>
            </a:br>
            <a:endParaRPr lang="en-CA" sz="2400" dirty="0"/>
          </a:p>
        </p:txBody>
      </p:sp>
      <p:sp>
        <p:nvSpPr>
          <p:cNvPr id="48145" name="slide_disclaimer"/>
          <p:cNvSpPr txBox="1">
            <a:spLocks noChangeArrowheads="1"/>
          </p:cNvSpPr>
          <p:nvPr/>
        </p:nvSpPr>
        <p:spPr bwMode="blackWhite">
          <a:xfrm>
            <a:off x="2633663" y="5637213"/>
            <a:ext cx="5119687" cy="457200"/>
          </a:xfrm>
          <a:prstGeom prst="rect">
            <a:avLst/>
          </a:prstGeom>
          <a:noFill/>
          <a:ln w="12700" algn="ctr">
            <a:noFill/>
            <a:miter lim="800000"/>
            <a:headEnd/>
            <a:tailEnd/>
          </a:ln>
          <a:effectLst/>
        </p:spPr>
        <p:txBody>
          <a:bodyPr lIns="82296" rIns="82296" anchor="ctr"/>
          <a:lstStyle/>
          <a:p>
            <a:pPr algn="l"/>
            <a:r>
              <a:rPr lang="en-CA" sz="1000">
                <a:solidFill>
                  <a:srgbClr val="5F5F5F"/>
                </a:solidFill>
                <a:ea typeface="Arial" charset="0"/>
                <a:cs typeface="Arial" charset="0"/>
              </a:rPr>
              <a:t>This presentation is solely for the use of client personnel. No part of it may be circulated, quoted or reproduced for distribution outside of the client organization without prior written approval of ZS Associates.</a:t>
            </a:r>
          </a:p>
        </p:txBody>
      </p:sp>
      <p:sp>
        <p:nvSpPr>
          <p:cNvPr id="48146" name="slide_clientName"/>
          <p:cNvSpPr>
            <a:spLocks noChangeArrowheads="1"/>
          </p:cNvSpPr>
          <p:nvPr/>
        </p:nvSpPr>
        <p:spPr bwMode="blackWhite">
          <a:xfrm>
            <a:off x="2651125" y="4775200"/>
            <a:ext cx="6043613" cy="304800"/>
          </a:xfrm>
          <a:prstGeom prst="rect">
            <a:avLst/>
          </a:prstGeom>
          <a:noFill/>
          <a:ln w="9525" algn="ctr">
            <a:noFill/>
            <a:miter lim="800000"/>
            <a:headEnd/>
            <a:tailEnd/>
          </a:ln>
          <a:effectLst/>
        </p:spPr>
        <p:txBody>
          <a:bodyPr lIns="86493" tIns="34922" rIns="86493" bIns="34922"/>
          <a:lstStyle/>
          <a:p>
            <a:pPr algn="l" eaLnBrk="0" hangingPunct="0">
              <a:buSzPct val="110000"/>
            </a:pPr>
            <a:r>
              <a:rPr lang="en-CA" sz="1800" dirty="0"/>
              <a:t>For Internal Purposes Only</a:t>
            </a:r>
          </a:p>
        </p:txBody>
      </p:sp>
      <p:pic>
        <p:nvPicPr>
          <p:cNvPr id="7" name="Picture 2" descr="http://rhrv.r-forge.r-project.org/css/images/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9694" y="457200"/>
            <a:ext cx="1742688" cy="13220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8137"/>
                                        </p:tgtEl>
                                        <p:attrNameLst>
                                          <p:attrName>style.visibility</p:attrName>
                                        </p:attrNameLst>
                                      </p:cBhvr>
                                      <p:to>
                                        <p:strVal val="visible"/>
                                      </p:to>
                                    </p:set>
                                    <p:animEffect transition="in" filter="fade">
                                      <p:cBhvr>
                                        <p:cTn id="7" dur="400"/>
                                        <p:tgtEl>
                                          <p:spTgt spid="481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143"/>
                                        </p:tgtEl>
                                        <p:attrNameLst>
                                          <p:attrName>style.visibility</p:attrName>
                                        </p:attrNameLst>
                                      </p:cBhvr>
                                      <p:to>
                                        <p:strVal val="visible"/>
                                      </p:to>
                                    </p:set>
                                    <p:animEffect transition="in" filter="fade">
                                      <p:cBhvr>
                                        <p:cTn id="10" dur="1000"/>
                                        <p:tgtEl>
                                          <p:spTgt spid="481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145"/>
                                        </p:tgtEl>
                                        <p:attrNameLst>
                                          <p:attrName>style.visibility</p:attrName>
                                        </p:attrNameLst>
                                      </p:cBhvr>
                                      <p:to>
                                        <p:strVal val="visible"/>
                                      </p:to>
                                    </p:set>
                                    <p:animEffect transition="in" filter="fade">
                                      <p:cBhvr>
                                        <p:cTn id="13" dur="1000"/>
                                        <p:tgtEl>
                                          <p:spTgt spid="4814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8146"/>
                                        </p:tgtEl>
                                        <p:attrNameLst>
                                          <p:attrName>style.visibility</p:attrName>
                                        </p:attrNameLst>
                                      </p:cBhvr>
                                      <p:to>
                                        <p:strVal val="visible"/>
                                      </p:to>
                                    </p:set>
                                    <p:animEffect transition="in" filter="fade">
                                      <p:cBhvr>
                                        <p:cTn id="16" dur="1000"/>
                                        <p:tgtEl>
                                          <p:spTgt spid="48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7" grpId="0"/>
      <p:bldP spid="48143" grpId="0"/>
      <p:bldP spid="48145" grpId="0"/>
      <p:bldP spid="481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907323"/>
            <a:ext cx="9144000" cy="381000"/>
            <a:chOff x="0" y="1568301"/>
            <a:chExt cx="9144000" cy="381000"/>
          </a:xfrm>
        </p:grpSpPr>
        <p:sp>
          <p:nvSpPr>
            <p:cNvPr id="5" name="Rectangle 4"/>
            <p:cNvSpPr/>
            <p:nvPr/>
          </p:nvSpPr>
          <p:spPr bwMode="auto">
            <a:xfrm>
              <a:off x="457200" y="1568301"/>
              <a:ext cx="8686800" cy="3810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6" name="Rectangle 5"/>
            <p:cNvSpPr/>
            <p:nvPr/>
          </p:nvSpPr>
          <p:spPr bwMode="auto">
            <a:xfrm>
              <a:off x="0" y="1568301"/>
              <a:ext cx="438912" cy="3810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gr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1800" dirty="0"/>
              <a:t>Introduction</a:t>
            </a:r>
          </a:p>
          <a:p>
            <a:pPr marL="0" indent="0">
              <a:buNone/>
            </a:pPr>
            <a:endParaRPr lang="en-US" sz="1800" dirty="0"/>
          </a:p>
          <a:p>
            <a:r>
              <a:rPr lang="en-US" sz="1800" dirty="0"/>
              <a:t>What is R, and why use it?</a:t>
            </a:r>
          </a:p>
          <a:p>
            <a:pPr marL="0" indent="0">
              <a:buNone/>
            </a:pPr>
            <a:endParaRPr lang="en-US" sz="1800" dirty="0"/>
          </a:p>
          <a:p>
            <a:r>
              <a:rPr lang="en-US" sz="1800" dirty="0"/>
              <a:t>Basics of R and </a:t>
            </a:r>
            <a:r>
              <a:rPr lang="en-US" sz="1800" dirty="0" err="1"/>
              <a:t>Rstudio</a:t>
            </a:r>
            <a:endParaRPr lang="en-US" sz="1800" dirty="0"/>
          </a:p>
          <a:p>
            <a:endParaRPr lang="en-US" sz="1800" dirty="0"/>
          </a:p>
          <a:p>
            <a:r>
              <a:rPr lang="en-US" sz="1800" dirty="0"/>
              <a:t>Data processing</a:t>
            </a:r>
          </a:p>
          <a:p>
            <a:endParaRPr lang="en-US" sz="1800" dirty="0"/>
          </a:p>
          <a:p>
            <a:r>
              <a:rPr lang="en-US" sz="1800" dirty="0"/>
              <a:t>Graphics</a:t>
            </a:r>
          </a:p>
          <a:p>
            <a:endParaRPr lang="en-US" sz="1800" dirty="0"/>
          </a:p>
          <a:p>
            <a:r>
              <a:rPr lang="en-US" sz="1800" dirty="0"/>
              <a:t>Modeling</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07315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284024"/>
            <a:ext cx="8275637" cy="686079"/>
          </a:xfrm>
        </p:spPr>
        <p:txBody>
          <a:bodyPr/>
          <a:lstStyle/>
          <a:p>
            <a:r>
              <a:rPr lang="en-US" dirty="0" err="1"/>
              <a:t>RStudio</a:t>
            </a:r>
            <a:r>
              <a:rPr lang="en-US" dirty="0"/>
              <a:t> integrates variety of powerful coding tools to enhance productivity when working with data</a:t>
            </a:r>
          </a:p>
        </p:txBody>
      </p:sp>
      <p:pic>
        <p:nvPicPr>
          <p:cNvPr id="1026" name="Picture 2" descr="https://www.rstudio.com/images/screenshots/rstudio-window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35768"/>
            <a:ext cx="5711825" cy="475483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ular Callout 3"/>
          <p:cNvSpPr/>
          <p:nvPr/>
        </p:nvSpPr>
        <p:spPr bwMode="auto">
          <a:xfrm>
            <a:off x="7543800" y="1752600"/>
            <a:ext cx="1447800" cy="914400"/>
          </a:xfrm>
          <a:prstGeom prst="wedgeRoundRectCallout">
            <a:avLst>
              <a:gd name="adj1" fmla="val -58890"/>
              <a:gd name="adj2" fmla="val 76486"/>
              <a:gd name="adj3" fmla="val 16667"/>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00" b="1" dirty="0">
                <a:solidFill>
                  <a:schemeClr val="bg1"/>
                </a:solidFill>
              </a:rPr>
              <a:t>Workspace &amp; History</a:t>
            </a:r>
          </a:p>
          <a:p>
            <a:pPr algn="ctr"/>
            <a:r>
              <a:rPr lang="en-US" sz="1000" dirty="0">
                <a:solidFill>
                  <a:schemeClr val="bg1"/>
                </a:solidFill>
              </a:rPr>
              <a:t> Inventory of current data, variables, functions </a:t>
            </a:r>
            <a:r>
              <a:rPr lang="en-US" sz="1000" dirty="0" err="1">
                <a:solidFill>
                  <a:schemeClr val="bg1"/>
                </a:solidFill>
              </a:rPr>
              <a:t>etc</a:t>
            </a:r>
            <a:endParaRPr lang="en-US" sz="1000" b="1" dirty="0">
              <a:solidFill>
                <a:schemeClr val="bg1"/>
              </a:solidFill>
            </a:endParaRPr>
          </a:p>
        </p:txBody>
      </p:sp>
      <p:sp>
        <p:nvSpPr>
          <p:cNvPr id="6" name="Rounded Rectangular Callout 5"/>
          <p:cNvSpPr/>
          <p:nvPr/>
        </p:nvSpPr>
        <p:spPr bwMode="auto">
          <a:xfrm>
            <a:off x="7543800" y="4114800"/>
            <a:ext cx="1447800" cy="838200"/>
          </a:xfrm>
          <a:prstGeom prst="wedgeRoundRectCallout">
            <a:avLst>
              <a:gd name="adj1" fmla="val -58890"/>
              <a:gd name="adj2" fmla="val 76486"/>
              <a:gd name="adj3" fmla="val 16667"/>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00" b="1" dirty="0">
                <a:solidFill>
                  <a:schemeClr val="bg1"/>
                </a:solidFill>
              </a:rPr>
              <a:t>Plots, Packages, Help &amp; Documentation</a:t>
            </a:r>
          </a:p>
        </p:txBody>
      </p:sp>
      <p:sp>
        <p:nvSpPr>
          <p:cNvPr id="7" name="Rounded Rectangular Callout 6"/>
          <p:cNvSpPr/>
          <p:nvPr/>
        </p:nvSpPr>
        <p:spPr bwMode="auto">
          <a:xfrm>
            <a:off x="152400" y="1752600"/>
            <a:ext cx="1447800" cy="838200"/>
          </a:xfrm>
          <a:prstGeom prst="wedgeRoundRectCallout">
            <a:avLst>
              <a:gd name="adj1" fmla="val 52851"/>
              <a:gd name="adj2" fmla="val 96066"/>
              <a:gd name="adj3" fmla="val 16667"/>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00" b="1" dirty="0">
                <a:solidFill>
                  <a:schemeClr val="bg1"/>
                </a:solidFill>
              </a:rPr>
              <a:t>Source Editor</a:t>
            </a:r>
          </a:p>
          <a:p>
            <a:pPr algn="ctr"/>
            <a:r>
              <a:rPr lang="en-US" sz="1000" dirty="0">
                <a:solidFill>
                  <a:schemeClr val="bg1"/>
                </a:solidFill>
              </a:rPr>
              <a:t>(Similar to </a:t>
            </a:r>
            <a:r>
              <a:rPr lang="en-US" sz="1000" dirty="0" err="1">
                <a:solidFill>
                  <a:schemeClr val="bg1"/>
                </a:solidFill>
              </a:rPr>
              <a:t>VisualSlick</a:t>
            </a:r>
            <a:r>
              <a:rPr lang="en-US" sz="1000" dirty="0">
                <a:solidFill>
                  <a:schemeClr val="bg1"/>
                </a:solidFill>
              </a:rPr>
              <a:t> on Unix)</a:t>
            </a:r>
          </a:p>
        </p:txBody>
      </p:sp>
      <p:sp>
        <p:nvSpPr>
          <p:cNvPr id="8" name="Rounded Rectangular Callout 7"/>
          <p:cNvSpPr/>
          <p:nvPr/>
        </p:nvSpPr>
        <p:spPr bwMode="auto">
          <a:xfrm>
            <a:off x="140677" y="4560277"/>
            <a:ext cx="1447800" cy="838200"/>
          </a:xfrm>
          <a:prstGeom prst="wedgeRoundRectCallout">
            <a:avLst>
              <a:gd name="adj1" fmla="val 52851"/>
              <a:gd name="adj2" fmla="val 96066"/>
              <a:gd name="adj3" fmla="val 16667"/>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000" b="1" dirty="0">
                <a:solidFill>
                  <a:schemeClr val="bg1"/>
                </a:solidFill>
              </a:rPr>
              <a:t>Console</a:t>
            </a:r>
          </a:p>
          <a:p>
            <a:pPr algn="ctr"/>
            <a:r>
              <a:rPr lang="en-US" sz="1000" dirty="0">
                <a:solidFill>
                  <a:schemeClr val="bg1"/>
                </a:solidFill>
              </a:rPr>
              <a:t>Execution of R commands &amp; scripts</a:t>
            </a:r>
          </a:p>
        </p:txBody>
      </p:sp>
      <p:sp>
        <p:nvSpPr>
          <p:cNvPr id="3"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Tree>
    <p:extLst>
      <p:ext uri="{BB962C8B-B14F-4D97-AF65-F5344CB8AC3E}">
        <p14:creationId xmlns:p14="http://schemas.microsoft.com/office/powerpoint/2010/main" val="192427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and executing code with </a:t>
            </a:r>
            <a:r>
              <a:rPr lang="en-US" dirty="0" err="1"/>
              <a:t>RStudio</a:t>
            </a:r>
            <a:r>
              <a:rPr lang="en-US" dirty="0"/>
              <a:t> is quick and intuitive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410527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unded Rectangular Callout 6"/>
          <p:cNvSpPr/>
          <p:nvPr/>
        </p:nvSpPr>
        <p:spPr bwMode="auto">
          <a:xfrm>
            <a:off x="5105400" y="1600199"/>
            <a:ext cx="3733800" cy="1919287"/>
          </a:xfrm>
          <a:prstGeom prst="wedgeRoundRectCallout">
            <a:avLst>
              <a:gd name="adj1" fmla="val -70533"/>
              <a:gd name="adj2" fmla="val -14559"/>
              <a:gd name="adj3" fmla="val 16667"/>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85750" indent="-285750" algn="l">
              <a:buFont typeface="Arial" charset="0"/>
              <a:buChar char="•"/>
            </a:pPr>
            <a:r>
              <a:rPr lang="en-US" sz="1200" b="1" dirty="0">
                <a:solidFill>
                  <a:schemeClr val="bg1"/>
                </a:solidFill>
              </a:rPr>
              <a:t>Execute entire script file (Ctrl + Alt + R)</a:t>
            </a:r>
          </a:p>
          <a:p>
            <a:pPr marL="285750" indent="-285750" algn="l">
              <a:buFont typeface="Arial" charset="0"/>
              <a:buChar char="•"/>
            </a:pPr>
            <a:r>
              <a:rPr lang="en-US" sz="1200" b="1" dirty="0">
                <a:solidFill>
                  <a:schemeClr val="bg1"/>
                </a:solidFill>
              </a:rPr>
              <a:t>Execute current line (Ctrl + Enter)</a:t>
            </a:r>
          </a:p>
          <a:p>
            <a:pPr marL="285750" indent="-285750" algn="l">
              <a:buFont typeface="Arial" charset="0"/>
              <a:buChar char="•"/>
            </a:pPr>
            <a:r>
              <a:rPr lang="en-US" sz="1200" b="1" dirty="0">
                <a:solidFill>
                  <a:schemeClr val="bg1"/>
                </a:solidFill>
              </a:rPr>
              <a:t>Execute selected lines (Ctrl + Enter)</a:t>
            </a:r>
          </a:p>
          <a:p>
            <a:pPr marL="285750" indent="-285750" algn="l">
              <a:buFont typeface="Arial" charset="0"/>
              <a:buChar char="•"/>
            </a:pPr>
            <a:r>
              <a:rPr lang="en-US" sz="1200" b="1" dirty="0">
                <a:solidFill>
                  <a:schemeClr val="bg1"/>
                </a:solidFill>
              </a:rPr>
              <a:t>Comment / Uncomment (Ctrl + Shift + C)</a:t>
            </a:r>
          </a:p>
          <a:p>
            <a:pPr marL="285750" indent="-285750" algn="l">
              <a:buFont typeface="Arial" charset="0"/>
              <a:buChar char="•"/>
            </a:pPr>
            <a:r>
              <a:rPr lang="en-US" sz="1200" b="1" dirty="0">
                <a:solidFill>
                  <a:schemeClr val="bg1"/>
                </a:solidFill>
              </a:rPr>
              <a:t>Indent line(s) (Ctrl + I)</a:t>
            </a:r>
          </a:p>
          <a:p>
            <a:pPr marL="285750" indent="-285750" algn="l">
              <a:buFont typeface="Arial" charset="0"/>
              <a:buChar char="•"/>
            </a:pPr>
            <a:r>
              <a:rPr lang="en-US" sz="1200" b="1" dirty="0">
                <a:solidFill>
                  <a:schemeClr val="bg1"/>
                </a:solidFill>
              </a:rPr>
              <a:t>Autocomplete code (Tab)</a:t>
            </a:r>
          </a:p>
          <a:p>
            <a:pPr marL="285750" indent="-285750" algn="l">
              <a:buFont typeface="Arial" charset="0"/>
              <a:buChar char="•"/>
            </a:pPr>
            <a:r>
              <a:rPr lang="en-US" sz="1200" b="1" dirty="0">
                <a:solidFill>
                  <a:schemeClr val="bg1"/>
                </a:solidFill>
              </a:rPr>
              <a:t>Collapse/Expand sections of code</a:t>
            </a:r>
          </a:p>
        </p:txBody>
      </p:sp>
      <p:sp>
        <p:nvSpPr>
          <p:cNvPr id="8" name="Rounded Rectangular Callout 7"/>
          <p:cNvSpPr/>
          <p:nvPr/>
        </p:nvSpPr>
        <p:spPr bwMode="auto">
          <a:xfrm>
            <a:off x="5070231" y="4648200"/>
            <a:ext cx="3733800" cy="914400"/>
          </a:xfrm>
          <a:prstGeom prst="wedgeRoundRectCallout">
            <a:avLst>
              <a:gd name="adj1" fmla="val -68963"/>
              <a:gd name="adj2" fmla="val 23922"/>
              <a:gd name="adj3" fmla="val 16667"/>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b="1" dirty="0">
                <a:solidFill>
                  <a:schemeClr val="bg1"/>
                </a:solidFill>
              </a:rPr>
              <a:t>Enter commands directly at the console</a:t>
            </a:r>
          </a:p>
        </p:txBody>
      </p:sp>
      <p:sp>
        <p:nvSpPr>
          <p:cNvPr id="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Tree>
    <p:extLst>
      <p:ext uri="{BB962C8B-B14F-4D97-AF65-F5344CB8AC3E}">
        <p14:creationId xmlns:p14="http://schemas.microsoft.com/office/powerpoint/2010/main" val="1442360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2737829499"/>
              </p:ext>
            </p:extLst>
          </p:nvPr>
        </p:nvGraphicFramePr>
        <p:xfrm>
          <a:off x="2438400" y="1219200"/>
          <a:ext cx="38862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Content Placeholder 2"/>
          <p:cNvSpPr txBox="1">
            <a:spLocks/>
          </p:cNvSpPr>
          <p:nvPr/>
        </p:nvSpPr>
        <p:spPr bwMode="black">
          <a:xfrm>
            <a:off x="0" y="1600200"/>
            <a:ext cx="2362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kumimoji="0" lang="en-US" sz="12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a &lt;- c(1,2,4,5)</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a</a:t>
            </a:r>
            <a:r>
              <a:rPr kumimoji="0" lang="en-US" sz="12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[2]</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2</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A &lt;- array(1:8,c(2,2,2))</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A[,,2]</a:t>
            </a:r>
          </a:p>
          <a:p>
            <a:pPr marL="222250" lvl="0" indent="-222250">
              <a:buClr>
                <a:srgbClr val="688A92"/>
              </a:buClr>
              <a:buSzPct val="110000"/>
            </a:pPr>
            <a:r>
              <a:rPr lang="en-US" sz="1200" kern="0" dirty="0">
                <a:latin typeface="Courier New" pitchFamily="49" charset="0"/>
                <a:cs typeface="Courier New" pitchFamily="49" charset="0"/>
              </a:rPr>
              <a:t>      [,1] [,2]</a:t>
            </a:r>
          </a:p>
          <a:p>
            <a:pPr marL="222250" lvl="0" indent="-222250">
              <a:buClr>
                <a:srgbClr val="688A92"/>
              </a:buClr>
              <a:buSzPct val="110000"/>
            </a:pPr>
            <a:r>
              <a:rPr lang="en-US" sz="1200" kern="0" dirty="0">
                <a:latin typeface="Courier New" pitchFamily="49" charset="0"/>
                <a:cs typeface="Courier New" pitchFamily="49" charset="0"/>
              </a:rPr>
              <a:t>[1,]    5    7</a:t>
            </a:r>
          </a:p>
          <a:p>
            <a:pPr marL="222250" lvl="0" indent="-222250">
              <a:buClr>
                <a:srgbClr val="688A92"/>
              </a:buClr>
              <a:buSzPct val="110000"/>
            </a:pPr>
            <a:r>
              <a:rPr lang="en-US" sz="1200" kern="0" dirty="0">
                <a:latin typeface="Courier New" pitchFamily="49" charset="0"/>
                <a:cs typeface="Courier New" pitchFamily="49" charset="0"/>
              </a:rPr>
              <a:t>[2,]    6    8</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L &lt;- list(name=“Don”, age=23, pos=“</a:t>
            </a:r>
            <a:r>
              <a:rPr lang="en-US" sz="1200" kern="0" dirty="0" err="1">
                <a:latin typeface="Courier New" pitchFamily="49" charset="0"/>
                <a:cs typeface="Courier New" pitchFamily="49" charset="0"/>
              </a:rPr>
              <a:t>Associate”,proj</a:t>
            </a:r>
            <a:r>
              <a:rPr lang="en-US" sz="1200" kern="0" dirty="0">
                <a:latin typeface="Courier New" pitchFamily="49" charset="0"/>
                <a:cs typeface="Courier New" pitchFamily="49" charset="0"/>
              </a:rPr>
              <a:t>=c(“1234nj5678”,”8765nj4321”))</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L[[“name”]]</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Don</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kumimoji="0" lang="en-US" sz="12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kumimoji="0" lang="en-US" sz="12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
        <p:nvSpPr>
          <p:cNvPr id="14" name="Content Placeholder 2"/>
          <p:cNvSpPr txBox="1">
            <a:spLocks/>
          </p:cNvSpPr>
          <p:nvPr/>
        </p:nvSpPr>
        <p:spPr bwMode="black">
          <a:xfrm>
            <a:off x="6400800" y="1600200"/>
            <a:ext cx="2743200" cy="49529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x</a:t>
            </a:r>
            <a:r>
              <a:rPr kumimoji="0" lang="en-US" sz="1200" b="0" i="0" u="none" strike="noStrike" kern="0" cap="none" spc="0" normalizeH="0" noProof="0" dirty="0">
                <a:ln>
                  <a:noFill/>
                </a:ln>
                <a:solidFill>
                  <a:schemeClr val="tx1"/>
                </a:solidFill>
                <a:effectLst/>
                <a:uLnTx/>
                <a:uFillTx/>
                <a:latin typeface="Courier New" pitchFamily="49" charset="0"/>
                <a:ea typeface="+mn-ea"/>
                <a:cs typeface="Courier New" pitchFamily="49" charset="0"/>
              </a:rPr>
              <a:t> &lt;- matrix(1:20,nrow=4, </a:t>
            </a:r>
            <a:r>
              <a:rPr kumimoji="0" lang="en-US" sz="1200" b="0" i="0" u="none" strike="noStrike" kern="0" cap="none" spc="0" normalizeH="0" noProof="0" dirty="0" err="1">
                <a:ln>
                  <a:noFill/>
                </a:ln>
                <a:solidFill>
                  <a:schemeClr val="tx1"/>
                </a:solidFill>
                <a:effectLst/>
                <a:uLnTx/>
                <a:uFillTx/>
                <a:latin typeface="Courier New" pitchFamily="49" charset="0"/>
                <a:ea typeface="+mn-ea"/>
                <a:cs typeface="Courier New" pitchFamily="49" charset="0"/>
              </a:rPr>
              <a:t>ncol</a:t>
            </a:r>
            <a:r>
              <a:rPr kumimoji="0" lang="en-US" sz="1200" b="0" i="0" u="none" strike="noStrike" kern="0" cap="none" spc="0" normalizeH="0" noProof="0" dirty="0">
                <a:ln>
                  <a:noFill/>
                </a:ln>
                <a:solidFill>
                  <a:schemeClr val="tx1"/>
                </a:solidFill>
                <a:effectLst/>
                <a:uLnTx/>
                <a:uFillTx/>
                <a:latin typeface="Courier New" pitchFamily="49" charset="0"/>
                <a:ea typeface="+mn-ea"/>
                <a:cs typeface="Courier New" pitchFamily="49" charset="0"/>
              </a:rPr>
              <a:t>=5, </a:t>
            </a:r>
            <a:r>
              <a:rPr kumimoji="0" lang="en-US" sz="1200" b="0" i="0" u="none" strike="noStrike" kern="0" cap="none" spc="0" normalizeH="0" noProof="0" dirty="0" err="1">
                <a:ln>
                  <a:noFill/>
                </a:ln>
                <a:solidFill>
                  <a:schemeClr val="tx1"/>
                </a:solidFill>
                <a:effectLst/>
                <a:uLnTx/>
                <a:uFillTx/>
                <a:latin typeface="Courier New" pitchFamily="49" charset="0"/>
                <a:ea typeface="+mn-ea"/>
                <a:cs typeface="Courier New" pitchFamily="49" charset="0"/>
              </a:rPr>
              <a:t>byrow</a:t>
            </a:r>
            <a:r>
              <a:rPr kumimoji="0" lang="en-US" sz="1200" b="0" i="0" u="none" strike="noStrike" kern="0" cap="none" spc="0" normalizeH="0" noProof="0" dirty="0">
                <a:ln>
                  <a:noFill/>
                </a:ln>
                <a:solidFill>
                  <a:schemeClr val="tx1"/>
                </a:solidFill>
                <a:effectLst/>
                <a:uLnTx/>
                <a:uFillTx/>
                <a:latin typeface="Courier New" pitchFamily="49" charset="0"/>
                <a:ea typeface="+mn-ea"/>
                <a:cs typeface="Courier New" pitchFamily="49" charset="0"/>
              </a:rPr>
              <a:t>=TRUE)</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x</a:t>
            </a:r>
            <a:r>
              <a:rPr lang="en-US" sz="1200" kern="0" baseline="0" dirty="0">
                <a:latin typeface="Courier New" pitchFamily="49" charset="0"/>
                <a:cs typeface="Courier New" pitchFamily="49" charset="0"/>
              </a:rPr>
              <a:t>[2,]</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[1]   6   7   8   9   10</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J &lt;- c(1,2,3,4)</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K &lt;- c(“A”, “B”, “C”, “D”)</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L &lt;- c(TRUE, FALSE, TRUE, TRUE)</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err="1">
                <a:latin typeface="Courier New" pitchFamily="49" charset="0"/>
                <a:cs typeface="Courier New" pitchFamily="49" charset="0"/>
              </a:rPr>
              <a:t>df</a:t>
            </a:r>
            <a:r>
              <a:rPr lang="en-US" sz="1200" kern="0" dirty="0">
                <a:latin typeface="Courier New" pitchFamily="49" charset="0"/>
                <a:cs typeface="Courier New" pitchFamily="49" charset="0"/>
              </a:rPr>
              <a:t> &lt;- </a:t>
            </a:r>
            <a:r>
              <a:rPr lang="en-US" sz="1200" kern="0" dirty="0" err="1">
                <a:latin typeface="Courier New" pitchFamily="49" charset="0"/>
                <a:cs typeface="Courier New" pitchFamily="49" charset="0"/>
              </a:rPr>
              <a:t>data.frame</a:t>
            </a:r>
            <a:r>
              <a:rPr lang="en-US" sz="1200" kern="0" dirty="0">
                <a:latin typeface="Courier New" pitchFamily="49" charset="0"/>
                <a:cs typeface="Courier New" pitchFamily="49" charset="0"/>
              </a:rPr>
              <a:t>(J, K, L)</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err="1">
                <a:latin typeface="Courier New" pitchFamily="49" charset="0"/>
                <a:cs typeface="Courier New" pitchFamily="49" charset="0"/>
              </a:rPr>
              <a:t>df$K</a:t>
            </a: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r>
              <a:rPr lang="en-US" sz="1200" kern="0" dirty="0">
                <a:latin typeface="Courier New" pitchFamily="49" charset="0"/>
                <a:cs typeface="Courier New" pitchFamily="49" charset="0"/>
              </a:rPr>
              <a:t>[1]  A  B  C  D</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lvl="0" indent="-222250">
              <a:buClr>
                <a:srgbClr val="688A92"/>
              </a:buClr>
              <a:buSzPct val="110000"/>
            </a:pPr>
            <a:r>
              <a:rPr lang="en-US" sz="1200" kern="0" dirty="0">
                <a:latin typeface="Courier New" pitchFamily="49" charset="0"/>
                <a:cs typeface="Courier New" pitchFamily="49" charset="0"/>
              </a:rPr>
              <a:t>gender &lt;- c(rep("male",20), rep("female", 30))</a:t>
            </a:r>
          </a:p>
          <a:p>
            <a:pPr marL="222250" lvl="0" indent="-222250">
              <a:buClr>
                <a:srgbClr val="688A92"/>
              </a:buClr>
              <a:buSzPct val="110000"/>
            </a:pPr>
            <a:r>
              <a:rPr lang="en-US" sz="1200" kern="0" dirty="0">
                <a:latin typeface="Courier New" pitchFamily="49" charset="0"/>
                <a:cs typeface="Courier New" pitchFamily="49" charset="0"/>
              </a:rPr>
              <a:t>gender &lt;- factor(gender) </a:t>
            </a:r>
          </a:p>
          <a:p>
            <a:pPr marL="222250" lvl="0" indent="-222250">
              <a:buClr>
                <a:srgbClr val="688A92"/>
              </a:buClr>
              <a:buSzPct val="110000"/>
            </a:pPr>
            <a:r>
              <a:rPr lang="en-US" sz="1200" kern="0" dirty="0">
                <a:latin typeface="Courier New" pitchFamily="49" charset="0"/>
                <a:cs typeface="Courier New" pitchFamily="49" charset="0"/>
              </a:rPr>
              <a:t>summary(gender)</a:t>
            </a:r>
          </a:p>
          <a:p>
            <a:pPr marL="222250" lvl="0" indent="-222250">
              <a:buClr>
                <a:srgbClr val="688A92"/>
              </a:buClr>
              <a:buSzPct val="110000"/>
            </a:pPr>
            <a:r>
              <a:rPr lang="en-US" sz="1200" kern="0" dirty="0">
                <a:latin typeface="Courier New" pitchFamily="49" charset="0"/>
                <a:cs typeface="Courier New" pitchFamily="49" charset="0"/>
              </a:rPr>
              <a:t>female   male </a:t>
            </a:r>
          </a:p>
          <a:p>
            <a:pPr marL="222250" lvl="0" indent="-222250">
              <a:buClr>
                <a:srgbClr val="688A92"/>
              </a:buClr>
              <a:buSzPct val="110000"/>
            </a:pPr>
            <a:r>
              <a:rPr lang="en-US" sz="1200" kern="0" dirty="0">
                <a:latin typeface="Courier New" pitchFamily="49" charset="0"/>
                <a:cs typeface="Courier New" pitchFamily="49" charset="0"/>
              </a:rPr>
              <a:t>    30     20</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lang="en-US" sz="1200" kern="0" dirty="0">
              <a:latin typeface="Courier New" pitchFamily="49" charset="0"/>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kumimoji="0" lang="en-US" sz="1200" b="0" i="0" u="none" strike="noStrike" kern="0" cap="none" spc="0" normalizeH="0" noProof="0" dirty="0">
              <a:ln>
                <a:noFill/>
              </a:ln>
              <a:solidFill>
                <a:schemeClr val="tx1"/>
              </a:solidFill>
              <a:effectLst/>
              <a:uLnTx/>
              <a:uFillTx/>
              <a:latin typeface="Courier New" pitchFamily="49" charset="0"/>
              <a:ea typeface="+mn-ea"/>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kumimoji="0" lang="en-US" sz="1200" b="0" i="0" u="none" strike="noStrike" kern="0" cap="none" spc="0" normalizeH="0" noProof="0" dirty="0">
              <a:ln>
                <a:noFill/>
              </a:ln>
              <a:solidFill>
                <a:schemeClr val="tx1"/>
              </a:solidFill>
              <a:effectLst/>
              <a:uLnTx/>
              <a:uFillTx/>
              <a:latin typeface="Courier New" pitchFamily="49" charset="0"/>
              <a:ea typeface="+mn-ea"/>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kumimoji="0" lang="en-US" sz="1200" b="0" i="0" u="none" strike="noStrike" kern="0" cap="none" spc="0" normalizeH="0" noProof="0" dirty="0">
              <a:ln>
                <a:noFill/>
              </a:ln>
              <a:solidFill>
                <a:schemeClr val="tx1"/>
              </a:solidFill>
              <a:effectLst/>
              <a:uLnTx/>
              <a:uFillTx/>
              <a:latin typeface="Courier New" pitchFamily="49" charset="0"/>
              <a:ea typeface="+mn-ea"/>
              <a:cs typeface="Courier New" pitchFamily="49" charset="0"/>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None/>
              <a:tabLst/>
              <a:defRPr/>
            </a:pPr>
            <a:endParaRPr kumimoji="0" lang="en-US" sz="12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
        <p:nvSpPr>
          <p:cNvPr id="19" name="Rectangle 18"/>
          <p:cNvSpPr/>
          <p:nvPr/>
        </p:nvSpPr>
        <p:spPr bwMode="auto">
          <a:xfrm>
            <a:off x="4419600" y="3200400"/>
            <a:ext cx="1981200" cy="1676400"/>
          </a:xfrm>
          <a:prstGeom prst="rect">
            <a:avLst/>
          </a:prstGeom>
          <a:noFill/>
          <a:ln w="38100" cap="flat" cmpd="sng" algn="ctr">
            <a:solidFill>
              <a:schemeClr val="accent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algn="ctr"/>
            <a:endParaRPr lang="en-US"/>
          </a:p>
        </p:txBody>
      </p:sp>
      <p:sp>
        <p:nvSpPr>
          <p:cNvPr id="16" name="Title 1"/>
          <p:cNvSpPr txBox="1">
            <a:spLocks/>
          </p:cNvSpPr>
          <p:nvPr/>
        </p:nvSpPr>
        <p:spPr bwMode="black">
          <a:xfrm>
            <a:off x="430213" y="439738"/>
            <a:ext cx="8275637" cy="374650"/>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dirty="0"/>
              <a:t>R has a variety of data types in which you can store your data</a:t>
            </a:r>
          </a:p>
        </p:txBody>
      </p:sp>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Tree>
    <p:extLst>
      <p:ext uri="{BB962C8B-B14F-4D97-AF65-F5344CB8AC3E}">
        <p14:creationId xmlns:p14="http://schemas.microsoft.com/office/powerpoint/2010/main" val="299062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can be filtered in various different ways </a:t>
            </a:r>
          </a:p>
        </p:txBody>
      </p:sp>
      <p:sp>
        <p:nvSpPr>
          <p:cNvPr id="3" name="Content Placeholder 2"/>
          <p:cNvSpPr>
            <a:spLocks noGrp="1"/>
          </p:cNvSpPr>
          <p:nvPr>
            <p:ph idx="1"/>
          </p:nvPr>
        </p:nvSpPr>
        <p:spPr>
          <a:xfrm>
            <a:off x="381000" y="1207477"/>
            <a:ext cx="8272463" cy="5029200"/>
          </a:xfrm>
        </p:spPr>
        <p:txBody>
          <a:bodyPr/>
          <a:lstStyle/>
          <a:p>
            <a:r>
              <a:rPr lang="en-US" dirty="0"/>
              <a:t>We will use a sample dataset with daily climate data in New York city</a:t>
            </a:r>
          </a:p>
          <a:p>
            <a:pPr marL="430213" lvl="1" indent="0">
              <a:buNone/>
            </a:pPr>
            <a:r>
              <a:rPr lang="en-US" b="1" dirty="0" err="1">
                <a:latin typeface="Courier New" pitchFamily="49" charset="0"/>
              </a:rPr>
              <a:t>dta</a:t>
            </a:r>
            <a:r>
              <a:rPr lang="en-US" b="1" dirty="0">
                <a:latin typeface="Courier New" pitchFamily="49" charset="0"/>
              </a:rPr>
              <a:t> &lt;- </a:t>
            </a:r>
            <a:r>
              <a:rPr lang="en-US" b="1" dirty="0" err="1">
                <a:latin typeface="Courier New" pitchFamily="49" charset="0"/>
              </a:rPr>
              <a:t>airquality</a:t>
            </a:r>
            <a:endParaRPr lang="en-US" b="1" dirty="0">
              <a:latin typeface="Courier New" pitchFamily="49" charset="0"/>
            </a:endParaRPr>
          </a:p>
          <a:p>
            <a:pPr marL="430213" lvl="1" indent="0">
              <a:buNone/>
            </a:pPr>
            <a:endParaRPr lang="en-US" b="1" dirty="0">
              <a:latin typeface="Courier New" pitchFamily="49" charset="0"/>
            </a:endParaRPr>
          </a:p>
          <a:p>
            <a:r>
              <a:rPr lang="en-US" dirty="0"/>
              <a:t>Use “$” notation to extract individual columns of a data frame</a:t>
            </a:r>
          </a:p>
          <a:p>
            <a:pPr lvl="1"/>
            <a:r>
              <a:rPr lang="en-US" dirty="0"/>
              <a:t>What is the average of column titled Wind?</a:t>
            </a:r>
          </a:p>
          <a:p>
            <a:pPr marL="430213" lvl="1" indent="0">
              <a:buNone/>
            </a:pPr>
            <a:r>
              <a:rPr lang="en-US" b="1" dirty="0">
                <a:latin typeface="Courier New" pitchFamily="49" charset="0"/>
              </a:rPr>
              <a:t>mean(</a:t>
            </a:r>
            <a:r>
              <a:rPr lang="en-US" b="1" dirty="0" err="1">
                <a:latin typeface="Courier New" pitchFamily="49" charset="0"/>
              </a:rPr>
              <a:t>dta$Wind</a:t>
            </a:r>
            <a:r>
              <a:rPr lang="en-US" b="1" dirty="0">
                <a:latin typeface="Courier New" pitchFamily="49" charset="0"/>
              </a:rPr>
              <a:t>)</a:t>
            </a:r>
          </a:p>
          <a:p>
            <a:pPr marL="430213" lvl="1" indent="0">
              <a:buNone/>
            </a:pPr>
            <a:endParaRPr lang="en-US" b="1" dirty="0">
              <a:latin typeface="Courier New" pitchFamily="49" charset="0"/>
            </a:endParaRPr>
          </a:p>
          <a:p>
            <a:r>
              <a:rPr lang="en-US" dirty="0"/>
              <a:t>Use “[ , ]” notation to extract specific rows and columns</a:t>
            </a:r>
          </a:p>
          <a:p>
            <a:pPr lvl="1"/>
            <a:r>
              <a:rPr lang="en-US" dirty="0"/>
              <a:t>Subset with only first two columns and all rows</a:t>
            </a:r>
          </a:p>
          <a:p>
            <a:pPr marL="430213" lvl="1" indent="0">
              <a:buNone/>
            </a:pPr>
            <a:r>
              <a:rPr lang="en-US" b="1" dirty="0" err="1">
                <a:latin typeface="Courier New" pitchFamily="49" charset="0"/>
              </a:rPr>
              <a:t>dta</a:t>
            </a:r>
            <a:r>
              <a:rPr lang="en-US" b="1" dirty="0">
                <a:latin typeface="Courier New" pitchFamily="49" charset="0"/>
              </a:rPr>
              <a:t>[ , 1:2]</a:t>
            </a:r>
          </a:p>
          <a:p>
            <a:pPr lvl="1"/>
            <a:r>
              <a:rPr lang="en-US" dirty="0"/>
              <a:t>Subset with rows 5 through 20 and all columns</a:t>
            </a:r>
          </a:p>
          <a:p>
            <a:pPr marL="430213" lvl="1" indent="0">
              <a:buNone/>
            </a:pPr>
            <a:r>
              <a:rPr lang="en-US" b="1" dirty="0" err="1">
                <a:latin typeface="Courier New" pitchFamily="49" charset="0"/>
              </a:rPr>
              <a:t>dta</a:t>
            </a:r>
            <a:r>
              <a:rPr lang="en-US" b="1" dirty="0">
                <a:latin typeface="Courier New" pitchFamily="49" charset="0"/>
              </a:rPr>
              <a:t>[5:20 , ]</a:t>
            </a:r>
          </a:p>
          <a:p>
            <a:pPr lvl="1"/>
            <a:r>
              <a:rPr lang="en-US" dirty="0"/>
              <a:t>Subset with first 50 rows and columns titled Month and Wind</a:t>
            </a:r>
          </a:p>
          <a:p>
            <a:pPr marL="430213" lvl="1" indent="0">
              <a:buNone/>
            </a:pPr>
            <a:r>
              <a:rPr lang="en-US" b="1" dirty="0" err="1">
                <a:latin typeface="Courier New" pitchFamily="49" charset="0"/>
              </a:rPr>
              <a:t>dta</a:t>
            </a:r>
            <a:r>
              <a:rPr lang="en-US" b="1" dirty="0">
                <a:latin typeface="Courier New" pitchFamily="49" charset="0"/>
              </a:rPr>
              <a:t>[1:50 , c(“</a:t>
            </a:r>
            <a:r>
              <a:rPr lang="en-US" b="1" dirty="0" err="1">
                <a:latin typeface="Courier New" pitchFamily="49" charset="0"/>
              </a:rPr>
              <a:t>Month”,”Wind</a:t>
            </a:r>
            <a:r>
              <a:rPr lang="en-US" b="1" dirty="0">
                <a:latin typeface="Courier New" pitchFamily="49" charset="0"/>
              </a:rPr>
              <a:t>”) ]</a:t>
            </a:r>
          </a:p>
          <a:p>
            <a:pPr marL="430213" lvl="1" indent="0">
              <a:buNone/>
            </a:pPr>
            <a:endParaRPr lang="en-US" b="1" dirty="0">
              <a:latin typeface="Courier New" pitchFamily="49" charset="0"/>
            </a:endParaRPr>
          </a:p>
          <a:p>
            <a:r>
              <a:rPr lang="en-US" dirty="0"/>
              <a:t>Filtering based on data values</a:t>
            </a:r>
          </a:p>
          <a:p>
            <a:pPr lvl="1"/>
            <a:r>
              <a:rPr lang="en-US" dirty="0"/>
              <a:t>Data rows where Temperature is greater than 90</a:t>
            </a:r>
          </a:p>
          <a:p>
            <a:pPr marL="430213" lvl="1" indent="0">
              <a:buNone/>
            </a:pPr>
            <a:r>
              <a:rPr lang="en-US" b="1" dirty="0" err="1">
                <a:latin typeface="Courier New" pitchFamily="49" charset="0"/>
              </a:rPr>
              <a:t>dta</a:t>
            </a:r>
            <a:r>
              <a:rPr lang="en-US" b="1" dirty="0">
                <a:latin typeface="Courier New" pitchFamily="49" charset="0"/>
              </a:rPr>
              <a:t>[</a:t>
            </a:r>
            <a:r>
              <a:rPr lang="en-US" b="1" dirty="0" err="1">
                <a:latin typeface="Courier New" pitchFamily="49" charset="0"/>
              </a:rPr>
              <a:t>dta$Temp</a:t>
            </a:r>
            <a:r>
              <a:rPr lang="en-US" b="1" dirty="0">
                <a:latin typeface="Courier New" pitchFamily="49" charset="0"/>
              </a:rPr>
              <a:t>&gt;90 , ]</a:t>
            </a:r>
          </a:p>
          <a:p>
            <a:pPr lvl="1"/>
            <a:r>
              <a:rPr lang="en-US" dirty="0"/>
              <a:t>Data for the first 10 days of May</a:t>
            </a:r>
            <a:endParaRPr lang="en-US" dirty="0">
              <a:latin typeface="Courier New" pitchFamily="49" charset="0"/>
            </a:endParaRPr>
          </a:p>
          <a:p>
            <a:pPr marL="430213" lvl="1" indent="0">
              <a:buNone/>
            </a:pPr>
            <a:r>
              <a:rPr lang="en-US" b="1" dirty="0" err="1">
                <a:latin typeface="Courier New" pitchFamily="49" charset="0"/>
                <a:cs typeface="Courier New" pitchFamily="49" charset="0"/>
              </a:rPr>
              <a:t>dta</a:t>
            </a:r>
            <a:r>
              <a:rPr lang="en-US" b="1" dirty="0">
                <a:latin typeface="Courier New" pitchFamily="49" charset="0"/>
                <a:cs typeface="Courier New" pitchFamily="49" charset="0"/>
              </a:rPr>
              <a:t>[</a:t>
            </a:r>
            <a:r>
              <a:rPr lang="en-US" b="1" dirty="0" err="1">
                <a:latin typeface="Courier New" pitchFamily="49" charset="0"/>
                <a:cs typeface="Courier New" pitchFamily="49" charset="0"/>
              </a:rPr>
              <a:t>dta$Month</a:t>
            </a:r>
            <a:r>
              <a:rPr lang="en-US" b="1" dirty="0">
                <a:latin typeface="Courier New" pitchFamily="49" charset="0"/>
                <a:cs typeface="Courier New" pitchFamily="49" charset="0"/>
              </a:rPr>
              <a:t> == 5 &amp; </a:t>
            </a:r>
            <a:r>
              <a:rPr lang="en-US" b="1" dirty="0" err="1">
                <a:latin typeface="Courier New" pitchFamily="49" charset="0"/>
                <a:cs typeface="Courier New" pitchFamily="49" charset="0"/>
              </a:rPr>
              <a:t>dta$Day</a:t>
            </a:r>
            <a:r>
              <a:rPr lang="en-US" b="1" dirty="0">
                <a:latin typeface="Courier New" pitchFamily="49" charset="0"/>
                <a:cs typeface="Courier New" pitchFamily="49" charset="0"/>
              </a:rPr>
              <a:t> &lt; 11,]</a:t>
            </a:r>
          </a:p>
          <a:p>
            <a:pPr marL="430213" lvl="1" indent="0">
              <a:buNone/>
            </a:pPr>
            <a:endParaRPr lang="en-US" dirty="0"/>
          </a:p>
          <a:p>
            <a:endParaRPr lang="en-US" dirty="0"/>
          </a:p>
          <a:p>
            <a:endParaRPr lang="en-US" dirty="0"/>
          </a:p>
          <a:p>
            <a:endParaRPr lang="en-US" dirty="0"/>
          </a:p>
        </p:txBody>
      </p:sp>
      <p:sp>
        <p:nvSpPr>
          <p:cNvPr id="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Tree>
    <p:extLst>
      <p:ext uri="{BB962C8B-B14F-4D97-AF65-F5344CB8AC3E}">
        <p14:creationId xmlns:p14="http://schemas.microsoft.com/office/powerpoint/2010/main" val="204909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342900" indent="-342900">
              <a:buAutoNum type="arabicPeriod"/>
            </a:pPr>
            <a:r>
              <a:rPr lang="en-US" dirty="0"/>
              <a:t>Create a vector (on-</a:t>
            </a:r>
            <a:r>
              <a:rPr lang="en-US" dirty="0" err="1"/>
              <a:t>dimention</a:t>
            </a:r>
            <a:r>
              <a:rPr lang="en-US" dirty="0"/>
              <a:t>) named “x” with numbers from 1 through 1000</a:t>
            </a:r>
          </a:p>
          <a:p>
            <a:pPr marL="342900" indent="-342900">
              <a:buAutoNum type="arabicPeriod"/>
            </a:pPr>
            <a:endParaRPr lang="en-US" dirty="0"/>
          </a:p>
          <a:p>
            <a:pPr marL="342900" indent="-342900">
              <a:buAutoNum type="arabicPeriod"/>
            </a:pPr>
            <a:r>
              <a:rPr lang="en-US" dirty="0"/>
              <a:t>Create another vector named “y” where y = (X^2) – 2x</a:t>
            </a:r>
          </a:p>
          <a:p>
            <a:pPr marL="342900" indent="-342900">
              <a:buAutoNum type="arabicPeriod"/>
            </a:pPr>
            <a:endParaRPr lang="en-US" dirty="0"/>
          </a:p>
          <a:p>
            <a:pPr marL="342900" indent="-342900">
              <a:buAutoNum type="arabicPeriod"/>
            </a:pPr>
            <a:r>
              <a:rPr lang="en-US" dirty="0"/>
              <a:t>Create a </a:t>
            </a:r>
            <a:r>
              <a:rPr lang="en-US" dirty="0" err="1"/>
              <a:t>dataframe</a:t>
            </a:r>
            <a:r>
              <a:rPr lang="en-US" dirty="0"/>
              <a:t> named “d” which contains “x” and “y” as columns</a:t>
            </a:r>
          </a:p>
          <a:p>
            <a:pPr marL="342900" indent="-342900">
              <a:buAutoNum type="arabicPeriod"/>
            </a:pPr>
            <a:endParaRPr lang="en-US" dirty="0"/>
          </a:p>
          <a:p>
            <a:pPr marL="342900" indent="-342900">
              <a:buAutoNum type="arabicPeriod"/>
            </a:pPr>
            <a:r>
              <a:rPr lang="en-US" dirty="0"/>
              <a:t>Create a column “</a:t>
            </a:r>
            <a:r>
              <a:rPr lang="en-US" dirty="0" err="1"/>
              <a:t>is.even</a:t>
            </a:r>
            <a:r>
              <a:rPr lang="en-US" dirty="0"/>
              <a:t>” in “d” which uses TRUE/FALSE flag to flag even values of “y”</a:t>
            </a:r>
          </a:p>
          <a:p>
            <a:pPr marL="430213" lvl="1" indent="0">
              <a:buNone/>
            </a:pPr>
            <a:r>
              <a:rPr lang="en-US" u="sng" dirty="0"/>
              <a:t>Hint</a:t>
            </a:r>
            <a:r>
              <a:rPr lang="en-US" dirty="0"/>
              <a:t>: </a:t>
            </a:r>
            <a:r>
              <a:rPr lang="en-US" dirty="0" err="1"/>
              <a:t>ifelse</a:t>
            </a:r>
            <a:r>
              <a:rPr lang="en-US" dirty="0"/>
              <a:t>(&lt;condition&gt;,&lt;value true&gt;, &lt;value false&gt;)</a:t>
            </a:r>
          </a:p>
          <a:p>
            <a:pPr marL="342900" indent="-342900">
              <a:buAutoNum type="arabicPeriod"/>
            </a:pPr>
            <a:endParaRPr lang="en-US" dirty="0"/>
          </a:p>
          <a:p>
            <a:pPr marL="342900" indent="-342900">
              <a:buAutoNum type="arabicPeriod"/>
            </a:pPr>
            <a:r>
              <a:rPr lang="en-US" dirty="0"/>
              <a:t>Output the first 50 rows of </a:t>
            </a:r>
            <a:r>
              <a:rPr lang="en-US" dirty="0" err="1"/>
              <a:t>dataframe</a:t>
            </a:r>
            <a:r>
              <a:rPr lang="en-US" dirty="0"/>
              <a:t> “d”</a:t>
            </a:r>
          </a:p>
          <a:p>
            <a:pPr marL="342900" indent="-342900">
              <a:buAutoNum type="arabicPeriod"/>
            </a:pPr>
            <a:endParaRPr lang="en-US" dirty="0"/>
          </a:p>
          <a:p>
            <a:pPr marL="342900" indent="-342900">
              <a:buAutoNum type="arabicPeriod"/>
            </a:pPr>
            <a:r>
              <a:rPr lang="en-US" dirty="0"/>
              <a:t>Output the rows of data frame where y is odd</a:t>
            </a:r>
          </a:p>
        </p:txBody>
      </p:sp>
      <p:sp>
        <p:nvSpPr>
          <p:cNvPr id="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Tree>
    <p:extLst>
      <p:ext uri="{BB962C8B-B14F-4D97-AF65-F5344CB8AC3E}">
        <p14:creationId xmlns:p14="http://schemas.microsoft.com/office/powerpoint/2010/main" val="114182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3569677"/>
            <a:ext cx="9144000" cy="381000"/>
            <a:chOff x="0" y="1568301"/>
            <a:chExt cx="9144000" cy="381000"/>
          </a:xfrm>
        </p:grpSpPr>
        <p:sp>
          <p:nvSpPr>
            <p:cNvPr id="5" name="Rectangle 4"/>
            <p:cNvSpPr/>
            <p:nvPr/>
          </p:nvSpPr>
          <p:spPr bwMode="auto">
            <a:xfrm>
              <a:off x="457200" y="1568301"/>
              <a:ext cx="8686800" cy="3810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6" name="Rectangle 5"/>
            <p:cNvSpPr/>
            <p:nvPr/>
          </p:nvSpPr>
          <p:spPr bwMode="auto">
            <a:xfrm>
              <a:off x="0" y="1568301"/>
              <a:ext cx="438912" cy="3810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gr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1800" dirty="0"/>
              <a:t>Introduction</a:t>
            </a:r>
          </a:p>
          <a:p>
            <a:pPr marL="0" indent="0">
              <a:buNone/>
            </a:pPr>
            <a:endParaRPr lang="en-US" sz="1800" dirty="0"/>
          </a:p>
          <a:p>
            <a:r>
              <a:rPr lang="en-US" sz="1800" dirty="0"/>
              <a:t>What is R, and why use it?</a:t>
            </a:r>
          </a:p>
          <a:p>
            <a:pPr marL="0" indent="0">
              <a:buNone/>
            </a:pPr>
            <a:endParaRPr lang="en-US" sz="1800" dirty="0"/>
          </a:p>
          <a:p>
            <a:r>
              <a:rPr lang="en-US" sz="1800" dirty="0"/>
              <a:t>Basics of R and </a:t>
            </a:r>
            <a:r>
              <a:rPr lang="en-US" sz="1800" dirty="0" err="1"/>
              <a:t>Rstudio</a:t>
            </a:r>
            <a:endParaRPr lang="en-US" sz="1800" dirty="0"/>
          </a:p>
          <a:p>
            <a:endParaRPr lang="en-US" sz="1800" dirty="0"/>
          </a:p>
          <a:p>
            <a:r>
              <a:rPr lang="en-US" sz="1800" dirty="0"/>
              <a:t>Data processing</a:t>
            </a:r>
          </a:p>
          <a:p>
            <a:endParaRPr lang="en-US" sz="1800" dirty="0"/>
          </a:p>
          <a:p>
            <a:r>
              <a:rPr lang="en-US" sz="1800" dirty="0"/>
              <a:t>Graphics</a:t>
            </a:r>
          </a:p>
          <a:p>
            <a:endParaRPr lang="en-US" sz="1800" dirty="0"/>
          </a:p>
          <a:p>
            <a:r>
              <a:rPr lang="en-US" sz="1800" dirty="0"/>
              <a:t>Modeling</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38239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are the workhorses of data processing in R</a:t>
            </a:r>
          </a:p>
        </p:txBody>
      </p:sp>
      <p:sp>
        <p:nvSpPr>
          <p:cNvPr id="3" name="Content Placeholder 2"/>
          <p:cNvSpPr>
            <a:spLocks noGrp="1"/>
          </p:cNvSpPr>
          <p:nvPr>
            <p:ph idx="1"/>
          </p:nvPr>
        </p:nvSpPr>
        <p:spPr>
          <a:xfrm>
            <a:off x="428625" y="1447801"/>
            <a:ext cx="8272463" cy="2057399"/>
          </a:xfrm>
        </p:spPr>
        <p:txBody>
          <a:bodyPr/>
          <a:lstStyle/>
          <a:p>
            <a:r>
              <a:rPr lang="en-US" dirty="0"/>
              <a:t>Functions take argument(s) (optional), perform some operation, and return an output</a:t>
            </a:r>
          </a:p>
          <a:p>
            <a:r>
              <a:rPr lang="en-US" dirty="0"/>
              <a:t>Functions in R are similar to routines in VB or macros in SAS</a:t>
            </a:r>
          </a:p>
          <a:p>
            <a:r>
              <a:rPr lang="en-US" dirty="0"/>
              <a:t>Users can define their own functions or use pre-defined functions in R</a:t>
            </a:r>
          </a:p>
        </p:txBody>
      </p:sp>
      <p:sp>
        <p:nvSpPr>
          <p:cNvPr id="4" name="Content Placeholder 2"/>
          <p:cNvSpPr txBox="1">
            <a:spLocks/>
          </p:cNvSpPr>
          <p:nvPr/>
        </p:nvSpPr>
        <p:spPr bwMode="black">
          <a:xfrm>
            <a:off x="457200" y="2590800"/>
            <a:ext cx="8229600" cy="3733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2250" lvl="0" indent="-222250" algn="l">
              <a:buClr>
                <a:srgbClr val="688A92"/>
              </a:buClr>
              <a:buSzPct val="110000"/>
              <a:defRPr/>
            </a:pPr>
            <a:r>
              <a:rPr lang="en-US" b="1" u="sng" dirty="0">
                <a:latin typeface="+mn-lt"/>
              </a:rPr>
              <a:t>Defining Function:</a:t>
            </a:r>
          </a:p>
          <a:p>
            <a:pPr marL="222250" lvl="0" indent="-222250" algn="l">
              <a:buClr>
                <a:srgbClr val="688A92"/>
              </a:buClr>
              <a:buSzPct val="110000"/>
              <a:defRPr/>
            </a:pPr>
            <a:r>
              <a:rPr lang="en-US" dirty="0" err="1">
                <a:latin typeface="Courier New" pitchFamily="49" charset="0"/>
              </a:rPr>
              <a:t>myfunction</a:t>
            </a:r>
            <a:r>
              <a:rPr lang="en-US" dirty="0">
                <a:latin typeface="Courier New" pitchFamily="49" charset="0"/>
              </a:rPr>
              <a:t> &lt;- function(</a:t>
            </a:r>
            <a:r>
              <a:rPr lang="en-US" i="1" dirty="0">
                <a:latin typeface="Courier New" pitchFamily="49" charset="0"/>
              </a:rPr>
              <a:t>arg1, arg2, ... </a:t>
            </a:r>
            <a:r>
              <a:rPr lang="en-US" dirty="0">
                <a:latin typeface="Courier New" pitchFamily="49" charset="0"/>
              </a:rPr>
              <a:t>){</a:t>
            </a:r>
            <a:br>
              <a:rPr lang="en-US" dirty="0">
                <a:latin typeface="Courier New" pitchFamily="49" charset="0"/>
              </a:rPr>
            </a:br>
            <a:r>
              <a:rPr lang="en-US" i="1" dirty="0">
                <a:latin typeface="Courier New" pitchFamily="49" charset="0"/>
              </a:rPr>
              <a:t>statements</a:t>
            </a:r>
            <a:br>
              <a:rPr lang="en-US" dirty="0">
                <a:latin typeface="Courier New" pitchFamily="49" charset="0"/>
              </a:rPr>
            </a:br>
            <a:r>
              <a:rPr lang="en-US" dirty="0">
                <a:latin typeface="Courier New" pitchFamily="49" charset="0"/>
              </a:rPr>
              <a:t>return(</a:t>
            </a:r>
            <a:r>
              <a:rPr lang="en-US" i="1" dirty="0">
                <a:latin typeface="Courier New" pitchFamily="49" charset="0"/>
              </a:rPr>
              <a:t>object</a:t>
            </a:r>
            <a:r>
              <a:rPr lang="en-US" dirty="0">
                <a:latin typeface="Courier New" pitchFamily="49" charset="0"/>
              </a:rPr>
              <a:t>)</a:t>
            </a:r>
            <a:br>
              <a:rPr lang="en-US" dirty="0">
                <a:latin typeface="Courier New" pitchFamily="49" charset="0"/>
              </a:rPr>
            </a:br>
            <a:r>
              <a:rPr lang="en-US" dirty="0">
                <a:latin typeface="Courier New" pitchFamily="49" charset="0"/>
              </a:rPr>
              <a:t>}</a:t>
            </a:r>
            <a:endParaRPr kumimoji="0" lang="en-US" b="0" i="0" u="none" strike="noStrike" kern="0" cap="none" spc="0" normalizeH="0" baseline="0" noProof="0" dirty="0">
              <a:ln>
                <a:noFill/>
              </a:ln>
              <a:solidFill>
                <a:schemeClr val="tx1"/>
              </a:solidFill>
              <a:effectLst/>
              <a:uLnTx/>
              <a:uFillTx/>
              <a:latin typeface="Courier New" pitchFamily="49" charset="0"/>
              <a:cs typeface="Courier New" pitchFamily="49" charset="0"/>
            </a:endParaRPr>
          </a:p>
          <a:p>
            <a:pPr marL="222250" lvl="0" indent="-222250" algn="l">
              <a:buClr>
                <a:srgbClr val="688A92"/>
              </a:buClr>
              <a:buSzPct val="110000"/>
              <a:defRPr/>
            </a:pPr>
            <a:r>
              <a:rPr lang="en-US" b="1" u="sng" kern="0" dirty="0">
                <a:latin typeface="+mn-lt"/>
                <a:cs typeface="Courier New" pitchFamily="49" charset="0"/>
              </a:rPr>
              <a:t>Example:</a:t>
            </a:r>
          </a:p>
          <a:p>
            <a:pPr marL="222250" lvl="0" indent="-222250" algn="l">
              <a:buClr>
                <a:srgbClr val="688A92"/>
              </a:buClr>
              <a:buSzPct val="110000"/>
              <a:defRPr/>
            </a:pPr>
            <a:r>
              <a:rPr lang="en-US" kern="0" dirty="0" err="1">
                <a:latin typeface="Courier New" pitchFamily="49" charset="0"/>
                <a:cs typeface="Courier New" pitchFamily="49" charset="0"/>
              </a:rPr>
              <a:t>c.to.f</a:t>
            </a:r>
            <a:r>
              <a:rPr lang="en-US" kern="0" dirty="0">
                <a:latin typeface="Courier New" pitchFamily="49" charset="0"/>
                <a:cs typeface="Courier New" pitchFamily="49" charset="0"/>
              </a:rPr>
              <a:t> &lt;- function(</a:t>
            </a:r>
            <a:r>
              <a:rPr lang="en-US" kern="0" dirty="0" err="1">
                <a:latin typeface="Courier New" pitchFamily="49" charset="0"/>
                <a:cs typeface="Courier New" pitchFamily="49" charset="0"/>
              </a:rPr>
              <a:t>c.temp</a:t>
            </a:r>
            <a:r>
              <a:rPr lang="en-US" kern="0" dirty="0">
                <a:latin typeface="Courier New" pitchFamily="49" charset="0"/>
                <a:cs typeface="Courier New" pitchFamily="49" charset="0"/>
              </a:rPr>
              <a:t>) {</a:t>
            </a:r>
          </a:p>
          <a:p>
            <a:pPr marL="222250" lvl="0" indent="-222250" algn="l">
              <a:buClr>
                <a:srgbClr val="688A92"/>
              </a:buClr>
              <a:buSzPct val="110000"/>
              <a:defRPr/>
            </a:pPr>
            <a:r>
              <a:rPr lang="en-US" kern="0" dirty="0">
                <a:latin typeface="Courier New" pitchFamily="49" charset="0"/>
                <a:cs typeface="Courier New" pitchFamily="49" charset="0"/>
              </a:rPr>
              <a:t>  </a:t>
            </a:r>
            <a:r>
              <a:rPr lang="en-US" kern="0" dirty="0" err="1">
                <a:latin typeface="Courier New" pitchFamily="49" charset="0"/>
                <a:cs typeface="Courier New" pitchFamily="49" charset="0"/>
              </a:rPr>
              <a:t>f.temp</a:t>
            </a:r>
            <a:r>
              <a:rPr lang="en-US" kern="0" dirty="0">
                <a:latin typeface="Courier New" pitchFamily="49" charset="0"/>
                <a:cs typeface="Courier New" pitchFamily="49" charset="0"/>
              </a:rPr>
              <a:t> &lt;- (</a:t>
            </a:r>
            <a:r>
              <a:rPr lang="en-US" kern="0" dirty="0" err="1">
                <a:latin typeface="Courier New" pitchFamily="49" charset="0"/>
                <a:cs typeface="Courier New" pitchFamily="49" charset="0"/>
              </a:rPr>
              <a:t>c.temp</a:t>
            </a:r>
            <a:r>
              <a:rPr lang="en-US" kern="0" dirty="0">
                <a:latin typeface="Courier New" pitchFamily="49" charset="0"/>
                <a:cs typeface="Courier New" pitchFamily="49" charset="0"/>
              </a:rPr>
              <a:t>*9/5) + 32</a:t>
            </a:r>
          </a:p>
          <a:p>
            <a:pPr marL="222250" lvl="0" indent="-222250" algn="l">
              <a:buClr>
                <a:srgbClr val="688A92"/>
              </a:buClr>
              <a:buSzPct val="110000"/>
              <a:defRPr/>
            </a:pPr>
            <a:r>
              <a:rPr lang="en-US" kern="0" dirty="0">
                <a:latin typeface="Courier New" pitchFamily="49" charset="0"/>
                <a:cs typeface="Courier New" pitchFamily="49" charset="0"/>
              </a:rPr>
              <a:t>  return(</a:t>
            </a:r>
            <a:r>
              <a:rPr lang="en-US" kern="0" dirty="0" err="1">
                <a:latin typeface="Courier New" pitchFamily="49" charset="0"/>
                <a:cs typeface="Courier New" pitchFamily="49" charset="0"/>
              </a:rPr>
              <a:t>f.temp</a:t>
            </a:r>
            <a:r>
              <a:rPr lang="en-US" kern="0" dirty="0">
                <a:latin typeface="Courier New" pitchFamily="49" charset="0"/>
                <a:cs typeface="Courier New" pitchFamily="49" charset="0"/>
              </a:rPr>
              <a:t>)</a:t>
            </a:r>
          </a:p>
          <a:p>
            <a:pPr marL="222250" lvl="0" indent="-222250" algn="l">
              <a:buClr>
                <a:srgbClr val="688A92"/>
              </a:buClr>
              <a:buSzPct val="110000"/>
              <a:defRPr/>
            </a:pPr>
            <a:r>
              <a:rPr lang="en-US" kern="0" dirty="0">
                <a:latin typeface="Courier New" pitchFamily="49" charset="0"/>
                <a:cs typeface="Courier New" pitchFamily="49" charset="0"/>
              </a:rPr>
              <a:t>}</a:t>
            </a:r>
            <a:endParaRPr kumimoji="0" lang="en-US" b="0" i="0" u="none" strike="noStrike" kern="0" cap="none" spc="0" normalizeH="0" baseline="0" noProof="0" dirty="0">
              <a:ln>
                <a:noFill/>
              </a:ln>
              <a:solidFill>
                <a:schemeClr val="tx1"/>
              </a:solidFill>
              <a:effectLst/>
              <a:uLnTx/>
              <a:uFillTx/>
              <a:latin typeface="Courier New" pitchFamily="49" charset="0"/>
              <a:cs typeface="Courier New" pitchFamily="49" charset="0"/>
            </a:endParaRPr>
          </a:p>
          <a:p>
            <a:pPr marL="222250" lvl="0" indent="-222250" algn="l">
              <a:buClr>
                <a:srgbClr val="688A92"/>
              </a:buClr>
              <a:buSzPct val="110000"/>
              <a:defRPr/>
            </a:pPr>
            <a:r>
              <a:rPr lang="en-US" b="1" u="sng" kern="0" dirty="0">
                <a:latin typeface="+mj-lt"/>
                <a:cs typeface="Courier New" pitchFamily="49" charset="0"/>
              </a:rPr>
              <a:t>Invoking Functions:</a:t>
            </a:r>
          </a:p>
          <a:p>
            <a:pPr marL="222250" lvl="0" indent="-222250" algn="l">
              <a:buClr>
                <a:srgbClr val="688A92"/>
              </a:buClr>
              <a:buSzPct val="110000"/>
              <a:defRPr/>
            </a:pPr>
            <a:r>
              <a:rPr lang="en-US" kern="0" dirty="0" err="1">
                <a:latin typeface="Courier New" pitchFamily="49" charset="0"/>
                <a:cs typeface="Courier New" pitchFamily="49" charset="0"/>
              </a:rPr>
              <a:t>c.to.f</a:t>
            </a:r>
            <a:r>
              <a:rPr lang="en-US" kern="0" dirty="0">
                <a:latin typeface="Courier New" pitchFamily="49" charset="0"/>
                <a:cs typeface="Courier New" pitchFamily="49" charset="0"/>
              </a:rPr>
              <a:t>(25)</a:t>
            </a:r>
          </a:p>
          <a:p>
            <a:pPr marL="222250" lvl="0" indent="-222250" algn="l">
              <a:buClr>
                <a:srgbClr val="688A92"/>
              </a:buClr>
              <a:buSzPct val="110000"/>
              <a:defRPr/>
            </a:pPr>
            <a:endParaRPr kumimoji="0" lang="en-US" b="0" i="0" u="none" strike="noStrike" kern="0" cap="none" spc="0" normalizeH="0" baseline="0" noProof="0" dirty="0">
              <a:ln>
                <a:noFill/>
              </a:ln>
              <a:solidFill>
                <a:schemeClr val="tx1"/>
              </a:solidFill>
              <a:effectLst/>
              <a:uLnTx/>
              <a:uFillTx/>
              <a:latin typeface="+mn-lt"/>
              <a:cs typeface="Courier New" pitchFamily="49" charset="0"/>
            </a:endParaRPr>
          </a:p>
          <a:p>
            <a:pPr marL="222250" lvl="0" indent="-222250" algn="l">
              <a:buClr>
                <a:srgbClr val="688A92"/>
              </a:buClr>
              <a:buSzPct val="110000"/>
              <a:defRPr/>
            </a:pPr>
            <a:r>
              <a:rPr lang="en-US" kern="0" dirty="0" err="1">
                <a:latin typeface="Courier New" pitchFamily="49" charset="0"/>
                <a:cs typeface="Courier New" pitchFamily="49" charset="0"/>
              </a:rPr>
              <a:t>c.temps</a:t>
            </a:r>
            <a:r>
              <a:rPr lang="en-US" kern="0" dirty="0">
                <a:latin typeface="Courier New" pitchFamily="49" charset="0"/>
                <a:cs typeface="Courier New" pitchFamily="49" charset="0"/>
              </a:rPr>
              <a:t> &lt;- c(-10,0,10,20,30,40,50)</a:t>
            </a:r>
          </a:p>
          <a:p>
            <a:pPr marL="222250" lvl="0" indent="-222250" algn="l">
              <a:buClr>
                <a:srgbClr val="688A92"/>
              </a:buClr>
              <a:buSzPct val="110000"/>
              <a:defRPr/>
            </a:pPr>
            <a:r>
              <a:rPr lang="en-US" kern="0" dirty="0" err="1">
                <a:latin typeface="Courier New" pitchFamily="49" charset="0"/>
                <a:cs typeface="Courier New" pitchFamily="49" charset="0"/>
              </a:rPr>
              <a:t>c.to.f</a:t>
            </a:r>
            <a:r>
              <a:rPr lang="en-US" kern="0" dirty="0">
                <a:latin typeface="Courier New" pitchFamily="49" charset="0"/>
                <a:cs typeface="Courier New" pitchFamily="49" charset="0"/>
              </a:rPr>
              <a:t>(</a:t>
            </a:r>
            <a:r>
              <a:rPr lang="en-US" kern="0" dirty="0" err="1">
                <a:latin typeface="Courier New" pitchFamily="49" charset="0"/>
                <a:cs typeface="Courier New" pitchFamily="49" charset="0"/>
              </a:rPr>
              <a:t>c.temps</a:t>
            </a:r>
            <a:r>
              <a:rPr lang="en-US" kern="0" dirty="0">
                <a:latin typeface="Courier New" pitchFamily="49" charset="0"/>
                <a:cs typeface="Courier New" pitchFamily="49" charset="0"/>
              </a:rPr>
              <a:t>)</a:t>
            </a:r>
            <a:endParaRPr kumimoji="0" lang="en-US" b="0" i="0" u="none" strike="noStrike" kern="0" cap="none" spc="0" normalizeH="0" baseline="0" noProof="0" dirty="0">
              <a:ln>
                <a:noFill/>
              </a:ln>
              <a:solidFill>
                <a:schemeClr val="tx1"/>
              </a:solidFill>
              <a:effectLst/>
              <a:uLnTx/>
              <a:uFillTx/>
              <a:latin typeface="Courier New" pitchFamily="49" charset="0"/>
              <a:cs typeface="Courier New" pitchFamily="49" charset="0"/>
            </a:endParaRPr>
          </a:p>
        </p:txBody>
      </p:sp>
      <p:sp>
        <p:nvSpPr>
          <p:cNvPr id="5"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277979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comes with wide variety of library functions</a:t>
            </a:r>
          </a:p>
        </p:txBody>
      </p:sp>
      <p:sp>
        <p:nvSpPr>
          <p:cNvPr id="3" name="Content Placeholder 2"/>
          <p:cNvSpPr>
            <a:spLocks noGrp="1"/>
          </p:cNvSpPr>
          <p:nvPr>
            <p:ph idx="1"/>
          </p:nvPr>
        </p:nvSpPr>
        <p:spPr>
          <a:xfrm>
            <a:off x="381000" y="1371600"/>
            <a:ext cx="8272463" cy="5029200"/>
          </a:xfrm>
        </p:spPr>
        <p:txBody>
          <a:bodyPr/>
          <a:lstStyle/>
          <a:p>
            <a:pPr marL="0" indent="0">
              <a:buNone/>
            </a:pPr>
            <a:r>
              <a:rPr lang="en-US" b="1" u="sng" dirty="0"/>
              <a:t>Examples of pre-built functions in R</a:t>
            </a:r>
          </a:p>
          <a:p>
            <a:endParaRPr lang="en-US" dirty="0"/>
          </a:p>
          <a:p>
            <a:r>
              <a:rPr lang="en-US" dirty="0"/>
              <a:t>Read or write data from text files</a:t>
            </a:r>
          </a:p>
          <a:p>
            <a:pPr marL="430213" lvl="1" indent="0">
              <a:buNone/>
            </a:pPr>
            <a:r>
              <a:rPr lang="en-US" dirty="0" err="1">
                <a:latin typeface="Courier New" pitchFamily="49" charset="0"/>
              </a:rPr>
              <a:t>inpds</a:t>
            </a:r>
            <a:r>
              <a:rPr lang="en-US" dirty="0">
                <a:latin typeface="Courier New" pitchFamily="49" charset="0"/>
              </a:rPr>
              <a:t> &lt;- </a:t>
            </a:r>
            <a:r>
              <a:rPr lang="en-US" b="1" dirty="0">
                <a:solidFill>
                  <a:schemeClr val="accent3"/>
                </a:solidFill>
                <a:latin typeface="Courier New" pitchFamily="49" charset="0"/>
              </a:rPr>
              <a:t>read.csv</a:t>
            </a:r>
            <a:r>
              <a:rPr lang="en-US" dirty="0">
                <a:latin typeface="Courier New" pitchFamily="49" charset="0"/>
              </a:rPr>
              <a:t>(“input_file.</a:t>
            </a:r>
            <a:r>
              <a:rPr lang="en-US" dirty="0" err="1">
                <a:latin typeface="Courier New" pitchFamily="49" charset="0"/>
              </a:rPr>
              <a:t>csv</a:t>
            </a:r>
            <a:r>
              <a:rPr lang="en-US" dirty="0">
                <a:latin typeface="Courier New" pitchFamily="49" charset="0"/>
              </a:rPr>
              <a:t>”,header=TRUE)</a:t>
            </a:r>
          </a:p>
          <a:p>
            <a:pPr marL="430213" lvl="1" indent="0">
              <a:buNone/>
            </a:pPr>
            <a:r>
              <a:rPr lang="en-US" b="1" dirty="0">
                <a:solidFill>
                  <a:schemeClr val="accent3"/>
                </a:solidFill>
                <a:latin typeface="Courier New" pitchFamily="49" charset="0"/>
              </a:rPr>
              <a:t>write.csv</a:t>
            </a:r>
            <a:r>
              <a:rPr lang="en-US" dirty="0">
                <a:latin typeface="Courier New" pitchFamily="49" charset="0"/>
              </a:rPr>
              <a:t>(</a:t>
            </a:r>
            <a:r>
              <a:rPr lang="en-US" dirty="0" err="1">
                <a:latin typeface="Courier New" pitchFamily="49" charset="0"/>
              </a:rPr>
              <a:t>outpds</a:t>
            </a:r>
            <a:r>
              <a:rPr lang="en-US" dirty="0">
                <a:latin typeface="Courier New" pitchFamily="49" charset="0"/>
              </a:rPr>
              <a:t>,”output_data.txt”)</a:t>
            </a:r>
          </a:p>
          <a:p>
            <a:pPr marL="430213" lvl="1" indent="0">
              <a:buNone/>
            </a:pPr>
            <a:endParaRPr lang="en-US" dirty="0"/>
          </a:p>
          <a:p>
            <a:r>
              <a:rPr lang="en-US" dirty="0"/>
              <a:t>Create scatter plot</a:t>
            </a:r>
          </a:p>
          <a:p>
            <a:pPr marL="430213" lvl="1" indent="0">
              <a:buNone/>
            </a:pPr>
            <a:r>
              <a:rPr lang="es-ES" b="1" dirty="0" err="1">
                <a:solidFill>
                  <a:schemeClr val="accent3"/>
                </a:solidFill>
                <a:latin typeface="Courier New" pitchFamily="49" charset="0"/>
              </a:rPr>
              <a:t>library</a:t>
            </a:r>
            <a:r>
              <a:rPr lang="es-ES" dirty="0">
                <a:latin typeface="Courier New" pitchFamily="49" charset="0"/>
              </a:rPr>
              <a:t>(ggplot2)</a:t>
            </a:r>
          </a:p>
          <a:p>
            <a:pPr marL="430213" lvl="1" indent="0">
              <a:buNone/>
            </a:pPr>
            <a:r>
              <a:rPr lang="es-ES" dirty="0">
                <a:latin typeface="Courier New" pitchFamily="49" charset="0"/>
              </a:rPr>
              <a:t>x &lt;- c(1:100)</a:t>
            </a:r>
          </a:p>
          <a:p>
            <a:pPr marL="430213" lvl="1" indent="0">
              <a:buNone/>
            </a:pPr>
            <a:r>
              <a:rPr lang="es-ES" dirty="0">
                <a:latin typeface="Courier New" pitchFamily="49" charset="0"/>
              </a:rPr>
              <a:t>y1 &lt;- x*(x-50)</a:t>
            </a:r>
          </a:p>
          <a:p>
            <a:pPr marL="430213" lvl="1" indent="0">
              <a:buNone/>
            </a:pPr>
            <a:r>
              <a:rPr lang="es-ES" b="1" dirty="0" err="1">
                <a:solidFill>
                  <a:schemeClr val="accent3"/>
                </a:solidFill>
                <a:latin typeface="Courier New" pitchFamily="49" charset="0"/>
              </a:rPr>
              <a:t>qplot</a:t>
            </a:r>
            <a:r>
              <a:rPr lang="es-ES" dirty="0">
                <a:latin typeface="Courier New" pitchFamily="49" charset="0"/>
              </a:rPr>
              <a:t>(x,y1)</a:t>
            </a:r>
          </a:p>
          <a:p>
            <a:pPr marL="430213" lvl="1" indent="0">
              <a:buNone/>
            </a:pPr>
            <a:endParaRPr lang="en-US" dirty="0"/>
          </a:p>
          <a:p>
            <a:r>
              <a:rPr lang="en-US" dirty="0"/>
              <a:t>Create a box plot</a:t>
            </a:r>
          </a:p>
          <a:p>
            <a:pPr marL="430213" lvl="1" indent="0">
              <a:buNone/>
            </a:pPr>
            <a:r>
              <a:rPr lang="en-US" b="1" dirty="0">
                <a:solidFill>
                  <a:schemeClr val="accent3"/>
                </a:solidFill>
                <a:latin typeface="Courier New" pitchFamily="49" charset="0"/>
              </a:rPr>
              <a:t>boxplot</a:t>
            </a:r>
            <a:r>
              <a:rPr lang="en-US" dirty="0">
                <a:latin typeface="Courier New" pitchFamily="49" charset="0"/>
              </a:rPr>
              <a:t>(y1)</a:t>
            </a:r>
          </a:p>
          <a:p>
            <a:pPr marL="430213" lvl="1" indent="0">
              <a:buNone/>
            </a:pPr>
            <a:endParaRPr lang="en-US" dirty="0"/>
          </a:p>
          <a:p>
            <a:r>
              <a:rPr lang="en-US" dirty="0"/>
              <a:t>Merge two data sets</a:t>
            </a:r>
          </a:p>
          <a:p>
            <a:pPr marL="430213" lvl="1" indent="0">
              <a:buNone/>
            </a:pPr>
            <a:r>
              <a:rPr lang="en-US" dirty="0">
                <a:latin typeface="Courier New" pitchFamily="49" charset="0"/>
                <a:cs typeface="Courier New" pitchFamily="49" charset="0"/>
              </a:rPr>
              <a:t>output &lt;- </a:t>
            </a:r>
            <a:r>
              <a:rPr lang="en-US" b="1" dirty="0">
                <a:solidFill>
                  <a:schemeClr val="accent3"/>
                </a:solidFill>
                <a:latin typeface="Courier New" pitchFamily="49" charset="0"/>
                <a:cs typeface="Courier New" pitchFamily="49" charset="0"/>
              </a:rPr>
              <a:t>merge</a:t>
            </a:r>
            <a:r>
              <a:rPr lang="en-US" dirty="0">
                <a:latin typeface="Courier New" pitchFamily="49" charset="0"/>
                <a:cs typeface="Courier New" pitchFamily="49" charset="0"/>
              </a:rPr>
              <a:t>(input1, input2, </a:t>
            </a:r>
            <a:r>
              <a:rPr lang="en-US" dirty="0" err="1">
                <a:latin typeface="Courier New" pitchFamily="49" charset="0"/>
                <a:cs typeface="Courier New" pitchFamily="49" charset="0"/>
              </a:rPr>
              <a:t>by.x</a:t>
            </a:r>
            <a:r>
              <a:rPr lang="en-US" dirty="0">
                <a:latin typeface="Courier New" pitchFamily="49" charset="0"/>
                <a:cs typeface="Courier New" pitchFamily="49" charset="0"/>
              </a:rPr>
              <a:t> = col1)</a:t>
            </a:r>
          </a:p>
          <a:p>
            <a:pPr marL="430213" lvl="1" indent="0">
              <a:buNone/>
            </a:pPr>
            <a:endParaRPr lang="en-US" dirty="0">
              <a:latin typeface="Courier New" pitchFamily="49" charset="0"/>
              <a:cs typeface="Courier New" pitchFamily="49" charset="0"/>
            </a:endParaRPr>
          </a:p>
          <a:p>
            <a:pPr marL="430213" lvl="1" indent="0">
              <a:buNone/>
            </a:pPr>
            <a:endParaRPr lang="en-US" dirty="0"/>
          </a:p>
          <a:p>
            <a:endParaRPr lang="en-US" dirty="0"/>
          </a:p>
          <a:p>
            <a:endParaRPr lang="en-US" dirty="0"/>
          </a:p>
          <a:p>
            <a:endParaRPr lang="en-US" dirty="0"/>
          </a:p>
        </p:txBody>
      </p:sp>
      <p:sp>
        <p:nvSpPr>
          <p:cNvPr id="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3947722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and using new functions is easy</a:t>
            </a:r>
          </a:p>
        </p:txBody>
      </p:sp>
      <p:sp>
        <p:nvSpPr>
          <p:cNvPr id="3" name="Content Placeholder 2"/>
          <p:cNvSpPr>
            <a:spLocks noGrp="1"/>
          </p:cNvSpPr>
          <p:nvPr>
            <p:ph idx="1"/>
          </p:nvPr>
        </p:nvSpPr>
        <p:spPr>
          <a:xfrm>
            <a:off x="428625" y="1371600"/>
            <a:ext cx="8272463" cy="4953000"/>
          </a:xfrm>
        </p:spPr>
        <p:txBody>
          <a:bodyPr/>
          <a:lstStyle/>
          <a:p>
            <a:r>
              <a:rPr lang="en-US" b="1" dirty="0"/>
              <a:t>Finding help on how to use functions</a:t>
            </a:r>
          </a:p>
          <a:p>
            <a:pPr lvl="1"/>
            <a:r>
              <a:rPr lang="en-US" dirty="0"/>
              <a:t>Use Auto-complete feature when writing code</a:t>
            </a:r>
          </a:p>
          <a:p>
            <a:pPr lvl="1"/>
            <a:r>
              <a:rPr lang="en-US" dirty="0"/>
              <a:t>Use help() or ? Commands</a:t>
            </a:r>
          </a:p>
          <a:p>
            <a:pPr lvl="1"/>
            <a:r>
              <a:rPr lang="en-US" dirty="0"/>
              <a:t>Search box on “Help” tab</a:t>
            </a:r>
          </a:p>
          <a:p>
            <a:pPr lvl="1"/>
            <a:r>
              <a:rPr lang="en-US" dirty="0"/>
              <a:t>R documentation on the web</a:t>
            </a:r>
          </a:p>
          <a:p>
            <a:pPr lvl="1"/>
            <a:endParaRPr lang="en-US" dirty="0"/>
          </a:p>
          <a:p>
            <a:pPr lvl="1"/>
            <a:endParaRPr lang="en-US" dirty="0"/>
          </a:p>
          <a:p>
            <a:pPr marL="430213" lvl="1" indent="0">
              <a:buNone/>
            </a:pPr>
            <a:endParaRPr lang="en-US" dirty="0"/>
          </a:p>
          <a:p>
            <a:pPr lvl="1"/>
            <a:endParaRPr lang="en-US" dirty="0"/>
          </a:p>
          <a:p>
            <a:pPr lvl="1"/>
            <a:endParaRPr lang="en-US" dirty="0"/>
          </a:p>
          <a:p>
            <a:endParaRPr lang="en-US" b="1" dirty="0"/>
          </a:p>
          <a:p>
            <a:endParaRPr lang="en-US" b="1" dirty="0"/>
          </a:p>
          <a:p>
            <a:endParaRPr lang="en-US" b="1" dirty="0"/>
          </a:p>
          <a:p>
            <a:pPr marL="0" indent="0">
              <a:buNone/>
            </a:pPr>
            <a:endParaRPr lang="en-US" b="1" dirty="0"/>
          </a:p>
          <a:p>
            <a:r>
              <a:rPr lang="en-US" b="1" dirty="0"/>
              <a:t>Finding new functions</a:t>
            </a:r>
          </a:p>
          <a:p>
            <a:pPr lvl="1"/>
            <a:r>
              <a:rPr lang="en-US" dirty="0"/>
              <a:t>Google / Stack Overflow searches</a:t>
            </a:r>
          </a:p>
          <a:p>
            <a:pPr lvl="1"/>
            <a:r>
              <a:rPr lang="en-US" dirty="0"/>
              <a:t>Package documentation from the “Package” Tab</a:t>
            </a:r>
          </a:p>
        </p:txBody>
      </p:sp>
      <p:grpSp>
        <p:nvGrpSpPr>
          <p:cNvPr id="5" name="Group 4"/>
          <p:cNvGrpSpPr/>
          <p:nvPr/>
        </p:nvGrpSpPr>
        <p:grpSpPr>
          <a:xfrm>
            <a:off x="304800" y="2904439"/>
            <a:ext cx="5534024" cy="2035465"/>
            <a:chOff x="304800" y="3127085"/>
            <a:chExt cx="5534024" cy="2035465"/>
          </a:xfrm>
        </p:grpSpPr>
        <p:pic>
          <p:nvPicPr>
            <p:cNvPr id="307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3505200"/>
              <a:ext cx="545782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3127085"/>
              <a:ext cx="5457825" cy="307777"/>
            </a:xfrm>
            <a:prstGeom prst="rect">
              <a:avLst/>
            </a:prstGeom>
            <a:noFill/>
          </p:spPr>
          <p:txBody>
            <a:bodyPr wrap="square" rtlCol="0">
              <a:spAutoFit/>
            </a:bodyPr>
            <a:lstStyle/>
            <a:p>
              <a:r>
                <a:rPr lang="en-US" b="1" dirty="0">
                  <a:solidFill>
                    <a:schemeClr val="accent6"/>
                  </a:solidFill>
                </a:rPr>
                <a:t>Hitting &lt;Tab&gt; after function name invokes documentation</a:t>
              </a:r>
            </a:p>
          </p:txBody>
        </p:sp>
      </p:grpSp>
      <p:pic>
        <p:nvPicPr>
          <p:cNvPr id="30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282554"/>
            <a:ext cx="2371725"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324600" y="2819400"/>
            <a:ext cx="2371725" cy="523220"/>
          </a:xfrm>
          <a:prstGeom prst="rect">
            <a:avLst/>
          </a:prstGeom>
          <a:noFill/>
        </p:spPr>
        <p:txBody>
          <a:bodyPr wrap="square" rtlCol="0">
            <a:spAutoFit/>
          </a:bodyPr>
          <a:lstStyle/>
          <a:p>
            <a:r>
              <a:rPr lang="en-US" b="1" dirty="0">
                <a:solidFill>
                  <a:schemeClr val="accent6"/>
                </a:solidFill>
              </a:rPr>
              <a:t>help() and ? also invoke documentation</a:t>
            </a: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111619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1568301"/>
            <a:ext cx="9144000" cy="381000"/>
            <a:chOff x="0" y="1568301"/>
            <a:chExt cx="9144000" cy="381000"/>
          </a:xfrm>
        </p:grpSpPr>
        <p:sp>
          <p:nvSpPr>
            <p:cNvPr id="5" name="Rectangle 4"/>
            <p:cNvSpPr/>
            <p:nvPr/>
          </p:nvSpPr>
          <p:spPr bwMode="auto">
            <a:xfrm>
              <a:off x="457200" y="1568301"/>
              <a:ext cx="8686800" cy="3810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6" name="Rectangle 5"/>
            <p:cNvSpPr/>
            <p:nvPr/>
          </p:nvSpPr>
          <p:spPr bwMode="auto">
            <a:xfrm>
              <a:off x="0" y="1568301"/>
              <a:ext cx="438912" cy="3810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gr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1800" dirty="0"/>
              <a:t>Introduction</a:t>
            </a:r>
          </a:p>
          <a:p>
            <a:pPr marL="0" indent="0">
              <a:buNone/>
            </a:pPr>
            <a:endParaRPr lang="en-US" sz="1800" dirty="0"/>
          </a:p>
          <a:p>
            <a:r>
              <a:rPr lang="en-US" sz="1800" dirty="0"/>
              <a:t>What is R, and why use it?</a:t>
            </a:r>
          </a:p>
          <a:p>
            <a:pPr marL="0" indent="0">
              <a:buNone/>
            </a:pPr>
            <a:endParaRPr lang="en-US" sz="1800" dirty="0"/>
          </a:p>
          <a:p>
            <a:r>
              <a:rPr lang="en-US" sz="1800" dirty="0"/>
              <a:t>Basics of R and </a:t>
            </a:r>
            <a:r>
              <a:rPr lang="en-US" sz="1800" dirty="0" err="1"/>
              <a:t>Rstudio</a:t>
            </a:r>
            <a:endParaRPr lang="en-US" sz="1800" dirty="0"/>
          </a:p>
          <a:p>
            <a:endParaRPr lang="en-US" sz="1800" dirty="0"/>
          </a:p>
          <a:p>
            <a:r>
              <a:rPr lang="en-US" sz="1800" dirty="0"/>
              <a:t>Data processing</a:t>
            </a:r>
          </a:p>
          <a:p>
            <a:endParaRPr lang="en-US" sz="1800" dirty="0"/>
          </a:p>
          <a:p>
            <a:r>
              <a:rPr lang="en-US" sz="1800" dirty="0"/>
              <a:t>Graphics</a:t>
            </a:r>
          </a:p>
          <a:p>
            <a:endParaRPr lang="en-US" sz="1800" dirty="0"/>
          </a:p>
          <a:p>
            <a:r>
              <a:rPr lang="en-US" sz="1800" dirty="0"/>
              <a:t>Modeling</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2692063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342900" indent="-342900">
              <a:buAutoNum type="arabicPeriod"/>
            </a:pPr>
            <a:r>
              <a:rPr lang="en-US" dirty="0"/>
              <a:t>Load a dataset named “diamonds” from package “ggplot2”</a:t>
            </a:r>
          </a:p>
          <a:p>
            <a:pPr marL="342900" indent="-342900">
              <a:buAutoNum type="arabicPeriod"/>
            </a:pPr>
            <a:endParaRPr lang="en-US" dirty="0"/>
          </a:p>
          <a:p>
            <a:pPr marL="342900" indent="-342900">
              <a:buAutoNum type="arabicPeriod"/>
            </a:pPr>
            <a:r>
              <a:rPr lang="en-US" dirty="0"/>
              <a:t>Create a function called “</a:t>
            </a:r>
            <a:r>
              <a:rPr lang="en-US" dirty="0" err="1"/>
              <a:t>rock.finder</a:t>
            </a:r>
            <a:r>
              <a:rPr lang="en-US" dirty="0"/>
              <a:t>”</a:t>
            </a:r>
          </a:p>
          <a:p>
            <a:pPr marL="773113" lvl="1" indent="-342900">
              <a:buAutoNum type="arabicPeriod"/>
            </a:pPr>
            <a:r>
              <a:rPr lang="en-US" dirty="0"/>
              <a:t>Accepts value for cut, color, clarity and </a:t>
            </a:r>
          </a:p>
          <a:p>
            <a:pPr marL="773113" lvl="1" indent="-342900">
              <a:buAutoNum type="arabicPeriod"/>
            </a:pPr>
            <a:r>
              <a:rPr lang="en-US" dirty="0"/>
              <a:t>Returns the number of diamonds from “diamonds” with matching criteria</a:t>
            </a:r>
          </a:p>
          <a:p>
            <a:pPr marL="773113" lvl="1" indent="-342900">
              <a:buAutoNum type="arabicPeriod"/>
            </a:pPr>
            <a:r>
              <a:rPr lang="en-US" dirty="0"/>
              <a:t>Returns error message if one of criteria entered by users is invalid</a:t>
            </a:r>
          </a:p>
          <a:p>
            <a:pPr marL="773113" lvl="1" indent="-342900">
              <a:buAutoNum type="arabicPeriod"/>
            </a:pPr>
            <a:endParaRPr lang="en-US" dirty="0"/>
          </a:p>
          <a:p>
            <a:pPr marL="342900" indent="-342900">
              <a:buAutoNum type="arabicPeriod"/>
            </a:pPr>
            <a:r>
              <a:rPr lang="en-US" dirty="0"/>
              <a:t>Using “</a:t>
            </a:r>
            <a:r>
              <a:rPr lang="en-US" dirty="0" err="1"/>
              <a:t>rock.finder</a:t>
            </a:r>
            <a:r>
              <a:rPr lang="en-US" dirty="0"/>
              <a:t>”, how many diamonds of “Ideal” cut, “J” color, and “IF” clarity are available</a:t>
            </a:r>
          </a:p>
          <a:p>
            <a:pPr marL="342900" indent="-342900">
              <a:buAutoNum type="arabicPeriod"/>
            </a:pPr>
            <a:endParaRPr lang="en-US" dirty="0"/>
          </a:p>
          <a:p>
            <a:pPr marL="342900" indent="-342900">
              <a:buAutoNum type="arabicPeriod"/>
            </a:pPr>
            <a:r>
              <a:rPr lang="en-US" dirty="0"/>
              <a:t>Create a summary (</a:t>
            </a:r>
            <a:r>
              <a:rPr lang="en-US" dirty="0" err="1"/>
              <a:t>zslist</a:t>
            </a:r>
            <a:r>
              <a:rPr lang="en-US" dirty="0"/>
              <a:t>) of count of diamonds by their cut</a:t>
            </a:r>
          </a:p>
          <a:p>
            <a:pPr marL="342900" indent="-342900">
              <a:buAutoNum type="arabicPeriod"/>
            </a:pPr>
            <a:endParaRPr lang="en-US" dirty="0"/>
          </a:p>
          <a:p>
            <a:pPr marL="342900" indent="-342900">
              <a:buAutoNum type="arabicPeriod"/>
            </a:pPr>
            <a:r>
              <a:rPr lang="en-US" dirty="0"/>
              <a:t>Create a crosstab of count of diamonds by their cut vs. clarity</a:t>
            </a:r>
          </a:p>
          <a:p>
            <a:pPr marL="342900" indent="-342900">
              <a:buAutoNum type="arabicPeriod"/>
            </a:pPr>
            <a:endParaRPr lang="en-US" dirty="0"/>
          </a:p>
          <a:p>
            <a:pPr marL="342900" indent="-342900">
              <a:buAutoNum type="arabicPeriod"/>
            </a:pPr>
            <a:r>
              <a:rPr lang="en-US" dirty="0"/>
              <a:t>Create a summary (</a:t>
            </a:r>
            <a:r>
              <a:rPr lang="en-US" dirty="0" err="1"/>
              <a:t>zslist</a:t>
            </a:r>
            <a:r>
              <a:rPr lang="en-US" dirty="0"/>
              <a:t>) of diamonds by cut with count, average price, max price, and min price</a:t>
            </a:r>
          </a:p>
          <a:p>
            <a:pPr marL="342900" indent="-342900">
              <a:buAutoNum type="arabicPeriod"/>
            </a:pPr>
            <a:endParaRPr lang="en-US" dirty="0"/>
          </a:p>
          <a:p>
            <a:pPr marL="342900" indent="-342900">
              <a:buAutoNum type="arabicPeriod"/>
            </a:pPr>
            <a:endParaRPr lang="en-US" dirty="0"/>
          </a:p>
        </p:txBody>
      </p:sp>
      <p:sp>
        <p:nvSpPr>
          <p:cNvPr id="5"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1052415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24"/>
            <a:ext cx="8248650" cy="686079"/>
          </a:xfrm>
        </p:spPr>
        <p:txBody>
          <a:bodyPr/>
          <a:lstStyle/>
          <a:p>
            <a:r>
              <a:rPr lang="en-US" dirty="0"/>
              <a:t>Now we will review how to do some common data processing procedures in R</a:t>
            </a:r>
          </a:p>
        </p:txBody>
      </p:sp>
      <p:sp>
        <p:nvSpPr>
          <p:cNvPr id="15" name="Content Placeholder 2"/>
          <p:cNvSpPr txBox="1">
            <a:spLocks/>
          </p:cNvSpPr>
          <p:nvPr/>
        </p:nvSpPr>
        <p:spPr bwMode="black">
          <a:xfrm>
            <a:off x="581025" y="1752600"/>
            <a:ext cx="8272463"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noProof="0" dirty="0">
                <a:latin typeface="+mn-lt"/>
              </a:rPr>
              <a:t>Reading and writing data </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noProof="0" dirty="0">
                <a:latin typeface="+mn-lt"/>
              </a:rPr>
              <a:t>Sub-setting and selecting</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kumimoji="0" lang="en-US" sz="1600" b="0" i="0" u="none" strike="noStrike" kern="0" cap="none" spc="0" normalizeH="0" baseline="0" dirty="0">
                <a:ln>
                  <a:noFill/>
                </a:ln>
                <a:solidFill>
                  <a:schemeClr val="tx1"/>
                </a:solidFill>
                <a:effectLst/>
                <a:uLnTx/>
                <a:uFillTx/>
                <a:latin typeface="+mn-lt"/>
                <a:ea typeface="+mn-ea"/>
                <a:cs typeface="+mn-cs"/>
              </a:rPr>
              <a:t>Merging</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dirty="0">
                <a:latin typeface="+mn-lt"/>
              </a:rPr>
              <a:t>Sorting</a:t>
            </a:r>
            <a:endParaRPr kumimoji="0" lang="en-US" sz="1600" b="0" i="0" u="none" strike="noStrike" kern="0" cap="none" spc="0" normalizeH="0" baseline="0" dirty="0">
              <a:ln>
                <a:noFill/>
              </a:ln>
              <a:solidFill>
                <a:schemeClr val="tx1"/>
              </a:solidFill>
              <a:effectLst/>
              <a:uLnTx/>
              <a:uFillTx/>
              <a:latin typeface="+mn-lt"/>
              <a:ea typeface="+mn-ea"/>
              <a:cs typeface="+mn-cs"/>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kumimoji="0" lang="en-US" sz="1600" b="0" i="0" u="none" strike="noStrike" kern="0" cap="none" spc="0" normalizeH="0" baseline="0" noProof="0" dirty="0">
                <a:ln>
                  <a:noFill/>
                </a:ln>
                <a:solidFill>
                  <a:schemeClr val="tx1"/>
                </a:solidFill>
                <a:effectLst/>
                <a:uLnTx/>
                <a:uFillTx/>
                <a:latin typeface="+mn-lt"/>
                <a:ea typeface="+mn-ea"/>
                <a:cs typeface="+mn-cs"/>
              </a:rPr>
              <a:t>De-duplicating</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noProof="0" dirty="0">
                <a:latin typeface="+mn-lt"/>
              </a:rPr>
              <a:t>Summarizing at different levels</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kumimoji="0" lang="en-US" sz="1600" b="0" i="0" u="none" strike="noStrike" kern="0" cap="none" spc="0" normalizeH="0" baseline="0" dirty="0">
                <a:ln>
                  <a:noFill/>
                </a:ln>
                <a:solidFill>
                  <a:schemeClr val="tx1"/>
                </a:solidFill>
                <a:effectLst/>
                <a:uLnTx/>
                <a:uFillTx/>
                <a:latin typeface="+mn-lt"/>
                <a:ea typeface="+mn-ea"/>
                <a:cs typeface="+mn-cs"/>
              </a:rPr>
              <a:t>Concatenating</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dirty="0">
                <a:latin typeface="+mn-lt"/>
              </a:rPr>
              <a:t>Data type conversion</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dirty="0">
                <a:latin typeface="+mn-lt"/>
              </a:rPr>
              <a:t>Adding fields</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dirty="0">
                <a:latin typeface="+mn-lt"/>
              </a:rPr>
              <a:t>Ranking</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dirty="0">
                <a:latin typeface="+mn-lt"/>
              </a:rPr>
              <a:t>Job-runs and scripts</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dirty="0">
                <a:latin typeface="+mn-lt"/>
              </a:rPr>
              <a:t>Normalizing and de-normalizing data</a:t>
            </a:r>
          </a:p>
          <a:p>
            <a:pPr marL="222250" marR="0" lvl="0" indent="-222250" algn="l" defTabSz="914400" rtl="0" eaLnBrk="1" fontAlgn="base" latinLnBrk="0" hangingPunct="1">
              <a:lnSpc>
                <a:spcPct val="100000"/>
              </a:lnSpc>
              <a:spcBef>
                <a:spcPct val="20000"/>
              </a:spcBef>
              <a:spcAft>
                <a:spcPct val="0"/>
              </a:spcAft>
              <a:buClr>
                <a:srgbClr val="688A92"/>
              </a:buClr>
              <a:buSzPct val="110000"/>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2133468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p:cNvSpPr>
            <a:spLocks noGrp="1"/>
          </p:cNvSpPr>
          <p:nvPr>
            <p:ph idx="1"/>
          </p:nvPr>
        </p:nvSpPr>
        <p:spPr>
          <a:xfrm>
            <a:off x="762000" y="1600201"/>
            <a:ext cx="7620000" cy="4191000"/>
          </a:xfrm>
        </p:spPr>
        <p:txBody>
          <a:bodyPr/>
          <a:lstStyle/>
          <a:p>
            <a:pPr>
              <a:buNone/>
            </a:pPr>
            <a:r>
              <a:rPr lang="en-US" dirty="0">
                <a:latin typeface="Courier New" pitchFamily="49" charset="0"/>
                <a:cs typeface="Courier New" pitchFamily="49" charset="0"/>
              </a:rPr>
              <a:t>inds1 &lt;- read.csv(</a:t>
            </a:r>
          </a:p>
          <a:p>
            <a:pPr>
              <a:buNone/>
            </a:pPr>
            <a:r>
              <a:rPr lang="en-US" dirty="0">
                <a:latin typeface="Courier New" pitchFamily="49" charset="0"/>
                <a:cs typeface="Courier New" pitchFamily="49" charset="0"/>
              </a:rPr>
              <a:t>	“input_sales.txt”,</a:t>
            </a:r>
          </a:p>
          <a:p>
            <a:pPr>
              <a:buNone/>
            </a:pPr>
            <a:r>
              <a:rPr lang="en-US" dirty="0">
                <a:latin typeface="Courier New" pitchFamily="49" charset="0"/>
                <a:cs typeface="Courier New" pitchFamily="49" charset="0"/>
              </a:rPr>
              <a:t>	header = TRUE,</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colClasses</a:t>
            </a:r>
            <a:r>
              <a:rPr lang="en-US" dirty="0">
                <a:latin typeface="Courier New" pitchFamily="49" charset="0"/>
                <a:cs typeface="Courier New" pitchFamily="49" charset="0"/>
              </a:rPr>
              <a:t> = c(“character”, “numeric”, “factor”)</a:t>
            </a:r>
          </a:p>
          <a:p>
            <a:pPr>
              <a:buNone/>
            </a:pPr>
            <a:r>
              <a:rPr lang="en-US" dirty="0">
                <a:latin typeface="Courier New" pitchFamily="49" charset="0"/>
                <a:cs typeface="Courier New" pitchFamily="49" charset="0"/>
              </a:rPr>
              <a:t>)</a:t>
            </a: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r>
              <a:rPr lang="en-US" dirty="0" err="1">
                <a:latin typeface="Courier New" pitchFamily="49" charset="0"/>
                <a:cs typeface="Courier New" pitchFamily="49" charset="0"/>
              </a:rPr>
              <a:t>outds</a:t>
            </a:r>
            <a:r>
              <a:rPr lang="en-US" dirty="0">
                <a:latin typeface="Courier New" pitchFamily="49" charset="0"/>
                <a:cs typeface="Courier New" pitchFamily="49" charset="0"/>
              </a:rPr>
              <a:t> &lt;- write.csv(</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outds</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“output_sales.txt”</a:t>
            </a:r>
          </a:p>
          <a:p>
            <a:pPr>
              <a:buNone/>
            </a:pPr>
            <a:r>
              <a:rPr lang="en-US" dirty="0">
                <a:latin typeface="Courier New" pitchFamily="49" charset="0"/>
                <a:cs typeface="Courier New" pitchFamily="49" charset="0"/>
              </a:rPr>
              <a:t>)</a:t>
            </a:r>
          </a:p>
        </p:txBody>
      </p:sp>
      <p:sp>
        <p:nvSpPr>
          <p:cNvPr id="2" name="Title 1"/>
          <p:cNvSpPr>
            <a:spLocks noGrp="1"/>
          </p:cNvSpPr>
          <p:nvPr>
            <p:ph type="title"/>
          </p:nvPr>
        </p:nvSpPr>
        <p:spPr>
          <a:xfrm>
            <a:off x="457200" y="437912"/>
            <a:ext cx="7181850" cy="378303"/>
          </a:xfrm>
        </p:spPr>
        <p:txBody>
          <a:bodyPr/>
          <a:lstStyle/>
          <a:p>
            <a:r>
              <a:rPr lang="en-US" dirty="0"/>
              <a:t>Importing and exporting data in R is a breeze</a:t>
            </a:r>
          </a:p>
        </p:txBody>
      </p:sp>
      <p:sp>
        <p:nvSpPr>
          <p:cNvPr id="17" name="Rectangular Callout 16"/>
          <p:cNvSpPr/>
          <p:nvPr/>
        </p:nvSpPr>
        <p:spPr bwMode="auto">
          <a:xfrm>
            <a:off x="3657600" y="4953000"/>
            <a:ext cx="2819400" cy="1219200"/>
          </a:xfrm>
          <a:prstGeom prst="wedgeRectCallout">
            <a:avLst>
              <a:gd name="adj1" fmla="val -66071"/>
              <a:gd name="adj2" fmla="val -120756"/>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i="1" dirty="0"/>
              <a:t>read.csv(…)/write.csv(…)</a:t>
            </a:r>
          </a:p>
          <a:p>
            <a:pPr algn="ctr"/>
            <a:r>
              <a:rPr lang="en-US" dirty="0"/>
              <a:t>are identical to </a:t>
            </a:r>
            <a:r>
              <a:rPr lang="en-US" i="1" dirty="0" err="1"/>
              <a:t>read.table</a:t>
            </a:r>
            <a:r>
              <a:rPr lang="en-US" i="1" dirty="0"/>
              <a:t>(…)/</a:t>
            </a:r>
            <a:r>
              <a:rPr lang="en-US" i="1" dirty="0" err="1"/>
              <a:t>write.table</a:t>
            </a:r>
            <a:r>
              <a:rPr lang="en-US" i="1" dirty="0"/>
              <a:t>(…) </a:t>
            </a:r>
            <a:r>
              <a:rPr lang="en-US" dirty="0"/>
              <a:t>except for defaults </a:t>
            </a:r>
            <a:r>
              <a:rPr lang="en-US" dirty="0" err="1"/>
              <a:t>params</a:t>
            </a:r>
            <a:r>
              <a:rPr lang="en-US" dirty="0"/>
              <a:t> </a:t>
            </a:r>
          </a:p>
        </p:txBody>
      </p:sp>
      <p:sp>
        <p:nvSpPr>
          <p:cNvPr id="12" name="Rectangular Callout 11"/>
          <p:cNvSpPr/>
          <p:nvPr/>
        </p:nvSpPr>
        <p:spPr bwMode="auto">
          <a:xfrm>
            <a:off x="4953000" y="3429000"/>
            <a:ext cx="2819400" cy="1219200"/>
          </a:xfrm>
          <a:prstGeom prst="wedgeRectCallout">
            <a:avLst>
              <a:gd name="adj1" fmla="val -40733"/>
              <a:gd name="adj2" fmla="val -99085"/>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i="1" dirty="0"/>
              <a:t>read.csv(…)</a:t>
            </a:r>
            <a:r>
              <a:rPr lang="en-US" dirty="0"/>
              <a:t> pulls data into a </a:t>
            </a:r>
            <a:r>
              <a:rPr lang="en-US" dirty="0" err="1"/>
              <a:t>data.frame</a:t>
            </a:r>
            <a:r>
              <a:rPr lang="en-US" dirty="0"/>
              <a:t>!</a:t>
            </a:r>
          </a:p>
          <a:p>
            <a:pPr algn="ctr"/>
            <a:endParaRPr lang="en-US" dirty="0"/>
          </a:p>
          <a:p>
            <a:pPr algn="ctr"/>
            <a:r>
              <a:rPr lang="en-US" dirty="0"/>
              <a:t>We’ll cover conversion between different  data types later…</a:t>
            </a:r>
          </a:p>
        </p:txBody>
      </p:sp>
      <p:sp>
        <p:nvSpPr>
          <p:cNvPr id="14" name="Rectangular Callout 13"/>
          <p:cNvSpPr/>
          <p:nvPr/>
        </p:nvSpPr>
        <p:spPr bwMode="auto">
          <a:xfrm>
            <a:off x="762000" y="3124200"/>
            <a:ext cx="2514600" cy="457200"/>
          </a:xfrm>
          <a:prstGeom prst="wedgeRectCallout">
            <a:avLst>
              <a:gd name="adj1" fmla="val -15105"/>
              <a:gd name="adj2" fmla="val 120514"/>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i="1" dirty="0"/>
              <a:t>&lt;- </a:t>
            </a:r>
            <a:r>
              <a:rPr lang="en-US" dirty="0"/>
              <a:t>is the assignment operator in R</a:t>
            </a:r>
          </a:p>
        </p:txBody>
      </p:sp>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357032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24"/>
            <a:ext cx="8248650" cy="686079"/>
          </a:xfrm>
        </p:spPr>
        <p:txBody>
          <a:bodyPr/>
          <a:lstStyle/>
          <a:p>
            <a:r>
              <a:rPr lang="en-US" dirty="0"/>
              <a:t>The best way to subset </a:t>
            </a:r>
            <a:r>
              <a:rPr lang="en-US" dirty="0" err="1"/>
              <a:t>data.frames</a:t>
            </a:r>
            <a:r>
              <a:rPr lang="en-US" dirty="0"/>
              <a:t> is to use </a:t>
            </a:r>
            <a:r>
              <a:rPr lang="en-US" i="1" dirty="0"/>
              <a:t>which</a:t>
            </a:r>
            <a:r>
              <a:rPr lang="en-US" dirty="0"/>
              <a:t> and/or </a:t>
            </a:r>
            <a:r>
              <a:rPr lang="en-US" i="1" dirty="0"/>
              <a:t>%in%</a:t>
            </a:r>
          </a:p>
        </p:txBody>
      </p:sp>
      <p:sp>
        <p:nvSpPr>
          <p:cNvPr id="14" name="Content Placeholder 2"/>
          <p:cNvSpPr>
            <a:spLocks noGrp="1"/>
          </p:cNvSpPr>
          <p:nvPr>
            <p:ph idx="1"/>
          </p:nvPr>
        </p:nvSpPr>
        <p:spPr>
          <a:xfrm>
            <a:off x="762000" y="1600200"/>
            <a:ext cx="7620000" cy="4191000"/>
          </a:xfrm>
        </p:spPr>
        <p:txBody>
          <a:bodyPr/>
          <a:lstStyle/>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r>
              <a:rPr lang="en-US" dirty="0">
                <a:latin typeface="Courier New" pitchFamily="49" charset="0"/>
                <a:cs typeface="Courier New" pitchFamily="49" charset="0"/>
              </a:rPr>
              <a:t>output_df1 &lt;- </a:t>
            </a:r>
            <a:r>
              <a:rPr lang="en-US" dirty="0" err="1">
                <a:latin typeface="Courier New" pitchFamily="49" charset="0"/>
                <a:cs typeface="Courier New" pitchFamily="49" charset="0"/>
              </a:rPr>
              <a:t>input_df</a:t>
            </a:r>
            <a:r>
              <a:rPr lang="en-US" dirty="0">
                <a:latin typeface="Courier New" pitchFamily="49" charset="0"/>
                <a:cs typeface="Courier New" pitchFamily="49" charset="0"/>
              </a:rPr>
              <a:t>[which(!(</a:t>
            </a:r>
            <a:r>
              <a:rPr lang="en-US" dirty="0" err="1">
                <a:latin typeface="Courier New" pitchFamily="49" charset="0"/>
                <a:cs typeface="Courier New" pitchFamily="49" charset="0"/>
              </a:rPr>
              <a:t>input_df$state</a:t>
            </a:r>
            <a:r>
              <a:rPr lang="en-US" dirty="0">
                <a:latin typeface="Courier New" pitchFamily="49" charset="0"/>
                <a:cs typeface="Courier New" pitchFamily="49" charset="0"/>
              </a:rPr>
              <a:t> == “MA” | </a:t>
            </a:r>
            <a:r>
              <a:rPr lang="en-US" dirty="0" err="1">
                <a:latin typeface="Courier New" pitchFamily="49" charset="0"/>
                <a:cs typeface="Courier New" pitchFamily="49" charset="0"/>
              </a:rPr>
              <a:t>input_df$state</a:t>
            </a:r>
            <a:r>
              <a:rPr lang="en-US" dirty="0">
                <a:latin typeface="Courier New" pitchFamily="49" charset="0"/>
                <a:cs typeface="Courier New" pitchFamily="49" charset="0"/>
              </a:rPr>
              <a:t> == “NH”)),]</a:t>
            </a:r>
          </a:p>
          <a:p>
            <a:pPr>
              <a:buNone/>
            </a:pPr>
            <a:r>
              <a:rPr lang="en-US" dirty="0">
                <a:latin typeface="Courier New" pitchFamily="49" charset="0"/>
                <a:cs typeface="Courier New" pitchFamily="49" charset="0"/>
              </a:rPr>
              <a:t>output_df2 &lt;- </a:t>
            </a:r>
            <a:r>
              <a:rPr lang="en-US" dirty="0" err="1">
                <a:latin typeface="Courier New" pitchFamily="49" charset="0"/>
                <a:cs typeface="Courier New" pitchFamily="49" charset="0"/>
              </a:rPr>
              <a:t>input_df</a:t>
            </a:r>
            <a:r>
              <a:rPr lang="en-US" dirty="0">
                <a:latin typeface="Courier New" pitchFamily="49" charset="0"/>
                <a:cs typeface="Courier New" pitchFamily="49" charset="0"/>
              </a:rPr>
              <a:t>[which(!(</a:t>
            </a:r>
            <a:r>
              <a:rPr lang="en-US" dirty="0" err="1">
                <a:latin typeface="Courier New" pitchFamily="49" charset="0"/>
                <a:cs typeface="Courier New" pitchFamily="49" charset="0"/>
              </a:rPr>
              <a:t>input_df$state</a:t>
            </a:r>
            <a:r>
              <a:rPr lang="en-US" dirty="0">
                <a:latin typeface="Courier New" pitchFamily="49" charset="0"/>
                <a:cs typeface="Courier New" pitchFamily="49" charset="0"/>
              </a:rPr>
              <a:t> %in% c(“MA”, “NH”))),]</a:t>
            </a: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r>
              <a:rPr lang="en-US" dirty="0">
                <a:latin typeface="Courier New" pitchFamily="49" charset="0"/>
                <a:cs typeface="Courier New" pitchFamily="49" charset="0"/>
              </a:rPr>
              <a:t>output_df1 &lt;- </a:t>
            </a:r>
            <a:r>
              <a:rPr lang="en-US" dirty="0" err="1">
                <a:latin typeface="Courier New" pitchFamily="49" charset="0"/>
                <a:cs typeface="Courier New" pitchFamily="49" charset="0"/>
              </a:rPr>
              <a:t>input_df</a:t>
            </a:r>
            <a:r>
              <a:rPr lang="en-US" dirty="0">
                <a:latin typeface="Courier New" pitchFamily="49" charset="0"/>
                <a:cs typeface="Courier New" pitchFamily="49" charset="0"/>
              </a:rPr>
              <a:t>[,c(“id”, “name”, “state”)]</a:t>
            </a:r>
          </a:p>
          <a:p>
            <a:pPr>
              <a:buNone/>
            </a:pPr>
            <a:r>
              <a:rPr lang="en-US" dirty="0">
                <a:latin typeface="Courier New" pitchFamily="49" charset="0"/>
                <a:cs typeface="Courier New" pitchFamily="49" charset="0"/>
              </a:rPr>
              <a:t>output_df1 &lt;- </a:t>
            </a:r>
            <a:r>
              <a:rPr lang="en-US" dirty="0" err="1">
                <a:latin typeface="Courier New" pitchFamily="49" charset="0"/>
                <a:cs typeface="Courier New" pitchFamily="49" charset="0"/>
              </a:rPr>
              <a:t>input_df</a:t>
            </a:r>
            <a:r>
              <a:rPr lang="en-US" dirty="0">
                <a:latin typeface="Courier New" pitchFamily="49" charset="0"/>
                <a:cs typeface="Courier New" pitchFamily="49" charset="0"/>
              </a:rPr>
              <a:t>[,!(names(output_df1) %in% c(“state”))] </a:t>
            </a:r>
          </a:p>
        </p:txBody>
      </p:sp>
      <p:sp>
        <p:nvSpPr>
          <p:cNvPr id="16" name="Rectangular Callout 15"/>
          <p:cNvSpPr/>
          <p:nvPr/>
        </p:nvSpPr>
        <p:spPr bwMode="auto">
          <a:xfrm>
            <a:off x="4572000" y="3276600"/>
            <a:ext cx="2819400" cy="533400"/>
          </a:xfrm>
          <a:prstGeom prst="wedgeRectCallout">
            <a:avLst>
              <a:gd name="adj1" fmla="val -12356"/>
              <a:gd name="adj2" fmla="val -85916"/>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a:t>
            </a:r>
            <a:r>
              <a:rPr lang="en-US" dirty="0" err="1"/>
              <a:t>df</a:t>
            </a:r>
            <a:r>
              <a:rPr lang="en-US" dirty="0"/>
              <a:t>]$[field] is used to select a specific column in a data frame</a:t>
            </a:r>
          </a:p>
        </p:txBody>
      </p:sp>
      <p:sp>
        <p:nvSpPr>
          <p:cNvPr id="17" name="Rectangular Callout 16"/>
          <p:cNvSpPr/>
          <p:nvPr/>
        </p:nvSpPr>
        <p:spPr bwMode="auto">
          <a:xfrm>
            <a:off x="5943600" y="1371600"/>
            <a:ext cx="2819400" cy="609600"/>
          </a:xfrm>
          <a:prstGeom prst="wedgeRectCallout">
            <a:avLst>
              <a:gd name="adj1" fmla="val -27557"/>
              <a:gd name="adj2" fmla="val 79821"/>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output_df1 and output_df2 are identical!</a:t>
            </a:r>
          </a:p>
        </p:txBody>
      </p:sp>
      <p:sp>
        <p:nvSpPr>
          <p:cNvPr id="22" name="Content Placeholder 2"/>
          <p:cNvSpPr txBox="1">
            <a:spLocks/>
          </p:cNvSpPr>
          <p:nvPr/>
        </p:nvSpPr>
        <p:spPr bwMode="black">
          <a:xfrm>
            <a:off x="581025" y="4876800"/>
            <a:ext cx="8272463" cy="1096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dirty="0">
                <a:latin typeface="+mn-lt"/>
              </a:rPr>
              <a:t>“|” and “&amp;” are the “AND” and “OR” logical operators respectively</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kern="0" dirty="0">
                <a:latin typeface="+mn-lt"/>
              </a:rPr>
              <a:t>The </a:t>
            </a:r>
            <a:r>
              <a:rPr lang="en-US" sz="1600" i="1" kern="0" dirty="0">
                <a:latin typeface="+mn-lt"/>
              </a:rPr>
              <a:t>which</a:t>
            </a:r>
            <a:r>
              <a:rPr lang="en-US" sz="1600" kern="0" dirty="0">
                <a:latin typeface="+mn-lt"/>
              </a:rPr>
              <a:t> function returns a vector of TRUEs and FALSEs; not actually necessary…</a:t>
            </a: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r>
              <a:rPr lang="en-US" sz="1600" i="1" kern="0" dirty="0">
                <a:latin typeface="+mn-lt"/>
              </a:rPr>
              <a:t>X  %in% Y </a:t>
            </a:r>
            <a:r>
              <a:rPr lang="en-US" sz="1600" kern="0" dirty="0">
                <a:latin typeface="+mn-lt"/>
              </a:rPr>
              <a:t>returns a vector of TRUEs/FALSEs of length(X) </a:t>
            </a:r>
          </a:p>
          <a:p>
            <a:pPr marL="222250" marR="0" lvl="0" indent="-222250" algn="l" defTabSz="914400" rtl="0" eaLnBrk="1" fontAlgn="base" latinLnBrk="0" hangingPunct="1">
              <a:lnSpc>
                <a:spcPct val="100000"/>
              </a:lnSpc>
              <a:spcBef>
                <a:spcPct val="20000"/>
              </a:spcBef>
              <a:spcAft>
                <a:spcPct val="0"/>
              </a:spcAft>
              <a:buClr>
                <a:srgbClr val="688A92"/>
              </a:buClr>
              <a:buSzPct val="110000"/>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a:p>
            <a:pPr marL="222250" marR="0" lvl="0" indent="-222250" algn="l" defTabSz="914400" rtl="0" eaLnBrk="1" fontAlgn="base" latinLnBrk="0" hangingPunct="1">
              <a:lnSpc>
                <a:spcPct val="100000"/>
              </a:lnSpc>
              <a:spcBef>
                <a:spcPct val="20000"/>
              </a:spcBef>
              <a:spcAft>
                <a:spcPct val="0"/>
              </a:spcAft>
              <a:buClr>
                <a:srgbClr val="688A92"/>
              </a:buClr>
              <a:buSzPct val="110000"/>
              <a:buFont typeface="Wingdings" pitchFamily="2" charset="2"/>
              <a:buChar char="§"/>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320013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24"/>
            <a:ext cx="8248650" cy="686079"/>
          </a:xfrm>
        </p:spPr>
        <p:txBody>
          <a:bodyPr/>
          <a:lstStyle/>
          <a:p>
            <a:r>
              <a:rPr lang="en-US" dirty="0"/>
              <a:t>The </a:t>
            </a:r>
            <a:r>
              <a:rPr lang="en-US" i="1" dirty="0"/>
              <a:t>merge</a:t>
            </a:r>
            <a:r>
              <a:rPr lang="en-US" dirty="0"/>
              <a:t> function can be used to merge two (but only two) </a:t>
            </a:r>
            <a:r>
              <a:rPr lang="en-US" dirty="0" err="1"/>
              <a:t>data.frames</a:t>
            </a:r>
            <a:r>
              <a:rPr lang="en-US" dirty="0"/>
              <a:t> </a:t>
            </a:r>
            <a:endParaRPr lang="en-US" i="1" dirty="0"/>
          </a:p>
        </p:txBody>
      </p:sp>
      <p:graphicFrame>
        <p:nvGraphicFramePr>
          <p:cNvPr id="12" name="Table 11"/>
          <p:cNvGraphicFramePr>
            <a:graphicFrameLocks noGrp="1"/>
          </p:cNvGraphicFramePr>
          <p:nvPr/>
        </p:nvGraphicFramePr>
        <p:xfrm>
          <a:off x="152400" y="1371601"/>
          <a:ext cx="8839202" cy="4242128"/>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3771901">
                  <a:extLst>
                    <a:ext uri="{9D8B030D-6E8A-4147-A177-3AD203B41FA5}">
                      <a16:colId xmlns:a16="http://schemas.microsoft.com/office/drawing/2014/main" val="20001"/>
                    </a:ext>
                  </a:extLst>
                </a:gridCol>
                <a:gridCol w="3771901">
                  <a:extLst>
                    <a:ext uri="{9D8B030D-6E8A-4147-A177-3AD203B41FA5}">
                      <a16:colId xmlns:a16="http://schemas.microsoft.com/office/drawing/2014/main" val="20002"/>
                    </a:ext>
                  </a:extLst>
                </a:gridCol>
              </a:tblGrid>
              <a:tr h="675968">
                <a:tc>
                  <a:txBody>
                    <a:bodyPr/>
                    <a:lstStyle/>
                    <a:p>
                      <a:pPr algn="ctr"/>
                      <a:r>
                        <a:rPr lang="en-US" dirty="0"/>
                        <a:t>Type of Join</a:t>
                      </a:r>
                    </a:p>
                  </a:txBody>
                  <a:tcPr anchor="b"/>
                </a:tc>
                <a:tc>
                  <a:txBody>
                    <a:bodyPr/>
                    <a:lstStyle/>
                    <a:p>
                      <a:pPr algn="ctr"/>
                      <a:r>
                        <a:rPr lang="en-US" dirty="0"/>
                        <a:t>R Code</a:t>
                      </a:r>
                    </a:p>
                  </a:txBody>
                  <a:tcPr anchor="b"/>
                </a:tc>
                <a:tc>
                  <a:txBody>
                    <a:bodyPr/>
                    <a:lstStyle/>
                    <a:p>
                      <a:pPr algn="ctr"/>
                      <a:r>
                        <a:rPr lang="en-US" dirty="0"/>
                        <a:t>SAS Code</a:t>
                      </a:r>
                    </a:p>
                  </a:txBody>
                  <a:tcPr anchor="b"/>
                </a:tc>
                <a:extLst>
                  <a:ext uri="{0D108BD9-81ED-4DB2-BD59-A6C34878D82A}">
                    <a16:rowId xmlns:a16="http://schemas.microsoft.com/office/drawing/2014/main" val="10000"/>
                  </a:ext>
                </a:extLst>
              </a:tr>
              <a:tr h="991419">
                <a:tc>
                  <a:txBody>
                    <a:bodyPr/>
                    <a:lstStyle/>
                    <a:p>
                      <a:r>
                        <a:rPr lang="en-US" dirty="0"/>
                        <a:t>Inner</a:t>
                      </a:r>
                      <a:r>
                        <a:rPr lang="en-US" baseline="0" dirty="0"/>
                        <a:t> Join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itchFamily="49" charset="0"/>
                          <a:cs typeface="Courier New" pitchFamily="49" charset="0"/>
                        </a:rPr>
                        <a:t>output &lt;- merge(input1, input2, </a:t>
                      </a:r>
                      <a:r>
                        <a:rPr lang="en-US" sz="1200" dirty="0" err="1">
                          <a:latin typeface="Courier New" pitchFamily="49" charset="0"/>
                          <a:cs typeface="Courier New" pitchFamily="49" charset="0"/>
                        </a:rPr>
                        <a:t>by.x</a:t>
                      </a:r>
                      <a:r>
                        <a:rPr lang="en-US" sz="1200" dirty="0">
                          <a:latin typeface="Courier New" pitchFamily="49" charset="0"/>
                          <a:cs typeface="Courier New" pitchFamily="49" charset="0"/>
                        </a:rPr>
                        <a:t> = c(“a”, “b”), </a:t>
                      </a:r>
                      <a:r>
                        <a:rPr lang="en-US" sz="1200" dirty="0" err="1">
                          <a:latin typeface="Courier New" pitchFamily="49" charset="0"/>
                          <a:cs typeface="Courier New" pitchFamily="49" charset="0"/>
                        </a:rPr>
                        <a:t>by.y</a:t>
                      </a:r>
                      <a:r>
                        <a:rPr lang="en-US" sz="1200" dirty="0">
                          <a:latin typeface="Courier New" pitchFamily="49" charset="0"/>
                          <a:cs typeface="Courier New" pitchFamily="49" charset="0"/>
                        </a:rPr>
                        <a:t> = c(“c”, “d”), all = </a:t>
                      </a:r>
                      <a:r>
                        <a:rPr lang="en-US" sz="1200" dirty="0">
                          <a:solidFill>
                            <a:srgbClr val="FF0000"/>
                          </a:solidFill>
                          <a:latin typeface="Courier New" pitchFamily="49" charset="0"/>
                          <a:cs typeface="Courier New" pitchFamily="49" charset="0"/>
                        </a:rPr>
                        <a:t>FALSE</a:t>
                      </a:r>
                      <a:r>
                        <a:rPr lang="en-US" sz="1200" dirty="0">
                          <a:latin typeface="Courier New" pitchFamily="49" charset="0"/>
                          <a:cs typeface="Courier New" pitchFamily="49" charset="0"/>
                        </a:rPr>
                        <a:t>)</a:t>
                      </a:r>
                    </a:p>
                    <a:p>
                      <a:endParaRPr lang="en-US" sz="1200" dirty="0"/>
                    </a:p>
                  </a:txBody>
                  <a:tcPr/>
                </a:tc>
                <a:tc>
                  <a:txBody>
                    <a:bodyPr/>
                    <a:lstStyle/>
                    <a:p>
                      <a:r>
                        <a:rPr lang="en-US" sz="1200" dirty="0">
                          <a:latin typeface="Courier New" pitchFamily="49" charset="0"/>
                          <a:cs typeface="Courier New" pitchFamily="49" charset="0"/>
                        </a:rPr>
                        <a:t>DATA output;</a:t>
                      </a:r>
                    </a:p>
                    <a:p>
                      <a:r>
                        <a:rPr lang="en-US" sz="1200" dirty="0">
                          <a:latin typeface="Courier New" pitchFamily="49" charset="0"/>
                          <a:cs typeface="Courier New" pitchFamily="49" charset="0"/>
                        </a:rPr>
                        <a:t>MERGE input1 (IN = in1</a:t>
                      </a:r>
                      <a:r>
                        <a:rPr lang="en-US" sz="1200" baseline="0" dirty="0">
                          <a:latin typeface="Courier New" pitchFamily="49" charset="0"/>
                          <a:cs typeface="Courier New" pitchFamily="49" charset="0"/>
                        </a:rPr>
                        <a:t>) input2  (IN = in2 RENAME = (c = a d = b)); BY a b; </a:t>
                      </a:r>
                      <a:r>
                        <a:rPr lang="en-US" sz="1200" baseline="0" dirty="0">
                          <a:solidFill>
                            <a:srgbClr val="FF0000"/>
                          </a:solidFill>
                          <a:latin typeface="Courier New" pitchFamily="49" charset="0"/>
                          <a:cs typeface="Courier New" pitchFamily="49" charset="0"/>
                        </a:rPr>
                        <a:t>IF (in1 AND in2);</a:t>
                      </a:r>
                    </a:p>
                    <a:p>
                      <a:r>
                        <a:rPr lang="en-US" sz="1200" baseline="0" dirty="0">
                          <a:latin typeface="Courier New" pitchFamily="49" charset="0"/>
                          <a:cs typeface="Courier New" pitchFamily="49" charset="0"/>
                        </a:rPr>
                        <a:t>RUN;</a:t>
                      </a:r>
                      <a:endParaRPr lang="en-US" sz="1200" dirty="0">
                        <a:latin typeface="Courier New" pitchFamily="49" charset="0"/>
                        <a:cs typeface="Courier New" pitchFamily="49" charset="0"/>
                      </a:endParaRPr>
                    </a:p>
                  </a:txBody>
                  <a:tcPr/>
                </a:tc>
                <a:extLst>
                  <a:ext uri="{0D108BD9-81ED-4DB2-BD59-A6C34878D82A}">
                    <a16:rowId xmlns:a16="http://schemas.microsoft.com/office/drawing/2014/main" val="10001"/>
                  </a:ext>
                </a:extLst>
              </a:tr>
              <a:tr h="991419">
                <a:tc>
                  <a:txBody>
                    <a:bodyPr/>
                    <a:lstStyle/>
                    <a:p>
                      <a:r>
                        <a:rPr lang="en-US" dirty="0"/>
                        <a:t>Outer Join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Courier New" pitchFamily="49" charset="0"/>
                          <a:cs typeface="Courier New" pitchFamily="49" charset="0"/>
                        </a:rPr>
                        <a:t>output &lt;- merge(input1, input2, </a:t>
                      </a:r>
                      <a:r>
                        <a:rPr lang="en-US" sz="1200" dirty="0" err="1">
                          <a:latin typeface="Courier New" pitchFamily="49" charset="0"/>
                          <a:cs typeface="Courier New" pitchFamily="49" charset="0"/>
                        </a:rPr>
                        <a:t>by.x</a:t>
                      </a:r>
                      <a:r>
                        <a:rPr lang="en-US" sz="1200" dirty="0">
                          <a:latin typeface="Courier New" pitchFamily="49" charset="0"/>
                          <a:cs typeface="Courier New" pitchFamily="49" charset="0"/>
                        </a:rPr>
                        <a:t> = c(“a”, “b”), </a:t>
                      </a:r>
                      <a:r>
                        <a:rPr lang="en-US" sz="1200" dirty="0" err="1">
                          <a:latin typeface="Courier New" pitchFamily="49" charset="0"/>
                          <a:cs typeface="Courier New" pitchFamily="49" charset="0"/>
                        </a:rPr>
                        <a:t>by.y</a:t>
                      </a:r>
                      <a:r>
                        <a:rPr lang="en-US" sz="1200" dirty="0">
                          <a:latin typeface="Courier New" pitchFamily="49" charset="0"/>
                          <a:cs typeface="Courier New" pitchFamily="49" charset="0"/>
                        </a:rPr>
                        <a:t> = c(“c”, “d”), all = </a:t>
                      </a:r>
                      <a:r>
                        <a:rPr lang="en-US" sz="1200" dirty="0">
                          <a:solidFill>
                            <a:srgbClr val="FF0000"/>
                          </a:solidFill>
                          <a:latin typeface="Courier New" pitchFamily="49" charset="0"/>
                          <a:cs typeface="Courier New" pitchFamily="49" charset="0"/>
                        </a:rPr>
                        <a:t>TRUE</a:t>
                      </a:r>
                      <a:r>
                        <a:rPr lang="en-US" sz="1200" dirty="0">
                          <a:latin typeface="Courier New" pitchFamily="49" charset="0"/>
                          <a:cs typeface="Courier New" pitchFamily="49" charset="0"/>
                        </a:rPr>
                        <a:t>)</a:t>
                      </a:r>
                    </a:p>
                    <a:p>
                      <a:endParaRPr lang="en-US" sz="1200" dirty="0"/>
                    </a:p>
                  </a:txBody>
                  <a:tcPr/>
                </a:tc>
                <a:tc>
                  <a:txBody>
                    <a:bodyPr/>
                    <a:lstStyle/>
                    <a:p>
                      <a:r>
                        <a:rPr lang="en-US" sz="1200" dirty="0">
                          <a:latin typeface="Courier New" pitchFamily="49" charset="0"/>
                          <a:cs typeface="Courier New" pitchFamily="49" charset="0"/>
                        </a:rPr>
                        <a:t>DATA output;</a:t>
                      </a:r>
                    </a:p>
                    <a:p>
                      <a:r>
                        <a:rPr lang="en-US" sz="1200" dirty="0">
                          <a:latin typeface="Courier New" pitchFamily="49" charset="0"/>
                          <a:cs typeface="Courier New" pitchFamily="49" charset="0"/>
                        </a:rPr>
                        <a:t>MERGE input1 (IN = in1</a:t>
                      </a:r>
                      <a:r>
                        <a:rPr lang="en-US" sz="1200" baseline="0" dirty="0">
                          <a:latin typeface="Courier New" pitchFamily="49" charset="0"/>
                          <a:cs typeface="Courier New" pitchFamily="49" charset="0"/>
                        </a:rPr>
                        <a:t>) input2  (IN = in2 RENAME = (c = a d = b)); BY a b; </a:t>
                      </a:r>
                      <a:r>
                        <a:rPr lang="en-US" sz="1200" baseline="0" dirty="0">
                          <a:solidFill>
                            <a:srgbClr val="FF0000"/>
                          </a:solidFill>
                          <a:latin typeface="Courier New" pitchFamily="49" charset="0"/>
                          <a:cs typeface="Courier New" pitchFamily="49" charset="0"/>
                        </a:rPr>
                        <a:t>IF (in1 OR in2);</a:t>
                      </a:r>
                      <a:endParaRPr lang="en-US" sz="1200" baseline="0" dirty="0">
                        <a:latin typeface="Courier New" pitchFamily="49" charset="0"/>
                        <a:cs typeface="Courier New" pitchFamily="49" charset="0"/>
                      </a:endParaRPr>
                    </a:p>
                    <a:p>
                      <a:r>
                        <a:rPr lang="en-US" sz="1200" baseline="0" dirty="0">
                          <a:latin typeface="Courier New" pitchFamily="49" charset="0"/>
                          <a:cs typeface="Courier New" pitchFamily="49" charset="0"/>
                        </a:rPr>
                        <a:t>RUN;</a:t>
                      </a:r>
                      <a:endParaRPr lang="en-US" sz="1200" dirty="0">
                        <a:latin typeface="Courier New" pitchFamily="49" charset="0"/>
                        <a:cs typeface="Courier New" pitchFamily="49" charset="0"/>
                      </a:endParaRPr>
                    </a:p>
                  </a:txBody>
                  <a:tcPr/>
                </a:tc>
                <a:extLst>
                  <a:ext uri="{0D108BD9-81ED-4DB2-BD59-A6C34878D82A}">
                    <a16:rowId xmlns:a16="http://schemas.microsoft.com/office/drawing/2014/main" val="10002"/>
                  </a:ext>
                </a:extLst>
              </a:tr>
              <a:tr h="1532194">
                <a:tc>
                  <a:txBody>
                    <a:bodyPr/>
                    <a:lstStyle/>
                    <a:p>
                      <a:r>
                        <a:rPr lang="en-US" dirty="0"/>
                        <a:t>Left Join</a:t>
                      </a:r>
                    </a:p>
                  </a:txBody>
                  <a:tcPr/>
                </a:tc>
                <a:tc>
                  <a:txBody>
                    <a:bodyPr/>
                    <a:lstStyle/>
                    <a:p>
                      <a:pPr>
                        <a:buNone/>
                      </a:pPr>
                      <a:r>
                        <a:rPr lang="en-US" sz="1200" dirty="0">
                          <a:latin typeface="Courier New" pitchFamily="49" charset="0"/>
                          <a:cs typeface="Courier New" pitchFamily="49" charset="0"/>
                        </a:rPr>
                        <a:t>input1$in1 &lt;- 1</a:t>
                      </a:r>
                    </a:p>
                    <a:p>
                      <a:pPr>
                        <a:buNone/>
                      </a:pPr>
                      <a:r>
                        <a:rPr lang="en-US" sz="1200" dirty="0">
                          <a:latin typeface="Courier New" pitchFamily="49" charset="0"/>
                          <a:cs typeface="Courier New" pitchFamily="49" charset="0"/>
                        </a:rPr>
                        <a:t>input2$in2 &lt;- 1</a:t>
                      </a:r>
                    </a:p>
                    <a:p>
                      <a:pPr>
                        <a:buNone/>
                      </a:pPr>
                      <a:r>
                        <a:rPr lang="en-US" sz="1200" dirty="0">
                          <a:latin typeface="Courier New" pitchFamily="49" charset="0"/>
                          <a:cs typeface="Courier New" pitchFamily="49" charset="0"/>
                        </a:rPr>
                        <a:t>output &lt;- merge(input1, input2, </a:t>
                      </a:r>
                      <a:r>
                        <a:rPr lang="en-US" sz="1200" dirty="0" err="1">
                          <a:latin typeface="Courier New" pitchFamily="49" charset="0"/>
                          <a:cs typeface="Courier New" pitchFamily="49" charset="0"/>
                        </a:rPr>
                        <a:t>by.x</a:t>
                      </a:r>
                      <a:r>
                        <a:rPr lang="en-US" sz="1200" dirty="0">
                          <a:latin typeface="Courier New" pitchFamily="49" charset="0"/>
                          <a:cs typeface="Courier New" pitchFamily="49" charset="0"/>
                        </a:rPr>
                        <a:t> = c(“a”, “b”), </a:t>
                      </a:r>
                      <a:r>
                        <a:rPr lang="en-US" sz="1200" dirty="0" err="1">
                          <a:latin typeface="Courier New" pitchFamily="49" charset="0"/>
                          <a:cs typeface="Courier New" pitchFamily="49" charset="0"/>
                        </a:rPr>
                        <a:t>by.y</a:t>
                      </a:r>
                      <a:r>
                        <a:rPr lang="en-US" sz="1200" dirty="0">
                          <a:latin typeface="Courier New" pitchFamily="49" charset="0"/>
                          <a:cs typeface="Courier New" pitchFamily="49" charset="0"/>
                        </a:rPr>
                        <a:t> = c(“c”, “d”), all = TRUE)</a:t>
                      </a:r>
                    </a:p>
                    <a:p>
                      <a:pPr>
                        <a:buNone/>
                      </a:pPr>
                      <a:r>
                        <a:rPr lang="en-US" sz="1200" dirty="0">
                          <a:solidFill>
                            <a:srgbClr val="FF0000"/>
                          </a:solidFill>
                          <a:latin typeface="Courier New" pitchFamily="49" charset="0"/>
                          <a:cs typeface="Courier New" pitchFamily="49" charset="0"/>
                        </a:rPr>
                        <a:t>output &lt;- output[which(!is.na(output$in1)),]</a:t>
                      </a:r>
                    </a:p>
                    <a:p>
                      <a:endParaRPr lang="en-US" sz="1200" dirty="0"/>
                    </a:p>
                  </a:txBody>
                  <a:tcPr/>
                </a:tc>
                <a:tc>
                  <a:txBody>
                    <a:bodyPr/>
                    <a:lstStyle/>
                    <a:p>
                      <a:r>
                        <a:rPr lang="en-US" sz="1200" dirty="0">
                          <a:latin typeface="Courier New" pitchFamily="49" charset="0"/>
                          <a:cs typeface="Courier New" pitchFamily="49" charset="0"/>
                        </a:rPr>
                        <a:t>DATA output;</a:t>
                      </a:r>
                    </a:p>
                    <a:p>
                      <a:r>
                        <a:rPr lang="en-US" sz="1200" dirty="0">
                          <a:latin typeface="Courier New" pitchFamily="49" charset="0"/>
                          <a:cs typeface="Courier New" pitchFamily="49" charset="0"/>
                        </a:rPr>
                        <a:t>MERGE input1 (IN = in1</a:t>
                      </a:r>
                      <a:r>
                        <a:rPr lang="en-US" sz="1200" baseline="0" dirty="0">
                          <a:latin typeface="Courier New" pitchFamily="49" charset="0"/>
                          <a:cs typeface="Courier New" pitchFamily="49" charset="0"/>
                        </a:rPr>
                        <a:t>) input2  (IN = in2 RENAME = (c = a d = b)); BY a b; </a:t>
                      </a:r>
                      <a:r>
                        <a:rPr lang="en-US" sz="1200" baseline="0" dirty="0">
                          <a:solidFill>
                            <a:srgbClr val="FF0000"/>
                          </a:solidFill>
                          <a:latin typeface="Courier New" pitchFamily="49" charset="0"/>
                          <a:cs typeface="Courier New" pitchFamily="49" charset="0"/>
                        </a:rPr>
                        <a:t>IF (in1);</a:t>
                      </a:r>
                    </a:p>
                    <a:p>
                      <a:r>
                        <a:rPr lang="en-US" sz="1200" baseline="0" dirty="0">
                          <a:latin typeface="Courier New" pitchFamily="49" charset="0"/>
                          <a:cs typeface="Courier New" pitchFamily="49" charset="0"/>
                        </a:rPr>
                        <a:t>RUN;</a:t>
                      </a:r>
                      <a:endParaRPr lang="en-US" sz="1200" dirty="0">
                        <a:latin typeface="Courier New" pitchFamily="49" charset="0"/>
                        <a:cs typeface="Courier New" pitchFamily="49" charset="0"/>
                      </a:endParaRPr>
                    </a:p>
                    <a:p>
                      <a:endParaRPr lang="en-US" dirty="0"/>
                    </a:p>
                  </a:txBody>
                  <a:tcPr/>
                </a:tc>
                <a:extLst>
                  <a:ext uri="{0D108BD9-81ED-4DB2-BD59-A6C34878D82A}">
                    <a16:rowId xmlns:a16="http://schemas.microsoft.com/office/drawing/2014/main" val="10003"/>
                  </a:ext>
                </a:extLst>
              </a:tr>
            </a:tbl>
          </a:graphicData>
        </a:graphic>
      </p:graphicFrame>
      <p:sp>
        <p:nvSpPr>
          <p:cNvPr id="15" name="Take-away Box"/>
          <p:cNvSpPr/>
          <p:nvPr/>
        </p:nvSpPr>
        <p:spPr bwMode="blackWhite">
          <a:xfrm>
            <a:off x="914400" y="5791200"/>
            <a:ext cx="7315200" cy="719328"/>
          </a:xfrm>
          <a:prstGeom prst="roundRect">
            <a:avLst/>
          </a:prstGeom>
          <a:solidFill>
            <a:srgbClr val="C7CBD7"/>
          </a:solidFill>
          <a:ln w="12700" cap="flat" cmpd="sng" algn="ctr">
            <a:noFill/>
            <a:prstDash val="solid"/>
            <a:round/>
            <a:headEnd type="none" w="med" len="med"/>
            <a:tailEnd type="none" w="med" len="med"/>
          </a:ln>
          <a:effectLst/>
        </p:spPr>
        <p:txBody>
          <a:bodyPr vert="horz" wrap="square" lIns="100584" tIns="45719" rIns="100584" bIns="45719" numCol="1" rtlCol="0" anchor="ctr" anchorCtr="0" compatLnSpc="1">
            <a:prstTxWarp prst="textNoShape">
              <a:avLst/>
            </a:prstTxWarp>
            <a:noAutofit/>
          </a:bodyPr>
          <a:lstStyle/>
          <a:p>
            <a:pPr algn="ctr"/>
            <a:r>
              <a:rPr lang="en-US" sz="2000" dirty="0">
                <a:solidFill>
                  <a:srgbClr val="000000"/>
                </a:solidFill>
                <a:latin typeface="Arial"/>
              </a:rPr>
              <a:t>Merging &gt;2 </a:t>
            </a:r>
            <a:r>
              <a:rPr lang="en-US" sz="2000" dirty="0" err="1">
                <a:solidFill>
                  <a:srgbClr val="000000"/>
                </a:solidFill>
                <a:latin typeface="Arial"/>
              </a:rPr>
              <a:t>data.frames</a:t>
            </a:r>
            <a:r>
              <a:rPr lang="en-US" sz="2000" dirty="0">
                <a:solidFill>
                  <a:srgbClr val="000000"/>
                </a:solidFill>
                <a:latin typeface="Arial"/>
              </a:rPr>
              <a:t> requires multiple </a:t>
            </a:r>
            <a:r>
              <a:rPr lang="en-US" sz="2000" i="1" dirty="0">
                <a:solidFill>
                  <a:srgbClr val="000000"/>
                </a:solidFill>
                <a:latin typeface="Arial"/>
              </a:rPr>
              <a:t>merge</a:t>
            </a:r>
            <a:r>
              <a:rPr lang="en-US" sz="2000" dirty="0">
                <a:solidFill>
                  <a:srgbClr val="000000"/>
                </a:solidFill>
                <a:latin typeface="Arial"/>
              </a:rPr>
              <a:t> statements in R, unlike SAS</a:t>
            </a:r>
          </a:p>
        </p:txBody>
      </p:sp>
      <p:sp>
        <p:nvSpPr>
          <p:cNvPr id="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2234853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521"/>
            <a:ext cx="8248650" cy="686079"/>
          </a:xfrm>
        </p:spPr>
        <p:txBody>
          <a:bodyPr/>
          <a:lstStyle/>
          <a:p>
            <a:r>
              <a:rPr lang="en-US" dirty="0"/>
              <a:t>Sorting and de-duplicating </a:t>
            </a:r>
            <a:r>
              <a:rPr lang="en-US" dirty="0" err="1"/>
              <a:t>data.frames</a:t>
            </a:r>
            <a:r>
              <a:rPr lang="en-US" dirty="0"/>
              <a:t> in R is similar to sorting and de-duplicating datasets in SAS</a:t>
            </a:r>
            <a:endParaRPr lang="en-US" i="1" dirty="0"/>
          </a:p>
        </p:txBody>
      </p:sp>
      <p:sp>
        <p:nvSpPr>
          <p:cNvPr id="14" name="Content Placeholder 2"/>
          <p:cNvSpPr>
            <a:spLocks noGrp="1"/>
          </p:cNvSpPr>
          <p:nvPr>
            <p:ph idx="1"/>
          </p:nvPr>
        </p:nvSpPr>
        <p:spPr>
          <a:xfrm>
            <a:off x="762000" y="1600200"/>
            <a:ext cx="7620000" cy="4572000"/>
          </a:xfrm>
        </p:spPr>
        <p:txBody>
          <a:bodyPr/>
          <a:lstStyle/>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r>
              <a:rPr lang="en-US" dirty="0">
                <a:latin typeface="Courier New" pitchFamily="49" charset="0"/>
                <a:cs typeface="Courier New" pitchFamily="49" charset="0"/>
              </a:rPr>
              <a:t>output &lt;- input[order(</a:t>
            </a:r>
            <a:r>
              <a:rPr lang="en-US" dirty="0" err="1">
                <a:latin typeface="Courier New" pitchFamily="49" charset="0"/>
                <a:cs typeface="Courier New" pitchFamily="49" charset="0"/>
              </a:rPr>
              <a:t>input$a</a:t>
            </a:r>
            <a:r>
              <a:rPr lang="en-US" dirty="0">
                <a:latin typeface="Courier New" pitchFamily="49" charset="0"/>
                <a:cs typeface="Courier New" pitchFamily="49" charset="0"/>
              </a:rPr>
              <a:t>, </a:t>
            </a:r>
            <a:r>
              <a:rPr lang="en-US" dirty="0" err="1">
                <a:latin typeface="Courier New" pitchFamily="49" charset="0"/>
                <a:cs typeface="Courier New" pitchFamily="49" charset="0"/>
              </a:rPr>
              <a:t>input$b</a:t>
            </a:r>
            <a:r>
              <a:rPr lang="en-US" dirty="0">
                <a:latin typeface="Courier New" pitchFamily="49" charset="0"/>
                <a:cs typeface="Courier New" pitchFamily="49" charset="0"/>
              </a:rPr>
              <a:t>), ]</a:t>
            </a: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a:p>
            <a:pPr>
              <a:buNone/>
            </a:pPr>
            <a:r>
              <a:rPr lang="en-US" dirty="0">
                <a:latin typeface="Courier New" pitchFamily="49" charset="0"/>
                <a:cs typeface="Courier New" pitchFamily="49" charset="0"/>
              </a:rPr>
              <a:t>output &lt;- input[!duplicated(input[, c(“a”, “b”)]), ]</a:t>
            </a:r>
          </a:p>
          <a:p>
            <a:pPr>
              <a:buNone/>
            </a:pPr>
            <a:endParaRPr lang="en-US" dirty="0">
              <a:latin typeface="Courier New" pitchFamily="49" charset="0"/>
              <a:cs typeface="Courier New" pitchFamily="49" charset="0"/>
            </a:endParaRPr>
          </a:p>
        </p:txBody>
      </p:sp>
      <p:sp>
        <p:nvSpPr>
          <p:cNvPr id="16" name="Rectangular Callout 15"/>
          <p:cNvSpPr/>
          <p:nvPr/>
        </p:nvSpPr>
        <p:spPr bwMode="auto">
          <a:xfrm>
            <a:off x="1219200" y="2895600"/>
            <a:ext cx="2895600" cy="838200"/>
          </a:xfrm>
          <a:prstGeom prst="wedgeRectCallout">
            <a:avLst>
              <a:gd name="adj1" fmla="val -12356"/>
              <a:gd name="adj2" fmla="val -85916"/>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An unlimited number of equally sized vectors can be included in the </a:t>
            </a:r>
            <a:r>
              <a:rPr lang="en-US" i="1" dirty="0"/>
              <a:t>order</a:t>
            </a:r>
            <a:r>
              <a:rPr lang="en-US" dirty="0"/>
              <a:t> function</a:t>
            </a:r>
          </a:p>
        </p:txBody>
      </p:sp>
      <p:sp>
        <p:nvSpPr>
          <p:cNvPr id="12" name="Rectangular Callout 11"/>
          <p:cNvSpPr/>
          <p:nvPr/>
        </p:nvSpPr>
        <p:spPr bwMode="auto">
          <a:xfrm>
            <a:off x="4419600" y="3048000"/>
            <a:ext cx="2895600" cy="990600"/>
          </a:xfrm>
          <a:prstGeom prst="wedgeRectCallout">
            <a:avLst>
              <a:gd name="adj1" fmla="val -41468"/>
              <a:gd name="adj2" fmla="val -92734"/>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You do </a:t>
            </a:r>
            <a:r>
              <a:rPr lang="en-US" u="sng" dirty="0"/>
              <a:t>not</a:t>
            </a:r>
            <a:r>
              <a:rPr lang="en-US" dirty="0"/>
              <a:t> need to sort </a:t>
            </a:r>
            <a:r>
              <a:rPr lang="en-US" dirty="0" err="1"/>
              <a:t>data.frames</a:t>
            </a:r>
            <a:r>
              <a:rPr lang="en-US" dirty="0"/>
              <a:t> before merging, unlike SAS</a:t>
            </a:r>
          </a:p>
        </p:txBody>
      </p:sp>
      <p:sp>
        <p:nvSpPr>
          <p:cNvPr id="15" name="Rectangular Callout 14"/>
          <p:cNvSpPr/>
          <p:nvPr/>
        </p:nvSpPr>
        <p:spPr bwMode="auto">
          <a:xfrm>
            <a:off x="4038600" y="5257800"/>
            <a:ext cx="2895600" cy="838200"/>
          </a:xfrm>
          <a:prstGeom prst="wedgeRectCallout">
            <a:avLst>
              <a:gd name="adj1" fmla="val -12356"/>
              <a:gd name="adj2" fmla="val -85916"/>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The parameter of the duplicated function is one vector or a </a:t>
            </a:r>
            <a:r>
              <a:rPr lang="en-US" dirty="0" err="1"/>
              <a:t>data.frame</a:t>
            </a:r>
            <a:r>
              <a:rPr lang="en-US" dirty="0"/>
              <a:t>, </a:t>
            </a:r>
            <a:r>
              <a:rPr lang="en-US" u="sng" dirty="0"/>
              <a:t>not</a:t>
            </a:r>
            <a:r>
              <a:rPr lang="en-US" dirty="0"/>
              <a:t> a series of vectors</a:t>
            </a:r>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1286775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24"/>
            <a:ext cx="8248650" cy="686079"/>
          </a:xfrm>
        </p:spPr>
        <p:txBody>
          <a:bodyPr/>
          <a:lstStyle/>
          <a:p>
            <a:r>
              <a:rPr lang="en-US" dirty="0"/>
              <a:t>The </a:t>
            </a:r>
            <a:r>
              <a:rPr lang="en-US" i="1" dirty="0"/>
              <a:t>table</a:t>
            </a:r>
            <a:r>
              <a:rPr lang="en-US" dirty="0"/>
              <a:t> and </a:t>
            </a:r>
            <a:r>
              <a:rPr lang="en-US" i="1" dirty="0" err="1"/>
              <a:t>tapply</a:t>
            </a:r>
            <a:r>
              <a:rPr lang="en-US" dirty="0"/>
              <a:t> functions are more flexible than %ZSLIST because any function can be applied</a:t>
            </a:r>
            <a:endParaRPr lang="en-US" i="1" dirty="0"/>
          </a:p>
        </p:txBody>
      </p:sp>
      <p:sp>
        <p:nvSpPr>
          <p:cNvPr id="14" name="Content Placeholder 2"/>
          <p:cNvSpPr>
            <a:spLocks noGrp="1"/>
          </p:cNvSpPr>
          <p:nvPr>
            <p:ph idx="1"/>
          </p:nvPr>
        </p:nvSpPr>
        <p:spPr>
          <a:xfrm>
            <a:off x="381000" y="1600200"/>
            <a:ext cx="8382000" cy="4724400"/>
          </a:xfrm>
        </p:spPr>
        <p:txBody>
          <a:bodyPr/>
          <a:lstStyle/>
          <a:p>
            <a:pPr>
              <a:buNone/>
            </a:pPr>
            <a:r>
              <a:rPr lang="en-US" dirty="0">
                <a:latin typeface="Courier New" pitchFamily="49" charset="0"/>
                <a:cs typeface="Courier New" pitchFamily="49" charset="0"/>
              </a:rPr>
              <a:t>&gt; input &lt;- </a:t>
            </a:r>
            <a:r>
              <a:rPr lang="en-US" dirty="0" err="1">
                <a:latin typeface="Courier New" pitchFamily="49" charset="0"/>
                <a:cs typeface="Courier New" pitchFamily="49" charset="0"/>
              </a:rPr>
              <a:t>data.frame</a:t>
            </a:r>
            <a:r>
              <a:rPr lang="en-US" dirty="0">
                <a:latin typeface="Courier New" pitchFamily="49" charset="0"/>
                <a:cs typeface="Courier New" pitchFamily="49" charset="0"/>
              </a:rPr>
              <a:t>(a = rep(1:3, 2), b = 6:1)</a:t>
            </a:r>
          </a:p>
          <a:p>
            <a:pPr>
              <a:buNone/>
            </a:pPr>
            <a:r>
              <a:rPr lang="en-US" dirty="0">
                <a:latin typeface="Courier New" pitchFamily="49" charset="0"/>
                <a:cs typeface="Courier New" pitchFamily="49" charset="0"/>
              </a:rPr>
              <a:t>&gt; </a:t>
            </a:r>
            <a:r>
              <a:rPr lang="en-US" dirty="0" err="1">
                <a:latin typeface="Courier New" pitchFamily="49" charset="0"/>
                <a:cs typeface="Courier New" pitchFamily="49" charset="0"/>
              </a:rPr>
              <a:t>as.data.frame</a:t>
            </a:r>
            <a:r>
              <a:rPr lang="en-US" dirty="0">
                <a:latin typeface="Courier New" pitchFamily="49" charset="0"/>
                <a:cs typeface="Courier New" pitchFamily="49" charset="0"/>
              </a:rPr>
              <a:t>(table(</a:t>
            </a:r>
            <a:r>
              <a:rPr lang="en-US" dirty="0" err="1">
                <a:latin typeface="Courier New" pitchFamily="49" charset="0"/>
                <a:cs typeface="Courier New" pitchFamily="49" charset="0"/>
              </a:rPr>
              <a:t>input$a</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Var1 Freq</a:t>
            </a:r>
          </a:p>
          <a:p>
            <a:pPr>
              <a:buNone/>
            </a:pPr>
            <a:r>
              <a:rPr lang="en-US" dirty="0">
                <a:latin typeface="Courier New" pitchFamily="49" charset="0"/>
                <a:cs typeface="Courier New" pitchFamily="49" charset="0"/>
              </a:rPr>
              <a:t>1    1    2</a:t>
            </a:r>
          </a:p>
          <a:p>
            <a:pPr>
              <a:buNone/>
            </a:pPr>
            <a:r>
              <a:rPr lang="en-US" dirty="0">
                <a:latin typeface="Courier New" pitchFamily="49" charset="0"/>
                <a:cs typeface="Courier New" pitchFamily="49" charset="0"/>
              </a:rPr>
              <a:t>2    2    2</a:t>
            </a:r>
          </a:p>
          <a:p>
            <a:pPr>
              <a:buNone/>
            </a:pPr>
            <a:r>
              <a:rPr lang="en-US" dirty="0">
                <a:latin typeface="Courier New" pitchFamily="49" charset="0"/>
                <a:cs typeface="Courier New" pitchFamily="49" charset="0"/>
              </a:rPr>
              <a:t>3    3    2</a:t>
            </a:r>
          </a:p>
          <a:p>
            <a:pPr>
              <a:buNone/>
            </a:pPr>
            <a:endParaRPr lang="en-US" dirty="0">
              <a:latin typeface="Courier New" pitchFamily="49" charset="0"/>
              <a:cs typeface="Courier New" pitchFamily="49" charset="0"/>
            </a:endParaRPr>
          </a:p>
          <a:p>
            <a:pPr>
              <a:buNone/>
            </a:pPr>
            <a:r>
              <a:rPr lang="en-US" dirty="0">
                <a:latin typeface="Courier New" pitchFamily="49" charset="0"/>
                <a:cs typeface="Courier New" pitchFamily="49" charset="0"/>
              </a:rPr>
              <a:t>&gt; output &lt;- </a:t>
            </a:r>
            <a:r>
              <a:rPr lang="en-US" dirty="0" err="1">
                <a:latin typeface="Courier New" pitchFamily="49" charset="0"/>
                <a:cs typeface="Courier New" pitchFamily="49" charset="0"/>
              </a:rPr>
              <a:t>as.data.frame</a:t>
            </a:r>
            <a:r>
              <a:rPr lang="en-US" dirty="0">
                <a:latin typeface="Courier New" pitchFamily="49" charset="0"/>
                <a:cs typeface="Courier New" pitchFamily="49" charset="0"/>
              </a:rPr>
              <a:t>(</a:t>
            </a:r>
            <a:r>
              <a:rPr lang="en-US" dirty="0" err="1">
                <a:latin typeface="Courier New" pitchFamily="49" charset="0"/>
                <a:cs typeface="Courier New" pitchFamily="49" charset="0"/>
              </a:rPr>
              <a:t>as.table</a:t>
            </a:r>
            <a:r>
              <a:rPr lang="en-US" dirty="0">
                <a:latin typeface="Courier New" pitchFamily="49" charset="0"/>
                <a:cs typeface="Courier New" pitchFamily="49" charset="0"/>
              </a:rPr>
              <a:t>(</a:t>
            </a:r>
            <a:r>
              <a:rPr lang="en-US" dirty="0" err="1">
                <a:latin typeface="Courier New" pitchFamily="49" charset="0"/>
                <a:cs typeface="Courier New" pitchFamily="49" charset="0"/>
              </a:rPr>
              <a:t>tapply</a:t>
            </a:r>
            <a:r>
              <a:rPr lang="en-US" dirty="0">
                <a:latin typeface="Courier New" pitchFamily="49" charset="0"/>
                <a:cs typeface="Courier New" pitchFamily="49" charset="0"/>
              </a:rPr>
              <a:t>(</a:t>
            </a:r>
            <a:r>
              <a:rPr lang="en-US" dirty="0" err="1">
                <a:latin typeface="Courier New" pitchFamily="49" charset="0"/>
                <a:cs typeface="Courier New" pitchFamily="49" charset="0"/>
              </a:rPr>
              <a:t>input$b</a:t>
            </a:r>
            <a:r>
              <a:rPr lang="en-US" dirty="0">
                <a:latin typeface="Courier New" pitchFamily="49" charset="0"/>
                <a:cs typeface="Courier New" pitchFamily="49" charset="0"/>
              </a:rPr>
              <a:t>, </a:t>
            </a:r>
            <a:r>
              <a:rPr lang="en-US" dirty="0" err="1">
                <a:latin typeface="Courier New" pitchFamily="49" charset="0"/>
                <a:cs typeface="Courier New" pitchFamily="49" charset="0"/>
              </a:rPr>
              <a:t>input$a</a:t>
            </a:r>
            <a:r>
              <a:rPr lang="en-US" dirty="0">
                <a:latin typeface="Courier New" pitchFamily="49" charset="0"/>
                <a:cs typeface="Courier New" pitchFamily="49" charset="0"/>
              </a:rPr>
              <a:t>, mean)))</a:t>
            </a:r>
          </a:p>
          <a:p>
            <a:pPr>
              <a:buNone/>
            </a:pPr>
            <a:r>
              <a:rPr lang="en-US" dirty="0">
                <a:latin typeface="Courier New" pitchFamily="49" charset="0"/>
                <a:cs typeface="Courier New" pitchFamily="49" charset="0"/>
              </a:rPr>
              <a:t>&gt; output</a:t>
            </a:r>
          </a:p>
          <a:p>
            <a:pPr>
              <a:buNone/>
            </a:pPr>
            <a:r>
              <a:rPr lang="en-US" dirty="0">
                <a:latin typeface="Courier New" pitchFamily="49" charset="0"/>
                <a:cs typeface="Courier New" pitchFamily="49" charset="0"/>
              </a:rPr>
              <a:t>  Var1 Freq</a:t>
            </a:r>
          </a:p>
          <a:p>
            <a:pPr>
              <a:buNone/>
            </a:pPr>
            <a:r>
              <a:rPr lang="en-US" dirty="0">
                <a:latin typeface="Courier New" pitchFamily="49" charset="0"/>
                <a:cs typeface="Courier New" pitchFamily="49" charset="0"/>
              </a:rPr>
              <a:t>1    1  4.5</a:t>
            </a:r>
          </a:p>
          <a:p>
            <a:pPr>
              <a:buNone/>
            </a:pPr>
            <a:r>
              <a:rPr lang="en-US" dirty="0">
                <a:latin typeface="Courier New" pitchFamily="49" charset="0"/>
                <a:cs typeface="Courier New" pitchFamily="49" charset="0"/>
              </a:rPr>
              <a:t>2    2  3.5</a:t>
            </a:r>
          </a:p>
          <a:p>
            <a:pPr>
              <a:buNone/>
            </a:pPr>
            <a:r>
              <a:rPr lang="en-US" dirty="0">
                <a:latin typeface="Courier New" pitchFamily="49" charset="0"/>
                <a:cs typeface="Courier New" pitchFamily="49" charset="0"/>
              </a:rPr>
              <a:t>3    3  2.5</a:t>
            </a:r>
          </a:p>
          <a:p>
            <a:pPr>
              <a:buNone/>
            </a:pPr>
            <a:r>
              <a:rPr lang="en-US" dirty="0">
                <a:latin typeface="Courier New" pitchFamily="49" charset="0"/>
                <a:cs typeface="Courier New" pitchFamily="49" charset="0"/>
              </a:rPr>
              <a:t>&gt; </a:t>
            </a:r>
            <a:r>
              <a:rPr lang="en-US" dirty="0" err="1">
                <a:latin typeface="Courier New" pitchFamily="49" charset="0"/>
                <a:cs typeface="Courier New" pitchFamily="49" charset="0"/>
              </a:rPr>
              <a:t>is.factor</a:t>
            </a:r>
            <a:r>
              <a:rPr lang="en-US" dirty="0">
                <a:latin typeface="Courier New" pitchFamily="49" charset="0"/>
                <a:cs typeface="Courier New" pitchFamily="49" charset="0"/>
              </a:rPr>
              <a:t>(output$Var1)</a:t>
            </a:r>
          </a:p>
          <a:p>
            <a:pPr>
              <a:buNone/>
            </a:pPr>
            <a:r>
              <a:rPr lang="en-US" dirty="0">
                <a:latin typeface="Courier New" pitchFamily="49" charset="0"/>
                <a:cs typeface="Courier New" pitchFamily="49" charset="0"/>
              </a:rPr>
              <a:t>[1] TRUE</a:t>
            </a:r>
          </a:p>
          <a:p>
            <a:pPr>
              <a:buNone/>
            </a:pPr>
            <a:endParaRPr lang="en-US" dirty="0">
              <a:latin typeface="Courier New" pitchFamily="49" charset="0"/>
              <a:cs typeface="Courier New" pitchFamily="49" charset="0"/>
            </a:endParaRPr>
          </a:p>
        </p:txBody>
      </p:sp>
      <p:sp>
        <p:nvSpPr>
          <p:cNvPr id="16" name="Rectangular Callout 15"/>
          <p:cNvSpPr/>
          <p:nvPr/>
        </p:nvSpPr>
        <p:spPr bwMode="auto">
          <a:xfrm>
            <a:off x="5257800" y="2209800"/>
            <a:ext cx="2133600" cy="838200"/>
          </a:xfrm>
          <a:prstGeom prst="wedgeRectCallout">
            <a:avLst>
              <a:gd name="adj1" fmla="val -19305"/>
              <a:gd name="adj2" fmla="val -63818"/>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The table function is almost identical to the %ZSLIST macro</a:t>
            </a:r>
          </a:p>
        </p:txBody>
      </p:sp>
      <p:sp>
        <p:nvSpPr>
          <p:cNvPr id="12" name="Rectangular Callout 11"/>
          <p:cNvSpPr/>
          <p:nvPr/>
        </p:nvSpPr>
        <p:spPr bwMode="auto">
          <a:xfrm>
            <a:off x="6248400" y="4267200"/>
            <a:ext cx="2133600" cy="838200"/>
          </a:xfrm>
          <a:prstGeom prst="wedgeRectCallout">
            <a:avLst>
              <a:gd name="adj1" fmla="val 34936"/>
              <a:gd name="adj2" fmla="val -87682"/>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Any function accepting a vector as the </a:t>
            </a:r>
            <a:r>
              <a:rPr lang="en-US" dirty="0" err="1"/>
              <a:t>param</a:t>
            </a:r>
            <a:r>
              <a:rPr lang="en-US" dirty="0"/>
              <a:t> can be put here</a:t>
            </a:r>
          </a:p>
        </p:txBody>
      </p:sp>
      <p:sp>
        <p:nvSpPr>
          <p:cNvPr id="13" name="Rectangular Callout 12"/>
          <p:cNvSpPr/>
          <p:nvPr/>
        </p:nvSpPr>
        <p:spPr bwMode="auto">
          <a:xfrm>
            <a:off x="2590800" y="4343400"/>
            <a:ext cx="2133600" cy="838200"/>
          </a:xfrm>
          <a:prstGeom prst="wedgeRectCallout">
            <a:avLst>
              <a:gd name="adj1" fmla="val -34037"/>
              <a:gd name="adj2" fmla="val 72545"/>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The index vector (</a:t>
            </a:r>
            <a:r>
              <a:rPr lang="en-US" dirty="0" err="1"/>
              <a:t>input$a</a:t>
            </a:r>
            <a:r>
              <a:rPr lang="en-US" dirty="0"/>
              <a:t>) is converted into a </a:t>
            </a:r>
            <a:r>
              <a:rPr lang="en-US" i="1" dirty="0"/>
              <a:t>factor</a:t>
            </a:r>
            <a:r>
              <a:rPr lang="en-US" dirty="0"/>
              <a:t> in the output</a:t>
            </a:r>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2366745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24"/>
            <a:ext cx="8248650" cy="686079"/>
          </a:xfrm>
        </p:spPr>
        <p:txBody>
          <a:bodyPr/>
          <a:lstStyle/>
          <a:p>
            <a:r>
              <a:rPr lang="en-US" dirty="0"/>
              <a:t>The </a:t>
            </a:r>
            <a:r>
              <a:rPr lang="en-US" i="1" dirty="0" err="1"/>
              <a:t>rbind</a:t>
            </a:r>
            <a:r>
              <a:rPr lang="en-US" dirty="0"/>
              <a:t> and </a:t>
            </a:r>
            <a:r>
              <a:rPr lang="en-US" i="1" dirty="0" err="1"/>
              <a:t>cbind</a:t>
            </a:r>
            <a:r>
              <a:rPr lang="en-US" dirty="0"/>
              <a:t> functions can be used to concatenate </a:t>
            </a:r>
            <a:r>
              <a:rPr lang="en-US" dirty="0" err="1"/>
              <a:t>data.frames</a:t>
            </a:r>
            <a:r>
              <a:rPr lang="en-US" dirty="0"/>
              <a:t> by rows and columns</a:t>
            </a:r>
            <a:endParaRPr lang="en-US" i="1" dirty="0"/>
          </a:p>
        </p:txBody>
      </p:sp>
      <p:sp>
        <p:nvSpPr>
          <p:cNvPr id="14" name="Content Placeholder 2"/>
          <p:cNvSpPr>
            <a:spLocks noGrp="1"/>
          </p:cNvSpPr>
          <p:nvPr>
            <p:ph idx="1"/>
          </p:nvPr>
        </p:nvSpPr>
        <p:spPr>
          <a:xfrm>
            <a:off x="381000" y="1600200"/>
            <a:ext cx="8382000" cy="4724400"/>
          </a:xfrm>
        </p:spPr>
        <p:txBody>
          <a:bodyPr/>
          <a:lstStyle/>
          <a:p>
            <a:pPr>
              <a:buNone/>
            </a:pPr>
            <a:r>
              <a:rPr lang="en-US" dirty="0">
                <a:latin typeface="Courier New" pitchFamily="49" charset="0"/>
                <a:cs typeface="Courier New" pitchFamily="49" charset="0"/>
              </a:rPr>
              <a:t>&gt; output &lt;- </a:t>
            </a:r>
            <a:r>
              <a:rPr lang="en-US" dirty="0" err="1">
                <a:latin typeface="Courier New" pitchFamily="49" charset="0"/>
                <a:cs typeface="Courier New" pitchFamily="49" charset="0"/>
              </a:rPr>
              <a:t>rbind</a:t>
            </a:r>
            <a:r>
              <a:rPr lang="en-US" dirty="0">
                <a:latin typeface="Courier New" pitchFamily="49" charset="0"/>
                <a:cs typeface="Courier New" pitchFamily="49" charset="0"/>
              </a:rPr>
              <a:t>(input1, input2)</a:t>
            </a:r>
          </a:p>
          <a:p>
            <a:pPr>
              <a:buNone/>
            </a:pPr>
            <a:r>
              <a:rPr lang="en-US" dirty="0">
                <a:latin typeface="Courier New" pitchFamily="49" charset="0"/>
                <a:cs typeface="Courier New" pitchFamily="49" charset="0"/>
              </a:rPr>
              <a:t>&gt; output &lt;- </a:t>
            </a:r>
            <a:r>
              <a:rPr lang="en-US" dirty="0" err="1">
                <a:latin typeface="Courier New" pitchFamily="49" charset="0"/>
                <a:cs typeface="Courier New" pitchFamily="49" charset="0"/>
              </a:rPr>
              <a:t>cbind</a:t>
            </a:r>
            <a:r>
              <a:rPr lang="en-US" dirty="0">
                <a:latin typeface="Courier New" pitchFamily="49" charset="0"/>
                <a:cs typeface="Courier New" pitchFamily="49" charset="0"/>
              </a:rPr>
              <a:t>(input1, input2)</a:t>
            </a:r>
          </a:p>
        </p:txBody>
      </p:sp>
      <p:sp>
        <p:nvSpPr>
          <p:cNvPr id="16" name="Rectangular Callout 15"/>
          <p:cNvSpPr/>
          <p:nvPr/>
        </p:nvSpPr>
        <p:spPr bwMode="auto">
          <a:xfrm>
            <a:off x="1905000" y="2438400"/>
            <a:ext cx="2133600" cy="1219200"/>
          </a:xfrm>
          <a:prstGeom prst="wedgeRectCallout">
            <a:avLst>
              <a:gd name="adj1" fmla="val -19305"/>
              <a:gd name="adj2" fmla="val -63818"/>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i="1" dirty="0" err="1"/>
              <a:t>rbind</a:t>
            </a:r>
            <a:r>
              <a:rPr lang="en-US" dirty="0"/>
              <a:t> and </a:t>
            </a:r>
            <a:r>
              <a:rPr lang="en-US" i="1" dirty="0" err="1"/>
              <a:t>cbind</a:t>
            </a:r>
            <a:r>
              <a:rPr lang="en-US" dirty="0"/>
              <a:t> require that the inputs have an equal number of columns and rows respectively</a:t>
            </a:r>
          </a:p>
        </p:txBody>
      </p:sp>
      <p:sp>
        <p:nvSpPr>
          <p:cNvPr id="12" name="Rectangular Callout 11"/>
          <p:cNvSpPr/>
          <p:nvPr/>
        </p:nvSpPr>
        <p:spPr bwMode="auto">
          <a:xfrm>
            <a:off x="4572000" y="3200400"/>
            <a:ext cx="2819400" cy="990600"/>
          </a:xfrm>
          <a:prstGeom prst="wedgeRectCallout">
            <a:avLst>
              <a:gd name="adj1" fmla="val -57475"/>
              <a:gd name="adj2" fmla="val -151144"/>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However,</a:t>
            </a:r>
            <a:r>
              <a:rPr lang="en-US" i="1" dirty="0"/>
              <a:t> </a:t>
            </a:r>
            <a:r>
              <a:rPr lang="en-US" i="1" dirty="0" err="1"/>
              <a:t>rbind.fill</a:t>
            </a:r>
            <a:r>
              <a:rPr lang="en-US" i="1" dirty="0"/>
              <a:t> </a:t>
            </a:r>
            <a:r>
              <a:rPr lang="en-US" dirty="0"/>
              <a:t>and </a:t>
            </a:r>
            <a:r>
              <a:rPr lang="en-US" i="1" dirty="0" err="1"/>
              <a:t>cbind.fill</a:t>
            </a:r>
            <a:r>
              <a:rPr lang="en-US" dirty="0"/>
              <a:t> in the </a:t>
            </a:r>
            <a:r>
              <a:rPr lang="en-US" i="1" dirty="0" err="1"/>
              <a:t>plyr</a:t>
            </a:r>
            <a:r>
              <a:rPr lang="en-US" dirty="0"/>
              <a:t> package will populate missing values with NAs</a:t>
            </a:r>
          </a:p>
        </p:txBody>
      </p:sp>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27552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24"/>
            <a:ext cx="8248650" cy="686079"/>
          </a:xfrm>
        </p:spPr>
        <p:txBody>
          <a:bodyPr/>
          <a:lstStyle/>
          <a:p>
            <a:r>
              <a:rPr lang="en-US" i="1" dirty="0" err="1"/>
              <a:t>as.character</a:t>
            </a:r>
            <a:r>
              <a:rPr lang="en-US" dirty="0"/>
              <a:t> and </a:t>
            </a:r>
            <a:r>
              <a:rPr lang="en-US" i="1" dirty="0" err="1"/>
              <a:t>as.numeric</a:t>
            </a:r>
            <a:r>
              <a:rPr lang="en-US" dirty="0"/>
              <a:t> are used for data type conversion</a:t>
            </a:r>
            <a:endParaRPr lang="en-US" i="1" dirty="0"/>
          </a:p>
        </p:txBody>
      </p:sp>
      <p:sp>
        <p:nvSpPr>
          <p:cNvPr id="14" name="Content Placeholder 2"/>
          <p:cNvSpPr>
            <a:spLocks noGrp="1"/>
          </p:cNvSpPr>
          <p:nvPr>
            <p:ph idx="1"/>
          </p:nvPr>
        </p:nvSpPr>
        <p:spPr>
          <a:xfrm>
            <a:off x="381000" y="1600200"/>
            <a:ext cx="8382000" cy="4724400"/>
          </a:xfrm>
        </p:spPr>
        <p:txBody>
          <a:bodyPr/>
          <a:lstStyle/>
          <a:p>
            <a:pPr>
              <a:buNone/>
            </a:pPr>
            <a:r>
              <a:rPr lang="en-US" dirty="0">
                <a:latin typeface="Courier New" pitchFamily="49" charset="0"/>
                <a:cs typeface="Courier New" pitchFamily="49" charset="0"/>
              </a:rPr>
              <a:t>&gt; output &lt;- </a:t>
            </a:r>
            <a:r>
              <a:rPr lang="en-US" dirty="0" err="1">
                <a:latin typeface="Courier New" pitchFamily="49" charset="0"/>
                <a:cs typeface="Courier New" pitchFamily="49" charset="0"/>
              </a:rPr>
              <a:t>as.data.frame</a:t>
            </a:r>
            <a:r>
              <a:rPr lang="en-US" dirty="0">
                <a:latin typeface="Courier New" pitchFamily="49" charset="0"/>
                <a:cs typeface="Courier New" pitchFamily="49" charset="0"/>
              </a:rPr>
              <a:t>(</a:t>
            </a:r>
            <a:r>
              <a:rPr lang="en-US" dirty="0" err="1">
                <a:latin typeface="Courier New" pitchFamily="49" charset="0"/>
                <a:cs typeface="Courier New" pitchFamily="49" charset="0"/>
              </a:rPr>
              <a:t>as.table</a:t>
            </a:r>
            <a:r>
              <a:rPr lang="en-US" dirty="0">
                <a:latin typeface="Courier New" pitchFamily="49" charset="0"/>
                <a:cs typeface="Courier New" pitchFamily="49" charset="0"/>
              </a:rPr>
              <a:t>(</a:t>
            </a:r>
            <a:r>
              <a:rPr lang="en-US" dirty="0" err="1">
                <a:latin typeface="Courier New" pitchFamily="49" charset="0"/>
                <a:cs typeface="Courier New" pitchFamily="49" charset="0"/>
              </a:rPr>
              <a:t>tapply</a:t>
            </a:r>
            <a:r>
              <a:rPr lang="en-US" dirty="0">
                <a:latin typeface="Courier New" pitchFamily="49" charset="0"/>
                <a:cs typeface="Courier New" pitchFamily="49" charset="0"/>
              </a:rPr>
              <a:t>(</a:t>
            </a:r>
            <a:r>
              <a:rPr lang="en-US" dirty="0" err="1">
                <a:latin typeface="Courier New" pitchFamily="49" charset="0"/>
                <a:cs typeface="Courier New" pitchFamily="49" charset="0"/>
              </a:rPr>
              <a:t>input$b</a:t>
            </a:r>
            <a:r>
              <a:rPr lang="en-US" dirty="0">
                <a:latin typeface="Courier New" pitchFamily="49" charset="0"/>
                <a:cs typeface="Courier New" pitchFamily="49" charset="0"/>
              </a:rPr>
              <a:t>, </a:t>
            </a:r>
            <a:r>
              <a:rPr lang="en-US" dirty="0" err="1">
                <a:latin typeface="Courier New" pitchFamily="49" charset="0"/>
                <a:cs typeface="Courier New" pitchFamily="49" charset="0"/>
              </a:rPr>
              <a:t>input$a</a:t>
            </a:r>
            <a:r>
              <a:rPr lang="en-US" dirty="0">
                <a:latin typeface="Courier New" pitchFamily="49" charset="0"/>
                <a:cs typeface="Courier New" pitchFamily="49" charset="0"/>
              </a:rPr>
              <a:t>, mean)))</a:t>
            </a:r>
          </a:p>
          <a:p>
            <a:pPr>
              <a:buNone/>
            </a:pPr>
            <a:r>
              <a:rPr lang="en-US" dirty="0">
                <a:latin typeface="Courier New" pitchFamily="49" charset="0"/>
                <a:cs typeface="Courier New" pitchFamily="49" charset="0"/>
              </a:rPr>
              <a:t>&gt; output</a:t>
            </a:r>
          </a:p>
          <a:p>
            <a:pPr>
              <a:buNone/>
            </a:pPr>
            <a:r>
              <a:rPr lang="en-US" dirty="0">
                <a:latin typeface="Courier New" pitchFamily="49" charset="0"/>
                <a:cs typeface="Courier New" pitchFamily="49" charset="0"/>
              </a:rPr>
              <a:t>  Var1 Freq</a:t>
            </a:r>
          </a:p>
          <a:p>
            <a:pPr>
              <a:buNone/>
            </a:pPr>
            <a:r>
              <a:rPr lang="en-US" dirty="0">
                <a:latin typeface="Courier New" pitchFamily="49" charset="0"/>
                <a:cs typeface="Courier New" pitchFamily="49" charset="0"/>
              </a:rPr>
              <a:t>1    1  4.5</a:t>
            </a:r>
          </a:p>
          <a:p>
            <a:pPr>
              <a:buNone/>
            </a:pPr>
            <a:r>
              <a:rPr lang="en-US" dirty="0">
                <a:latin typeface="Courier New" pitchFamily="49" charset="0"/>
                <a:cs typeface="Courier New" pitchFamily="49" charset="0"/>
              </a:rPr>
              <a:t>2    2  3.5</a:t>
            </a:r>
          </a:p>
          <a:p>
            <a:pPr>
              <a:buNone/>
            </a:pPr>
            <a:r>
              <a:rPr lang="en-US" dirty="0">
                <a:latin typeface="Courier New" pitchFamily="49" charset="0"/>
                <a:cs typeface="Courier New" pitchFamily="49" charset="0"/>
              </a:rPr>
              <a:t>3    3  2.5</a:t>
            </a:r>
          </a:p>
          <a:p>
            <a:pPr>
              <a:buNone/>
            </a:pPr>
            <a:r>
              <a:rPr lang="en-US" dirty="0">
                <a:latin typeface="Courier New" pitchFamily="49" charset="0"/>
                <a:cs typeface="Courier New" pitchFamily="49" charset="0"/>
              </a:rPr>
              <a:t>&gt; max(output$Var1)</a:t>
            </a:r>
          </a:p>
          <a:p>
            <a:pPr>
              <a:buNone/>
            </a:pPr>
            <a:r>
              <a:rPr lang="en-US" dirty="0">
                <a:latin typeface="Courier New" pitchFamily="49" charset="0"/>
                <a:cs typeface="Courier New" pitchFamily="49" charset="0"/>
              </a:rPr>
              <a:t>Error in </a:t>
            </a:r>
            <a:r>
              <a:rPr lang="en-US" dirty="0" err="1">
                <a:latin typeface="Courier New" pitchFamily="49" charset="0"/>
                <a:cs typeface="Courier New" pitchFamily="49" charset="0"/>
              </a:rPr>
              <a:t>Summary.factor</a:t>
            </a:r>
            <a:r>
              <a:rPr lang="en-US" dirty="0">
                <a:latin typeface="Courier New" pitchFamily="49" charset="0"/>
                <a:cs typeface="Courier New" pitchFamily="49" charset="0"/>
              </a:rPr>
              <a:t>(1:3, na.rm = FALSE) : </a:t>
            </a:r>
          </a:p>
          <a:p>
            <a:pPr>
              <a:buNone/>
            </a:pPr>
            <a:r>
              <a:rPr lang="en-US" dirty="0">
                <a:latin typeface="Courier New" pitchFamily="49" charset="0"/>
                <a:cs typeface="Courier New" pitchFamily="49" charset="0"/>
              </a:rPr>
              <a:t>  max not meaningful for factors</a:t>
            </a:r>
          </a:p>
          <a:p>
            <a:pPr>
              <a:buNone/>
            </a:pPr>
            <a:r>
              <a:rPr lang="en-US" dirty="0">
                <a:latin typeface="Courier New" pitchFamily="49" charset="0"/>
                <a:cs typeface="Courier New" pitchFamily="49" charset="0"/>
              </a:rPr>
              <a:t>&gt; max(</a:t>
            </a:r>
            <a:r>
              <a:rPr lang="en-US" dirty="0" err="1">
                <a:latin typeface="Courier New" pitchFamily="49" charset="0"/>
                <a:cs typeface="Courier New" pitchFamily="49" charset="0"/>
              </a:rPr>
              <a:t>as.numeric</a:t>
            </a:r>
            <a:r>
              <a:rPr lang="en-US" dirty="0">
                <a:latin typeface="Courier New" pitchFamily="49" charset="0"/>
                <a:cs typeface="Courier New" pitchFamily="49" charset="0"/>
              </a:rPr>
              <a:t>(</a:t>
            </a:r>
            <a:r>
              <a:rPr lang="en-US" dirty="0" err="1">
                <a:latin typeface="Courier New" pitchFamily="49" charset="0"/>
                <a:cs typeface="Courier New" pitchFamily="49" charset="0"/>
              </a:rPr>
              <a:t>as.character</a:t>
            </a:r>
            <a:r>
              <a:rPr lang="en-US" dirty="0">
                <a:latin typeface="Courier New" pitchFamily="49" charset="0"/>
                <a:cs typeface="Courier New" pitchFamily="49" charset="0"/>
              </a:rPr>
              <a:t>(output$Var1)))</a:t>
            </a:r>
          </a:p>
          <a:p>
            <a:pPr>
              <a:buNone/>
            </a:pPr>
            <a:r>
              <a:rPr lang="en-US" dirty="0">
                <a:latin typeface="Courier New" pitchFamily="49" charset="0"/>
                <a:cs typeface="Courier New" pitchFamily="49" charset="0"/>
              </a:rPr>
              <a:t>[1] 3</a:t>
            </a:r>
          </a:p>
        </p:txBody>
      </p:sp>
      <p:sp>
        <p:nvSpPr>
          <p:cNvPr id="16" name="Rectangular Callout 15"/>
          <p:cNvSpPr/>
          <p:nvPr/>
        </p:nvSpPr>
        <p:spPr bwMode="auto">
          <a:xfrm>
            <a:off x="2971800" y="4800600"/>
            <a:ext cx="2133600" cy="1219200"/>
          </a:xfrm>
          <a:prstGeom prst="wedgeRectCallout">
            <a:avLst>
              <a:gd name="adj1" fmla="val -19305"/>
              <a:gd name="adj2" fmla="val -63818"/>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Convert to character and then to numeric for factors to avoid getting numeric factor levels</a:t>
            </a:r>
          </a:p>
        </p:txBody>
      </p:sp>
      <p:sp>
        <p:nvSpPr>
          <p:cNvPr id="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3208742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24"/>
            <a:ext cx="8248650" cy="686079"/>
          </a:xfrm>
        </p:spPr>
        <p:txBody>
          <a:bodyPr/>
          <a:lstStyle/>
          <a:p>
            <a:r>
              <a:rPr lang="en-US" i="1" dirty="0" err="1"/>
              <a:t>unsplit</a:t>
            </a:r>
            <a:r>
              <a:rPr lang="en-US" i="1" dirty="0"/>
              <a:t>, spit, </a:t>
            </a:r>
            <a:r>
              <a:rPr lang="en-US" dirty="0"/>
              <a:t>and </a:t>
            </a:r>
            <a:r>
              <a:rPr lang="en-US" i="1" dirty="0"/>
              <a:t>rank </a:t>
            </a:r>
            <a:r>
              <a:rPr lang="en-US" dirty="0"/>
              <a:t>can be used together to create a rank a variable at different levels</a:t>
            </a:r>
            <a:endParaRPr lang="en-US" i="1" dirty="0"/>
          </a:p>
        </p:txBody>
      </p:sp>
      <p:sp>
        <p:nvSpPr>
          <p:cNvPr id="14" name="Content Placeholder 2"/>
          <p:cNvSpPr>
            <a:spLocks noGrp="1"/>
          </p:cNvSpPr>
          <p:nvPr>
            <p:ph idx="1"/>
          </p:nvPr>
        </p:nvSpPr>
        <p:spPr>
          <a:xfrm>
            <a:off x="381000" y="1600200"/>
            <a:ext cx="8382000" cy="4724400"/>
          </a:xfrm>
        </p:spPr>
        <p:txBody>
          <a:bodyPr/>
          <a:lstStyle/>
          <a:p>
            <a:pPr>
              <a:buNone/>
            </a:pPr>
            <a:r>
              <a:rPr lang="en-US" dirty="0" err="1">
                <a:latin typeface="Courier New" pitchFamily="49" charset="0"/>
                <a:cs typeface="Courier New" pitchFamily="49" charset="0"/>
              </a:rPr>
              <a:t>stop_times</a:t>
            </a:r>
            <a:r>
              <a:rPr lang="en-US" dirty="0">
                <a:latin typeface="Courier New" pitchFamily="49" charset="0"/>
                <a:cs typeface="Courier New" pitchFamily="49" charset="0"/>
              </a:rPr>
              <a:t> &lt;- </a:t>
            </a:r>
            <a:r>
              <a:rPr lang="en-US" dirty="0" err="1">
                <a:latin typeface="Courier New" pitchFamily="49" charset="0"/>
                <a:cs typeface="Courier New" pitchFamily="49" charset="0"/>
              </a:rPr>
              <a:t>stop_times</a:t>
            </a:r>
            <a:r>
              <a:rPr lang="en-US" dirty="0">
                <a:latin typeface="Courier New" pitchFamily="49" charset="0"/>
                <a:cs typeface="Courier New" pitchFamily="49" charset="0"/>
              </a:rPr>
              <a:t>[!duplicated(</a:t>
            </a:r>
            <a:r>
              <a:rPr lang="en-US" dirty="0" err="1">
                <a:latin typeface="Courier New" pitchFamily="49" charset="0"/>
                <a:cs typeface="Courier New" pitchFamily="49" charset="0"/>
              </a:rPr>
              <a:t>stop_times</a:t>
            </a:r>
            <a:r>
              <a:rPr lang="en-US" dirty="0">
                <a:latin typeface="Courier New" pitchFamily="49" charset="0"/>
                <a:cs typeface="Courier New" pitchFamily="49" charset="0"/>
              </a:rPr>
              <a:t>[,c("</a:t>
            </a:r>
            <a:r>
              <a:rPr lang="en-US" dirty="0" err="1">
                <a:latin typeface="Courier New" pitchFamily="49" charset="0"/>
                <a:cs typeface="Courier New" pitchFamily="49" charset="0"/>
              </a:rPr>
              <a:t>trip_id</a:t>
            </a:r>
            <a:r>
              <a:rPr lang="en-US" dirty="0">
                <a:latin typeface="Courier New" pitchFamily="49" charset="0"/>
                <a:cs typeface="Courier New" pitchFamily="49" charset="0"/>
              </a:rPr>
              <a:t>", "</a:t>
            </a:r>
            <a:r>
              <a:rPr lang="en-US" dirty="0" err="1">
                <a:latin typeface="Courier New" pitchFamily="49" charset="0"/>
                <a:cs typeface="Courier New" pitchFamily="49" charset="0"/>
              </a:rPr>
              <a:t>stop_id</a:t>
            </a:r>
            <a:r>
              <a:rPr lang="en-US" dirty="0">
                <a:latin typeface="Courier New" pitchFamily="49" charset="0"/>
                <a:cs typeface="Courier New" pitchFamily="49" charset="0"/>
              </a:rPr>
              <a:t>")]),]</a:t>
            </a:r>
          </a:p>
          <a:p>
            <a:pPr>
              <a:buNone/>
            </a:pPr>
            <a:r>
              <a:rPr lang="en-US" dirty="0" err="1">
                <a:latin typeface="Courier New" pitchFamily="49" charset="0"/>
                <a:cs typeface="Courier New" pitchFamily="49" charset="0"/>
              </a:rPr>
              <a:t>tripfactor</a:t>
            </a:r>
            <a:r>
              <a:rPr lang="en-US" dirty="0">
                <a:latin typeface="Courier New" pitchFamily="49" charset="0"/>
                <a:cs typeface="Courier New" pitchFamily="49" charset="0"/>
              </a:rPr>
              <a:t> &lt;- </a:t>
            </a:r>
            <a:r>
              <a:rPr lang="en-US" dirty="0" err="1">
                <a:latin typeface="Courier New" pitchFamily="49" charset="0"/>
                <a:cs typeface="Courier New" pitchFamily="49" charset="0"/>
              </a:rPr>
              <a:t>as.factor</a:t>
            </a:r>
            <a:r>
              <a:rPr lang="en-US" dirty="0">
                <a:latin typeface="Courier New" pitchFamily="49" charset="0"/>
                <a:cs typeface="Courier New" pitchFamily="49" charset="0"/>
              </a:rPr>
              <a:t>(</a:t>
            </a:r>
            <a:r>
              <a:rPr lang="en-US" dirty="0" err="1">
                <a:latin typeface="Courier New" pitchFamily="49" charset="0"/>
                <a:cs typeface="Courier New" pitchFamily="49" charset="0"/>
              </a:rPr>
              <a:t>stop_times$trip_id</a:t>
            </a:r>
            <a:r>
              <a:rPr lang="en-US" dirty="0">
                <a:latin typeface="Courier New" pitchFamily="49" charset="0"/>
                <a:cs typeface="Courier New" pitchFamily="49" charset="0"/>
              </a:rPr>
              <a:t>)</a:t>
            </a:r>
          </a:p>
          <a:p>
            <a:pPr>
              <a:buNone/>
            </a:pPr>
            <a:r>
              <a:rPr lang="en-US" dirty="0" err="1">
                <a:latin typeface="Courier New" pitchFamily="49" charset="0"/>
                <a:cs typeface="Courier New" pitchFamily="49" charset="0"/>
              </a:rPr>
              <a:t>stop_times</a:t>
            </a:r>
            <a:r>
              <a:rPr lang="en-US" dirty="0">
                <a:latin typeface="Courier New" pitchFamily="49" charset="0"/>
                <a:cs typeface="Courier New" pitchFamily="49" charset="0"/>
              </a:rPr>
              <a:t> &lt;- </a:t>
            </a:r>
            <a:r>
              <a:rPr lang="en-US" dirty="0" err="1">
                <a:latin typeface="Courier New" pitchFamily="49" charset="0"/>
                <a:cs typeface="Courier New" pitchFamily="49" charset="0"/>
              </a:rPr>
              <a:t>unsplit</a:t>
            </a:r>
            <a:r>
              <a:rPr lang="en-US" dirty="0">
                <a:latin typeface="Courier New" pitchFamily="49" charset="0"/>
                <a:cs typeface="Courier New" pitchFamily="49" charset="0"/>
              </a:rPr>
              <a:t>(</a:t>
            </a:r>
            <a:r>
              <a:rPr lang="en-US" dirty="0" err="1">
                <a:latin typeface="Courier New" pitchFamily="49" charset="0"/>
                <a:cs typeface="Courier New" pitchFamily="49" charset="0"/>
              </a:rPr>
              <a:t>lapply</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split(</a:t>
            </a:r>
            <a:r>
              <a:rPr lang="en-US" dirty="0" err="1">
                <a:latin typeface="Courier New" pitchFamily="49" charset="0"/>
                <a:cs typeface="Courier New" pitchFamily="49" charset="0"/>
              </a:rPr>
              <a:t>stop_times</a:t>
            </a:r>
            <a:r>
              <a:rPr lang="en-US" dirty="0">
                <a:latin typeface="Courier New" pitchFamily="49" charset="0"/>
                <a:cs typeface="Courier New" pitchFamily="49" charset="0"/>
              </a:rPr>
              <a:t>, </a:t>
            </a:r>
            <a:r>
              <a:rPr lang="en-US" dirty="0" err="1">
                <a:latin typeface="Courier New" pitchFamily="49" charset="0"/>
                <a:cs typeface="Courier New" pitchFamily="49" charset="0"/>
              </a:rPr>
              <a:t>tripfactor</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function(x) </a:t>
            </a:r>
            <a:r>
              <a:rPr lang="en-US" dirty="0" err="1">
                <a:latin typeface="Courier New" pitchFamily="49" charset="0"/>
                <a:cs typeface="Courier New" pitchFamily="49" charset="0"/>
              </a:rPr>
              <a:t>cbind</a:t>
            </a:r>
            <a:r>
              <a:rPr lang="en-US" dirty="0">
                <a:latin typeface="Courier New" pitchFamily="49" charset="0"/>
                <a:cs typeface="Courier New" pitchFamily="49" charset="0"/>
              </a:rPr>
              <a:t>(x[,!(names(x) %in% c("</a:t>
            </a:r>
            <a:r>
              <a:rPr lang="en-US" dirty="0" err="1">
                <a:latin typeface="Courier New" pitchFamily="49" charset="0"/>
                <a:cs typeface="Courier New" pitchFamily="49" charset="0"/>
              </a:rPr>
              <a:t>stop_sequence</a:t>
            </a:r>
            <a:r>
              <a:rPr lang="en-US" dirty="0">
                <a:latin typeface="Courier New" pitchFamily="49" charset="0"/>
                <a:cs typeface="Courier New" pitchFamily="49" charset="0"/>
              </a:rPr>
              <a:t>"))], "</a:t>
            </a:r>
            <a:r>
              <a:rPr lang="en-US" dirty="0" err="1">
                <a:latin typeface="Courier New" pitchFamily="49" charset="0"/>
                <a:cs typeface="Courier New" pitchFamily="49" charset="0"/>
              </a:rPr>
              <a:t>stop_sequence</a:t>
            </a:r>
            <a:r>
              <a:rPr lang="en-US" dirty="0">
                <a:latin typeface="Courier New" pitchFamily="49" charset="0"/>
                <a:cs typeface="Courier New" pitchFamily="49" charset="0"/>
              </a:rPr>
              <a:t>" = rank(</a:t>
            </a:r>
            <a:r>
              <a:rPr lang="en-US" dirty="0" err="1">
                <a:latin typeface="Courier New" pitchFamily="49" charset="0"/>
                <a:cs typeface="Courier New" pitchFamily="49" charset="0"/>
              </a:rPr>
              <a:t>x$arrival_time</a:t>
            </a:r>
            <a:r>
              <a:rPr lang="en-US" dirty="0">
                <a:latin typeface="Courier New" pitchFamily="49" charset="0"/>
                <a:cs typeface="Courier New" pitchFamily="49" charset="0"/>
              </a:rPr>
              <a:t>))</a:t>
            </a:r>
          </a:p>
          <a:p>
            <a:pPr>
              <a:buNone/>
            </a:pPr>
            <a:r>
              <a:rPr lang="en-US" dirty="0">
                <a:latin typeface="Courier New" pitchFamily="49" charset="0"/>
                <a:cs typeface="Courier New" pitchFamily="49" charset="0"/>
              </a:rPr>
              <a:t>), </a:t>
            </a:r>
            <a:r>
              <a:rPr lang="en-US" dirty="0" err="1">
                <a:latin typeface="Courier New" pitchFamily="49" charset="0"/>
                <a:cs typeface="Courier New" pitchFamily="49" charset="0"/>
              </a:rPr>
              <a:t>tripfactor</a:t>
            </a:r>
            <a:r>
              <a:rPr lang="en-US" dirty="0">
                <a:latin typeface="Courier New" pitchFamily="49" charset="0"/>
                <a:cs typeface="Courier New" pitchFamily="49" charset="0"/>
              </a:rPr>
              <a:t>)</a:t>
            </a:r>
          </a:p>
          <a:p>
            <a:pPr>
              <a:buNone/>
            </a:pPr>
            <a:endParaRPr lang="en-US" dirty="0">
              <a:latin typeface="Courier New" pitchFamily="49" charset="0"/>
              <a:cs typeface="Courier New" pitchFamily="49" charset="0"/>
            </a:endParaRPr>
          </a:p>
          <a:p>
            <a:pPr>
              <a:buNone/>
            </a:pPr>
            <a:endParaRPr lang="en-US" dirty="0">
              <a:latin typeface="Courier New" pitchFamily="49" charset="0"/>
              <a:cs typeface="Courier New" pitchFamily="49" charset="0"/>
            </a:endParaRPr>
          </a:p>
        </p:txBody>
      </p:sp>
      <p:sp>
        <p:nvSpPr>
          <p:cNvPr id="17" name="Rectangular Callout 16"/>
          <p:cNvSpPr/>
          <p:nvPr/>
        </p:nvSpPr>
        <p:spPr bwMode="auto">
          <a:xfrm>
            <a:off x="5638800" y="3657600"/>
            <a:ext cx="2133600" cy="1219200"/>
          </a:xfrm>
          <a:prstGeom prst="wedgeRectCallout">
            <a:avLst>
              <a:gd name="adj1" fmla="val -30689"/>
              <a:gd name="adj2" fmla="val -72021"/>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i="1" dirty="0" err="1"/>
              <a:t>lapply</a:t>
            </a:r>
            <a:r>
              <a:rPr lang="en-US" dirty="0"/>
              <a:t> is similar to </a:t>
            </a:r>
            <a:r>
              <a:rPr lang="en-US" i="1" dirty="0" err="1"/>
              <a:t>sapply</a:t>
            </a:r>
            <a:r>
              <a:rPr lang="en-US" dirty="0"/>
              <a:t> and </a:t>
            </a:r>
            <a:r>
              <a:rPr lang="en-US" i="1" dirty="0" err="1"/>
              <a:t>mapply</a:t>
            </a:r>
            <a:r>
              <a:rPr lang="en-US" dirty="0"/>
              <a:t> except it applies a function over a list rather than a vector</a:t>
            </a:r>
          </a:p>
        </p:txBody>
      </p:sp>
      <p:sp>
        <p:nvSpPr>
          <p:cNvPr id="18" name="Rectangular Callout 17"/>
          <p:cNvSpPr/>
          <p:nvPr/>
        </p:nvSpPr>
        <p:spPr bwMode="auto">
          <a:xfrm>
            <a:off x="3352800" y="3962400"/>
            <a:ext cx="2133600" cy="1219200"/>
          </a:xfrm>
          <a:prstGeom prst="wedgeRectCallout">
            <a:avLst>
              <a:gd name="adj1" fmla="val -30689"/>
              <a:gd name="adj2" fmla="val -72021"/>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i="1" dirty="0"/>
              <a:t>split</a:t>
            </a:r>
            <a:r>
              <a:rPr lang="en-US" dirty="0"/>
              <a:t> creates a list of </a:t>
            </a:r>
            <a:r>
              <a:rPr lang="en-US" dirty="0" err="1"/>
              <a:t>data.frames</a:t>
            </a:r>
            <a:r>
              <a:rPr lang="en-US" dirty="0"/>
              <a:t>, one for each factor level; </a:t>
            </a:r>
            <a:r>
              <a:rPr lang="en-US" i="1" dirty="0" err="1"/>
              <a:t>unsplit</a:t>
            </a:r>
            <a:r>
              <a:rPr lang="en-US" dirty="0"/>
              <a:t> does the opposite</a:t>
            </a:r>
          </a:p>
        </p:txBody>
      </p:sp>
      <p:sp>
        <p:nvSpPr>
          <p:cNvPr id="12" name="Rectangular Callout 11"/>
          <p:cNvSpPr/>
          <p:nvPr/>
        </p:nvSpPr>
        <p:spPr bwMode="auto">
          <a:xfrm>
            <a:off x="533400" y="4191000"/>
            <a:ext cx="2133600" cy="762000"/>
          </a:xfrm>
          <a:prstGeom prst="wedgeRectCallout">
            <a:avLst>
              <a:gd name="adj1" fmla="val 28909"/>
              <a:gd name="adj2" fmla="val -75537"/>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Unlike </a:t>
            </a:r>
            <a:r>
              <a:rPr lang="en-US" i="1" dirty="0" err="1"/>
              <a:t>tapply</a:t>
            </a:r>
            <a:r>
              <a:rPr lang="en-US" i="1" dirty="0"/>
              <a:t>/table</a:t>
            </a:r>
            <a:r>
              <a:rPr lang="en-US" dirty="0"/>
              <a:t>, the level of the dataset is unchanged here</a:t>
            </a:r>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110329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and </a:t>
            </a:r>
            <a:r>
              <a:rPr lang="en-US" dirty="0" err="1"/>
              <a:t>Rstudio</a:t>
            </a:r>
            <a:r>
              <a:rPr lang="en-US" dirty="0"/>
              <a:t> Installation</a:t>
            </a:r>
          </a:p>
        </p:txBody>
      </p:sp>
      <p:sp>
        <p:nvSpPr>
          <p:cNvPr id="3" name="Content Placeholder 2"/>
          <p:cNvSpPr>
            <a:spLocks noGrp="1"/>
          </p:cNvSpPr>
          <p:nvPr>
            <p:ph idx="1"/>
          </p:nvPr>
        </p:nvSpPr>
        <p:spPr>
          <a:xfrm>
            <a:off x="457200" y="1295400"/>
            <a:ext cx="8272463" cy="4525963"/>
          </a:xfrm>
        </p:spPr>
        <p:txBody>
          <a:bodyPr/>
          <a:lstStyle/>
          <a:p>
            <a:r>
              <a:rPr lang="en-US" dirty="0"/>
              <a:t>If needed, call ZS IT Helpdesk (x15555) for help</a:t>
            </a:r>
          </a:p>
          <a:p>
            <a:endParaRPr lang="en-US" dirty="0"/>
          </a:p>
          <a:p>
            <a:r>
              <a:rPr lang="en-US" dirty="0"/>
              <a:t>Install R</a:t>
            </a:r>
          </a:p>
          <a:p>
            <a:pPr lvl="1"/>
            <a:r>
              <a:rPr lang="en-US" dirty="0">
                <a:hlinkClick r:id="rId2"/>
              </a:rPr>
              <a:t>http://cran.rstudio.com/bin/windows/base/R-3.0.2-win.exe</a:t>
            </a:r>
            <a:endParaRPr lang="en-US" dirty="0"/>
          </a:p>
          <a:p>
            <a:pPr lvl="1"/>
            <a:endParaRPr lang="en-US" dirty="0"/>
          </a:p>
          <a:p>
            <a:r>
              <a:rPr lang="en-US" dirty="0"/>
              <a:t>Install </a:t>
            </a:r>
            <a:r>
              <a:rPr lang="en-US" dirty="0" err="1"/>
              <a:t>RStudio</a:t>
            </a:r>
            <a:r>
              <a:rPr lang="en-US" dirty="0"/>
              <a:t> Desktop IDE</a:t>
            </a:r>
          </a:p>
          <a:p>
            <a:pPr lvl="1"/>
            <a:r>
              <a:rPr lang="en-US" dirty="0">
                <a:hlinkClick r:id="rId3"/>
              </a:rPr>
              <a:t>http://download1.rstudio.org/RStudio-0.98.501.exe</a:t>
            </a:r>
            <a:endParaRPr lang="en-US" dirty="0"/>
          </a:p>
          <a:p>
            <a:pPr lvl="1"/>
            <a:endParaRPr lang="en-US" dirty="0"/>
          </a:p>
          <a:p>
            <a:r>
              <a:rPr lang="en-US" dirty="0"/>
              <a:t>Install R packages for today’s session</a:t>
            </a:r>
          </a:p>
          <a:p>
            <a:pPr lvl="1"/>
            <a:r>
              <a:rPr lang="en-US" dirty="0"/>
              <a:t>Type the following code at R or </a:t>
            </a:r>
            <a:r>
              <a:rPr lang="en-US" dirty="0" err="1"/>
              <a:t>RStudio</a:t>
            </a:r>
            <a:r>
              <a:rPr lang="en-US" dirty="0"/>
              <a:t> prompt:</a:t>
            </a:r>
          </a:p>
          <a:p>
            <a:pPr marL="862013" lvl="2" indent="0">
              <a:buNone/>
            </a:pPr>
            <a:r>
              <a:rPr lang="en-US" dirty="0" err="1"/>
              <a:t>install.packages</a:t>
            </a:r>
            <a:r>
              <a:rPr lang="en-US" dirty="0"/>
              <a:t>(c("ggplot2", "</a:t>
            </a:r>
            <a:r>
              <a:rPr lang="en-US" dirty="0" err="1"/>
              <a:t>plyr</a:t>
            </a:r>
            <a:r>
              <a:rPr lang="en-US" dirty="0"/>
              <a:t>", "</a:t>
            </a:r>
            <a:r>
              <a:rPr lang="en-US" dirty="0" err="1"/>
              <a:t>rpart</a:t>
            </a:r>
            <a:r>
              <a:rPr lang="en-US" dirty="0"/>
              <a:t>", "</a:t>
            </a:r>
            <a:r>
              <a:rPr lang="en-US" dirty="0" err="1"/>
              <a:t>arules</a:t>
            </a:r>
            <a:r>
              <a:rPr lang="en-US" dirty="0"/>
              <a:t>", "</a:t>
            </a:r>
            <a:r>
              <a:rPr lang="en-US" dirty="0" err="1"/>
              <a:t>arulesViz</a:t>
            </a:r>
            <a:r>
              <a:rPr lang="en-US" dirty="0"/>
              <a:t>“), dependencies = TRUE)</a:t>
            </a:r>
          </a:p>
          <a:p>
            <a:pPr marL="862013" lvl="2" indent="0">
              <a:buNone/>
            </a:pPr>
            <a:r>
              <a:rPr lang="en-US" dirty="0"/>
              <a:t>library(ggplot2)</a:t>
            </a:r>
          </a:p>
          <a:p>
            <a:pPr marL="862013" lvl="2" indent="0">
              <a:buNone/>
            </a:pPr>
            <a:r>
              <a:rPr lang="en-US" dirty="0"/>
              <a:t>library(</a:t>
            </a:r>
            <a:r>
              <a:rPr lang="en-US" dirty="0" err="1"/>
              <a:t>plyr</a:t>
            </a:r>
            <a:r>
              <a:rPr lang="en-US" dirty="0"/>
              <a:t>)</a:t>
            </a:r>
          </a:p>
          <a:p>
            <a:pPr marL="862013" lvl="2" indent="0">
              <a:buNone/>
            </a:pPr>
            <a:r>
              <a:rPr lang="en-US" dirty="0"/>
              <a:t>library(</a:t>
            </a:r>
            <a:r>
              <a:rPr lang="en-US" dirty="0" err="1"/>
              <a:t>rpart</a:t>
            </a:r>
            <a:r>
              <a:rPr lang="en-US" dirty="0"/>
              <a:t>)</a:t>
            </a:r>
          </a:p>
          <a:p>
            <a:pPr marL="862013" lvl="2" indent="0">
              <a:buNone/>
            </a:pPr>
            <a:r>
              <a:rPr lang="en-US" dirty="0"/>
              <a:t>library(</a:t>
            </a:r>
            <a:r>
              <a:rPr lang="en-US" dirty="0" err="1"/>
              <a:t>arules</a:t>
            </a:r>
            <a:r>
              <a:rPr lang="en-US" dirty="0"/>
              <a:t>)</a:t>
            </a:r>
          </a:p>
          <a:p>
            <a:pPr marL="862013" lvl="2" indent="0">
              <a:buNone/>
            </a:pPr>
            <a:r>
              <a:rPr lang="en-US" dirty="0"/>
              <a:t>library(</a:t>
            </a:r>
            <a:r>
              <a:rPr lang="en-US" dirty="0" err="1"/>
              <a:t>arulesViz</a:t>
            </a:r>
            <a:r>
              <a:rPr lang="en-US" dirty="0"/>
              <a:t>)</a:t>
            </a:r>
          </a:p>
          <a:p>
            <a:pPr marL="862013" lvl="2" indent="0">
              <a:buNone/>
            </a:pPr>
            <a:endParaRPr lang="en-US" dirty="0"/>
          </a:p>
          <a:p>
            <a:pPr marL="862013" lvl="2" indent="0">
              <a:buNone/>
            </a:pPr>
            <a:r>
              <a:rPr lang="en-US" dirty="0"/>
              <a:t>	</a:t>
            </a:r>
          </a:p>
        </p:txBody>
      </p:sp>
    </p:spTree>
    <p:extLst>
      <p:ext uri="{BB962C8B-B14F-4D97-AF65-F5344CB8AC3E}">
        <p14:creationId xmlns:p14="http://schemas.microsoft.com/office/powerpoint/2010/main" val="3263764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24"/>
            <a:ext cx="8248650" cy="686079"/>
          </a:xfrm>
        </p:spPr>
        <p:txBody>
          <a:bodyPr/>
          <a:lstStyle/>
          <a:p>
            <a:r>
              <a:rPr lang="en-US" i="1" dirty="0"/>
              <a:t>source</a:t>
            </a:r>
            <a:r>
              <a:rPr lang="en-US" dirty="0"/>
              <a:t> and </a:t>
            </a:r>
            <a:r>
              <a:rPr lang="en-US" i="1" dirty="0"/>
              <a:t>sink</a:t>
            </a:r>
            <a:r>
              <a:rPr lang="en-US" dirty="0"/>
              <a:t> can be used to simulate the </a:t>
            </a:r>
            <a:r>
              <a:rPr lang="en-US" dirty="0" err="1"/>
              <a:t>jobrun</a:t>
            </a:r>
            <a:r>
              <a:rPr lang="en-US" dirty="0"/>
              <a:t> environment in R</a:t>
            </a:r>
            <a:endParaRPr lang="en-US" i="1" dirty="0"/>
          </a:p>
        </p:txBody>
      </p:sp>
      <p:sp>
        <p:nvSpPr>
          <p:cNvPr id="14" name="Content Placeholder 2"/>
          <p:cNvSpPr>
            <a:spLocks noGrp="1"/>
          </p:cNvSpPr>
          <p:nvPr>
            <p:ph idx="1"/>
          </p:nvPr>
        </p:nvSpPr>
        <p:spPr>
          <a:xfrm>
            <a:off x="381000" y="1219200"/>
            <a:ext cx="8382000" cy="5105400"/>
          </a:xfrm>
        </p:spPr>
        <p:txBody>
          <a:bodyPr/>
          <a:lstStyle/>
          <a:p>
            <a:pPr>
              <a:buNone/>
            </a:pPr>
            <a:r>
              <a:rPr lang="en-US" sz="1100" dirty="0" err="1">
                <a:latin typeface="Courier New" pitchFamily="49" charset="0"/>
                <a:cs typeface="Courier New" pitchFamily="49" charset="0"/>
              </a:rPr>
              <a:t>outdf</a:t>
            </a:r>
            <a:r>
              <a:rPr lang="en-US" sz="1100" dirty="0">
                <a:latin typeface="Courier New" pitchFamily="49" charset="0"/>
                <a:cs typeface="Courier New" pitchFamily="49" charset="0"/>
              </a:rPr>
              <a:t> &lt;- "</a:t>
            </a:r>
            <a:r>
              <a:rPr lang="en-US" sz="1100" dirty="0" err="1">
                <a:latin typeface="Courier New" pitchFamily="49" charset="0"/>
                <a:cs typeface="Courier New" pitchFamily="49" charset="0"/>
              </a:rPr>
              <a:t>jobrun</a:t>
            </a:r>
            <a:r>
              <a:rPr lang="en-US" sz="1100" dirty="0">
                <a:latin typeface="Courier New" pitchFamily="49" charset="0"/>
                <a:cs typeface="Courier New" pitchFamily="49" charset="0"/>
              </a:rPr>
              <a:t>"</a:t>
            </a:r>
          </a:p>
          <a:p>
            <a:pPr>
              <a:buNone/>
            </a:pPr>
            <a:r>
              <a:rPr lang="en-US" sz="1100" dirty="0">
                <a:latin typeface="Courier New" pitchFamily="49" charset="0"/>
                <a:cs typeface="Courier New" pitchFamily="49" charset="0"/>
              </a:rPr>
              <a:t>sink(paste(</a:t>
            </a:r>
            <a:r>
              <a:rPr lang="en-US" sz="1100" dirty="0" err="1">
                <a:latin typeface="Courier New" pitchFamily="49" charset="0"/>
                <a:cs typeface="Courier New" pitchFamily="49" charset="0"/>
              </a:rPr>
              <a:t>outdf</a:t>
            </a:r>
            <a:r>
              <a:rPr lang="en-US" sz="1100" dirty="0">
                <a:latin typeface="Courier New" pitchFamily="49" charset="0"/>
                <a:cs typeface="Courier New" pitchFamily="49" charset="0"/>
              </a:rPr>
              <a:t>, ".txt", sep = ""))</a:t>
            </a:r>
          </a:p>
          <a:p>
            <a:pPr>
              <a:buNone/>
            </a:pPr>
            <a:r>
              <a:rPr lang="en-US" sz="1100" dirty="0">
                <a:latin typeface="Courier New" pitchFamily="49" charset="0"/>
                <a:cs typeface="Courier New" pitchFamily="49" charset="0"/>
              </a:rPr>
              <a:t>processes &lt;- c(“script1.R”, “script2.R”, “script3.R”)</a:t>
            </a:r>
          </a:p>
          <a:p>
            <a:pPr>
              <a:buNone/>
            </a:pPr>
            <a:r>
              <a:rPr lang="en-US" sz="1100" dirty="0">
                <a:latin typeface="Courier New" pitchFamily="49" charset="0"/>
                <a:cs typeface="Courier New" pitchFamily="49" charset="0"/>
              </a:rPr>
              <a:t>time_sec2str = function(s){</a:t>
            </a:r>
          </a:p>
          <a:p>
            <a:pPr>
              <a:buNone/>
            </a:pPr>
            <a:r>
              <a:rPr lang="en-US" sz="1100" dirty="0">
                <a:latin typeface="Courier New" pitchFamily="49" charset="0"/>
                <a:cs typeface="Courier New" pitchFamily="49" charset="0"/>
              </a:rPr>
              <a:t>	temp &lt;- s%%(60 * 60)</a:t>
            </a:r>
          </a:p>
          <a:p>
            <a:pPr>
              <a:buNone/>
            </a:pPr>
            <a:r>
              <a:rPr lang="pt-BR" sz="1100" dirty="0">
                <a:latin typeface="Courier New" pitchFamily="49" charset="0"/>
                <a:cs typeface="Courier New" pitchFamily="49" charset="0"/>
              </a:rPr>
              <a:t>	h &lt;- (s - temp)/(60 * 60)</a:t>
            </a:r>
          </a:p>
          <a:p>
            <a:pPr>
              <a:buNone/>
            </a:pPr>
            <a:r>
              <a:rPr lang="pt-BR" sz="1100" dirty="0">
                <a:latin typeface="Courier New" pitchFamily="49" charset="0"/>
                <a:cs typeface="Courier New" pitchFamily="49" charset="0"/>
              </a:rPr>
              <a:t>	h &lt;- ifelse(h &lt; 10, paste("0", h, sep = ""), as.character(h))</a:t>
            </a:r>
          </a:p>
          <a:p>
            <a:pPr>
              <a:buNone/>
            </a:pPr>
            <a:r>
              <a:rPr lang="en-US" sz="1100" dirty="0">
                <a:latin typeface="Courier New" pitchFamily="49" charset="0"/>
                <a:cs typeface="Courier New" pitchFamily="49" charset="0"/>
              </a:rPr>
              <a:t>	s &lt;- temp</a:t>
            </a:r>
          </a:p>
          <a:p>
            <a:pPr>
              <a:buNone/>
            </a:pPr>
            <a:r>
              <a:rPr lang="en-US" sz="1100" dirty="0">
                <a:latin typeface="Courier New" pitchFamily="49" charset="0"/>
                <a:cs typeface="Courier New" pitchFamily="49" charset="0"/>
              </a:rPr>
              <a:t>	temp &lt;- s%%60</a:t>
            </a:r>
          </a:p>
          <a:p>
            <a:pPr>
              <a:buNone/>
            </a:pPr>
            <a:r>
              <a:rPr lang="en-US" sz="1100" dirty="0">
                <a:latin typeface="Courier New" pitchFamily="49" charset="0"/>
                <a:cs typeface="Courier New" pitchFamily="49" charset="0"/>
              </a:rPr>
              <a:t>	m &lt;- (s - temp)/60</a:t>
            </a:r>
          </a:p>
          <a:p>
            <a:pPr>
              <a:buNone/>
            </a:pPr>
            <a:r>
              <a:rPr lang="en-US" sz="1100" dirty="0">
                <a:latin typeface="Courier New" pitchFamily="49" charset="0"/>
                <a:cs typeface="Courier New" pitchFamily="49" charset="0"/>
              </a:rPr>
              <a:t>	m &lt;- </a:t>
            </a:r>
            <a:r>
              <a:rPr lang="en-US" sz="1100" dirty="0" err="1">
                <a:latin typeface="Courier New" pitchFamily="49" charset="0"/>
                <a:cs typeface="Courier New" pitchFamily="49" charset="0"/>
              </a:rPr>
              <a:t>ifelse</a:t>
            </a:r>
            <a:r>
              <a:rPr lang="en-US" sz="1100" dirty="0">
                <a:latin typeface="Courier New" pitchFamily="49" charset="0"/>
                <a:cs typeface="Courier New" pitchFamily="49" charset="0"/>
              </a:rPr>
              <a:t>(m &lt; 10, paste("0", m, sep = ""), </a:t>
            </a:r>
            <a:r>
              <a:rPr lang="en-US" sz="1100" dirty="0" err="1">
                <a:latin typeface="Courier New" pitchFamily="49" charset="0"/>
                <a:cs typeface="Courier New" pitchFamily="49" charset="0"/>
              </a:rPr>
              <a:t>as.character</a:t>
            </a:r>
            <a:r>
              <a:rPr lang="en-US" sz="1100" dirty="0">
                <a:latin typeface="Courier New" pitchFamily="49" charset="0"/>
                <a:cs typeface="Courier New" pitchFamily="49" charset="0"/>
              </a:rPr>
              <a:t>(m))</a:t>
            </a:r>
          </a:p>
          <a:p>
            <a:pPr>
              <a:buNone/>
            </a:pPr>
            <a:r>
              <a:rPr lang="en-US" sz="1100" dirty="0">
                <a:latin typeface="Courier New" pitchFamily="49" charset="0"/>
                <a:cs typeface="Courier New" pitchFamily="49" charset="0"/>
              </a:rPr>
              <a:t>	s &lt;- round(temp)</a:t>
            </a:r>
          </a:p>
          <a:p>
            <a:pPr>
              <a:buNone/>
            </a:pPr>
            <a:r>
              <a:rPr lang="en-US" sz="1100" dirty="0">
                <a:latin typeface="Courier New" pitchFamily="49" charset="0"/>
                <a:cs typeface="Courier New" pitchFamily="49" charset="0"/>
              </a:rPr>
              <a:t>	s &lt;- </a:t>
            </a:r>
            <a:r>
              <a:rPr lang="en-US" sz="1100" dirty="0" err="1">
                <a:latin typeface="Courier New" pitchFamily="49" charset="0"/>
                <a:cs typeface="Courier New" pitchFamily="49" charset="0"/>
              </a:rPr>
              <a:t>ifelse</a:t>
            </a:r>
            <a:r>
              <a:rPr lang="en-US" sz="1100" dirty="0">
                <a:latin typeface="Courier New" pitchFamily="49" charset="0"/>
                <a:cs typeface="Courier New" pitchFamily="49" charset="0"/>
              </a:rPr>
              <a:t>(s &lt; 10, paste("0", s, sep = ""), </a:t>
            </a:r>
            <a:r>
              <a:rPr lang="en-US" sz="1100" dirty="0" err="1">
                <a:latin typeface="Courier New" pitchFamily="49" charset="0"/>
                <a:cs typeface="Courier New" pitchFamily="49" charset="0"/>
              </a:rPr>
              <a:t>as.character</a:t>
            </a:r>
            <a:r>
              <a:rPr lang="en-US" sz="1100" dirty="0">
                <a:latin typeface="Courier New" pitchFamily="49" charset="0"/>
                <a:cs typeface="Courier New" pitchFamily="49" charset="0"/>
              </a:rPr>
              <a:t>(s))</a:t>
            </a:r>
          </a:p>
          <a:p>
            <a:pPr>
              <a:buNone/>
            </a:pPr>
            <a:r>
              <a:rPr lang="en-US" sz="1100" dirty="0">
                <a:latin typeface="Courier New" pitchFamily="49" charset="0"/>
                <a:cs typeface="Courier New" pitchFamily="49" charset="0"/>
              </a:rPr>
              <a:t>	paste(h, m, s, sep = ":")</a:t>
            </a:r>
          </a:p>
          <a:p>
            <a:pPr>
              <a:buNone/>
            </a:pPr>
            <a:r>
              <a:rPr lang="en-US" sz="1100" dirty="0">
                <a:latin typeface="Courier New" pitchFamily="49" charset="0"/>
                <a:cs typeface="Courier New" pitchFamily="49" charset="0"/>
              </a:rPr>
              <a:t>}</a:t>
            </a:r>
          </a:p>
          <a:p>
            <a:pPr>
              <a:buNone/>
            </a:pPr>
            <a:r>
              <a:rPr lang="en-US" sz="1100" dirty="0" err="1">
                <a:latin typeface="Courier New" pitchFamily="49" charset="0"/>
                <a:cs typeface="Courier New" pitchFamily="49" charset="0"/>
              </a:rPr>
              <a:t>total_elapsed</a:t>
            </a:r>
            <a:r>
              <a:rPr lang="en-US" sz="1100" dirty="0">
                <a:latin typeface="Courier New" pitchFamily="49" charset="0"/>
                <a:cs typeface="Courier New" pitchFamily="49" charset="0"/>
              </a:rPr>
              <a:t> &lt;- 0</a:t>
            </a:r>
          </a:p>
          <a:p>
            <a:pPr>
              <a:buNone/>
            </a:pPr>
            <a:r>
              <a:rPr lang="en-US" sz="1100" dirty="0">
                <a:latin typeface="Courier New" pitchFamily="49" charset="0"/>
                <a:cs typeface="Courier New" pitchFamily="49" charset="0"/>
              </a:rPr>
              <a:t>for (process in processes){</a:t>
            </a:r>
          </a:p>
          <a:p>
            <a:pPr>
              <a:buNone/>
            </a:pPr>
            <a:r>
              <a:rPr lang="en-US" sz="1100" dirty="0">
                <a:latin typeface="Courier New" pitchFamily="49" charset="0"/>
                <a:cs typeface="Courier New" pitchFamily="49" charset="0"/>
              </a:rPr>
              <a:t>	print(paste(process, ":", sep = ""))</a:t>
            </a:r>
          </a:p>
          <a:p>
            <a:pPr>
              <a:buNone/>
            </a:pPr>
            <a:r>
              <a:rPr lang="en-US" sz="1100" dirty="0">
                <a:latin typeface="Courier New" pitchFamily="49" charset="0"/>
                <a:cs typeface="Courier New" pitchFamily="49" charset="0"/>
              </a:rPr>
              <a:t>	elapsed &lt;- </a:t>
            </a:r>
            <a:r>
              <a:rPr lang="en-US" sz="1100" dirty="0" err="1">
                <a:latin typeface="Courier New" pitchFamily="49" charset="0"/>
                <a:cs typeface="Courier New" pitchFamily="49" charset="0"/>
              </a:rPr>
              <a:t>system.time</a:t>
            </a:r>
            <a:r>
              <a:rPr lang="en-US" sz="1100" dirty="0">
                <a:latin typeface="Courier New" pitchFamily="49" charset="0"/>
                <a:cs typeface="Courier New" pitchFamily="49" charset="0"/>
              </a:rPr>
              <a:t>(source(process))["elapsed"]</a:t>
            </a:r>
          </a:p>
          <a:p>
            <a:pPr>
              <a:buNone/>
            </a:pPr>
            <a:r>
              <a:rPr lang="en-US" sz="1100" dirty="0">
                <a:latin typeface="Courier New" pitchFamily="49" charset="0"/>
                <a:cs typeface="Courier New" pitchFamily="49" charset="0"/>
              </a:rPr>
              <a:t>	print(time_sec2str(elapsed))</a:t>
            </a:r>
          </a:p>
          <a:p>
            <a:pPr>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total_elapsed</a:t>
            </a:r>
            <a:r>
              <a:rPr lang="en-US" sz="1100" dirty="0">
                <a:latin typeface="Courier New" pitchFamily="49" charset="0"/>
                <a:cs typeface="Courier New" pitchFamily="49" charset="0"/>
              </a:rPr>
              <a:t> &lt;- </a:t>
            </a:r>
            <a:r>
              <a:rPr lang="en-US" sz="1100" dirty="0" err="1">
                <a:latin typeface="Courier New" pitchFamily="49" charset="0"/>
                <a:cs typeface="Courier New" pitchFamily="49" charset="0"/>
              </a:rPr>
              <a:t>total_elapsed</a:t>
            </a:r>
            <a:r>
              <a:rPr lang="en-US" sz="1100" dirty="0">
                <a:latin typeface="Courier New" pitchFamily="49" charset="0"/>
                <a:cs typeface="Courier New" pitchFamily="49" charset="0"/>
              </a:rPr>
              <a:t> + elapsed</a:t>
            </a:r>
          </a:p>
          <a:p>
            <a:pPr>
              <a:buNone/>
            </a:pPr>
            <a:r>
              <a:rPr lang="en-US" sz="1100" dirty="0">
                <a:latin typeface="Courier New" pitchFamily="49" charset="0"/>
                <a:cs typeface="Courier New" pitchFamily="49" charset="0"/>
              </a:rPr>
              <a:t>	</a:t>
            </a:r>
            <a:r>
              <a:rPr lang="en-US" sz="1100" dirty="0" err="1">
                <a:latin typeface="Courier New" pitchFamily="49" charset="0"/>
                <a:cs typeface="Courier New" pitchFamily="49" charset="0"/>
              </a:rPr>
              <a:t>gc</a:t>
            </a:r>
            <a:r>
              <a:rPr lang="en-US" sz="1100" dirty="0">
                <a:latin typeface="Courier New" pitchFamily="49" charset="0"/>
                <a:cs typeface="Courier New" pitchFamily="49" charset="0"/>
              </a:rPr>
              <a:t>()    # garbage collection</a:t>
            </a:r>
          </a:p>
          <a:p>
            <a:pPr>
              <a:buNone/>
            </a:pPr>
            <a:r>
              <a:rPr lang="en-US" sz="1100" dirty="0">
                <a:latin typeface="Courier New" pitchFamily="49" charset="0"/>
                <a:cs typeface="Courier New" pitchFamily="49" charset="0"/>
              </a:rPr>
              <a:t>}</a:t>
            </a:r>
          </a:p>
          <a:p>
            <a:pPr>
              <a:buNone/>
            </a:pPr>
            <a:r>
              <a:rPr lang="en-US" sz="1100" dirty="0">
                <a:latin typeface="Courier New" pitchFamily="49" charset="0"/>
                <a:cs typeface="Courier New" pitchFamily="49" charset="0"/>
              </a:rPr>
              <a:t>print("total time elapsed:")</a:t>
            </a:r>
          </a:p>
          <a:p>
            <a:pPr>
              <a:buNone/>
            </a:pPr>
            <a:r>
              <a:rPr lang="en-US" sz="1100" dirty="0">
                <a:latin typeface="Courier New" pitchFamily="49" charset="0"/>
                <a:cs typeface="Courier New" pitchFamily="49" charset="0"/>
              </a:rPr>
              <a:t>print(time_sec2str(</a:t>
            </a:r>
            <a:r>
              <a:rPr lang="en-US" sz="1100" dirty="0" err="1">
                <a:latin typeface="Courier New" pitchFamily="49" charset="0"/>
                <a:cs typeface="Courier New" pitchFamily="49" charset="0"/>
              </a:rPr>
              <a:t>total_elapsed</a:t>
            </a:r>
            <a:r>
              <a:rPr lang="en-US" sz="1100" dirty="0">
                <a:latin typeface="Courier New" pitchFamily="49" charset="0"/>
                <a:cs typeface="Courier New" pitchFamily="49" charset="0"/>
              </a:rPr>
              <a:t>))</a:t>
            </a:r>
          </a:p>
          <a:p>
            <a:pPr>
              <a:buNone/>
            </a:pPr>
            <a:r>
              <a:rPr lang="en-US" sz="1100" dirty="0">
                <a:latin typeface="Courier New" pitchFamily="49" charset="0"/>
                <a:cs typeface="Courier New" pitchFamily="49" charset="0"/>
              </a:rPr>
              <a:t>sink(file = NULL)</a:t>
            </a:r>
          </a:p>
          <a:p>
            <a:pPr>
              <a:buNone/>
            </a:pPr>
            <a:endParaRPr lang="en-US" sz="1100" dirty="0">
              <a:latin typeface="Courier New" pitchFamily="49" charset="0"/>
              <a:cs typeface="Courier New" pitchFamily="49" charset="0"/>
            </a:endParaRPr>
          </a:p>
          <a:p>
            <a:pPr>
              <a:buNone/>
            </a:pPr>
            <a:endParaRPr lang="en-US" sz="1100" dirty="0">
              <a:latin typeface="Courier New" pitchFamily="49" charset="0"/>
              <a:cs typeface="Courier New" pitchFamily="49" charset="0"/>
            </a:endParaRPr>
          </a:p>
        </p:txBody>
      </p:sp>
      <p:sp>
        <p:nvSpPr>
          <p:cNvPr id="17" name="Rectangular Callout 16"/>
          <p:cNvSpPr/>
          <p:nvPr/>
        </p:nvSpPr>
        <p:spPr bwMode="auto">
          <a:xfrm>
            <a:off x="5257800" y="4876800"/>
            <a:ext cx="2133600" cy="762000"/>
          </a:xfrm>
          <a:prstGeom prst="wedgeRectCallout">
            <a:avLst>
              <a:gd name="adj1" fmla="val -30689"/>
              <a:gd name="adj2" fmla="val -72021"/>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Inside a script, need to use </a:t>
            </a:r>
            <a:r>
              <a:rPr lang="en-US" i="1" dirty="0"/>
              <a:t>print</a:t>
            </a:r>
            <a:r>
              <a:rPr lang="en-US" dirty="0"/>
              <a:t> function to display things</a:t>
            </a:r>
          </a:p>
        </p:txBody>
      </p:sp>
      <p:sp>
        <p:nvSpPr>
          <p:cNvPr id="18" name="Rectangular Callout 17"/>
          <p:cNvSpPr/>
          <p:nvPr/>
        </p:nvSpPr>
        <p:spPr bwMode="auto">
          <a:xfrm>
            <a:off x="4953000" y="1905000"/>
            <a:ext cx="2133600" cy="457200"/>
          </a:xfrm>
          <a:prstGeom prst="wedgeRectCallout">
            <a:avLst>
              <a:gd name="adj1" fmla="val -29350"/>
              <a:gd name="adj2" fmla="val -72021"/>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i="1" dirty="0"/>
              <a:t>sink</a:t>
            </a:r>
            <a:r>
              <a:rPr lang="en-US" dirty="0"/>
              <a:t> diverts output to a .txt file</a:t>
            </a:r>
          </a:p>
        </p:txBody>
      </p:sp>
      <p:sp>
        <p:nvSpPr>
          <p:cNvPr id="12" name="Rectangular Callout 11"/>
          <p:cNvSpPr/>
          <p:nvPr/>
        </p:nvSpPr>
        <p:spPr bwMode="auto">
          <a:xfrm>
            <a:off x="5943600" y="3733800"/>
            <a:ext cx="2133600" cy="609600"/>
          </a:xfrm>
          <a:prstGeom prst="wedgeRectCallout">
            <a:avLst>
              <a:gd name="adj1" fmla="val -30689"/>
              <a:gd name="adj2" fmla="val -72021"/>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i="1" dirty="0"/>
              <a:t>source</a:t>
            </a:r>
            <a:r>
              <a:rPr lang="en-US" dirty="0"/>
              <a:t>(“</a:t>
            </a:r>
            <a:r>
              <a:rPr lang="en-US" dirty="0" err="1"/>
              <a:t>file.R</a:t>
            </a:r>
            <a:r>
              <a:rPr lang="en-US" dirty="0"/>
              <a:t>”) runs a script</a:t>
            </a:r>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1748596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024"/>
            <a:ext cx="8248650" cy="686079"/>
          </a:xfrm>
        </p:spPr>
        <p:txBody>
          <a:bodyPr/>
          <a:lstStyle/>
          <a:p>
            <a:r>
              <a:rPr lang="en-US" dirty="0"/>
              <a:t>The reshape package is easily accomplished with the </a:t>
            </a:r>
            <a:r>
              <a:rPr lang="en-US" i="1" dirty="0"/>
              <a:t>reshape</a:t>
            </a:r>
            <a:r>
              <a:rPr lang="en-US" dirty="0"/>
              <a:t> package</a:t>
            </a:r>
          </a:p>
        </p:txBody>
      </p:sp>
      <p:sp>
        <p:nvSpPr>
          <p:cNvPr id="14" name="Content Placeholder 2"/>
          <p:cNvSpPr>
            <a:spLocks noGrp="1"/>
          </p:cNvSpPr>
          <p:nvPr>
            <p:ph idx="1"/>
          </p:nvPr>
        </p:nvSpPr>
        <p:spPr>
          <a:xfrm>
            <a:off x="381000" y="1600200"/>
            <a:ext cx="8382000" cy="4724400"/>
          </a:xfrm>
        </p:spPr>
        <p:txBody>
          <a:bodyPr/>
          <a:lstStyle/>
          <a:p>
            <a:pPr>
              <a:buNone/>
            </a:pPr>
            <a:r>
              <a:rPr lang="en-US" sz="1200" dirty="0">
                <a:latin typeface="Courier New" pitchFamily="49" charset="0"/>
                <a:cs typeface="Courier New" pitchFamily="49" charset="0"/>
              </a:rPr>
              <a:t>&gt; library(reshape2)</a:t>
            </a:r>
          </a:p>
          <a:p>
            <a:pPr>
              <a:buNone/>
            </a:pPr>
            <a:r>
              <a:rPr lang="en-US" sz="1200" dirty="0">
                <a:latin typeface="Courier New" pitchFamily="49" charset="0"/>
                <a:cs typeface="Courier New" pitchFamily="49" charset="0"/>
              </a:rPr>
              <a:t>&gt; people &lt;- </a:t>
            </a:r>
            <a:r>
              <a:rPr lang="en-US" sz="1200" dirty="0" err="1">
                <a:latin typeface="Courier New" pitchFamily="49" charset="0"/>
                <a:cs typeface="Courier New" pitchFamily="49" charset="0"/>
              </a:rPr>
              <a:t>data.frame</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person_id</a:t>
            </a:r>
            <a:r>
              <a:rPr lang="en-US" sz="1200" dirty="0">
                <a:latin typeface="Courier New" pitchFamily="49" charset="0"/>
                <a:cs typeface="Courier New" pitchFamily="49" charset="0"/>
              </a:rPr>
              <a:t>=1:4, name=c("Don", "Dan", "Nick", "Tom"), age=c(23, 24, 85, 16))</a:t>
            </a:r>
          </a:p>
          <a:p>
            <a:pPr>
              <a:buNone/>
            </a:pPr>
            <a:r>
              <a:rPr lang="en-US" sz="1200" dirty="0">
                <a:latin typeface="Courier New" pitchFamily="49" charset="0"/>
                <a:cs typeface="Courier New" pitchFamily="49" charset="0"/>
              </a:rPr>
              <a:t>&gt; </a:t>
            </a:r>
            <a:r>
              <a:rPr lang="en-US" sz="1200" dirty="0" err="1">
                <a:latin typeface="Courier New" pitchFamily="49" charset="0"/>
                <a:cs typeface="Courier New" pitchFamily="49" charset="0"/>
              </a:rPr>
              <a:t>people_norm</a:t>
            </a:r>
            <a:r>
              <a:rPr lang="en-US" sz="1200" dirty="0">
                <a:latin typeface="Courier New" pitchFamily="49" charset="0"/>
                <a:cs typeface="Courier New" pitchFamily="49" charset="0"/>
              </a:rPr>
              <a:t> &lt;- melt(people, </a:t>
            </a:r>
            <a:r>
              <a:rPr lang="en-US" sz="1200" dirty="0" err="1">
                <a:latin typeface="Courier New" pitchFamily="49" charset="0"/>
                <a:cs typeface="Courier New" pitchFamily="49" charset="0"/>
              </a:rPr>
              <a:t>id.vars</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person_id</a:t>
            </a:r>
            <a:r>
              <a:rPr lang="en-US" sz="1200" dirty="0">
                <a:latin typeface="Courier New" pitchFamily="49" charset="0"/>
                <a:cs typeface="Courier New" pitchFamily="49" charset="0"/>
              </a:rPr>
              <a:t>")</a:t>
            </a:r>
          </a:p>
          <a:p>
            <a:pPr>
              <a:buNone/>
            </a:pPr>
            <a:r>
              <a:rPr lang="en-US" sz="1200" dirty="0">
                <a:latin typeface="Courier New" pitchFamily="49" charset="0"/>
                <a:cs typeface="Courier New" pitchFamily="49" charset="0"/>
              </a:rPr>
              <a:t>&gt; </a:t>
            </a:r>
            <a:r>
              <a:rPr lang="en-US" sz="1200" dirty="0" err="1">
                <a:latin typeface="Courier New" pitchFamily="49" charset="0"/>
                <a:cs typeface="Courier New" pitchFamily="49" charset="0"/>
              </a:rPr>
              <a:t>people_norm</a:t>
            </a:r>
            <a:endParaRPr lang="en-US" sz="1200" dirty="0">
              <a:latin typeface="Courier New" pitchFamily="49" charset="0"/>
              <a:cs typeface="Courier New" pitchFamily="49" charset="0"/>
            </a:endParaRPr>
          </a:p>
          <a:p>
            <a:pPr>
              <a:buNone/>
            </a:pP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person_id</a:t>
            </a:r>
            <a:r>
              <a:rPr lang="en-US" sz="1200" dirty="0">
                <a:latin typeface="Courier New" pitchFamily="49" charset="0"/>
                <a:cs typeface="Courier New" pitchFamily="49" charset="0"/>
              </a:rPr>
              <a:t> variable value</a:t>
            </a:r>
          </a:p>
          <a:p>
            <a:pPr>
              <a:buNone/>
            </a:pPr>
            <a:r>
              <a:rPr lang="en-US" sz="1200" dirty="0">
                <a:latin typeface="Courier New" pitchFamily="49" charset="0"/>
                <a:cs typeface="Courier New" pitchFamily="49" charset="0"/>
              </a:rPr>
              <a:t>1         1     name     2</a:t>
            </a:r>
          </a:p>
          <a:p>
            <a:pPr>
              <a:buNone/>
            </a:pPr>
            <a:r>
              <a:rPr lang="en-US" sz="1200" dirty="0">
                <a:latin typeface="Courier New" pitchFamily="49" charset="0"/>
                <a:cs typeface="Courier New" pitchFamily="49" charset="0"/>
              </a:rPr>
              <a:t>2         2     name     1</a:t>
            </a:r>
          </a:p>
          <a:p>
            <a:pPr>
              <a:buNone/>
            </a:pPr>
            <a:r>
              <a:rPr lang="en-US" sz="1200" dirty="0">
                <a:latin typeface="Courier New" pitchFamily="49" charset="0"/>
                <a:cs typeface="Courier New" pitchFamily="49" charset="0"/>
              </a:rPr>
              <a:t>3         3     name     3</a:t>
            </a:r>
          </a:p>
          <a:p>
            <a:pPr>
              <a:buNone/>
            </a:pPr>
            <a:r>
              <a:rPr lang="en-US" sz="1200" dirty="0">
                <a:latin typeface="Courier New" pitchFamily="49" charset="0"/>
                <a:cs typeface="Courier New" pitchFamily="49" charset="0"/>
              </a:rPr>
              <a:t>4         4     name     4</a:t>
            </a:r>
          </a:p>
          <a:p>
            <a:pPr>
              <a:buNone/>
            </a:pPr>
            <a:r>
              <a:rPr lang="en-US" sz="1200" dirty="0">
                <a:latin typeface="Courier New" pitchFamily="49" charset="0"/>
                <a:cs typeface="Courier New" pitchFamily="49" charset="0"/>
              </a:rPr>
              <a:t>5         1      age    23</a:t>
            </a:r>
          </a:p>
          <a:p>
            <a:pPr>
              <a:buNone/>
            </a:pPr>
            <a:r>
              <a:rPr lang="en-US" sz="1200" dirty="0">
                <a:latin typeface="Courier New" pitchFamily="49" charset="0"/>
                <a:cs typeface="Courier New" pitchFamily="49" charset="0"/>
              </a:rPr>
              <a:t>6         2      age    24</a:t>
            </a:r>
          </a:p>
          <a:p>
            <a:pPr>
              <a:buNone/>
            </a:pPr>
            <a:r>
              <a:rPr lang="en-US" sz="1200" dirty="0">
                <a:latin typeface="Courier New" pitchFamily="49" charset="0"/>
                <a:cs typeface="Courier New" pitchFamily="49" charset="0"/>
              </a:rPr>
              <a:t>7         3      age    85</a:t>
            </a:r>
          </a:p>
          <a:p>
            <a:pPr>
              <a:buNone/>
            </a:pPr>
            <a:r>
              <a:rPr lang="en-US" sz="1200" dirty="0">
                <a:latin typeface="Courier New" pitchFamily="49" charset="0"/>
                <a:cs typeface="Courier New" pitchFamily="49" charset="0"/>
              </a:rPr>
              <a:t>8         4      age    16</a:t>
            </a:r>
          </a:p>
          <a:p>
            <a:pPr>
              <a:buNone/>
            </a:pPr>
            <a:r>
              <a:rPr lang="en-US" sz="1200" dirty="0">
                <a:latin typeface="Courier New" pitchFamily="49" charset="0"/>
                <a:cs typeface="Courier New" pitchFamily="49" charset="0"/>
              </a:rPr>
              <a:t>&gt; </a:t>
            </a:r>
            <a:r>
              <a:rPr lang="en-US" sz="1200" dirty="0" err="1">
                <a:latin typeface="Courier New" pitchFamily="49" charset="0"/>
                <a:cs typeface="Courier New" pitchFamily="49" charset="0"/>
              </a:rPr>
              <a:t>people_norm$person_id</a:t>
            </a:r>
            <a:r>
              <a:rPr lang="en-US" sz="1200" dirty="0">
                <a:latin typeface="Courier New" pitchFamily="49" charset="0"/>
                <a:cs typeface="Courier New" pitchFamily="49" charset="0"/>
              </a:rPr>
              <a:t> &lt;- </a:t>
            </a:r>
            <a:r>
              <a:rPr lang="en-US" sz="1200" dirty="0" err="1">
                <a:latin typeface="Courier New" pitchFamily="49" charset="0"/>
                <a:cs typeface="Courier New" pitchFamily="49" charset="0"/>
              </a:rPr>
              <a:t>sapply</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people_norm$person_id</a:t>
            </a:r>
            <a:r>
              <a:rPr lang="en-US" sz="1200" dirty="0">
                <a:latin typeface="Courier New" pitchFamily="49" charset="0"/>
                <a:cs typeface="Courier New" pitchFamily="49" charset="0"/>
              </a:rPr>
              <a:t>, function(x) paste("person", x, sep = ""))</a:t>
            </a:r>
          </a:p>
          <a:p>
            <a:pPr>
              <a:buNone/>
            </a:pPr>
            <a:r>
              <a:rPr lang="en-US" sz="1200" dirty="0">
                <a:latin typeface="Courier New" pitchFamily="49" charset="0"/>
                <a:cs typeface="Courier New" pitchFamily="49" charset="0"/>
              </a:rPr>
              <a:t>&gt; names(</a:t>
            </a:r>
            <a:r>
              <a:rPr lang="en-US" sz="1200" dirty="0" err="1">
                <a:latin typeface="Courier New" pitchFamily="49" charset="0"/>
                <a:cs typeface="Courier New" pitchFamily="49" charset="0"/>
              </a:rPr>
              <a:t>people_norm</a:t>
            </a:r>
            <a:r>
              <a:rPr lang="en-US" sz="1200" dirty="0">
                <a:latin typeface="Courier New" pitchFamily="49" charset="0"/>
                <a:cs typeface="Courier New" pitchFamily="49" charset="0"/>
              </a:rPr>
              <a:t>) &lt;- c("variable", "id", "value")</a:t>
            </a:r>
          </a:p>
          <a:p>
            <a:pPr>
              <a:buNone/>
            </a:pPr>
            <a:r>
              <a:rPr lang="en-US" sz="1200" dirty="0">
                <a:latin typeface="Courier New" pitchFamily="49" charset="0"/>
                <a:cs typeface="Courier New" pitchFamily="49" charset="0"/>
              </a:rPr>
              <a:t>&gt; </a:t>
            </a:r>
            <a:r>
              <a:rPr lang="en-US" sz="1200" dirty="0" err="1">
                <a:latin typeface="Courier New" pitchFamily="49" charset="0"/>
                <a:cs typeface="Courier New" pitchFamily="49" charset="0"/>
              </a:rPr>
              <a:t>dcast</a:t>
            </a:r>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people_norm</a:t>
            </a:r>
            <a:r>
              <a:rPr lang="en-US" sz="1200" dirty="0">
                <a:latin typeface="Courier New" pitchFamily="49" charset="0"/>
                <a:cs typeface="Courier New" pitchFamily="49" charset="0"/>
              </a:rPr>
              <a:t>, id ~ variable)</a:t>
            </a:r>
          </a:p>
          <a:p>
            <a:pPr>
              <a:buNone/>
            </a:pPr>
            <a:r>
              <a:rPr lang="en-US" sz="1200" dirty="0">
                <a:latin typeface="Courier New" pitchFamily="49" charset="0"/>
                <a:cs typeface="Courier New" pitchFamily="49" charset="0"/>
              </a:rPr>
              <a:t>    id person1 person2 person3 person4</a:t>
            </a:r>
          </a:p>
          <a:p>
            <a:pPr>
              <a:buNone/>
            </a:pPr>
            <a:r>
              <a:rPr lang="en-US" sz="1200" dirty="0">
                <a:latin typeface="Courier New" pitchFamily="49" charset="0"/>
                <a:cs typeface="Courier New" pitchFamily="49" charset="0"/>
              </a:rPr>
              <a:t>1 name       2       1       3       4</a:t>
            </a:r>
          </a:p>
          <a:p>
            <a:pPr>
              <a:buNone/>
            </a:pPr>
            <a:r>
              <a:rPr lang="en-US" sz="1200" dirty="0">
                <a:latin typeface="Courier New" pitchFamily="49" charset="0"/>
                <a:cs typeface="Courier New" pitchFamily="49" charset="0"/>
              </a:rPr>
              <a:t>2  age      23      24      85      16</a:t>
            </a:r>
          </a:p>
          <a:p>
            <a:pPr>
              <a:buNone/>
            </a:pPr>
            <a:endParaRPr lang="en-US" dirty="0">
              <a:latin typeface="Courier New" pitchFamily="49" charset="0"/>
              <a:cs typeface="Courier New" pitchFamily="49" charset="0"/>
            </a:endParaRPr>
          </a:p>
        </p:txBody>
      </p:sp>
      <p:sp>
        <p:nvSpPr>
          <p:cNvPr id="17" name="Rectangular Callout 16"/>
          <p:cNvSpPr/>
          <p:nvPr/>
        </p:nvSpPr>
        <p:spPr bwMode="auto">
          <a:xfrm>
            <a:off x="6324600" y="3276600"/>
            <a:ext cx="2133600" cy="762000"/>
          </a:xfrm>
          <a:prstGeom prst="wedgeRectCallout">
            <a:avLst>
              <a:gd name="adj1" fmla="val -10600"/>
              <a:gd name="adj2" fmla="val 99073"/>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i="1" dirty="0"/>
              <a:t>paste </a:t>
            </a:r>
            <a:r>
              <a:rPr lang="en-US" dirty="0"/>
              <a:t>is used to concatenate characters in R</a:t>
            </a:r>
          </a:p>
        </p:txBody>
      </p:sp>
      <p:sp>
        <p:nvSpPr>
          <p:cNvPr id="18" name="Rectangular Callout 17"/>
          <p:cNvSpPr/>
          <p:nvPr/>
        </p:nvSpPr>
        <p:spPr bwMode="auto">
          <a:xfrm>
            <a:off x="3276600" y="2819400"/>
            <a:ext cx="2133600" cy="1219200"/>
          </a:xfrm>
          <a:prstGeom prst="wedgeRectCallout">
            <a:avLst>
              <a:gd name="adj1" fmla="val -30689"/>
              <a:gd name="adj2" fmla="val -72021"/>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The </a:t>
            </a:r>
            <a:r>
              <a:rPr lang="en-US" i="1" dirty="0"/>
              <a:t>cast</a:t>
            </a:r>
            <a:r>
              <a:rPr lang="en-US" dirty="0"/>
              <a:t> and </a:t>
            </a:r>
            <a:r>
              <a:rPr lang="en-US" i="1" dirty="0"/>
              <a:t>melt</a:t>
            </a:r>
            <a:r>
              <a:rPr lang="en-US" dirty="0"/>
              <a:t> functions can be used to normalize and de-normalize data respectively</a:t>
            </a:r>
          </a:p>
        </p:txBody>
      </p:sp>
      <p:sp>
        <p:nvSpPr>
          <p:cNvPr id="12" name="Rectangular Callout 11"/>
          <p:cNvSpPr/>
          <p:nvPr/>
        </p:nvSpPr>
        <p:spPr bwMode="auto">
          <a:xfrm>
            <a:off x="5486400" y="5105400"/>
            <a:ext cx="3124200" cy="1295400"/>
          </a:xfrm>
          <a:prstGeom prst="wedgeRectCallout">
            <a:avLst>
              <a:gd name="adj1" fmla="val -88965"/>
              <a:gd name="adj2" fmla="val -15537"/>
            </a:avLst>
          </a:prstGeom>
          <a:solidFill>
            <a:srgbClr val="FFFF99"/>
          </a:solidFill>
          <a:ln w="12700" cap="flat" cmpd="sng" algn="ctr">
            <a:solidFill>
              <a:schemeClr val="accent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a:r>
              <a:rPr lang="en-US" dirty="0"/>
              <a:t>Cast formula is of form:</a:t>
            </a:r>
          </a:p>
          <a:p>
            <a:pPr algn="ctr"/>
            <a:r>
              <a:rPr lang="en-US" dirty="0"/>
              <a:t>x</a:t>
            </a:r>
            <a:r>
              <a:rPr lang="en-US" baseline="-25000" dirty="0"/>
              <a:t>1</a:t>
            </a:r>
            <a:r>
              <a:rPr lang="en-US" dirty="0"/>
              <a:t> + … + </a:t>
            </a:r>
            <a:r>
              <a:rPr lang="en-US" dirty="0" err="1"/>
              <a:t>x</a:t>
            </a:r>
            <a:r>
              <a:rPr lang="en-US" baseline="-25000" dirty="0" err="1"/>
              <a:t>n</a:t>
            </a:r>
            <a:r>
              <a:rPr lang="en-US" dirty="0"/>
              <a:t> ~ y</a:t>
            </a:r>
            <a:r>
              <a:rPr lang="en-US" baseline="-25000" dirty="0"/>
              <a:t>1</a:t>
            </a:r>
            <a:r>
              <a:rPr lang="en-US" dirty="0"/>
              <a:t> + … + </a:t>
            </a:r>
            <a:r>
              <a:rPr lang="en-US" dirty="0" err="1"/>
              <a:t>y</a:t>
            </a:r>
            <a:r>
              <a:rPr lang="en-US" baseline="-25000" dirty="0" err="1"/>
              <a:t>n</a:t>
            </a:r>
            <a:endParaRPr lang="en-US" dirty="0"/>
          </a:p>
          <a:p>
            <a:pPr algn="ctr"/>
            <a:r>
              <a:rPr lang="en-US" dirty="0"/>
              <a:t>More details in </a:t>
            </a:r>
            <a:r>
              <a:rPr lang="en-US" dirty="0">
                <a:hlinkClick r:id="rId2"/>
              </a:rPr>
              <a:t>http://cran.r-project.org/web/packages/reshape2/reshape2.pdf</a:t>
            </a:r>
            <a:endParaRPr lang="en-US" dirty="0"/>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Data Processing in R</a:t>
            </a:r>
          </a:p>
        </p:txBody>
      </p:sp>
    </p:spTree>
    <p:extLst>
      <p:ext uri="{BB962C8B-B14F-4D97-AF65-F5344CB8AC3E}">
        <p14:creationId xmlns:p14="http://schemas.microsoft.com/office/powerpoint/2010/main" val="2251413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4226169"/>
            <a:ext cx="9144000" cy="381000"/>
            <a:chOff x="0" y="1568301"/>
            <a:chExt cx="9144000" cy="381000"/>
          </a:xfrm>
        </p:grpSpPr>
        <p:sp>
          <p:nvSpPr>
            <p:cNvPr id="5" name="Rectangle 4"/>
            <p:cNvSpPr/>
            <p:nvPr/>
          </p:nvSpPr>
          <p:spPr bwMode="auto">
            <a:xfrm>
              <a:off x="457200" y="1568301"/>
              <a:ext cx="8686800" cy="3810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6" name="Rectangle 5"/>
            <p:cNvSpPr/>
            <p:nvPr/>
          </p:nvSpPr>
          <p:spPr bwMode="auto">
            <a:xfrm>
              <a:off x="0" y="1568301"/>
              <a:ext cx="438912" cy="3810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gr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1800" dirty="0"/>
              <a:t>Introduction</a:t>
            </a:r>
          </a:p>
          <a:p>
            <a:pPr marL="0" indent="0">
              <a:buNone/>
            </a:pPr>
            <a:endParaRPr lang="en-US" sz="1800" dirty="0"/>
          </a:p>
          <a:p>
            <a:r>
              <a:rPr lang="en-US" sz="1800" dirty="0"/>
              <a:t>What is R, and why use it?</a:t>
            </a:r>
          </a:p>
          <a:p>
            <a:pPr marL="0" indent="0">
              <a:buNone/>
            </a:pPr>
            <a:endParaRPr lang="en-US" sz="1800" dirty="0"/>
          </a:p>
          <a:p>
            <a:r>
              <a:rPr lang="en-US" sz="1800" dirty="0"/>
              <a:t>Basics of R and </a:t>
            </a:r>
            <a:r>
              <a:rPr lang="en-US" sz="1800" dirty="0" err="1"/>
              <a:t>Rstudio</a:t>
            </a:r>
            <a:endParaRPr lang="en-US" sz="1800" dirty="0"/>
          </a:p>
          <a:p>
            <a:endParaRPr lang="en-US" sz="1800" dirty="0"/>
          </a:p>
          <a:p>
            <a:r>
              <a:rPr lang="en-US" sz="1800" dirty="0"/>
              <a:t>Data processing</a:t>
            </a:r>
          </a:p>
          <a:p>
            <a:endParaRPr lang="en-US" sz="1800" dirty="0"/>
          </a:p>
          <a:p>
            <a:r>
              <a:rPr lang="en-US" sz="1800" dirty="0"/>
              <a:t>Graphics</a:t>
            </a:r>
          </a:p>
          <a:p>
            <a:endParaRPr lang="en-US" sz="1800" dirty="0"/>
          </a:p>
          <a:p>
            <a:r>
              <a:rPr lang="en-US" sz="1800" dirty="0"/>
              <a:t>Modeling</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1355197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ggplot2 package provides a way to generate graphics quickly</a:t>
            </a:r>
          </a:p>
        </p:txBody>
      </p:sp>
      <p:sp>
        <p:nvSpPr>
          <p:cNvPr id="3" name="Content Placeholder 2"/>
          <p:cNvSpPr>
            <a:spLocks noGrp="1"/>
          </p:cNvSpPr>
          <p:nvPr>
            <p:ph idx="1"/>
          </p:nvPr>
        </p:nvSpPr>
        <p:spPr/>
        <p:txBody>
          <a:bodyPr/>
          <a:lstStyle/>
          <a:p>
            <a:r>
              <a:rPr lang="en-US" dirty="0"/>
              <a:t>Grammar of Graphics refers to construction of data-driven graphics by combining multiple components and layers in an effort to move beyond named graphics (“scatter plot”)</a:t>
            </a:r>
          </a:p>
          <a:p>
            <a:endParaRPr lang="en-US" dirty="0"/>
          </a:p>
          <a:p>
            <a:r>
              <a:rPr lang="en-US" dirty="0"/>
              <a:t>ggplot2 package implements the Grammar of Graphics ideas in R</a:t>
            </a:r>
          </a:p>
          <a:p>
            <a:endParaRPr lang="en-US" dirty="0"/>
          </a:p>
          <a:p>
            <a:r>
              <a:rPr lang="en-US" dirty="0"/>
              <a:t>Advantages of using ggplot2 include:</a:t>
            </a:r>
          </a:p>
          <a:p>
            <a:pPr lvl="1"/>
            <a:r>
              <a:rPr lang="en-US" dirty="0"/>
              <a:t>Builds graphics from ground up </a:t>
            </a:r>
          </a:p>
          <a:p>
            <a:pPr lvl="1"/>
            <a:r>
              <a:rPr lang="en-US" dirty="0"/>
              <a:t>Mirrors how we think of building plots and analyzing data</a:t>
            </a:r>
          </a:p>
          <a:p>
            <a:pPr lvl="1"/>
            <a:r>
              <a:rPr lang="en-US" dirty="0"/>
              <a:t>Default options for spacing, color, margins that can be modified by users (similar to Excel)</a:t>
            </a:r>
          </a:p>
          <a:p>
            <a:pPr lvl="1"/>
            <a:r>
              <a:rPr lang="en-US" dirty="0"/>
              <a:t>Complex plots including multiple types and grids</a:t>
            </a:r>
          </a:p>
          <a:p>
            <a:pPr lvl="1"/>
            <a:endParaRPr lang="en-US" dirty="0"/>
          </a:p>
          <a:p>
            <a:r>
              <a:rPr lang="en-US" dirty="0"/>
              <a:t>Documentation for ggplot2 can be found at: </a:t>
            </a:r>
            <a:r>
              <a:rPr lang="en-US" dirty="0">
                <a:hlinkClick r:id="rId2"/>
              </a:rPr>
              <a:t>http://docs.ggplot2.org/current/</a:t>
            </a:r>
            <a:endParaRPr lang="en-US" dirty="0"/>
          </a:p>
          <a:p>
            <a:pPr marL="0" indent="0">
              <a:buNone/>
            </a:pPr>
            <a:endParaRPr lang="en-US" dirty="0"/>
          </a:p>
        </p:txBody>
      </p:sp>
      <p:sp>
        <p:nvSpPr>
          <p:cNvPr id="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Graphics with R</a:t>
            </a:r>
          </a:p>
        </p:txBody>
      </p:sp>
    </p:spTree>
    <p:extLst>
      <p:ext uri="{BB962C8B-B14F-4D97-AF65-F5344CB8AC3E}">
        <p14:creationId xmlns:p14="http://schemas.microsoft.com/office/powerpoint/2010/main" val="1662167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qplot</a:t>
            </a:r>
            <a:r>
              <a:rPr lang="en-US" dirty="0"/>
              <a:t> function can be used to create most traditional graphs</a:t>
            </a:r>
          </a:p>
        </p:txBody>
      </p:sp>
      <p:sp>
        <p:nvSpPr>
          <p:cNvPr id="3" name="Content Placeholder 2"/>
          <p:cNvSpPr>
            <a:spLocks noGrp="1"/>
          </p:cNvSpPr>
          <p:nvPr>
            <p:ph idx="1"/>
          </p:nvPr>
        </p:nvSpPr>
        <p:spPr>
          <a:xfrm>
            <a:off x="428625" y="1371600"/>
            <a:ext cx="8272463" cy="4754563"/>
          </a:xfrm>
        </p:spPr>
        <p:txBody>
          <a:bodyPr/>
          <a:lstStyle/>
          <a:p>
            <a:r>
              <a:rPr lang="en-US" dirty="0" err="1"/>
              <a:t>Qplot</a:t>
            </a:r>
            <a:r>
              <a:rPr lang="en-US" dirty="0"/>
              <a:t> works with one (x) or two (x and y) variables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r>
              <a:rPr lang="en-US" dirty="0"/>
              <a:t>Data on the plot can be cut by other variables using color, shape and size</a:t>
            </a:r>
          </a:p>
        </p:txBody>
      </p:sp>
      <p:grpSp>
        <p:nvGrpSpPr>
          <p:cNvPr id="5" name="Group 4"/>
          <p:cNvGrpSpPr/>
          <p:nvPr/>
        </p:nvGrpSpPr>
        <p:grpSpPr>
          <a:xfrm>
            <a:off x="304800" y="1815539"/>
            <a:ext cx="8610600" cy="2070661"/>
            <a:chOff x="304800" y="1970916"/>
            <a:chExt cx="8610600" cy="2070661"/>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70917"/>
              <a:ext cx="3657600" cy="183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970916"/>
              <a:ext cx="3657600" cy="183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3733800"/>
              <a:ext cx="4267200" cy="307777"/>
            </a:xfrm>
            <a:prstGeom prst="rect">
              <a:avLst/>
            </a:prstGeom>
            <a:noFill/>
          </p:spPr>
          <p:txBody>
            <a:bodyPr wrap="square" rtlCol="0">
              <a:spAutoFit/>
            </a:bodyPr>
            <a:lstStyle/>
            <a:p>
              <a:r>
                <a:rPr lang="en-US" dirty="0" err="1"/>
                <a:t>qplot</a:t>
              </a:r>
              <a:r>
                <a:rPr lang="en-US" dirty="0"/>
                <a:t>(data = d, x = cut)</a:t>
              </a:r>
            </a:p>
          </p:txBody>
        </p:sp>
        <p:sp>
          <p:nvSpPr>
            <p:cNvPr id="8" name="TextBox 7"/>
            <p:cNvSpPr txBox="1"/>
            <p:nvPr/>
          </p:nvSpPr>
          <p:spPr>
            <a:xfrm>
              <a:off x="4648200" y="3733800"/>
              <a:ext cx="4267200" cy="307777"/>
            </a:xfrm>
            <a:prstGeom prst="rect">
              <a:avLst/>
            </a:prstGeom>
            <a:noFill/>
          </p:spPr>
          <p:txBody>
            <a:bodyPr wrap="square" rtlCol="0">
              <a:spAutoFit/>
            </a:bodyPr>
            <a:lstStyle/>
            <a:p>
              <a:r>
                <a:rPr lang="en-US" dirty="0" err="1"/>
                <a:t>qplot</a:t>
              </a:r>
              <a:r>
                <a:rPr lang="en-US" dirty="0"/>
                <a:t>(data = d, x = carat, y = price)</a:t>
              </a:r>
            </a:p>
          </p:txBody>
        </p:sp>
      </p:grpSp>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343400"/>
            <a:ext cx="4114800" cy="183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4282844"/>
            <a:ext cx="4114800" cy="183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381000" y="6188345"/>
            <a:ext cx="4267200" cy="307777"/>
          </a:xfrm>
          <a:prstGeom prst="rect">
            <a:avLst/>
          </a:prstGeom>
          <a:noFill/>
        </p:spPr>
        <p:txBody>
          <a:bodyPr wrap="square" rtlCol="0">
            <a:spAutoFit/>
          </a:bodyPr>
          <a:lstStyle/>
          <a:p>
            <a:r>
              <a:rPr lang="en-US" dirty="0" err="1"/>
              <a:t>qplot</a:t>
            </a:r>
            <a:r>
              <a:rPr lang="en-US" dirty="0"/>
              <a:t>(data = d, x = cut, fill = clarity)</a:t>
            </a:r>
          </a:p>
        </p:txBody>
      </p:sp>
      <p:sp>
        <p:nvSpPr>
          <p:cNvPr id="13" name="TextBox 12"/>
          <p:cNvSpPr txBox="1"/>
          <p:nvPr/>
        </p:nvSpPr>
        <p:spPr>
          <a:xfrm>
            <a:off x="4724400" y="6188345"/>
            <a:ext cx="4267200" cy="307777"/>
          </a:xfrm>
          <a:prstGeom prst="rect">
            <a:avLst/>
          </a:prstGeom>
          <a:noFill/>
        </p:spPr>
        <p:txBody>
          <a:bodyPr wrap="square" rtlCol="0">
            <a:spAutoFit/>
          </a:bodyPr>
          <a:lstStyle/>
          <a:p>
            <a:r>
              <a:rPr lang="en-US" dirty="0" err="1"/>
              <a:t>qplot</a:t>
            </a:r>
            <a:r>
              <a:rPr lang="en-US" dirty="0"/>
              <a:t>(data = d, x = carat, y = price, shape=cut)</a:t>
            </a:r>
          </a:p>
        </p:txBody>
      </p:sp>
      <p:sp>
        <p:nvSpPr>
          <p:cNvPr id="1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Graphics with R</a:t>
            </a:r>
          </a:p>
        </p:txBody>
      </p:sp>
    </p:spTree>
    <p:extLst>
      <p:ext uri="{BB962C8B-B14F-4D97-AF65-F5344CB8AC3E}">
        <p14:creationId xmlns:p14="http://schemas.microsoft.com/office/powerpoint/2010/main" val="2033413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multi-variable plots can be easily create with </a:t>
            </a:r>
            <a:r>
              <a:rPr lang="en-US" dirty="0" err="1"/>
              <a:t>qqplot</a:t>
            </a: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133600"/>
            <a:ext cx="8183584"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143000" y="1600200"/>
            <a:ext cx="7391400" cy="307777"/>
          </a:xfrm>
          <a:prstGeom prst="rect">
            <a:avLst/>
          </a:prstGeom>
          <a:noFill/>
        </p:spPr>
        <p:txBody>
          <a:bodyPr wrap="square" rtlCol="0">
            <a:spAutoFit/>
          </a:bodyPr>
          <a:lstStyle/>
          <a:p>
            <a:r>
              <a:rPr lang="en-US" b="1" dirty="0" err="1"/>
              <a:t>qplot</a:t>
            </a:r>
            <a:r>
              <a:rPr lang="en-US" b="1" dirty="0"/>
              <a:t>(x = carat, y = price, data = d, color = cut, size = clarity)</a:t>
            </a: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Graphics with R</a:t>
            </a:r>
          </a:p>
        </p:txBody>
      </p:sp>
    </p:spTree>
    <p:extLst>
      <p:ext uri="{BB962C8B-B14F-4D97-AF65-F5344CB8AC3E}">
        <p14:creationId xmlns:p14="http://schemas.microsoft.com/office/powerpoint/2010/main" val="1079400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also create facets to generate multiple plots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18358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143000" y="1673423"/>
            <a:ext cx="7391400" cy="307777"/>
          </a:xfrm>
          <a:prstGeom prst="rect">
            <a:avLst/>
          </a:prstGeom>
          <a:noFill/>
        </p:spPr>
        <p:txBody>
          <a:bodyPr wrap="square" rtlCol="0">
            <a:spAutoFit/>
          </a:bodyPr>
          <a:lstStyle/>
          <a:p>
            <a:r>
              <a:rPr lang="en-US" b="1" dirty="0" err="1"/>
              <a:t>qplot</a:t>
            </a:r>
            <a:r>
              <a:rPr lang="en-US" b="1" dirty="0"/>
              <a:t>(x = carat, y = price, data = d, color = cut, </a:t>
            </a:r>
            <a:r>
              <a:rPr lang="en-US" b="1" u="sng" dirty="0"/>
              <a:t>facets = ~clarity</a:t>
            </a:r>
            <a:r>
              <a:rPr lang="en-US" b="1" dirty="0"/>
              <a:t>)</a:t>
            </a:r>
          </a:p>
        </p:txBody>
      </p:sp>
      <p:sp>
        <p:nvSpPr>
          <p:cNvPr id="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Graphics with R</a:t>
            </a:r>
          </a:p>
        </p:txBody>
      </p:sp>
    </p:spTree>
    <p:extLst>
      <p:ext uri="{BB962C8B-B14F-4D97-AF65-F5344CB8AC3E}">
        <p14:creationId xmlns:p14="http://schemas.microsoft.com/office/powerpoint/2010/main" val="1178059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ggplot</a:t>
            </a:r>
            <a:r>
              <a:rPr lang="en-US" dirty="0"/>
              <a:t> is similar to </a:t>
            </a:r>
            <a:r>
              <a:rPr lang="en-US" dirty="0" err="1"/>
              <a:t>qplot</a:t>
            </a:r>
            <a:r>
              <a:rPr lang="en-US" dirty="0"/>
              <a:t> but allows more layering and complexity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50831"/>
            <a:ext cx="7772400" cy="390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1" y="1295400"/>
            <a:ext cx="8610600" cy="824841"/>
          </a:xfrm>
          <a:prstGeom prst="rect">
            <a:avLst/>
          </a:prstGeom>
          <a:noFill/>
        </p:spPr>
        <p:txBody>
          <a:bodyPr wrap="square" rtlCol="0">
            <a:spAutoFit/>
          </a:bodyPr>
          <a:lstStyle/>
          <a:p>
            <a:pPr algn="l"/>
            <a:r>
              <a:rPr lang="en-US" dirty="0"/>
              <a:t>p1 &lt;- </a:t>
            </a:r>
            <a:r>
              <a:rPr lang="en-US" dirty="0" err="1"/>
              <a:t>ggplot</a:t>
            </a:r>
            <a:r>
              <a:rPr lang="en-US" dirty="0"/>
              <a:t> (data=d, </a:t>
            </a:r>
            <a:r>
              <a:rPr lang="en-US" dirty="0" err="1"/>
              <a:t>aes</a:t>
            </a:r>
            <a:r>
              <a:rPr lang="en-US" dirty="0"/>
              <a:t>(x=cut)) </a:t>
            </a:r>
          </a:p>
          <a:p>
            <a:pPr algn="l"/>
            <a:r>
              <a:rPr lang="en-US" dirty="0"/>
              <a:t>p1 + </a:t>
            </a:r>
            <a:r>
              <a:rPr lang="en-US" dirty="0" err="1"/>
              <a:t>geom_boxplot</a:t>
            </a:r>
            <a:r>
              <a:rPr lang="en-US" dirty="0"/>
              <a:t>( </a:t>
            </a:r>
            <a:r>
              <a:rPr lang="en-US" dirty="0" err="1"/>
              <a:t>aes</a:t>
            </a:r>
            <a:r>
              <a:rPr lang="en-US" dirty="0"/>
              <a:t>(y = table)) + </a:t>
            </a:r>
            <a:r>
              <a:rPr lang="en-US" dirty="0" err="1"/>
              <a:t>geom_boxplot</a:t>
            </a:r>
            <a:r>
              <a:rPr lang="en-US" dirty="0"/>
              <a:t>( </a:t>
            </a:r>
            <a:r>
              <a:rPr lang="en-US" dirty="0" err="1"/>
              <a:t>aes</a:t>
            </a:r>
            <a:r>
              <a:rPr lang="en-US" dirty="0"/>
              <a:t>(y = depth), color = "red")</a:t>
            </a:r>
          </a:p>
          <a:p>
            <a:pPr algn="l"/>
            <a:endParaRPr lang="en-US" dirty="0"/>
          </a:p>
        </p:txBody>
      </p:sp>
      <p:sp>
        <p:nvSpPr>
          <p:cNvPr id="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Graphics with R</a:t>
            </a:r>
          </a:p>
        </p:txBody>
      </p:sp>
    </p:spTree>
    <p:extLst>
      <p:ext uri="{BB962C8B-B14F-4D97-AF65-F5344CB8AC3E}">
        <p14:creationId xmlns:p14="http://schemas.microsoft.com/office/powerpoint/2010/main" val="272363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err="1"/>
              <a:t>Ggplot</a:t>
            </a:r>
            <a:r>
              <a:rPr lang="en-US" dirty="0"/>
              <a:t>() is similar to </a:t>
            </a:r>
            <a:r>
              <a:rPr lang="en-US" dirty="0" err="1"/>
              <a:t>qplot</a:t>
            </a:r>
            <a:r>
              <a:rPr lang="en-US" dirty="0"/>
              <a:t>() but allows more layering and complexity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869" y="2209800"/>
            <a:ext cx="833513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4801" y="1295400"/>
            <a:ext cx="8610600" cy="566309"/>
          </a:xfrm>
          <a:prstGeom prst="rect">
            <a:avLst/>
          </a:prstGeom>
          <a:noFill/>
        </p:spPr>
        <p:txBody>
          <a:bodyPr wrap="square" rtlCol="0">
            <a:spAutoFit/>
          </a:bodyPr>
          <a:lstStyle/>
          <a:p>
            <a:pPr algn="l"/>
            <a:r>
              <a:rPr lang="en-US" dirty="0"/>
              <a:t>p1 &lt;- </a:t>
            </a:r>
            <a:r>
              <a:rPr lang="en-US" dirty="0" err="1"/>
              <a:t>ggplot</a:t>
            </a:r>
            <a:r>
              <a:rPr lang="en-US" dirty="0"/>
              <a:t>(data=</a:t>
            </a:r>
            <a:r>
              <a:rPr lang="en-US" dirty="0" err="1"/>
              <a:t>d,aes</a:t>
            </a:r>
            <a:r>
              <a:rPr lang="en-US" dirty="0"/>
              <a:t>(x=</a:t>
            </a:r>
            <a:r>
              <a:rPr lang="en-US" dirty="0" err="1"/>
              <a:t>carat,y</a:t>
            </a:r>
            <a:r>
              <a:rPr lang="en-US" dirty="0"/>
              <a:t>=price))</a:t>
            </a:r>
          </a:p>
          <a:p>
            <a:pPr algn="l"/>
            <a:r>
              <a:rPr lang="en-US" dirty="0"/>
              <a:t>p1 + </a:t>
            </a:r>
            <a:r>
              <a:rPr lang="en-US" dirty="0" err="1"/>
              <a:t>geom_point</a:t>
            </a:r>
            <a:r>
              <a:rPr lang="en-US" dirty="0"/>
              <a:t>() + </a:t>
            </a:r>
            <a:r>
              <a:rPr lang="en-US" dirty="0" err="1"/>
              <a:t>geom_smooth</a:t>
            </a:r>
            <a:r>
              <a:rPr lang="en-US" dirty="0"/>
              <a:t>() + labs(title="Carat vs. Price")</a:t>
            </a:r>
          </a:p>
        </p:txBody>
      </p:sp>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Graphics with R</a:t>
            </a:r>
          </a:p>
        </p:txBody>
      </p:sp>
    </p:spTree>
    <p:extLst>
      <p:ext uri="{BB962C8B-B14F-4D97-AF65-F5344CB8AC3E}">
        <p14:creationId xmlns:p14="http://schemas.microsoft.com/office/powerpoint/2010/main" val="2650358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342900" indent="-342900">
              <a:buAutoNum type="arabicPeriod"/>
            </a:pPr>
            <a:r>
              <a:rPr lang="en-US" dirty="0"/>
              <a:t>Create a histogram of price distribution of diamonds</a:t>
            </a:r>
          </a:p>
          <a:p>
            <a:pPr marL="342900" indent="-342900">
              <a:buAutoNum type="arabicPeriod"/>
            </a:pPr>
            <a:endParaRPr lang="en-US" dirty="0"/>
          </a:p>
          <a:p>
            <a:pPr marL="342900" indent="-342900">
              <a:buAutoNum type="arabicPeriod"/>
            </a:pPr>
            <a:r>
              <a:rPr lang="en-US" dirty="0"/>
              <a:t>Using the diamond dataset, create a bar plot of cut (stacked by clarity) vs. average price</a:t>
            </a:r>
          </a:p>
          <a:p>
            <a:pPr marL="342900" indent="-342900">
              <a:buAutoNum type="arabicPeriod"/>
            </a:pPr>
            <a:endParaRPr lang="en-US" dirty="0"/>
          </a:p>
          <a:p>
            <a:pPr marL="342900" indent="-342900">
              <a:buAutoNum type="arabicPeriod"/>
            </a:pPr>
            <a:r>
              <a:rPr lang="en-US" dirty="0"/>
              <a:t>Create a stacked (normalized to 100%) bar chart of diamond count by cut and clarity</a:t>
            </a:r>
          </a:p>
          <a:p>
            <a:pPr marL="342900" indent="-342900">
              <a:buAutoNum type="arabicPeriod"/>
            </a:pPr>
            <a:endParaRPr lang="en-US" dirty="0"/>
          </a:p>
          <a:p>
            <a:pPr marL="342900" indent="-342900">
              <a:buAutoNum type="arabicPeriod"/>
            </a:pPr>
            <a:r>
              <a:rPr lang="en-US" dirty="0"/>
              <a:t>Apply ZS colors to above chart</a:t>
            </a:r>
          </a:p>
          <a:p>
            <a:pPr marL="0" lvl="1" indent="0">
              <a:buNone/>
            </a:pPr>
            <a:r>
              <a:rPr lang="pt-BR" dirty="0"/>
              <a:t>c("#688A92","#506772","#00694A","#FF7D00","#076AB5","#BF9761","#9D9E9C","#A41128")</a:t>
            </a:r>
          </a:p>
          <a:p>
            <a:pPr marL="342900" indent="-342900">
              <a:buAutoNum type="arabicPeriod"/>
            </a:pPr>
            <a:endParaRPr lang="en-US" dirty="0"/>
          </a:p>
          <a:p>
            <a:pPr marL="342900" indent="-342900">
              <a:buAutoNum type="arabicPeriod"/>
            </a:pPr>
            <a:r>
              <a:rPr lang="en-US" dirty="0"/>
              <a:t>Create following scatter plots</a:t>
            </a:r>
          </a:p>
          <a:p>
            <a:pPr marL="773113" lvl="1" indent="-342900">
              <a:buAutoNum type="arabicPeriod"/>
            </a:pPr>
            <a:r>
              <a:rPr lang="en-US" dirty="0"/>
              <a:t>Carat vs. Price with a linear </a:t>
            </a:r>
            <a:r>
              <a:rPr lang="en-US" dirty="0" err="1"/>
              <a:t>trendline</a:t>
            </a:r>
            <a:r>
              <a:rPr lang="en-US" dirty="0"/>
              <a:t> and equation</a:t>
            </a:r>
          </a:p>
          <a:p>
            <a:pPr marL="773113" lvl="1" indent="-342900">
              <a:buAutoNum type="arabicPeriod"/>
            </a:pPr>
            <a:r>
              <a:rPr lang="en-US" dirty="0"/>
              <a:t>Carat vs. Price with a different color (ZS color) for each type of cut</a:t>
            </a:r>
          </a:p>
          <a:p>
            <a:pPr marL="773113" lvl="1" indent="-342900">
              <a:buAutoNum type="arabicPeriod"/>
            </a:pPr>
            <a:r>
              <a:rPr lang="en-US" dirty="0"/>
              <a:t>Previous chart separate for each combination of color and clarity</a:t>
            </a:r>
          </a:p>
        </p:txBody>
      </p:sp>
      <p:sp>
        <p:nvSpPr>
          <p:cNvPr id="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Graphics with R</a:t>
            </a:r>
          </a:p>
        </p:txBody>
      </p:sp>
    </p:spTree>
    <p:extLst>
      <p:ext uri="{BB962C8B-B14F-4D97-AF65-F5344CB8AC3E}">
        <p14:creationId xmlns:p14="http://schemas.microsoft.com/office/powerpoint/2010/main" val="195313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437912"/>
            <a:ext cx="8275637" cy="378303"/>
          </a:xfrm>
        </p:spPr>
        <p:txBody>
          <a:bodyPr/>
          <a:lstStyle/>
          <a:p>
            <a:r>
              <a:rPr lang="en-US" dirty="0"/>
              <a:t>Today’s session is designed to help you get started with R</a:t>
            </a:r>
          </a:p>
        </p:txBody>
      </p:sp>
      <p:sp>
        <p:nvSpPr>
          <p:cNvPr id="3" name="Content Placeholder 2"/>
          <p:cNvSpPr>
            <a:spLocks noGrp="1"/>
          </p:cNvSpPr>
          <p:nvPr>
            <p:ph idx="1"/>
          </p:nvPr>
        </p:nvSpPr>
        <p:spPr>
          <a:xfrm>
            <a:off x="428625" y="1447800"/>
            <a:ext cx="8272463" cy="4525963"/>
          </a:xfrm>
        </p:spPr>
        <p:txBody>
          <a:bodyPr/>
          <a:lstStyle/>
          <a:p>
            <a:r>
              <a:rPr lang="en-US" b="1" dirty="0"/>
              <a:t>The goal of this session is to help you get you started with R, by</a:t>
            </a:r>
          </a:p>
          <a:p>
            <a:pPr lvl="1"/>
            <a:r>
              <a:rPr lang="en-US" dirty="0"/>
              <a:t>Providing a high-level overview of R and its basics</a:t>
            </a:r>
          </a:p>
          <a:p>
            <a:pPr lvl="1"/>
            <a:r>
              <a:rPr lang="en-US" dirty="0"/>
              <a:t>Working on in-class activities to “get a feeling” of how R works</a:t>
            </a:r>
          </a:p>
          <a:p>
            <a:pPr lvl="1"/>
            <a:r>
              <a:rPr lang="en-US" dirty="0"/>
              <a:t>Exploring the use of resources and documentation</a:t>
            </a:r>
          </a:p>
          <a:p>
            <a:pPr lvl="1"/>
            <a:r>
              <a:rPr lang="en-US" dirty="0"/>
              <a:t>Discussing how R can be leveraged in your current work at ZS</a:t>
            </a:r>
          </a:p>
          <a:p>
            <a:pPr lvl="1"/>
            <a:endParaRPr lang="en-US" dirty="0"/>
          </a:p>
          <a:p>
            <a:r>
              <a:rPr lang="en-US" b="1" dirty="0"/>
              <a:t>Which of these topics should be emphasized today?</a:t>
            </a:r>
          </a:p>
          <a:p>
            <a:pPr lvl="1"/>
            <a:r>
              <a:rPr lang="en-US" dirty="0"/>
              <a:t>How to use R as a substitute for SAS?</a:t>
            </a:r>
          </a:p>
          <a:p>
            <a:pPr lvl="2"/>
            <a:r>
              <a:rPr lang="en-US" dirty="0"/>
              <a:t>Data loading</a:t>
            </a:r>
          </a:p>
          <a:p>
            <a:pPr lvl="2"/>
            <a:r>
              <a:rPr lang="en-US" dirty="0"/>
              <a:t>Data manipulation – rolling up, pivoting up/down, aggregation</a:t>
            </a:r>
          </a:p>
          <a:p>
            <a:pPr lvl="1"/>
            <a:r>
              <a:rPr lang="en-US" dirty="0"/>
              <a:t>How to write your own functions? How to create automated processes?</a:t>
            </a:r>
          </a:p>
          <a:p>
            <a:pPr lvl="1"/>
            <a:r>
              <a:rPr lang="en-US" dirty="0"/>
              <a:t>How to use graphics with R?</a:t>
            </a:r>
          </a:p>
          <a:p>
            <a:pPr lvl="1"/>
            <a:r>
              <a:rPr lang="en-US" dirty="0"/>
              <a:t>How to use R packages?</a:t>
            </a:r>
          </a:p>
          <a:p>
            <a:pPr lvl="1"/>
            <a:r>
              <a:rPr lang="en-US" dirty="0"/>
              <a:t>How to use R for modeling that cannot be done in SAS?</a:t>
            </a:r>
          </a:p>
          <a:p>
            <a:pPr lvl="1"/>
            <a:endParaRPr lang="en-US" dirty="0"/>
          </a:p>
        </p:txBody>
      </p:sp>
    </p:spTree>
    <p:extLst>
      <p:ext uri="{BB962C8B-B14F-4D97-AF65-F5344CB8AC3E}">
        <p14:creationId xmlns:p14="http://schemas.microsoft.com/office/powerpoint/2010/main" val="1289614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4876800"/>
            <a:ext cx="9144000" cy="381000"/>
            <a:chOff x="0" y="1568301"/>
            <a:chExt cx="9144000" cy="381000"/>
          </a:xfrm>
        </p:grpSpPr>
        <p:sp>
          <p:nvSpPr>
            <p:cNvPr id="5" name="Rectangle 4"/>
            <p:cNvSpPr/>
            <p:nvPr/>
          </p:nvSpPr>
          <p:spPr bwMode="auto">
            <a:xfrm>
              <a:off x="457200" y="1568301"/>
              <a:ext cx="8686800" cy="3810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6" name="Rectangle 5"/>
            <p:cNvSpPr/>
            <p:nvPr/>
          </p:nvSpPr>
          <p:spPr bwMode="auto">
            <a:xfrm>
              <a:off x="0" y="1568301"/>
              <a:ext cx="438912" cy="3810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gr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1800" dirty="0"/>
              <a:t>Introduction</a:t>
            </a:r>
          </a:p>
          <a:p>
            <a:pPr marL="0" indent="0">
              <a:buNone/>
            </a:pPr>
            <a:endParaRPr lang="en-US" sz="1800" dirty="0"/>
          </a:p>
          <a:p>
            <a:r>
              <a:rPr lang="en-US" sz="1800" dirty="0"/>
              <a:t>What is R, and why use it?</a:t>
            </a:r>
          </a:p>
          <a:p>
            <a:pPr marL="0" indent="0">
              <a:buNone/>
            </a:pPr>
            <a:endParaRPr lang="en-US" sz="1800" dirty="0"/>
          </a:p>
          <a:p>
            <a:r>
              <a:rPr lang="en-US" sz="1800" dirty="0"/>
              <a:t>Basics of R and </a:t>
            </a:r>
            <a:r>
              <a:rPr lang="en-US" sz="1800" dirty="0" err="1"/>
              <a:t>Rstudio</a:t>
            </a:r>
            <a:endParaRPr lang="en-US" sz="1800" dirty="0"/>
          </a:p>
          <a:p>
            <a:endParaRPr lang="en-US" sz="1800" dirty="0"/>
          </a:p>
          <a:p>
            <a:r>
              <a:rPr lang="en-US" sz="1800" dirty="0"/>
              <a:t>Data processing</a:t>
            </a:r>
          </a:p>
          <a:p>
            <a:endParaRPr lang="en-US" sz="1800" dirty="0"/>
          </a:p>
          <a:p>
            <a:r>
              <a:rPr lang="en-US" sz="1800" dirty="0"/>
              <a:t>Graphics</a:t>
            </a:r>
          </a:p>
          <a:p>
            <a:endParaRPr lang="en-US" sz="1800" dirty="0"/>
          </a:p>
          <a:p>
            <a:r>
              <a:rPr lang="en-US" sz="1800" dirty="0"/>
              <a:t>Modeling</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4235057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regression can be done using lm() function in R</a:t>
            </a:r>
          </a:p>
        </p:txBody>
      </p:sp>
      <p:sp>
        <p:nvSpPr>
          <p:cNvPr id="3" name="Content Placeholder 2"/>
          <p:cNvSpPr>
            <a:spLocks noGrp="1"/>
          </p:cNvSpPr>
          <p:nvPr>
            <p:ph idx="1"/>
          </p:nvPr>
        </p:nvSpPr>
        <p:spPr>
          <a:xfrm>
            <a:off x="428625" y="1447800"/>
            <a:ext cx="8272463" cy="457200"/>
          </a:xfrm>
        </p:spPr>
        <p:txBody>
          <a:bodyPr/>
          <a:lstStyle/>
          <a:p>
            <a:r>
              <a:rPr lang="en-US" b="1" u="sng" dirty="0"/>
              <a:t>lm</a:t>
            </a:r>
            <a:r>
              <a:rPr lang="en-US" dirty="0"/>
              <a:t> function fits a specified linear model (including categorical variable)</a:t>
            </a:r>
          </a:p>
          <a:p>
            <a:r>
              <a:rPr lang="en-US" b="1" u="sng" dirty="0"/>
              <a:t>summary</a:t>
            </a:r>
            <a:r>
              <a:rPr lang="en-US" dirty="0"/>
              <a:t> summarizes the fit results</a:t>
            </a:r>
            <a:endParaRPr lang="en-US" b="1" u="sng" dirty="0"/>
          </a:p>
          <a:p>
            <a:pPr marL="0" indent="0">
              <a:buNone/>
            </a:pPr>
            <a:endParaRPr lang="en-US" dirty="0"/>
          </a:p>
          <a:p>
            <a:pPr marL="0" indent="0">
              <a:buNone/>
            </a:pPr>
            <a:endParaRPr lang="en-US"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314575"/>
            <a:ext cx="484822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 y="3533775"/>
            <a:ext cx="35909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Isosceles Triangle 4"/>
          <p:cNvSpPr/>
          <p:nvPr/>
        </p:nvSpPr>
        <p:spPr bwMode="auto">
          <a:xfrm rot="5400000">
            <a:off x="2705099" y="3648075"/>
            <a:ext cx="2514600" cy="152400"/>
          </a:xfrm>
          <a:prstGeom prst="triangle">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Modeling with R</a:t>
            </a:r>
          </a:p>
        </p:txBody>
      </p:sp>
    </p:spTree>
    <p:extLst>
      <p:ext uri="{BB962C8B-B14F-4D97-AF65-F5344CB8AC3E}">
        <p14:creationId xmlns:p14="http://schemas.microsoft.com/office/powerpoint/2010/main" val="3793112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can be used to generate diagnostic plots for the fit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19300"/>
            <a:ext cx="7620000"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762000" y="1371600"/>
            <a:ext cx="7939088" cy="457200"/>
          </a:xfrm>
        </p:spPr>
        <p:txBody>
          <a:bodyPr/>
          <a:lstStyle/>
          <a:p>
            <a:pPr marL="0" indent="0" algn="ctr">
              <a:buNone/>
            </a:pPr>
            <a:r>
              <a:rPr lang="en-US" b="1" dirty="0"/>
              <a:t>plot(fit)</a:t>
            </a:r>
          </a:p>
        </p:txBody>
      </p:sp>
      <p:sp>
        <p:nvSpPr>
          <p:cNvPr id="6" name="Isosceles Triangle 5"/>
          <p:cNvSpPr/>
          <p:nvPr/>
        </p:nvSpPr>
        <p:spPr bwMode="auto">
          <a:xfrm rot="10800000">
            <a:off x="3429000" y="1828800"/>
            <a:ext cx="2514600" cy="152400"/>
          </a:xfrm>
          <a:prstGeom prst="triangle">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Modeling with R</a:t>
            </a:r>
          </a:p>
        </p:txBody>
      </p:sp>
    </p:spTree>
    <p:extLst>
      <p:ext uri="{BB962C8B-B14F-4D97-AF65-F5344CB8AC3E}">
        <p14:creationId xmlns:p14="http://schemas.microsoft.com/office/powerpoint/2010/main" val="654155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other supporting functions provide a deeper dive into the model</a:t>
            </a:r>
          </a:p>
        </p:txBody>
      </p:sp>
      <p:sp>
        <p:nvSpPr>
          <p:cNvPr id="3" name="Content Placeholder 2"/>
          <p:cNvSpPr>
            <a:spLocks noGrp="1"/>
          </p:cNvSpPr>
          <p:nvPr>
            <p:ph idx="1"/>
          </p:nvPr>
        </p:nvSpPr>
        <p:spPr/>
        <p:txBody>
          <a:bodyPr/>
          <a:lstStyle/>
          <a:p>
            <a:r>
              <a:rPr lang="en-US" b="1" dirty="0"/>
              <a:t>Model coefficients</a:t>
            </a:r>
          </a:p>
          <a:p>
            <a:pPr lvl="1"/>
            <a:r>
              <a:rPr lang="en-US" dirty="0"/>
              <a:t>coefficients(fit) </a:t>
            </a:r>
          </a:p>
          <a:p>
            <a:pPr marL="430213" lvl="1" indent="0">
              <a:buNone/>
            </a:pPr>
            <a:endParaRPr lang="en-US" dirty="0"/>
          </a:p>
          <a:p>
            <a:r>
              <a:rPr lang="en-US" b="1" dirty="0"/>
              <a:t>Confidence Intervals for coefficients</a:t>
            </a:r>
          </a:p>
          <a:p>
            <a:pPr lvl="1"/>
            <a:r>
              <a:rPr lang="en-US" dirty="0" err="1"/>
              <a:t>confint</a:t>
            </a:r>
            <a:r>
              <a:rPr lang="en-US" dirty="0"/>
              <a:t>(fit, level=0.95)</a:t>
            </a:r>
          </a:p>
          <a:p>
            <a:pPr marL="430213" lvl="1" indent="0">
              <a:buNone/>
            </a:pPr>
            <a:endParaRPr lang="en-US" dirty="0"/>
          </a:p>
          <a:p>
            <a:r>
              <a:rPr lang="en-US" b="1" dirty="0"/>
              <a:t>Predicted values</a:t>
            </a:r>
          </a:p>
          <a:p>
            <a:pPr lvl="1"/>
            <a:r>
              <a:rPr lang="en-US" dirty="0"/>
              <a:t>fitted(fit)</a:t>
            </a:r>
          </a:p>
          <a:p>
            <a:pPr lvl="1"/>
            <a:endParaRPr lang="en-US" dirty="0"/>
          </a:p>
          <a:p>
            <a:r>
              <a:rPr lang="en-US" b="1" dirty="0"/>
              <a:t>Residuals</a:t>
            </a:r>
          </a:p>
          <a:p>
            <a:pPr lvl="1"/>
            <a:r>
              <a:rPr lang="en-US" dirty="0"/>
              <a:t>residuals(fit)</a:t>
            </a:r>
          </a:p>
          <a:p>
            <a:pPr lvl="1"/>
            <a:endParaRPr lang="en-US" dirty="0"/>
          </a:p>
          <a:p>
            <a:r>
              <a:rPr lang="en-US" b="1" dirty="0"/>
              <a:t>ANOVA table</a:t>
            </a:r>
          </a:p>
          <a:p>
            <a:pPr lvl="1"/>
            <a:r>
              <a:rPr lang="en-US" dirty="0" err="1"/>
              <a:t>anova</a:t>
            </a:r>
            <a:r>
              <a:rPr lang="en-US" dirty="0"/>
              <a:t>(fit) </a:t>
            </a:r>
          </a:p>
          <a:p>
            <a:pPr lvl="1"/>
            <a:endParaRPr lang="en-US" dirty="0"/>
          </a:p>
          <a:p>
            <a:r>
              <a:rPr lang="en-US" b="1" dirty="0"/>
              <a:t>Covariance matrix for model parameters</a:t>
            </a:r>
          </a:p>
          <a:p>
            <a:pPr lvl="1"/>
            <a:r>
              <a:rPr lang="en-US" dirty="0" err="1"/>
              <a:t>vcov</a:t>
            </a:r>
            <a:r>
              <a:rPr lang="en-US" dirty="0"/>
              <a:t>(fit)</a:t>
            </a:r>
            <a:endParaRPr lang="en-US" b="1" dirty="0"/>
          </a:p>
        </p:txBody>
      </p:sp>
      <p:sp>
        <p:nvSpPr>
          <p:cNvPr id="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Modeling with R</a:t>
            </a:r>
          </a:p>
        </p:txBody>
      </p:sp>
    </p:spTree>
    <p:extLst>
      <p:ext uri="{BB962C8B-B14F-4D97-AF65-F5344CB8AC3E}">
        <p14:creationId xmlns:p14="http://schemas.microsoft.com/office/powerpoint/2010/main" val="144471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useful packages for modeling in R</a:t>
            </a:r>
          </a:p>
        </p:txBody>
      </p:sp>
      <p:sp>
        <p:nvSpPr>
          <p:cNvPr id="3" name="Content Placeholder 2"/>
          <p:cNvSpPr>
            <a:spLocks noGrp="1"/>
          </p:cNvSpPr>
          <p:nvPr>
            <p:ph idx="1"/>
          </p:nvPr>
        </p:nvSpPr>
        <p:spPr/>
        <p:txBody>
          <a:bodyPr/>
          <a:lstStyle/>
          <a:p>
            <a:r>
              <a:rPr lang="en-US" b="1" dirty="0"/>
              <a:t>Tree-based (CART) models</a:t>
            </a:r>
            <a:r>
              <a:rPr lang="en-US" dirty="0"/>
              <a:t> – </a:t>
            </a:r>
            <a:r>
              <a:rPr lang="en-US" dirty="0" err="1"/>
              <a:t>rpart</a:t>
            </a:r>
            <a:endParaRPr lang="en-US" dirty="0"/>
          </a:p>
          <a:p>
            <a:endParaRPr lang="en-US" b="1" dirty="0"/>
          </a:p>
          <a:p>
            <a:r>
              <a:rPr lang="en-US" b="1" dirty="0"/>
              <a:t>Model-based clusters </a:t>
            </a:r>
            <a:r>
              <a:rPr lang="en-US" dirty="0"/>
              <a:t>– </a:t>
            </a:r>
            <a:r>
              <a:rPr lang="en-US" dirty="0" err="1"/>
              <a:t>mclust</a:t>
            </a:r>
            <a:endParaRPr lang="en-US" dirty="0"/>
          </a:p>
          <a:p>
            <a:endParaRPr lang="en-US" b="1" dirty="0"/>
          </a:p>
          <a:p>
            <a:r>
              <a:rPr lang="en-US" b="1" dirty="0"/>
              <a:t>Time-series </a:t>
            </a:r>
            <a:r>
              <a:rPr lang="en-US" dirty="0"/>
              <a:t>– zoo and </a:t>
            </a:r>
            <a:r>
              <a:rPr lang="en-US" dirty="0" err="1"/>
              <a:t>xts</a:t>
            </a:r>
            <a:endParaRPr lang="en-US" dirty="0"/>
          </a:p>
          <a:p>
            <a:endParaRPr lang="en-US" b="1" dirty="0"/>
          </a:p>
          <a:p>
            <a:r>
              <a:rPr lang="en-US" b="1" dirty="0"/>
              <a:t>…</a:t>
            </a:r>
          </a:p>
          <a:p>
            <a:endParaRPr lang="en-US" b="1" dirty="0"/>
          </a:p>
        </p:txBody>
      </p:sp>
      <p:sp>
        <p:nvSpPr>
          <p:cNvPr id="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Modeling with R</a:t>
            </a:r>
          </a:p>
        </p:txBody>
      </p:sp>
    </p:spTree>
    <p:extLst>
      <p:ext uri="{BB962C8B-B14F-4D97-AF65-F5344CB8AC3E}">
        <p14:creationId xmlns:p14="http://schemas.microsoft.com/office/powerpoint/2010/main" val="3566680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That’s it!  Spread the word!</a:t>
            </a:r>
          </a:p>
        </p:txBody>
      </p:sp>
      <p:pic>
        <p:nvPicPr>
          <p:cNvPr id="9" name="Picture 2" descr="http://rhrv.r-forge.r-project.org/css/images/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1676400"/>
            <a:ext cx="5791200" cy="439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6418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686079"/>
          </a:xfrm>
        </p:spPr>
        <p:txBody>
          <a:bodyPr/>
          <a:lstStyle/>
          <a:p>
            <a:r>
              <a:rPr lang="en-US" dirty="0"/>
              <a:t>APPENDIX</a:t>
            </a:r>
          </a:p>
        </p:txBody>
      </p:sp>
    </p:spTree>
    <p:extLst>
      <p:ext uri="{BB962C8B-B14F-4D97-AF65-F5344CB8AC3E}">
        <p14:creationId xmlns:p14="http://schemas.microsoft.com/office/powerpoint/2010/main" val="3047977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…but R is not the best tool for everything</a:t>
            </a:r>
          </a:p>
        </p:txBody>
      </p:sp>
      <p:sp>
        <p:nvSpPr>
          <p:cNvPr id="35" name="Rectangle 34"/>
          <p:cNvSpPr/>
          <p:nvPr/>
        </p:nvSpPr>
        <p:spPr>
          <a:xfrm>
            <a:off x="152400" y="2362200"/>
            <a:ext cx="2895600" cy="3733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l">
              <a:buFont typeface="Arial" charset="0"/>
              <a:buChar char="•"/>
            </a:pPr>
            <a:r>
              <a:rPr lang="en-US" sz="1600" dirty="0">
                <a:solidFill>
                  <a:schemeClr val="tx1"/>
                </a:solidFill>
              </a:rPr>
              <a:t>Data exploration</a:t>
            </a:r>
          </a:p>
          <a:p>
            <a:pPr marL="285750" indent="-285750" algn="l">
              <a:buFont typeface="Arial" charset="0"/>
              <a:buChar char="•"/>
            </a:pPr>
            <a:r>
              <a:rPr lang="en-US" sz="1600" dirty="0">
                <a:solidFill>
                  <a:schemeClr val="tx1"/>
                </a:solidFill>
              </a:rPr>
              <a:t>Heavy data manipulation</a:t>
            </a:r>
          </a:p>
          <a:p>
            <a:pPr marL="285750" indent="-285750" algn="l">
              <a:buFont typeface="Arial" charset="0"/>
              <a:buChar char="•"/>
            </a:pPr>
            <a:r>
              <a:rPr lang="en-US" sz="1600" dirty="0">
                <a:solidFill>
                  <a:schemeClr val="tx1"/>
                </a:solidFill>
              </a:rPr>
              <a:t>Designing durable processes </a:t>
            </a:r>
          </a:p>
          <a:p>
            <a:pPr marL="285750" indent="-285750" algn="l">
              <a:buFont typeface="Arial" charset="0"/>
              <a:buChar char="•"/>
            </a:pPr>
            <a:r>
              <a:rPr lang="en-US" sz="1600" dirty="0">
                <a:solidFill>
                  <a:schemeClr val="tx1"/>
                </a:solidFill>
              </a:rPr>
              <a:t>Newer types of predictive modeling</a:t>
            </a:r>
          </a:p>
        </p:txBody>
      </p:sp>
      <p:sp>
        <p:nvSpPr>
          <p:cNvPr id="38" name="Rectangle 37"/>
          <p:cNvSpPr/>
          <p:nvPr/>
        </p:nvSpPr>
        <p:spPr bwMode="auto">
          <a:xfrm>
            <a:off x="152400" y="1676400"/>
            <a:ext cx="2895600" cy="685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        When to use R</a:t>
            </a:r>
            <a:endParaRPr kumimoji="0" lang="en-US" sz="1800" b="0" i="0" u="none" strike="noStrike" cap="none" normalizeH="0" baseline="0" dirty="0">
              <a:ln>
                <a:noFill/>
              </a:ln>
              <a:solidFill>
                <a:schemeClr val="bg1"/>
              </a:solidFill>
              <a:effectLst/>
            </a:endParaRPr>
          </a:p>
        </p:txBody>
      </p:sp>
      <p:sp>
        <p:nvSpPr>
          <p:cNvPr id="44" name="Rectangle 43"/>
          <p:cNvSpPr/>
          <p:nvPr/>
        </p:nvSpPr>
        <p:spPr>
          <a:xfrm>
            <a:off x="3048000" y="2362200"/>
            <a:ext cx="2895600" cy="3733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l">
              <a:buFont typeface="Arial" charset="0"/>
              <a:buChar char="•"/>
            </a:pPr>
            <a:r>
              <a:rPr lang="en-US" sz="1600" dirty="0">
                <a:solidFill>
                  <a:schemeClr val="tx1"/>
                </a:solidFill>
              </a:rPr>
              <a:t>Nice presentation</a:t>
            </a:r>
          </a:p>
          <a:p>
            <a:pPr marL="285750" indent="-285750" algn="l">
              <a:buFont typeface="Arial" charset="0"/>
              <a:buChar char="•"/>
            </a:pPr>
            <a:r>
              <a:rPr lang="en-US" sz="1600" dirty="0">
                <a:solidFill>
                  <a:schemeClr val="tx1"/>
                </a:solidFill>
              </a:rPr>
              <a:t>Quick and dirty number crunching</a:t>
            </a:r>
          </a:p>
          <a:p>
            <a:pPr marL="285750" indent="-285750" algn="l">
              <a:buFont typeface="Arial" charset="0"/>
              <a:buChar char="•"/>
            </a:pPr>
            <a:r>
              <a:rPr lang="en-US" sz="1600" dirty="0">
                <a:solidFill>
                  <a:schemeClr val="tx1"/>
                </a:solidFill>
              </a:rPr>
              <a:t>Simple optimization (e.g. Solver)</a:t>
            </a:r>
          </a:p>
          <a:p>
            <a:pPr marL="285750" indent="-285750" algn="l">
              <a:buFont typeface="Arial" charset="0"/>
              <a:buChar char="•"/>
            </a:pPr>
            <a:r>
              <a:rPr lang="en-US" sz="1600" dirty="0">
                <a:solidFill>
                  <a:schemeClr val="tx1"/>
                </a:solidFill>
              </a:rPr>
              <a:t>Models for clients</a:t>
            </a:r>
          </a:p>
        </p:txBody>
      </p:sp>
      <p:sp>
        <p:nvSpPr>
          <p:cNvPr id="45" name="Rectangle 44"/>
          <p:cNvSpPr/>
          <p:nvPr/>
        </p:nvSpPr>
        <p:spPr bwMode="auto">
          <a:xfrm>
            <a:off x="3048000" y="1676400"/>
            <a:ext cx="2895600" cy="685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        When to use Excel</a:t>
            </a:r>
            <a:endParaRPr kumimoji="0" lang="en-US" sz="1800" b="0" i="0" u="none" strike="noStrike" cap="none" normalizeH="0" baseline="0" dirty="0">
              <a:ln>
                <a:noFill/>
              </a:ln>
              <a:solidFill>
                <a:schemeClr val="bg1"/>
              </a:solidFill>
              <a:effectLst/>
            </a:endParaRPr>
          </a:p>
        </p:txBody>
      </p:sp>
      <p:sp>
        <p:nvSpPr>
          <p:cNvPr id="46" name="Rectangle 45"/>
          <p:cNvSpPr/>
          <p:nvPr/>
        </p:nvSpPr>
        <p:spPr>
          <a:xfrm>
            <a:off x="5947144" y="2362200"/>
            <a:ext cx="2895600" cy="3733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l">
              <a:buFont typeface="Arial" charset="0"/>
              <a:buChar char="•"/>
            </a:pPr>
            <a:r>
              <a:rPr lang="en-US" sz="1600" dirty="0">
                <a:solidFill>
                  <a:schemeClr val="tx1"/>
                </a:solidFill>
              </a:rPr>
              <a:t>Big data</a:t>
            </a:r>
          </a:p>
          <a:p>
            <a:pPr marL="285750" indent="-285750" algn="l">
              <a:buFont typeface="Arial" charset="0"/>
              <a:buChar char="•"/>
            </a:pPr>
            <a:r>
              <a:rPr lang="en-US" sz="1600" dirty="0">
                <a:solidFill>
                  <a:schemeClr val="tx1"/>
                </a:solidFill>
              </a:rPr>
              <a:t>Heavy data manipulation</a:t>
            </a:r>
          </a:p>
          <a:p>
            <a:pPr marL="285750" indent="-285750" algn="l">
              <a:buFont typeface="Arial" charset="0"/>
              <a:buChar char="•"/>
            </a:pPr>
            <a:r>
              <a:rPr lang="en-US" sz="1600" dirty="0">
                <a:solidFill>
                  <a:schemeClr val="tx1"/>
                </a:solidFill>
              </a:rPr>
              <a:t>Designing durable processes</a:t>
            </a:r>
          </a:p>
          <a:p>
            <a:pPr marL="285750" indent="-285750" algn="l">
              <a:buFont typeface="Arial" charset="0"/>
              <a:buChar char="•"/>
            </a:pPr>
            <a:r>
              <a:rPr lang="en-US" sz="1600" dirty="0">
                <a:solidFill>
                  <a:schemeClr val="tx1"/>
                </a:solidFill>
              </a:rPr>
              <a:t>Multi-user process development</a:t>
            </a:r>
          </a:p>
        </p:txBody>
      </p:sp>
      <p:sp>
        <p:nvSpPr>
          <p:cNvPr id="47" name="Rectangle 46"/>
          <p:cNvSpPr/>
          <p:nvPr/>
        </p:nvSpPr>
        <p:spPr bwMode="auto">
          <a:xfrm>
            <a:off x="5947144" y="1676400"/>
            <a:ext cx="2895600" cy="685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          When to use SAS</a:t>
            </a:r>
            <a:endParaRPr kumimoji="0" lang="en-US" sz="1800" b="0" i="0" u="none" strike="noStrike" cap="none" normalizeH="0" baseline="0" dirty="0">
              <a:ln>
                <a:noFill/>
              </a:ln>
              <a:solidFill>
                <a:schemeClr val="bg1"/>
              </a:solidFill>
              <a:effectLst/>
            </a:endParaRPr>
          </a:p>
        </p:txBody>
      </p:sp>
      <p:pic>
        <p:nvPicPr>
          <p:cNvPr id="50" name="Picture 2" descr="http://rhrv.r-forge.r-project.org/css/images/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018" y="1847850"/>
            <a:ext cx="452005" cy="34290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http://www.dataversity.net/wp-content/uploads/2013/04/sa.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80922" y="1926598"/>
            <a:ext cx="548478" cy="21907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6" descr="http://pubpages.unh.edu/~bwn24/excelFil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5420" y="1825882"/>
            <a:ext cx="400493" cy="400493"/>
          </a:xfrm>
          <a:prstGeom prst="rect">
            <a:avLst/>
          </a:prstGeom>
          <a:noFill/>
          <a:extLst>
            <a:ext uri="{909E8E84-426E-40DD-AFC4-6F175D3DCCD1}">
              <a14:hiddenFill xmlns:a14="http://schemas.microsoft.com/office/drawing/2010/main">
                <a:solidFill>
                  <a:srgbClr val="FFFFFF"/>
                </a:solidFill>
              </a14:hiddenFill>
            </a:ext>
          </a:extLst>
        </p:spPr>
      </p:pic>
      <p:sp>
        <p:nvSpPr>
          <p:cNvPr id="53"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a:solidFill>
                  <a:srgbClr val="506772"/>
                </a:solidFill>
                <a:latin typeface="Arial"/>
              </a:rPr>
              <a:t>What is R?</a:t>
            </a:r>
            <a:endParaRPr lang="en-US" sz="1200" b="1" i="1" dirty="0">
              <a:solidFill>
                <a:srgbClr val="506772"/>
              </a:solidFill>
              <a:latin typeface="Arial"/>
            </a:endParaRPr>
          </a:p>
        </p:txBody>
      </p:sp>
    </p:spTree>
    <p:extLst>
      <p:ext uri="{BB962C8B-B14F-4D97-AF65-F5344CB8AC3E}">
        <p14:creationId xmlns:p14="http://schemas.microsoft.com/office/powerpoint/2010/main" val="4001161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626133284"/>
              </p:ext>
            </p:extLst>
          </p:nvPr>
        </p:nvGraphicFramePr>
        <p:xfrm>
          <a:off x="228600" y="1447800"/>
          <a:ext cx="8610600" cy="419100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838200">
                <a:tc>
                  <a:txBody>
                    <a:bodyPr/>
                    <a:lstStyle/>
                    <a:p>
                      <a:endParaRPr lang="en-US" sz="1400" b="0" dirty="0">
                        <a:solidFill>
                          <a:sysClr val="windowText" lastClr="000000"/>
                        </a:solidFill>
                      </a:endParaRPr>
                    </a:p>
                  </a:txBody>
                  <a:tcPr>
                    <a:lnL w="12700" cmpd="sng">
                      <a:noFill/>
                    </a:lnL>
                    <a:lnR w="12700" cmpd="sng">
                      <a:noFill/>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66688" indent="-166688">
                        <a:buFont typeface="Arial" pitchFamily="34" charset="0"/>
                        <a:buChar char="•"/>
                      </a:pPr>
                      <a:r>
                        <a:rPr lang="en-US" sz="1400" b="0" baseline="0" dirty="0">
                          <a:solidFill>
                            <a:sysClr val="windowText" lastClr="000000"/>
                          </a:solidFill>
                        </a:rPr>
                        <a:t>Assess both potential and receptivity of customers</a:t>
                      </a:r>
                    </a:p>
                    <a:p>
                      <a:pPr marL="166688" indent="-166688">
                        <a:buFont typeface="Arial" pitchFamily="34" charset="0"/>
                        <a:buChar char="•"/>
                      </a:pPr>
                      <a:r>
                        <a:rPr lang="en-US" sz="1400" b="0" baseline="0" dirty="0">
                          <a:solidFill>
                            <a:sysClr val="windowText" lastClr="000000"/>
                          </a:solidFill>
                        </a:rPr>
                        <a:t>Develop receptivity scores for customers based on demonstrated behavior</a:t>
                      </a:r>
                    </a:p>
                  </a:txBody>
                  <a:tcPr anchor="ctr">
                    <a:lnL w="12700" cmpd="sng">
                      <a:noFill/>
                    </a:lnL>
                    <a:lnR w="12700" cmpd="sng">
                      <a:noFill/>
                    </a:lnR>
                    <a:lnT w="12700" cmpd="sng">
                      <a:noFill/>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38200">
                <a:tc>
                  <a:txBody>
                    <a:bodyPr/>
                    <a:lstStyle/>
                    <a:p>
                      <a:endParaRPr lang="en-US" sz="1400" b="0">
                        <a:solidFill>
                          <a:sysClr val="windowText" lastClr="000000"/>
                        </a:solidFill>
                      </a:endParaRPr>
                    </a:p>
                  </a:txBody>
                  <a:tcP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66688" indent="-166688">
                        <a:buFont typeface="Arial" charset="0"/>
                        <a:buChar char="•"/>
                      </a:pPr>
                      <a:r>
                        <a:rPr lang="en-US" sz="1400" b="0" baseline="0" dirty="0">
                          <a:solidFill>
                            <a:sysClr val="windowText" lastClr="000000"/>
                          </a:solidFill>
                        </a:rPr>
                        <a:t>Segment customers based on their attitudes and behaviors</a:t>
                      </a:r>
                    </a:p>
                    <a:p>
                      <a:pPr marL="166688" indent="-166688">
                        <a:buFont typeface="Arial" charset="0"/>
                        <a:buChar char="•"/>
                      </a:pPr>
                      <a:r>
                        <a:rPr lang="en-US" sz="1400" b="0" baseline="0" dirty="0">
                          <a:solidFill>
                            <a:sysClr val="windowText" lastClr="000000"/>
                          </a:solidFill>
                        </a:rPr>
                        <a:t>Segments have varying brand potential and different messaging implications </a:t>
                      </a:r>
                      <a:endParaRPr lang="en-US" sz="1400" b="0" dirty="0">
                        <a:solidFill>
                          <a:sysClr val="windowText" lastClr="000000"/>
                        </a:solidFill>
                      </a:endParaRPr>
                    </a:p>
                  </a:txBody>
                  <a:tcPr anchor="ct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838200">
                <a:tc>
                  <a:txBody>
                    <a:bodyPr/>
                    <a:lstStyle/>
                    <a:p>
                      <a:endParaRPr lang="en-US" sz="1400" b="0" dirty="0">
                        <a:solidFill>
                          <a:sysClr val="windowText" lastClr="000000"/>
                        </a:solidFill>
                      </a:endParaRPr>
                    </a:p>
                  </a:txBody>
                  <a:tcP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dirty="0">
                          <a:solidFill>
                            <a:sysClr val="windowText" lastClr="000000"/>
                          </a:solidFill>
                        </a:rPr>
                        <a:t>Assess</a:t>
                      </a:r>
                      <a:r>
                        <a:rPr lang="en-US" sz="1400" b="0" baseline="0" dirty="0">
                          <a:solidFill>
                            <a:sysClr val="windowText" lastClr="000000"/>
                          </a:solidFill>
                        </a:rPr>
                        <a:t> demand for product in different scenarios (product attributes, patient subpopulations</a:t>
                      </a:r>
                      <a:r>
                        <a:rPr lang="en-US" sz="1400" b="0" baseline="0">
                          <a:solidFill>
                            <a:sysClr val="windowText" lastClr="000000"/>
                          </a:solidFill>
                        </a:rPr>
                        <a:t>, etc.)</a:t>
                      </a:r>
                    </a:p>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baseline="0">
                          <a:solidFill>
                            <a:sysClr val="windowText" lastClr="000000"/>
                          </a:solidFill>
                        </a:rPr>
                        <a:t>Understand how behaviors change as a result of market events</a:t>
                      </a:r>
                      <a:endParaRPr lang="en-US" sz="1400" b="0" dirty="0">
                        <a:solidFill>
                          <a:sysClr val="windowText" lastClr="000000"/>
                        </a:solidFill>
                      </a:endParaRPr>
                    </a:p>
                  </a:txBody>
                  <a:tcPr anchor="ct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38200">
                <a:tc>
                  <a:txBody>
                    <a:bodyPr/>
                    <a:lstStyle/>
                    <a:p>
                      <a:endParaRPr lang="en-US" sz="1400" b="0">
                        <a:solidFill>
                          <a:sysClr val="windowText" lastClr="000000"/>
                        </a:solidFill>
                      </a:endParaRPr>
                    </a:p>
                  </a:txBody>
                  <a:tcP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dirty="0">
                          <a:solidFill>
                            <a:sysClr val="windowText" lastClr="000000"/>
                          </a:solidFill>
                        </a:rPr>
                        <a:t>Understand</a:t>
                      </a:r>
                      <a:r>
                        <a:rPr lang="en-US" sz="1400" b="0" baseline="0" dirty="0">
                          <a:solidFill>
                            <a:sysClr val="windowText" lastClr="000000"/>
                          </a:solidFill>
                        </a:rPr>
                        <a:t> how differences in a product’s underlying attributes impact it usage in the marketplace</a:t>
                      </a:r>
                    </a:p>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baseline="0" dirty="0">
                          <a:solidFill>
                            <a:sysClr val="windowText" lastClr="000000"/>
                          </a:solidFill>
                        </a:rPr>
                        <a:t>Common approach for products still in clinical trials</a:t>
                      </a:r>
                      <a:endParaRPr lang="en-US" sz="1400" b="0" dirty="0">
                        <a:solidFill>
                          <a:sysClr val="windowText" lastClr="000000"/>
                        </a:solidFill>
                      </a:endParaRPr>
                    </a:p>
                  </a:txBody>
                  <a:tcPr anchor="ctr">
                    <a:lnL w="12700" cmpd="sng">
                      <a:noFill/>
                    </a:lnL>
                    <a:lnR w="12700" cmpd="sng">
                      <a:noFill/>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838200">
                <a:tc>
                  <a:txBody>
                    <a:bodyPr/>
                    <a:lstStyle/>
                    <a:p>
                      <a:endParaRPr lang="en-US" sz="1400" b="0" dirty="0">
                        <a:solidFill>
                          <a:sysClr val="windowText" lastClr="000000"/>
                        </a:solidFill>
                      </a:endParaRPr>
                    </a:p>
                  </a:txBody>
                  <a:tcPr>
                    <a:lnL w="12700" cmpd="sng">
                      <a:noFill/>
                    </a:lnL>
                    <a:lnR w="12700" cmpd="sng">
                      <a:noFill/>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dirty="0">
                          <a:solidFill>
                            <a:sysClr val="windowText" lastClr="000000"/>
                          </a:solidFill>
                        </a:rPr>
                        <a:t>Identifiers</a:t>
                      </a:r>
                      <a:r>
                        <a:rPr lang="en-US" sz="1400" b="0" baseline="0" dirty="0">
                          <a:solidFill>
                            <a:sysClr val="windowText" lastClr="000000"/>
                          </a:solidFill>
                        </a:rPr>
                        <a:t> influences of physician behavior</a:t>
                      </a:r>
                    </a:p>
                    <a:p>
                      <a:pPr marL="166688" marR="0" indent="-166688"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400" b="0" baseline="0" dirty="0">
                          <a:solidFill>
                            <a:sysClr val="windowText" lastClr="000000"/>
                          </a:solidFill>
                        </a:rPr>
                        <a:t>Identify/validate academic KOLs as well as clinical KOLs</a:t>
                      </a:r>
                      <a:endParaRPr lang="en-US" sz="1400" b="0" dirty="0">
                        <a:solidFill>
                          <a:sysClr val="windowText" lastClr="000000"/>
                        </a:solidFill>
                      </a:endParaRPr>
                    </a:p>
                    <a:p>
                      <a:endParaRPr lang="en-US" sz="1400" b="0" dirty="0">
                        <a:solidFill>
                          <a:sysClr val="windowText" lastClr="000000"/>
                        </a:solidFill>
                      </a:endParaRPr>
                    </a:p>
                  </a:txBody>
                  <a:tcPr anchor="ctr">
                    <a:lnL w="12700" cmpd="sng">
                      <a:noFill/>
                    </a:lnL>
                    <a:lnR w="12700" cmpd="sng">
                      <a:noFill/>
                    </a:lnR>
                    <a:lnT w="12700" cap="flat" cmpd="sng" algn="ctr">
                      <a:solidFill>
                        <a:schemeClr val="bg1">
                          <a:lumMod val="50000"/>
                        </a:schemeClr>
                      </a:solidFill>
                      <a:prstDash val="sysDot"/>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What types of projects have I used R for?</a:t>
            </a:r>
          </a:p>
        </p:txBody>
      </p:sp>
      <p:sp>
        <p:nvSpPr>
          <p:cNvPr id="4" name="Rectangle 3"/>
          <p:cNvSpPr/>
          <p:nvPr/>
        </p:nvSpPr>
        <p:spPr bwMode="auto">
          <a:xfrm>
            <a:off x="304800" y="1524000"/>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Targetin</a:t>
            </a:r>
            <a:r>
              <a:rPr lang="en-US" b="1" dirty="0">
                <a:solidFill>
                  <a:schemeClr val="bg1"/>
                </a:solidFill>
              </a:rPr>
              <a:t>g</a:t>
            </a:r>
            <a:endParaRPr kumimoji="0" lang="en-US" sz="1400" b="1" i="0" u="none" strike="noStrike" cap="none" normalizeH="0" baseline="0" dirty="0">
              <a:ln>
                <a:noFill/>
              </a:ln>
              <a:solidFill>
                <a:schemeClr val="bg1"/>
              </a:solidFill>
              <a:effectLst/>
              <a:latin typeface="Arial" charset="0"/>
            </a:endParaRPr>
          </a:p>
        </p:txBody>
      </p:sp>
      <p:sp>
        <p:nvSpPr>
          <p:cNvPr id="5" name="Rectangle 4"/>
          <p:cNvSpPr/>
          <p:nvPr/>
        </p:nvSpPr>
        <p:spPr bwMode="auto">
          <a:xfrm>
            <a:off x="304800" y="2358241"/>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Segmentation</a:t>
            </a:r>
          </a:p>
        </p:txBody>
      </p:sp>
      <p:sp>
        <p:nvSpPr>
          <p:cNvPr id="6" name="Rectangle 5"/>
          <p:cNvSpPr/>
          <p:nvPr/>
        </p:nvSpPr>
        <p:spPr bwMode="auto">
          <a:xfrm>
            <a:off x="304800" y="3200400"/>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Demand Estimation/Forecast</a:t>
            </a:r>
          </a:p>
        </p:txBody>
      </p:sp>
      <p:sp>
        <p:nvSpPr>
          <p:cNvPr id="7" name="Rectangle 6"/>
          <p:cNvSpPr/>
          <p:nvPr/>
        </p:nvSpPr>
        <p:spPr bwMode="auto">
          <a:xfrm>
            <a:off x="304800" y="4038600"/>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Arial" charset="0"/>
              </a:rPr>
              <a:t>Conjoint</a:t>
            </a:r>
          </a:p>
        </p:txBody>
      </p:sp>
      <p:sp>
        <p:nvSpPr>
          <p:cNvPr id="8" name="Rectangle 7"/>
          <p:cNvSpPr/>
          <p:nvPr/>
        </p:nvSpPr>
        <p:spPr bwMode="auto">
          <a:xfrm>
            <a:off x="304800" y="4876800"/>
            <a:ext cx="2667000" cy="685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b="1" dirty="0">
                <a:solidFill>
                  <a:schemeClr val="bg1"/>
                </a:solidFill>
              </a:rPr>
              <a:t>Influence Mapping</a:t>
            </a:r>
            <a:endParaRPr kumimoji="0" lang="en-US" sz="1400" b="1"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974169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toolkit</a:t>
            </a:r>
          </a:p>
        </p:txBody>
      </p:sp>
      <p:graphicFrame>
        <p:nvGraphicFramePr>
          <p:cNvPr id="6" name="Table 5"/>
          <p:cNvGraphicFramePr>
            <a:graphicFrameLocks noGrp="1"/>
          </p:cNvGraphicFramePr>
          <p:nvPr>
            <p:extLst>
              <p:ext uri="{D42A27DB-BD31-4B8C-83A1-F6EECF244321}">
                <p14:modId xmlns:p14="http://schemas.microsoft.com/office/powerpoint/2010/main" val="613728061"/>
              </p:ext>
            </p:extLst>
          </p:nvPr>
        </p:nvGraphicFramePr>
        <p:xfrm>
          <a:off x="152401" y="1524000"/>
          <a:ext cx="8839199" cy="5044807"/>
        </p:xfrm>
        <a:graphic>
          <a:graphicData uri="http://schemas.openxmlformats.org/drawingml/2006/table">
            <a:tbl>
              <a:tblPr firstRow="1" bandRow="1">
                <a:tableStyleId>{5C22544A-7EE6-4342-B048-85BDC9FD1C3A}</a:tableStyleId>
              </a:tblPr>
              <a:tblGrid>
                <a:gridCol w="1981199">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238699">
                <a:tc>
                  <a:txBody>
                    <a:bodyPr/>
                    <a:lstStyle/>
                    <a:p>
                      <a:pPr algn="ctr"/>
                      <a:r>
                        <a:rPr lang="en-US" sz="1400" dirty="0">
                          <a:solidFill>
                            <a:schemeClr val="bg1"/>
                          </a:solidFill>
                        </a:rPr>
                        <a:t>Function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a:r>
                        <a:rPr lang="en-US" sz="1400" dirty="0">
                          <a:solidFill>
                            <a:schemeClr val="bg1"/>
                          </a:solidFill>
                        </a:rPr>
                        <a:t>Syntax</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a:r>
                        <a:rPr lang="en-US" sz="1400" dirty="0">
                          <a:solidFill>
                            <a:schemeClr val="bg1"/>
                          </a:solidFill>
                        </a:rPr>
                        <a:t>What it</a:t>
                      </a:r>
                      <a:r>
                        <a:rPr lang="en-US" sz="1400" baseline="0" dirty="0">
                          <a:solidFill>
                            <a:schemeClr val="bg1"/>
                          </a:solidFill>
                        </a:rPr>
                        <a:t> does</a:t>
                      </a:r>
                      <a:endParaRPr lang="en-US" sz="1400" dirty="0">
                        <a:solidFill>
                          <a:schemeClr val="bg1"/>
                        </a:solidFill>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238699">
                <a:tc>
                  <a:txBody>
                    <a:bodyPr/>
                    <a:lstStyle/>
                    <a:p>
                      <a:pPr marL="0" indent="0" algn="ctr">
                        <a:buNone/>
                      </a:pPr>
                      <a:r>
                        <a:rPr lang="en-US" sz="2000" b="1" dirty="0">
                          <a:latin typeface="+mj-lt"/>
                        </a:rPr>
                        <a:t>READ.CSV</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None/>
                      </a:pPr>
                      <a:r>
                        <a:rPr lang="en-US" sz="1100" dirty="0" err="1">
                          <a:latin typeface="Courier New" pitchFamily="49" charset="0"/>
                        </a:rPr>
                        <a:t>mydata</a:t>
                      </a:r>
                      <a:r>
                        <a:rPr lang="en-US" sz="1100" dirty="0">
                          <a:latin typeface="Courier New" pitchFamily="49" charset="0"/>
                        </a:rPr>
                        <a:t> &lt;- read.csv(</a:t>
                      </a:r>
                    </a:p>
                    <a:p>
                      <a:pPr marL="0" indent="0">
                        <a:buNone/>
                      </a:pPr>
                      <a:r>
                        <a:rPr lang="en-US" sz="1100" dirty="0">
                          <a:latin typeface="Courier New" pitchFamily="49" charset="0"/>
                        </a:rPr>
                        <a:t>	file = "mydata.csv", </a:t>
                      </a:r>
                      <a:r>
                        <a:rPr lang="en-US" sz="1100" dirty="0" err="1">
                          <a:latin typeface="Courier New" pitchFamily="49" charset="0"/>
                        </a:rPr>
                        <a:t>stringsAsFactors</a:t>
                      </a:r>
                      <a:r>
                        <a:rPr lang="en-US" sz="1100" dirty="0">
                          <a:latin typeface="Courier New" pitchFamily="49" charset="0"/>
                        </a:rPr>
                        <a:t> = FALSE, </a:t>
                      </a:r>
                    </a:p>
                    <a:p>
                      <a:pPr marL="0" indent="0">
                        <a:buNone/>
                      </a:pPr>
                      <a:r>
                        <a:rPr lang="en-US" sz="1100" dirty="0">
                          <a:latin typeface="Courier New" pitchFamily="49" charset="0"/>
                        </a:rPr>
                        <a:t>	header = TRUE, </a:t>
                      </a:r>
                      <a:r>
                        <a:rPr lang="en-US" sz="1100" dirty="0" err="1">
                          <a:latin typeface="Courier New" pitchFamily="49" charset="0"/>
                        </a:rPr>
                        <a:t>sep</a:t>
                      </a:r>
                      <a:r>
                        <a:rPr lang="en-US" sz="1100" dirty="0">
                          <a:latin typeface="Courier New" pitchFamily="49" charset="0"/>
                        </a:rPr>
                        <a:t> =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000" dirty="0">
                          <a:solidFill>
                            <a:schemeClr val="tx1"/>
                          </a:solidFill>
                        </a:rPr>
                        <a:t>Read to CSV</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238699">
                <a:tc>
                  <a:txBody>
                    <a:bodyPr/>
                    <a:lstStyle/>
                    <a:p>
                      <a:pPr marL="0" indent="0" algn="ctr">
                        <a:buNone/>
                      </a:pPr>
                      <a:r>
                        <a:rPr lang="en-US" sz="2000" b="1" dirty="0">
                          <a:latin typeface="+mj-lt"/>
                        </a:rPr>
                        <a:t>WRITE.CSV</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None/>
                      </a:pPr>
                      <a:r>
                        <a:rPr lang="en-US" sz="1100" dirty="0">
                          <a:latin typeface="Courier New" pitchFamily="49" charset="0"/>
                        </a:rPr>
                        <a:t>write.csv(</a:t>
                      </a:r>
                    </a:p>
                    <a:p>
                      <a:pPr marL="0" indent="0">
                        <a:buNone/>
                      </a:pPr>
                      <a:r>
                        <a:rPr lang="en-US" sz="1100" dirty="0">
                          <a:latin typeface="Courier New" pitchFamily="49" charset="0"/>
                        </a:rPr>
                        <a:t>	</a:t>
                      </a:r>
                      <a:r>
                        <a:rPr lang="en-US" sz="1100" dirty="0" err="1">
                          <a:latin typeface="Courier New" pitchFamily="49" charset="0"/>
                        </a:rPr>
                        <a:t>mydata</a:t>
                      </a:r>
                      <a:r>
                        <a:rPr lang="en-US" sz="1100" dirty="0">
                          <a:latin typeface="Courier New" pitchFamily="49" charset="0"/>
                        </a:rPr>
                        <a:t>, file = “mydata_out.csv”, </a:t>
                      </a:r>
                    </a:p>
                    <a:p>
                      <a:pPr marL="0" indent="0">
                        <a:buNone/>
                      </a:pPr>
                      <a:r>
                        <a:rPr lang="en-US" sz="1100" dirty="0">
                          <a:latin typeface="Courier New" pitchFamily="49" charset="0"/>
                        </a:rPr>
                        <a:t>	</a:t>
                      </a:r>
                      <a:r>
                        <a:rPr lang="en-US" sz="1100" dirty="0" err="1">
                          <a:latin typeface="Courier New" pitchFamily="49" charset="0"/>
                        </a:rPr>
                        <a:t>row.names</a:t>
                      </a:r>
                      <a:r>
                        <a:rPr lang="en-US" sz="1100" dirty="0">
                          <a:latin typeface="Courier New" pitchFamily="49" charset="0"/>
                        </a:rPr>
                        <a:t> = FALSE, </a:t>
                      </a:r>
                      <a:r>
                        <a:rPr lang="en-US" sz="1100" dirty="0" err="1">
                          <a:latin typeface="Courier New" pitchFamily="49" charset="0"/>
                        </a:rPr>
                        <a:t>na</a:t>
                      </a:r>
                      <a:r>
                        <a:rPr lang="en-US" sz="1100" dirty="0">
                          <a:latin typeface="Courier New" pitchFamily="49" charset="0"/>
                        </a:rPr>
                        <a:t> = NA)</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000" dirty="0">
                          <a:solidFill>
                            <a:schemeClr val="tx1"/>
                          </a:solidFill>
                        </a:rPr>
                        <a:t>Write to CSV</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238699">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APPLY</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apply(data, c(1, 2), function(x) … )</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Apply function over rows and/or columns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238699">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TABLE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table(data$field1, data$field2)</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Count across levels (ZSLIST)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238699">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DIM / LENGTH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dim(data)/length(vector)</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Size/length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10308">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MERGE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merge(x, y, by = c(…), </a:t>
                      </a:r>
                      <a:r>
                        <a:rPr lang="en-US" sz="1100" dirty="0" err="1">
                          <a:solidFill>
                            <a:schemeClr val="tx1"/>
                          </a:solidFill>
                          <a:latin typeface="Courier New" pitchFamily="49" charset="0"/>
                        </a:rPr>
                        <a:t>all.x</a:t>
                      </a:r>
                      <a:r>
                        <a:rPr lang="en-US" sz="1100" dirty="0">
                          <a:solidFill>
                            <a:schemeClr val="tx1"/>
                          </a:solidFill>
                          <a:latin typeface="Courier New" pitchFamily="49" charset="0"/>
                        </a:rPr>
                        <a:t> = TRUE)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Merge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549007">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ARRANGE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arrange(</a:t>
                      </a:r>
                      <a:r>
                        <a:rPr lang="en-US" sz="1100" dirty="0" err="1">
                          <a:solidFill>
                            <a:schemeClr val="tx1"/>
                          </a:solidFill>
                          <a:latin typeface="Courier New" pitchFamily="49" charset="0"/>
                        </a:rPr>
                        <a:t>mydata</a:t>
                      </a:r>
                      <a:r>
                        <a:rPr lang="en-US" sz="1100" dirty="0">
                          <a:solidFill>
                            <a:schemeClr val="tx1"/>
                          </a:solidFill>
                          <a:latin typeface="Courier New" pitchFamily="49" charset="0"/>
                        </a:rPr>
                        <a:t>,</a:t>
                      </a:r>
                      <a:r>
                        <a:rPr lang="en-US" sz="1100" baseline="0" dirty="0">
                          <a:solidFill>
                            <a:schemeClr val="tx1"/>
                          </a:solidFill>
                          <a:latin typeface="Courier New" pitchFamily="49" charset="0"/>
                        </a:rPr>
                        <a:t> </a:t>
                      </a:r>
                      <a:r>
                        <a:rPr lang="en-US" sz="1100" dirty="0">
                          <a:solidFill>
                            <a:schemeClr val="tx1"/>
                          </a:solidFill>
                          <a:latin typeface="Courier New" pitchFamily="49" charset="0"/>
                        </a:rPr>
                        <a:t>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Sort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238699">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sz="2000" b="1" dirty="0">
                          <a:solidFill>
                            <a:schemeClr val="tx1"/>
                          </a:solidFill>
                          <a:latin typeface="+mj-lt"/>
                        </a:rPr>
                        <a:t>SUBSET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subset(</a:t>
                      </a:r>
                      <a:r>
                        <a:rPr lang="en-US" sz="1100" dirty="0" err="1">
                          <a:solidFill>
                            <a:schemeClr val="tx1"/>
                          </a:solidFill>
                          <a:latin typeface="Courier New" pitchFamily="49" charset="0"/>
                        </a:rPr>
                        <a:t>mydata</a:t>
                      </a:r>
                      <a:r>
                        <a:rPr lang="en-US" sz="1100" dirty="0">
                          <a:solidFill>
                            <a:schemeClr val="tx1"/>
                          </a:solidFill>
                          <a:latin typeface="Courier New" pitchFamily="49" charset="0"/>
                        </a:rPr>
                        <a:t>, age &lt;= 50, </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100" dirty="0">
                          <a:solidFill>
                            <a:schemeClr val="tx1"/>
                          </a:solidFill>
                          <a:latin typeface="Courier New" pitchFamily="49" charset="0"/>
                        </a:rPr>
                        <a:t>	select = c(“</a:t>
                      </a:r>
                      <a:r>
                        <a:rPr lang="en-US" sz="1100" dirty="0" err="1">
                          <a:solidFill>
                            <a:schemeClr val="tx1"/>
                          </a:solidFill>
                          <a:latin typeface="Courier New" pitchFamily="49" charset="0"/>
                        </a:rPr>
                        <a:t>full_name</a:t>
                      </a:r>
                      <a:r>
                        <a:rPr lang="en-US" sz="1100" dirty="0">
                          <a:solidFill>
                            <a:schemeClr val="tx1"/>
                          </a:solidFill>
                          <a:latin typeface="Courier New" pitchFamily="49" charset="0"/>
                        </a:rPr>
                        <a:t>”, “age”))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Filter rows and/or columns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238699">
                <a:tc>
                  <a:txBody>
                    <a:bodyPr/>
                    <a:lstStyle/>
                    <a:p>
                      <a:pPr marL="0" indent="0" algn="ctr">
                        <a:buNone/>
                      </a:pPr>
                      <a:r>
                        <a:rPr lang="en-US" sz="2000" b="1" dirty="0">
                          <a:solidFill>
                            <a:schemeClr val="tx1"/>
                          </a:solidFill>
                          <a:latin typeface="+mj-lt"/>
                        </a:rPr>
                        <a:t>MUTATE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None/>
                      </a:pPr>
                      <a:r>
                        <a:rPr lang="en-US" sz="1100" dirty="0" err="1">
                          <a:solidFill>
                            <a:schemeClr val="tx1"/>
                          </a:solidFill>
                          <a:latin typeface="Courier New" pitchFamily="49" charset="0"/>
                        </a:rPr>
                        <a:t>mydata</a:t>
                      </a:r>
                      <a:r>
                        <a:rPr lang="en-US" sz="1100" dirty="0">
                          <a:solidFill>
                            <a:schemeClr val="tx1"/>
                          </a:solidFill>
                          <a:latin typeface="Courier New" pitchFamily="49" charset="0"/>
                        </a:rPr>
                        <a:t> &lt;- mutate(</a:t>
                      </a:r>
                      <a:r>
                        <a:rPr lang="en-US" sz="1100" dirty="0" err="1">
                          <a:solidFill>
                            <a:schemeClr val="tx1"/>
                          </a:solidFill>
                          <a:latin typeface="Courier New" pitchFamily="49" charset="0"/>
                        </a:rPr>
                        <a:t>mydata</a:t>
                      </a:r>
                      <a:r>
                        <a:rPr lang="en-US" sz="1100" dirty="0">
                          <a:solidFill>
                            <a:schemeClr val="tx1"/>
                          </a:solidFill>
                          <a:latin typeface="Courier New" pitchFamily="49" charset="0"/>
                        </a:rPr>
                        <a:t>,</a:t>
                      </a:r>
                    </a:p>
                    <a:p>
                      <a:pPr marL="0" indent="0">
                        <a:buNone/>
                      </a:pPr>
                      <a:r>
                        <a:rPr lang="en-US" sz="1100" dirty="0">
                          <a:solidFill>
                            <a:schemeClr val="tx1"/>
                          </a:solidFill>
                          <a:latin typeface="Courier New" pitchFamily="49" charset="0"/>
                        </a:rPr>
                        <a:t>	</a:t>
                      </a:r>
                      <a:r>
                        <a:rPr lang="en-US" sz="1100" dirty="0" err="1">
                          <a:solidFill>
                            <a:schemeClr val="tx1"/>
                          </a:solidFill>
                          <a:latin typeface="Courier New" pitchFamily="49" charset="0"/>
                        </a:rPr>
                        <a:t>full_name</a:t>
                      </a:r>
                      <a:r>
                        <a:rPr lang="en-US" sz="1100" dirty="0">
                          <a:solidFill>
                            <a:schemeClr val="tx1"/>
                          </a:solidFill>
                          <a:latin typeface="Courier New" pitchFamily="49" charset="0"/>
                        </a:rPr>
                        <a:t> = paste(</a:t>
                      </a:r>
                      <a:r>
                        <a:rPr lang="en-US" sz="1100" dirty="0" err="1">
                          <a:solidFill>
                            <a:schemeClr val="tx1"/>
                          </a:solidFill>
                          <a:latin typeface="Courier New" pitchFamily="49" charset="0"/>
                        </a:rPr>
                        <a:t>first_name</a:t>
                      </a:r>
                      <a:r>
                        <a:rPr lang="en-US" sz="1100" dirty="0">
                          <a:solidFill>
                            <a:schemeClr val="tx1"/>
                          </a:solidFill>
                          <a:latin typeface="Courier New" pitchFamily="49" charset="0"/>
                        </a:rPr>
                        <a:t>, </a:t>
                      </a:r>
                      <a:r>
                        <a:rPr lang="en-US" sz="1100" dirty="0" err="1">
                          <a:solidFill>
                            <a:schemeClr val="tx1"/>
                          </a:solidFill>
                          <a:latin typeface="Courier New" pitchFamily="49" charset="0"/>
                        </a:rPr>
                        <a:t>last_name</a:t>
                      </a:r>
                      <a:r>
                        <a:rPr lang="en-US" sz="1100" dirty="0">
                          <a:solidFill>
                            <a:schemeClr val="tx1"/>
                          </a:solidFill>
                          <a:latin typeface="Courier New" pitchFamily="49" charset="0"/>
                        </a:rPr>
                        <a:t>),</a:t>
                      </a:r>
                    </a:p>
                    <a:p>
                      <a:pPr marL="0" indent="0">
                        <a:buNone/>
                      </a:pPr>
                      <a:r>
                        <a:rPr lang="en-US" sz="1100" dirty="0">
                          <a:solidFill>
                            <a:schemeClr val="tx1"/>
                          </a:solidFill>
                          <a:latin typeface="Courier New" pitchFamily="49" charset="0"/>
                        </a:rPr>
                        <a:t>	age = 2013 – dob)</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Add variables as function of existing variables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9"/>
                  </a:ext>
                </a:extLst>
              </a:tr>
              <a:tr h="238699">
                <a:tc>
                  <a:txBody>
                    <a:bodyPr/>
                    <a:lstStyle/>
                    <a:p>
                      <a:pPr marL="0" indent="0" algn="ctr">
                        <a:buNone/>
                      </a:pPr>
                      <a:r>
                        <a:rPr lang="en-US" sz="2000" b="1" dirty="0">
                          <a:solidFill>
                            <a:schemeClr val="tx1"/>
                          </a:solidFill>
                          <a:latin typeface="+mj-lt"/>
                        </a:rPr>
                        <a:t>HELP</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None/>
                      </a:pPr>
                      <a:r>
                        <a:rPr lang="en-US" sz="1100" dirty="0">
                          <a:solidFill>
                            <a:schemeClr val="tx1"/>
                          </a:solidFill>
                          <a:latin typeface="Courier New" pitchFamily="49" charset="0"/>
                        </a:rPr>
                        <a:t>help(merge)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000" baseline="0" dirty="0">
                          <a:solidFill>
                            <a:schemeClr val="tx1"/>
                          </a:solidFill>
                        </a:rPr>
                        <a:t>View documentation for a function</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Tree>
    <p:extLst>
      <p:ext uri="{BB962C8B-B14F-4D97-AF65-F5344CB8AC3E}">
        <p14:creationId xmlns:p14="http://schemas.microsoft.com/office/powerpoint/2010/main" val="3201320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 Usual rules of technology apply to 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1266825"/>
            <a:ext cx="4476750"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42513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284024"/>
            <a:ext cx="8275637" cy="686079"/>
          </a:xfrm>
        </p:spPr>
        <p:txBody>
          <a:bodyPr/>
          <a:lstStyle/>
          <a:p>
            <a:r>
              <a:rPr lang="en-US" dirty="0"/>
              <a:t>The </a:t>
            </a:r>
            <a:r>
              <a:rPr lang="en-US" i="1" dirty="0" err="1"/>
              <a:t>plyr</a:t>
            </a:r>
            <a:r>
              <a:rPr lang="en-US" dirty="0"/>
              <a:t> package implements the split-apply-combine framework, which is used for data transformations</a:t>
            </a:r>
          </a:p>
        </p:txBody>
      </p:sp>
      <p:sp>
        <p:nvSpPr>
          <p:cNvPr id="5" name="Rectangle 4"/>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The split-apply-combine framework</a:t>
            </a:r>
            <a:endParaRPr kumimoji="0" lang="en-US" sz="1400" b="0" i="0" u="none" strike="noStrike" cap="none" normalizeH="0" baseline="0" dirty="0">
              <a:ln>
                <a:noFill/>
              </a:ln>
              <a:solidFill>
                <a:schemeClr val="bg1"/>
              </a:solidFill>
              <a:effectLst/>
            </a:endParaRPr>
          </a:p>
        </p:txBody>
      </p:sp>
      <p:sp>
        <p:nvSpPr>
          <p:cNvPr id="6" name="Content Placeholder 2"/>
          <p:cNvSpPr>
            <a:spLocks noGrp="1"/>
          </p:cNvSpPr>
          <p:nvPr>
            <p:ph idx="1"/>
          </p:nvPr>
        </p:nvSpPr>
        <p:spPr>
          <a:xfrm>
            <a:off x="152400" y="1757548"/>
            <a:ext cx="8610600" cy="4795652"/>
          </a:xfrm>
          <a:ln>
            <a:solidFill>
              <a:schemeClr val="bg1">
                <a:lumMod val="75000"/>
              </a:schemeClr>
            </a:solidFill>
          </a:ln>
        </p:spPr>
        <p:txBody>
          <a:bodyPr>
            <a:normAutofit/>
          </a:bodyPr>
          <a:lstStyle/>
          <a:p>
            <a:pPr marL="342900" indent="-342900">
              <a:buFont typeface="+mj-lt"/>
              <a:buAutoNum type="arabicPeriod"/>
            </a:pPr>
            <a:r>
              <a:rPr lang="en-US" sz="1800" b="1" dirty="0"/>
              <a:t>Split</a:t>
            </a:r>
            <a:r>
              <a:rPr lang="en-US" sz="1800" dirty="0"/>
              <a:t> up a big dataset</a:t>
            </a:r>
          </a:p>
          <a:p>
            <a:pPr marL="342900" indent="-342900">
              <a:buFont typeface="+mj-lt"/>
              <a:buAutoNum type="arabicPeriod"/>
            </a:pPr>
            <a:r>
              <a:rPr lang="en-US" sz="1800" b="1" dirty="0"/>
              <a:t>Apply</a:t>
            </a:r>
            <a:r>
              <a:rPr lang="en-US" sz="1800" dirty="0"/>
              <a:t> a function to each piece</a:t>
            </a:r>
          </a:p>
          <a:p>
            <a:pPr marL="342900" indent="-342900">
              <a:buFont typeface="+mj-lt"/>
              <a:buAutoNum type="arabicPeriod"/>
            </a:pPr>
            <a:r>
              <a:rPr lang="en-US" sz="1800" b="1" dirty="0"/>
              <a:t>Combine</a:t>
            </a:r>
            <a:r>
              <a:rPr lang="en-US" sz="1800" dirty="0"/>
              <a:t> all the pieces back together</a:t>
            </a:r>
          </a:p>
        </p:txBody>
      </p:sp>
      <p:sp>
        <p:nvSpPr>
          <p:cNvPr id="20"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
        <p:nvSpPr>
          <p:cNvPr id="3" name="Rectangle 2"/>
          <p:cNvSpPr/>
          <p:nvPr/>
        </p:nvSpPr>
        <p:spPr bwMode="auto">
          <a:xfrm>
            <a:off x="533400" y="2895600"/>
            <a:ext cx="1143000" cy="2590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Data</a:t>
            </a:r>
          </a:p>
        </p:txBody>
      </p:sp>
      <p:sp>
        <p:nvSpPr>
          <p:cNvPr id="21" name="Rectangle 20"/>
          <p:cNvSpPr/>
          <p:nvPr/>
        </p:nvSpPr>
        <p:spPr bwMode="auto">
          <a:xfrm>
            <a:off x="2667000" y="28956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2" name="Rectangle 21"/>
          <p:cNvSpPr/>
          <p:nvPr/>
        </p:nvSpPr>
        <p:spPr bwMode="auto">
          <a:xfrm>
            <a:off x="2667000" y="33528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3" name="Rectangle 22"/>
          <p:cNvSpPr/>
          <p:nvPr/>
        </p:nvSpPr>
        <p:spPr bwMode="auto">
          <a:xfrm>
            <a:off x="2665021" y="38100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4" name="Rectangle 23"/>
          <p:cNvSpPr/>
          <p:nvPr/>
        </p:nvSpPr>
        <p:spPr bwMode="auto">
          <a:xfrm>
            <a:off x="2665021" y="42672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5" name="Rectangle 24"/>
          <p:cNvSpPr/>
          <p:nvPr/>
        </p:nvSpPr>
        <p:spPr bwMode="auto">
          <a:xfrm>
            <a:off x="2665021" y="47244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6" name="Rectangle 25"/>
          <p:cNvSpPr/>
          <p:nvPr/>
        </p:nvSpPr>
        <p:spPr bwMode="auto">
          <a:xfrm>
            <a:off x="2665021" y="5181600"/>
            <a:ext cx="1143000" cy="3048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bg1"/>
                </a:solidFill>
                <a:effectLst/>
                <a:latin typeface="Arial" charset="0"/>
              </a:rPr>
              <a:t>Piece</a:t>
            </a:r>
          </a:p>
        </p:txBody>
      </p:sp>
      <p:sp>
        <p:nvSpPr>
          <p:cNvPr id="27" name="Rectangle 26"/>
          <p:cNvSpPr/>
          <p:nvPr/>
        </p:nvSpPr>
        <p:spPr bwMode="auto">
          <a:xfrm>
            <a:off x="4800600" y="28956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28" name="Rectangle 27"/>
          <p:cNvSpPr/>
          <p:nvPr/>
        </p:nvSpPr>
        <p:spPr bwMode="auto">
          <a:xfrm>
            <a:off x="4800600" y="33528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29" name="Rectangle 28"/>
          <p:cNvSpPr/>
          <p:nvPr/>
        </p:nvSpPr>
        <p:spPr bwMode="auto">
          <a:xfrm>
            <a:off x="4798621" y="38100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30" name="Rectangle 29"/>
          <p:cNvSpPr/>
          <p:nvPr/>
        </p:nvSpPr>
        <p:spPr bwMode="auto">
          <a:xfrm>
            <a:off x="4798621" y="42672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31" name="Rectangle 30"/>
          <p:cNvSpPr/>
          <p:nvPr/>
        </p:nvSpPr>
        <p:spPr bwMode="auto">
          <a:xfrm>
            <a:off x="4798621" y="47244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32" name="Rectangle 31"/>
          <p:cNvSpPr/>
          <p:nvPr/>
        </p:nvSpPr>
        <p:spPr bwMode="auto">
          <a:xfrm>
            <a:off x="4798621" y="5181600"/>
            <a:ext cx="1143000" cy="304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Piece</a:t>
            </a:r>
          </a:p>
        </p:txBody>
      </p:sp>
      <p:sp>
        <p:nvSpPr>
          <p:cNvPr id="33" name="Rectangle 32"/>
          <p:cNvSpPr/>
          <p:nvPr/>
        </p:nvSpPr>
        <p:spPr bwMode="auto">
          <a:xfrm>
            <a:off x="7086600" y="2895600"/>
            <a:ext cx="1143000" cy="2590800"/>
          </a:xfrm>
          <a:prstGeom prst="rect">
            <a:avLst/>
          </a:prstGeom>
          <a:solidFill>
            <a:schemeClr val="accent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Data</a:t>
            </a:r>
          </a:p>
        </p:txBody>
      </p:sp>
      <p:sp>
        <p:nvSpPr>
          <p:cNvPr id="4" name="Right Arrow 3"/>
          <p:cNvSpPr/>
          <p:nvPr/>
        </p:nvSpPr>
        <p:spPr bwMode="auto">
          <a:xfrm>
            <a:off x="1905000" y="3962400"/>
            <a:ext cx="609600" cy="457200"/>
          </a:xfrm>
          <a:prstGeom prst="right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4" name="Right Arrow 33"/>
          <p:cNvSpPr/>
          <p:nvPr/>
        </p:nvSpPr>
        <p:spPr bwMode="auto">
          <a:xfrm>
            <a:off x="3962400" y="3962400"/>
            <a:ext cx="609600" cy="457200"/>
          </a:xfrm>
          <a:prstGeom prst="right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5" name="Right Arrow 34"/>
          <p:cNvSpPr/>
          <p:nvPr/>
        </p:nvSpPr>
        <p:spPr bwMode="auto">
          <a:xfrm>
            <a:off x="6248400" y="3962400"/>
            <a:ext cx="609600" cy="457200"/>
          </a:xfrm>
          <a:prstGeom prst="right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6" name="Title 1"/>
          <p:cNvSpPr txBox="1">
            <a:spLocks/>
          </p:cNvSpPr>
          <p:nvPr/>
        </p:nvSpPr>
        <p:spPr>
          <a:xfrm>
            <a:off x="1623950" y="3510150"/>
            <a:ext cx="11430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Split</a:t>
            </a:r>
          </a:p>
        </p:txBody>
      </p:sp>
      <p:sp>
        <p:nvSpPr>
          <p:cNvPr id="37" name="Title 1"/>
          <p:cNvSpPr txBox="1">
            <a:spLocks/>
          </p:cNvSpPr>
          <p:nvPr/>
        </p:nvSpPr>
        <p:spPr>
          <a:xfrm>
            <a:off x="3733800" y="3510150"/>
            <a:ext cx="11430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Apply Function to Each Piece</a:t>
            </a:r>
          </a:p>
        </p:txBody>
      </p:sp>
      <p:sp>
        <p:nvSpPr>
          <p:cNvPr id="38" name="Title 1"/>
          <p:cNvSpPr txBox="1">
            <a:spLocks/>
          </p:cNvSpPr>
          <p:nvPr/>
        </p:nvSpPr>
        <p:spPr>
          <a:xfrm>
            <a:off x="5967349" y="3510150"/>
            <a:ext cx="11430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Combine</a:t>
            </a:r>
          </a:p>
        </p:txBody>
      </p:sp>
      <p:sp>
        <p:nvSpPr>
          <p:cNvPr id="39" name="Rectangular Callout 38"/>
          <p:cNvSpPr/>
          <p:nvPr/>
        </p:nvSpPr>
        <p:spPr bwMode="auto">
          <a:xfrm>
            <a:off x="4800600" y="5638800"/>
            <a:ext cx="3657600" cy="838200"/>
          </a:xfrm>
          <a:prstGeom prst="wedgeRectCallout">
            <a:avLst>
              <a:gd name="adj1" fmla="val 22977"/>
              <a:gd name="adj2" fmla="val -68669"/>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200" dirty="0"/>
              <a:t>This framework can be used to reduce the level of the data (e.g. aggregate to a certain level) or simply transform the data without changing its level (e.g. rank a field within a level)</a:t>
            </a:r>
            <a:endParaRPr kumimoji="0" 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16647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437912"/>
            <a:ext cx="8275637" cy="378303"/>
          </a:xfrm>
        </p:spPr>
        <p:txBody>
          <a:bodyPr/>
          <a:lstStyle/>
          <a:p>
            <a:r>
              <a:rPr lang="en-US" dirty="0"/>
              <a:t>The </a:t>
            </a:r>
            <a:r>
              <a:rPr lang="en-US" i="1" dirty="0" err="1"/>
              <a:t>ddply</a:t>
            </a:r>
            <a:r>
              <a:rPr lang="en-US" dirty="0"/>
              <a:t> function is the workhorse of the </a:t>
            </a:r>
            <a:r>
              <a:rPr lang="en-US" i="1" dirty="0" err="1"/>
              <a:t>plyr</a:t>
            </a:r>
            <a:r>
              <a:rPr lang="en-US" dirty="0"/>
              <a:t> package</a:t>
            </a:r>
          </a:p>
        </p:txBody>
      </p:sp>
      <p:sp>
        <p:nvSpPr>
          <p:cNvPr id="5" name="Rectangle 4"/>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The split-apply-combine framework</a:t>
            </a:r>
            <a:endParaRPr kumimoji="0" lang="en-US" sz="1400" b="0" i="0" u="none" strike="noStrike" cap="none" normalizeH="0" baseline="0" dirty="0">
              <a:ln>
                <a:noFill/>
              </a:ln>
              <a:solidFill>
                <a:schemeClr val="bg1"/>
              </a:solidFill>
              <a:effectLst/>
            </a:endParaRPr>
          </a:p>
        </p:txBody>
      </p:sp>
      <p:sp>
        <p:nvSpPr>
          <p:cNvPr id="6" name="Content Placeholder 2"/>
          <p:cNvSpPr>
            <a:spLocks noGrp="1"/>
          </p:cNvSpPr>
          <p:nvPr>
            <p:ph idx="1"/>
          </p:nvPr>
        </p:nvSpPr>
        <p:spPr>
          <a:xfrm>
            <a:off x="152400" y="1757549"/>
            <a:ext cx="8610600" cy="1061852"/>
          </a:xfrm>
          <a:ln>
            <a:solidFill>
              <a:schemeClr val="bg1">
                <a:lumMod val="75000"/>
              </a:schemeClr>
            </a:solidFill>
          </a:ln>
        </p:spPr>
        <p:txBody>
          <a:bodyPr>
            <a:normAutofit/>
          </a:bodyPr>
          <a:lstStyle/>
          <a:p>
            <a:pPr marL="342900" indent="-342900">
              <a:buFont typeface="+mj-lt"/>
              <a:buAutoNum type="arabicPeriod"/>
            </a:pPr>
            <a:r>
              <a:rPr lang="en-US" sz="1800" b="1" dirty="0"/>
              <a:t>Split</a:t>
            </a:r>
            <a:r>
              <a:rPr lang="en-US" sz="1800" dirty="0"/>
              <a:t> up a big dataset</a:t>
            </a:r>
          </a:p>
          <a:p>
            <a:pPr marL="342900" indent="-342900">
              <a:buFont typeface="+mj-lt"/>
              <a:buAutoNum type="arabicPeriod"/>
            </a:pPr>
            <a:r>
              <a:rPr lang="en-US" sz="1800" b="1" dirty="0"/>
              <a:t>Apply</a:t>
            </a:r>
            <a:r>
              <a:rPr lang="en-US" sz="1800" dirty="0"/>
              <a:t> a function to each piece</a:t>
            </a:r>
          </a:p>
          <a:p>
            <a:pPr marL="342900" indent="-342900">
              <a:buFont typeface="+mj-lt"/>
              <a:buAutoNum type="arabicPeriod"/>
            </a:pPr>
            <a:r>
              <a:rPr lang="en-US" sz="1800" b="1" dirty="0"/>
              <a:t>Combine</a:t>
            </a:r>
            <a:r>
              <a:rPr lang="en-US" sz="1800" dirty="0"/>
              <a:t> all the pieces back together</a:t>
            </a:r>
          </a:p>
        </p:txBody>
      </p:sp>
      <p:sp>
        <p:nvSpPr>
          <p:cNvPr id="7" name="Rectangle 6"/>
          <p:cNvSpPr/>
          <p:nvPr/>
        </p:nvSpPr>
        <p:spPr>
          <a:xfrm>
            <a:off x="152400" y="2819400"/>
            <a:ext cx="4267200" cy="3505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1100" dirty="0">
                <a:solidFill>
                  <a:schemeClr val="tx1"/>
                </a:solidFill>
                <a:latin typeface="Courier New" pitchFamily="49" charset="0"/>
              </a:rPr>
              <a:t># Split</a:t>
            </a:r>
          </a:p>
          <a:p>
            <a:pPr marL="0" indent="0" algn="l">
              <a:buNone/>
            </a:pPr>
            <a:r>
              <a:rPr lang="en-US" sz="1100" dirty="0">
                <a:solidFill>
                  <a:schemeClr val="tx1"/>
                </a:solidFill>
                <a:latin typeface="Courier New" pitchFamily="49" charset="0"/>
              </a:rPr>
              <a:t>pieces &lt;- split(</a:t>
            </a:r>
            <a:r>
              <a:rPr lang="en-US" sz="1100" dirty="0" err="1">
                <a:solidFill>
                  <a:schemeClr val="tx1"/>
                </a:solidFill>
                <a:latin typeface="Courier New" pitchFamily="49" charset="0"/>
              </a:rPr>
              <a:t>mydata</a:t>
            </a:r>
            <a:r>
              <a:rPr lang="en-US" sz="1100" dirty="0">
                <a:solidFill>
                  <a:schemeClr val="tx1"/>
                </a:solidFill>
                <a:latin typeface="Courier New" pitchFamily="49" charset="0"/>
              </a:rPr>
              <a:t>, list(</a:t>
            </a:r>
            <a:r>
              <a:rPr lang="en-US" sz="1100" dirty="0" err="1">
                <a:solidFill>
                  <a:schemeClr val="tx1"/>
                </a:solidFill>
                <a:latin typeface="Courier New" pitchFamily="49" charset="0"/>
              </a:rPr>
              <a:t>mydata$bucket</a:t>
            </a:r>
            <a:r>
              <a:rPr lang="en-US" sz="1100" dirty="0">
                <a:solidFill>
                  <a:schemeClr val="tx1"/>
                </a:solidFill>
                <a:latin typeface="Courier New" pitchFamily="49" charset="0"/>
              </a:rPr>
              <a:t>))</a:t>
            </a:r>
          </a:p>
          <a:p>
            <a:pPr marL="0" indent="0" algn="l">
              <a:buNone/>
            </a:pPr>
            <a:endParaRPr lang="en-US" sz="1100" dirty="0">
              <a:solidFill>
                <a:schemeClr val="tx1"/>
              </a:solidFill>
              <a:latin typeface="Courier New" pitchFamily="49" charset="0"/>
            </a:endParaRPr>
          </a:p>
          <a:p>
            <a:pPr marL="0" indent="0" algn="l">
              <a:buNone/>
            </a:pPr>
            <a:r>
              <a:rPr lang="en-US" sz="1100" dirty="0">
                <a:solidFill>
                  <a:schemeClr val="tx1"/>
                </a:solidFill>
                <a:latin typeface="Courier New" pitchFamily="49" charset="0"/>
              </a:rPr>
              <a:t># Apply</a:t>
            </a:r>
          </a:p>
          <a:p>
            <a:pPr marL="0" indent="0" algn="l">
              <a:buNone/>
            </a:pPr>
            <a:r>
              <a:rPr lang="en-US" sz="1100" dirty="0">
                <a:solidFill>
                  <a:schemeClr val="tx1"/>
                </a:solidFill>
                <a:latin typeface="Courier New" pitchFamily="49" charset="0"/>
              </a:rPr>
              <a:t>results &lt;- vector("list", length(pieces))</a:t>
            </a:r>
          </a:p>
          <a:p>
            <a:pPr marL="0" indent="0" algn="l">
              <a:buNone/>
            </a:pPr>
            <a:r>
              <a:rPr lang="en-US" sz="1100" dirty="0">
                <a:solidFill>
                  <a:schemeClr val="tx1"/>
                </a:solidFill>
                <a:latin typeface="Courier New" pitchFamily="49" charset="0"/>
              </a:rPr>
              <a:t>for(</a:t>
            </a:r>
            <a:r>
              <a:rPr lang="en-US" sz="1100" dirty="0" err="1">
                <a:solidFill>
                  <a:schemeClr val="tx1"/>
                </a:solidFill>
                <a:latin typeface="Courier New" pitchFamily="49" charset="0"/>
              </a:rPr>
              <a:t>i</a:t>
            </a:r>
            <a:r>
              <a:rPr lang="en-US" sz="1100" dirty="0">
                <a:solidFill>
                  <a:schemeClr val="tx1"/>
                </a:solidFill>
                <a:latin typeface="Courier New" pitchFamily="49" charset="0"/>
              </a:rPr>
              <a:t> in </a:t>
            </a:r>
            <a:r>
              <a:rPr lang="en-US" sz="1100" dirty="0" err="1">
                <a:solidFill>
                  <a:schemeClr val="tx1"/>
                </a:solidFill>
                <a:latin typeface="Courier New" pitchFamily="49" charset="0"/>
              </a:rPr>
              <a:t>seq_along</a:t>
            </a:r>
            <a:r>
              <a:rPr lang="en-US" sz="1100" dirty="0">
                <a:solidFill>
                  <a:schemeClr val="tx1"/>
                </a:solidFill>
                <a:latin typeface="Courier New" pitchFamily="49" charset="0"/>
              </a:rPr>
              <a:t>(pieces)) {</a:t>
            </a:r>
          </a:p>
          <a:p>
            <a:pPr marL="400050" lvl="1" indent="0" algn="l">
              <a:buNone/>
            </a:pPr>
            <a:r>
              <a:rPr lang="en-US" sz="1100" dirty="0">
                <a:solidFill>
                  <a:schemeClr val="tx1"/>
                </a:solidFill>
                <a:latin typeface="Courier New" pitchFamily="49" charset="0"/>
              </a:rPr>
              <a:t>piece &lt;- pieces[[</a:t>
            </a:r>
            <a:r>
              <a:rPr lang="en-US" sz="1100" dirty="0" err="1">
                <a:solidFill>
                  <a:schemeClr val="tx1"/>
                </a:solidFill>
                <a:latin typeface="Courier New" pitchFamily="49" charset="0"/>
              </a:rPr>
              <a:t>i</a:t>
            </a:r>
            <a:r>
              <a:rPr lang="en-US" sz="1100" dirty="0">
                <a:solidFill>
                  <a:schemeClr val="tx1"/>
                </a:solidFill>
                <a:latin typeface="Courier New" pitchFamily="49" charset="0"/>
              </a:rPr>
              <a:t>]]</a:t>
            </a:r>
          </a:p>
          <a:p>
            <a:pPr marL="400050" lvl="1" indent="0" algn="l">
              <a:buNone/>
            </a:pPr>
            <a:r>
              <a:rPr lang="en-US" sz="1100" dirty="0">
                <a:solidFill>
                  <a:schemeClr val="tx1"/>
                </a:solidFill>
                <a:latin typeface="Courier New" pitchFamily="49" charset="0"/>
              </a:rPr>
              <a:t>piece &lt;- transform(piece, </a:t>
            </a:r>
          </a:p>
          <a:p>
            <a:pPr marL="400050" lvl="1" indent="0" algn="l">
              <a:buNone/>
            </a:pPr>
            <a:r>
              <a:rPr lang="en-US" sz="1100" dirty="0">
                <a:solidFill>
                  <a:schemeClr val="tx1"/>
                </a:solidFill>
                <a:latin typeface="Courier New" pitchFamily="49" charset="0"/>
              </a:rPr>
              <a:t>	rank = rank(-</a:t>
            </a:r>
            <a:r>
              <a:rPr lang="en-US" sz="1100" dirty="0" err="1">
                <a:solidFill>
                  <a:schemeClr val="tx1"/>
                </a:solidFill>
                <a:latin typeface="Courier New" pitchFamily="49" charset="0"/>
              </a:rPr>
              <a:t>rankvar</a:t>
            </a:r>
            <a:r>
              <a:rPr lang="en-US" sz="1100" dirty="0">
                <a:solidFill>
                  <a:schemeClr val="tx1"/>
                </a:solidFill>
                <a:latin typeface="Courier New" pitchFamily="49" charset="0"/>
              </a:rPr>
              <a:t>, </a:t>
            </a:r>
            <a:r>
              <a:rPr lang="en-US" sz="1100" dirty="0" err="1">
                <a:solidFill>
                  <a:schemeClr val="tx1"/>
                </a:solidFill>
                <a:latin typeface="Courier New" pitchFamily="49" charset="0"/>
              </a:rPr>
              <a:t>ties.method</a:t>
            </a:r>
            <a:r>
              <a:rPr lang="en-US" sz="1100" dirty="0">
                <a:solidFill>
                  <a:schemeClr val="tx1"/>
                </a:solidFill>
                <a:latin typeface="Courier New" pitchFamily="49" charset="0"/>
              </a:rPr>
              <a:t> = 	"first"))</a:t>
            </a:r>
          </a:p>
          <a:p>
            <a:pPr marL="400050" lvl="1" indent="0" algn="l">
              <a:buNone/>
            </a:pPr>
            <a:r>
              <a:rPr lang="en-US" sz="1100" dirty="0">
                <a:solidFill>
                  <a:schemeClr val="tx1"/>
                </a:solidFill>
                <a:latin typeface="Courier New" pitchFamily="49" charset="0"/>
              </a:rPr>
              <a:t>results[[</a:t>
            </a:r>
            <a:r>
              <a:rPr lang="en-US" sz="1100" dirty="0" err="1">
                <a:solidFill>
                  <a:schemeClr val="tx1"/>
                </a:solidFill>
                <a:latin typeface="Courier New" pitchFamily="49" charset="0"/>
              </a:rPr>
              <a:t>i</a:t>
            </a:r>
            <a:r>
              <a:rPr lang="en-US" sz="1100" dirty="0">
                <a:solidFill>
                  <a:schemeClr val="tx1"/>
                </a:solidFill>
                <a:latin typeface="Courier New" pitchFamily="49" charset="0"/>
              </a:rPr>
              <a:t>]] &lt;- piece</a:t>
            </a:r>
          </a:p>
          <a:p>
            <a:pPr marL="0" indent="0" algn="l">
              <a:buNone/>
            </a:pPr>
            <a:r>
              <a:rPr lang="en-US" sz="1100" dirty="0">
                <a:solidFill>
                  <a:schemeClr val="tx1"/>
                </a:solidFill>
                <a:latin typeface="Courier New" pitchFamily="49" charset="0"/>
              </a:rPr>
              <a:t>}</a:t>
            </a:r>
          </a:p>
          <a:p>
            <a:pPr marL="0" indent="0" algn="l">
              <a:buNone/>
            </a:pPr>
            <a:endParaRPr lang="en-US" sz="1100" dirty="0">
              <a:solidFill>
                <a:schemeClr val="tx1"/>
              </a:solidFill>
              <a:latin typeface="Courier New" pitchFamily="49" charset="0"/>
            </a:endParaRPr>
          </a:p>
          <a:p>
            <a:pPr marL="0" indent="0" algn="l">
              <a:buNone/>
            </a:pPr>
            <a:r>
              <a:rPr lang="en-US" sz="1100" dirty="0">
                <a:solidFill>
                  <a:schemeClr val="tx1"/>
                </a:solidFill>
                <a:latin typeface="Courier New" pitchFamily="49" charset="0"/>
              </a:rPr>
              <a:t># Combine</a:t>
            </a:r>
          </a:p>
          <a:p>
            <a:pPr marL="0" indent="0" algn="l">
              <a:buNone/>
            </a:pPr>
            <a:r>
              <a:rPr lang="en-US" sz="1100" dirty="0">
                <a:solidFill>
                  <a:schemeClr val="tx1"/>
                </a:solidFill>
                <a:latin typeface="Courier New" pitchFamily="49" charset="0"/>
              </a:rPr>
              <a:t>result &lt;- </a:t>
            </a:r>
            <a:r>
              <a:rPr lang="en-US" sz="1100" dirty="0" err="1">
                <a:solidFill>
                  <a:schemeClr val="tx1"/>
                </a:solidFill>
                <a:latin typeface="Courier New" pitchFamily="49" charset="0"/>
              </a:rPr>
              <a:t>do.call</a:t>
            </a:r>
            <a:r>
              <a:rPr lang="en-US" sz="1100" dirty="0">
                <a:solidFill>
                  <a:schemeClr val="tx1"/>
                </a:solidFill>
                <a:latin typeface="Courier New" pitchFamily="49" charset="0"/>
              </a:rPr>
              <a:t>("</a:t>
            </a:r>
            <a:r>
              <a:rPr lang="en-US" sz="1100" dirty="0" err="1">
                <a:solidFill>
                  <a:schemeClr val="tx1"/>
                </a:solidFill>
                <a:latin typeface="Courier New" pitchFamily="49" charset="0"/>
              </a:rPr>
              <a:t>rbind</a:t>
            </a:r>
            <a:r>
              <a:rPr lang="en-US" sz="1100" dirty="0">
                <a:solidFill>
                  <a:schemeClr val="tx1"/>
                </a:solidFill>
                <a:latin typeface="Courier New" pitchFamily="49" charset="0"/>
              </a:rPr>
              <a:t>", results)</a:t>
            </a:r>
          </a:p>
        </p:txBody>
      </p:sp>
      <p:sp>
        <p:nvSpPr>
          <p:cNvPr id="8" name="Rectangle 7"/>
          <p:cNvSpPr/>
          <p:nvPr/>
        </p:nvSpPr>
        <p:spPr>
          <a:xfrm>
            <a:off x="4419600" y="2819400"/>
            <a:ext cx="4343400" cy="3505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100" dirty="0">
              <a:solidFill>
                <a:schemeClr val="tx1"/>
              </a:solidFill>
              <a:latin typeface="Courier New" pitchFamily="49" charset="0"/>
            </a:endParaRPr>
          </a:p>
          <a:p>
            <a:pPr algn="l"/>
            <a:r>
              <a:rPr lang="en-US" sz="1100" dirty="0">
                <a:solidFill>
                  <a:schemeClr val="tx1"/>
                </a:solidFill>
                <a:latin typeface="Courier New" pitchFamily="49" charset="0"/>
              </a:rPr>
              <a:t># Or equivalently</a:t>
            </a:r>
          </a:p>
          <a:p>
            <a:pPr algn="l"/>
            <a:r>
              <a:rPr lang="en-US" sz="1100" dirty="0" err="1">
                <a:solidFill>
                  <a:schemeClr val="tx1"/>
                </a:solidFill>
                <a:latin typeface="Courier New" pitchFamily="49" charset="0"/>
              </a:rPr>
              <a:t>mydata</a:t>
            </a:r>
            <a:r>
              <a:rPr lang="en-US" sz="1100" dirty="0">
                <a:solidFill>
                  <a:schemeClr val="tx1"/>
                </a:solidFill>
                <a:latin typeface="Courier New" pitchFamily="49" charset="0"/>
              </a:rPr>
              <a:t> &lt;- </a:t>
            </a:r>
            <a:r>
              <a:rPr lang="en-US" sz="1100" dirty="0" err="1">
                <a:solidFill>
                  <a:schemeClr val="tx1"/>
                </a:solidFill>
                <a:latin typeface="Courier New" pitchFamily="49" charset="0"/>
              </a:rPr>
              <a:t>ddply</a:t>
            </a:r>
            <a:r>
              <a:rPr lang="en-US" sz="1100" dirty="0">
                <a:solidFill>
                  <a:schemeClr val="tx1"/>
                </a:solidFill>
                <a:latin typeface="Courier New" pitchFamily="49" charset="0"/>
              </a:rPr>
              <a:t>(</a:t>
            </a:r>
            <a:r>
              <a:rPr lang="en-US" sz="1100" dirty="0" err="1">
                <a:solidFill>
                  <a:schemeClr val="tx1"/>
                </a:solidFill>
                <a:latin typeface="Courier New" pitchFamily="49" charset="0"/>
              </a:rPr>
              <a:t>mydata</a:t>
            </a:r>
            <a:r>
              <a:rPr lang="en-US" sz="1100" dirty="0">
                <a:solidFill>
                  <a:schemeClr val="tx1"/>
                </a:solidFill>
                <a:latin typeface="Courier New" pitchFamily="49" charset="0"/>
              </a:rPr>
              <a:t>, c(“bucket"), transform, </a:t>
            </a:r>
          </a:p>
          <a:p>
            <a:pPr algn="l"/>
            <a:r>
              <a:rPr lang="en-US" sz="1100" dirty="0">
                <a:solidFill>
                  <a:schemeClr val="tx1"/>
                </a:solidFill>
                <a:latin typeface="Courier New" pitchFamily="49" charset="0"/>
              </a:rPr>
              <a:t>	rank = rank(-</a:t>
            </a:r>
            <a:r>
              <a:rPr lang="en-US" sz="1100" dirty="0" err="1">
                <a:solidFill>
                  <a:schemeClr val="tx1"/>
                </a:solidFill>
                <a:latin typeface="Courier New" pitchFamily="49" charset="0"/>
              </a:rPr>
              <a:t>rankvar</a:t>
            </a:r>
            <a:r>
              <a:rPr lang="en-US" sz="1100" dirty="0">
                <a:solidFill>
                  <a:schemeClr val="tx1"/>
                </a:solidFill>
                <a:latin typeface="Courier New" pitchFamily="49" charset="0"/>
              </a:rPr>
              <a:t>, </a:t>
            </a:r>
          </a:p>
          <a:p>
            <a:pPr algn="l"/>
            <a:r>
              <a:rPr lang="en-US" sz="1100" dirty="0">
                <a:solidFill>
                  <a:schemeClr val="tx1"/>
                </a:solidFill>
                <a:latin typeface="Courier New" pitchFamily="49" charset="0"/>
              </a:rPr>
              <a:t>	</a:t>
            </a:r>
            <a:r>
              <a:rPr lang="en-US" sz="1100" dirty="0" err="1">
                <a:solidFill>
                  <a:schemeClr val="tx1"/>
                </a:solidFill>
                <a:latin typeface="Courier New" pitchFamily="49" charset="0"/>
              </a:rPr>
              <a:t>ties.method</a:t>
            </a:r>
            <a:r>
              <a:rPr lang="en-US" sz="1100" dirty="0">
                <a:solidFill>
                  <a:schemeClr val="tx1"/>
                </a:solidFill>
                <a:latin typeface="Courier New" pitchFamily="49" charset="0"/>
              </a:rPr>
              <a:t> = "first"))</a:t>
            </a:r>
          </a:p>
        </p:txBody>
      </p:sp>
      <p:sp>
        <p:nvSpPr>
          <p:cNvPr id="9" name="Down Arrow 8"/>
          <p:cNvSpPr/>
          <p:nvPr/>
        </p:nvSpPr>
        <p:spPr>
          <a:xfrm rot="10800000" flipH="1">
            <a:off x="7676160" y="3276599"/>
            <a:ext cx="629640" cy="100086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Title 1"/>
          <p:cNvSpPr txBox="1">
            <a:spLocks/>
          </p:cNvSpPr>
          <p:nvPr/>
        </p:nvSpPr>
        <p:spPr>
          <a:xfrm>
            <a:off x="4648199" y="4429869"/>
            <a:ext cx="3850575" cy="143753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71450" indent="-171450" algn="l">
              <a:buFont typeface="Arial" pitchFamily="34" charset="0"/>
              <a:buChar char="•"/>
            </a:pPr>
            <a:r>
              <a:rPr lang="en-US" sz="1600" dirty="0"/>
              <a:t>Use “</a:t>
            </a:r>
            <a:r>
              <a:rPr lang="en-US" sz="2000" b="1" dirty="0"/>
              <a:t>transform</a:t>
            </a:r>
            <a:r>
              <a:rPr lang="en-US" sz="1600" dirty="0"/>
              <a:t>” when the level of the data is not changing (e.g. rank, cumulative sum)</a:t>
            </a:r>
          </a:p>
          <a:p>
            <a:pPr marL="171450" indent="-171450" algn="l">
              <a:buFont typeface="Arial" pitchFamily="34" charset="0"/>
              <a:buChar char="•"/>
            </a:pPr>
            <a:r>
              <a:rPr lang="en-US" sz="1600" dirty="0"/>
              <a:t>Use “</a:t>
            </a:r>
            <a:r>
              <a:rPr lang="en-US" sz="2000" b="1" dirty="0" err="1"/>
              <a:t>summarise</a:t>
            </a:r>
            <a:r>
              <a:rPr lang="en-US" sz="1600" dirty="0"/>
              <a:t>” if reducing data to smaller level (e.g. sum, min, max)</a:t>
            </a:r>
          </a:p>
        </p:txBody>
      </p:sp>
      <p:sp>
        <p:nvSpPr>
          <p:cNvPr id="14" name="Rectangular Callout 13"/>
          <p:cNvSpPr/>
          <p:nvPr/>
        </p:nvSpPr>
        <p:spPr bwMode="auto">
          <a:xfrm>
            <a:off x="5715000" y="2438400"/>
            <a:ext cx="876300" cy="457200"/>
          </a:xfrm>
          <a:prstGeom prst="wedgeRectCallout">
            <a:avLst>
              <a:gd name="adj1" fmla="val -27609"/>
              <a:gd name="adj2" fmla="val 74188"/>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rPr>
              <a:t>Input</a:t>
            </a:r>
          </a:p>
        </p:txBody>
      </p:sp>
      <p:sp>
        <p:nvSpPr>
          <p:cNvPr id="15" name="Rectangular Callout 14"/>
          <p:cNvSpPr/>
          <p:nvPr/>
        </p:nvSpPr>
        <p:spPr bwMode="auto">
          <a:xfrm>
            <a:off x="6672448" y="2438400"/>
            <a:ext cx="876300" cy="457200"/>
          </a:xfrm>
          <a:prstGeom prst="wedgeRectCallout">
            <a:avLst>
              <a:gd name="adj1" fmla="val -27609"/>
              <a:gd name="adj2" fmla="val 74188"/>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How to split up</a:t>
            </a:r>
            <a:endParaRPr kumimoji="0" lang="en-US" sz="1000" b="0" i="0" u="none" strike="noStrike" cap="none" normalizeH="0" baseline="0" dirty="0">
              <a:ln>
                <a:noFill/>
              </a:ln>
              <a:solidFill>
                <a:schemeClr val="tx1"/>
              </a:solidFill>
              <a:effectLst/>
            </a:endParaRPr>
          </a:p>
        </p:txBody>
      </p:sp>
      <p:sp>
        <p:nvSpPr>
          <p:cNvPr id="16" name="Rectangular Callout 15"/>
          <p:cNvSpPr/>
          <p:nvPr/>
        </p:nvSpPr>
        <p:spPr bwMode="auto">
          <a:xfrm>
            <a:off x="7630390" y="2438400"/>
            <a:ext cx="1056409" cy="457200"/>
          </a:xfrm>
          <a:prstGeom prst="wedgeRectCallout">
            <a:avLst>
              <a:gd name="adj1" fmla="val -27609"/>
              <a:gd name="adj2" fmla="val 74188"/>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Function to apply to each piece</a:t>
            </a:r>
            <a:endParaRPr kumimoji="0" lang="en-US" sz="1000" b="0" i="0" u="none" strike="noStrike" cap="none" normalizeH="0" baseline="0" dirty="0">
              <a:ln>
                <a:noFill/>
              </a:ln>
              <a:solidFill>
                <a:schemeClr val="tx1"/>
              </a:solidFill>
              <a:effectLst/>
            </a:endParaRPr>
          </a:p>
        </p:txBody>
      </p:sp>
      <p:sp>
        <p:nvSpPr>
          <p:cNvPr id="17" name="Rectangular Callout 16"/>
          <p:cNvSpPr/>
          <p:nvPr/>
        </p:nvSpPr>
        <p:spPr bwMode="auto">
          <a:xfrm>
            <a:off x="4677394" y="3962400"/>
            <a:ext cx="1056409" cy="457200"/>
          </a:xfrm>
          <a:prstGeom prst="wedgeRectCallout">
            <a:avLst>
              <a:gd name="adj1" fmla="val 22977"/>
              <a:gd name="adj2" fmla="val -68669"/>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2</a:t>
            </a:r>
            <a:r>
              <a:rPr lang="en-US" sz="1000" baseline="30000" dirty="0"/>
              <a:t>nd</a:t>
            </a:r>
            <a:r>
              <a:rPr lang="en-US" sz="1000" dirty="0"/>
              <a:t> argument to transform</a:t>
            </a:r>
            <a:endParaRPr kumimoji="0" lang="en-US" sz="1000" b="0" i="0" u="none" strike="noStrike" cap="none" normalizeH="0" baseline="0" dirty="0">
              <a:ln>
                <a:noFill/>
              </a:ln>
              <a:solidFill>
                <a:schemeClr val="tx1"/>
              </a:solidFill>
              <a:effectLst/>
            </a:endParaRPr>
          </a:p>
        </p:txBody>
      </p:sp>
      <p:sp>
        <p:nvSpPr>
          <p:cNvPr id="18" name="Rectangular Callout 17"/>
          <p:cNvSpPr/>
          <p:nvPr/>
        </p:nvSpPr>
        <p:spPr bwMode="auto">
          <a:xfrm>
            <a:off x="4767448" y="2438400"/>
            <a:ext cx="876300" cy="457200"/>
          </a:xfrm>
          <a:prstGeom prst="wedgeRectCallout">
            <a:avLst>
              <a:gd name="adj1" fmla="val 32018"/>
              <a:gd name="adj2" fmla="val 7159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err="1"/>
              <a:t>d</a:t>
            </a:r>
            <a:r>
              <a:rPr kumimoji="0" lang="en-US" sz="1000" b="0" i="0" u="none" strike="noStrike" cap="none" normalizeH="0" baseline="0" dirty="0" err="1">
                <a:ln>
                  <a:noFill/>
                </a:ln>
                <a:solidFill>
                  <a:schemeClr val="tx1"/>
                </a:solidFill>
                <a:effectLst/>
                <a:latin typeface="Arial" charset="0"/>
              </a:rPr>
              <a:t>dply</a:t>
            </a:r>
            <a:r>
              <a:rPr lang="en-US" sz="1000" dirty="0"/>
              <a:t> from </a:t>
            </a:r>
            <a:r>
              <a:rPr lang="en-US" sz="1000" dirty="0" err="1"/>
              <a:t>plyr</a:t>
            </a:r>
            <a:r>
              <a:rPr lang="en-US" sz="1000" dirty="0"/>
              <a:t> package</a:t>
            </a:r>
            <a:endParaRPr kumimoji="0" lang="en-US" sz="1000" b="0" i="0" u="none" strike="noStrike" cap="none" normalizeH="0" baseline="0" dirty="0">
              <a:ln>
                <a:noFill/>
              </a:ln>
              <a:solidFill>
                <a:schemeClr val="tx1"/>
              </a:solidFill>
              <a:effectLst/>
              <a:latin typeface="Arial" charset="0"/>
            </a:endParaRPr>
          </a:p>
        </p:txBody>
      </p:sp>
      <p:sp>
        <p:nvSpPr>
          <p:cNvPr id="19" name="Isosceles Triangle 18"/>
          <p:cNvSpPr/>
          <p:nvPr/>
        </p:nvSpPr>
        <p:spPr bwMode="auto">
          <a:xfrm rot="5400000">
            <a:off x="2971800" y="4457700"/>
            <a:ext cx="2895600" cy="2286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0"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spTree>
    <p:extLst>
      <p:ext uri="{BB962C8B-B14F-4D97-AF65-F5344CB8AC3E}">
        <p14:creationId xmlns:p14="http://schemas.microsoft.com/office/powerpoint/2010/main" val="38453983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284024"/>
            <a:ext cx="8275637" cy="686079"/>
          </a:xfrm>
        </p:spPr>
        <p:txBody>
          <a:bodyPr/>
          <a:lstStyle/>
          <a:p>
            <a:r>
              <a:rPr lang="en-US" dirty="0"/>
              <a:t>The </a:t>
            </a:r>
            <a:r>
              <a:rPr lang="en-US" i="1" dirty="0"/>
              <a:t>reshape</a:t>
            </a:r>
            <a:r>
              <a:rPr lang="en-US" dirty="0"/>
              <a:t> package assists with normalization and de-normalization transformations</a:t>
            </a:r>
          </a:p>
        </p:txBody>
      </p:sp>
      <p:sp>
        <p:nvSpPr>
          <p:cNvPr id="20"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R Basics</a:t>
            </a:r>
          </a:p>
        </p:txBody>
      </p:sp>
      <p:graphicFrame>
        <p:nvGraphicFramePr>
          <p:cNvPr id="11" name="Table 10"/>
          <p:cNvGraphicFramePr>
            <a:graphicFrameLocks noGrp="1"/>
          </p:cNvGraphicFramePr>
          <p:nvPr>
            <p:extLst>
              <p:ext uri="{D42A27DB-BD31-4B8C-83A1-F6EECF244321}">
                <p14:modId xmlns:p14="http://schemas.microsoft.com/office/powerpoint/2010/main" val="2342752459"/>
              </p:ext>
            </p:extLst>
          </p:nvPr>
        </p:nvGraphicFramePr>
        <p:xfrm>
          <a:off x="838200" y="3420490"/>
          <a:ext cx="3543300" cy="1127760"/>
        </p:xfrm>
        <a:graphic>
          <a:graphicData uri="http://schemas.openxmlformats.org/drawingml/2006/table">
            <a:tbl>
              <a:tblPr firstRow="1" bandRow="1">
                <a:tableStyleId>{5C22544A-7EE6-4342-B048-85BDC9FD1C3A}</a:tableStyleId>
              </a:tblPr>
              <a:tblGrid>
                <a:gridCol w="485775">
                  <a:extLst>
                    <a:ext uri="{9D8B030D-6E8A-4147-A177-3AD203B41FA5}">
                      <a16:colId xmlns:a16="http://schemas.microsoft.com/office/drawing/2014/main" val="20000"/>
                    </a:ext>
                  </a:extLst>
                </a:gridCol>
                <a:gridCol w="1019175">
                  <a:extLst>
                    <a:ext uri="{9D8B030D-6E8A-4147-A177-3AD203B41FA5}">
                      <a16:colId xmlns:a16="http://schemas.microsoft.com/office/drawing/2014/main" val="20001"/>
                    </a:ext>
                  </a:extLst>
                </a:gridCol>
                <a:gridCol w="1019175">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tblGrid>
              <a:tr h="0">
                <a:tc>
                  <a:txBody>
                    <a:bodyPr/>
                    <a:lstStyle/>
                    <a:p>
                      <a:pPr algn="ctr"/>
                      <a:r>
                        <a:rPr lang="en-US" sz="1000" dirty="0">
                          <a:latin typeface="+mj-lt"/>
                        </a:rPr>
                        <a:t>Id</a:t>
                      </a:r>
                    </a:p>
                  </a:txBody>
                  <a:tcPr/>
                </a:tc>
                <a:tc>
                  <a:txBody>
                    <a:bodyPr/>
                    <a:lstStyle/>
                    <a:p>
                      <a:pPr algn="ctr"/>
                      <a:r>
                        <a:rPr lang="en-US" sz="1000" dirty="0">
                          <a:latin typeface="+mj-lt"/>
                        </a:rPr>
                        <a:t>Sales Today</a:t>
                      </a:r>
                    </a:p>
                  </a:txBody>
                  <a:tcPr/>
                </a:tc>
                <a:tc>
                  <a:txBody>
                    <a:bodyPr/>
                    <a:lstStyle/>
                    <a:p>
                      <a:pPr algn="ctr"/>
                      <a:r>
                        <a:rPr lang="en-US" sz="1000" dirty="0">
                          <a:latin typeface="+mj-lt"/>
                        </a:rPr>
                        <a:t>Sales Yesterday</a:t>
                      </a:r>
                    </a:p>
                  </a:txBody>
                  <a:tcPr/>
                </a:tc>
                <a:tc>
                  <a:txBody>
                    <a:bodyPr/>
                    <a:lstStyle/>
                    <a:p>
                      <a:pPr algn="ctr"/>
                      <a:r>
                        <a:rPr lang="en-US" sz="1000" dirty="0">
                          <a:latin typeface="+mj-lt"/>
                        </a:rPr>
                        <a:t>Sales Two Days Ago</a:t>
                      </a:r>
                    </a:p>
                  </a:txBody>
                  <a:tcPr/>
                </a:tc>
                <a:extLst>
                  <a:ext uri="{0D108BD9-81ED-4DB2-BD59-A6C34878D82A}">
                    <a16:rowId xmlns:a16="http://schemas.microsoft.com/office/drawing/2014/main" val="10000"/>
                  </a:ext>
                </a:extLst>
              </a:tr>
              <a:tr h="0">
                <a:tc>
                  <a:txBody>
                    <a:bodyPr/>
                    <a:lstStyle/>
                    <a:p>
                      <a:pPr algn="ctr"/>
                      <a:r>
                        <a:rPr lang="en-US" sz="1000" dirty="0">
                          <a:latin typeface="+mj-lt"/>
                        </a:rPr>
                        <a:t>A</a:t>
                      </a:r>
                    </a:p>
                  </a:txBody>
                  <a:tcPr/>
                </a:tc>
                <a:tc>
                  <a:txBody>
                    <a:bodyPr/>
                    <a:lstStyle/>
                    <a:p>
                      <a:pPr algn="ctr"/>
                      <a:r>
                        <a:rPr lang="en-US" sz="1000" dirty="0">
                          <a:latin typeface="+mj-lt"/>
                        </a:rPr>
                        <a:t>10</a:t>
                      </a:r>
                    </a:p>
                  </a:txBody>
                  <a:tcPr/>
                </a:tc>
                <a:tc>
                  <a:txBody>
                    <a:bodyPr/>
                    <a:lstStyle/>
                    <a:p>
                      <a:pPr algn="ctr"/>
                      <a:r>
                        <a:rPr lang="en-US" sz="1000" dirty="0">
                          <a:latin typeface="+mj-lt"/>
                        </a:rPr>
                        <a:t>8</a:t>
                      </a:r>
                    </a:p>
                  </a:txBody>
                  <a:tcPr/>
                </a:tc>
                <a:tc>
                  <a:txBody>
                    <a:bodyPr/>
                    <a:lstStyle/>
                    <a:p>
                      <a:pPr algn="ctr"/>
                      <a:r>
                        <a:rPr lang="en-US" sz="1000" dirty="0">
                          <a:latin typeface="+mj-lt"/>
                        </a:rPr>
                        <a:t>7</a:t>
                      </a:r>
                    </a:p>
                  </a:txBody>
                  <a:tcPr/>
                </a:tc>
                <a:extLst>
                  <a:ext uri="{0D108BD9-81ED-4DB2-BD59-A6C34878D82A}">
                    <a16:rowId xmlns:a16="http://schemas.microsoft.com/office/drawing/2014/main" val="10001"/>
                  </a:ext>
                </a:extLst>
              </a:tr>
              <a:tr h="0">
                <a:tc>
                  <a:txBody>
                    <a:bodyPr/>
                    <a:lstStyle/>
                    <a:p>
                      <a:pPr algn="ctr"/>
                      <a:r>
                        <a:rPr lang="en-US" sz="1000" dirty="0">
                          <a:latin typeface="+mj-lt"/>
                        </a:rPr>
                        <a:t>B</a:t>
                      </a:r>
                    </a:p>
                  </a:txBody>
                  <a:tcPr/>
                </a:tc>
                <a:tc>
                  <a:txBody>
                    <a:bodyPr/>
                    <a:lstStyle/>
                    <a:p>
                      <a:pPr algn="ctr"/>
                      <a:r>
                        <a:rPr lang="en-US" sz="1000" dirty="0">
                          <a:latin typeface="+mj-lt"/>
                        </a:rPr>
                        <a:t>20</a:t>
                      </a:r>
                    </a:p>
                  </a:txBody>
                  <a:tcPr/>
                </a:tc>
                <a:tc>
                  <a:txBody>
                    <a:bodyPr/>
                    <a:lstStyle/>
                    <a:p>
                      <a:pPr algn="ctr"/>
                      <a:r>
                        <a:rPr lang="en-US" sz="1000" dirty="0">
                          <a:latin typeface="+mj-lt"/>
                        </a:rPr>
                        <a:t>40</a:t>
                      </a:r>
                    </a:p>
                  </a:txBody>
                  <a:tcPr/>
                </a:tc>
                <a:tc>
                  <a:txBody>
                    <a:bodyPr/>
                    <a:lstStyle/>
                    <a:p>
                      <a:pPr algn="ctr"/>
                      <a:r>
                        <a:rPr lang="en-US" sz="1000" dirty="0">
                          <a:latin typeface="+mj-lt"/>
                        </a:rPr>
                        <a:t>42</a:t>
                      </a:r>
                    </a:p>
                  </a:txBody>
                  <a:tcPr/>
                </a:tc>
                <a:extLst>
                  <a:ext uri="{0D108BD9-81ED-4DB2-BD59-A6C34878D82A}">
                    <a16:rowId xmlns:a16="http://schemas.microsoft.com/office/drawing/2014/main" val="10002"/>
                  </a:ext>
                </a:extLst>
              </a:tr>
              <a:tr h="0">
                <a:tc>
                  <a:txBody>
                    <a:bodyPr/>
                    <a:lstStyle/>
                    <a:p>
                      <a:pPr algn="ctr"/>
                      <a:r>
                        <a:rPr lang="en-US" sz="1000" dirty="0">
                          <a:latin typeface="+mj-lt"/>
                        </a:rPr>
                        <a:t>C</a:t>
                      </a:r>
                    </a:p>
                  </a:txBody>
                  <a:tcPr/>
                </a:tc>
                <a:tc>
                  <a:txBody>
                    <a:bodyPr/>
                    <a:lstStyle/>
                    <a:p>
                      <a:pPr algn="ctr"/>
                      <a:r>
                        <a:rPr lang="en-US" sz="1000" dirty="0">
                          <a:latin typeface="+mj-lt"/>
                        </a:rPr>
                        <a:t>3</a:t>
                      </a:r>
                    </a:p>
                  </a:txBody>
                  <a:tcPr/>
                </a:tc>
                <a:tc>
                  <a:txBody>
                    <a:bodyPr/>
                    <a:lstStyle/>
                    <a:p>
                      <a:pPr algn="ctr"/>
                      <a:r>
                        <a:rPr lang="en-US" sz="1000" dirty="0">
                          <a:latin typeface="+mj-lt"/>
                        </a:rPr>
                        <a:t>19</a:t>
                      </a:r>
                    </a:p>
                  </a:txBody>
                  <a:tcPr/>
                </a:tc>
                <a:tc>
                  <a:txBody>
                    <a:bodyPr/>
                    <a:lstStyle/>
                    <a:p>
                      <a:pPr algn="ctr"/>
                      <a:r>
                        <a:rPr lang="en-US" sz="1000" dirty="0">
                          <a:latin typeface="+mj-lt"/>
                        </a:rPr>
                        <a:t>8</a:t>
                      </a:r>
                    </a:p>
                  </a:txBody>
                  <a:tcPr/>
                </a:tc>
                <a:extLst>
                  <a:ext uri="{0D108BD9-81ED-4DB2-BD59-A6C34878D82A}">
                    <a16:rowId xmlns:a16="http://schemas.microsoft.com/office/drawing/2014/main" val="10003"/>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93713152"/>
              </p:ext>
            </p:extLst>
          </p:nvPr>
        </p:nvGraphicFramePr>
        <p:xfrm>
          <a:off x="5029200" y="2719450"/>
          <a:ext cx="3048000" cy="24384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1996152">
                  <a:extLst>
                    <a:ext uri="{9D8B030D-6E8A-4147-A177-3AD203B41FA5}">
                      <a16:colId xmlns:a16="http://schemas.microsoft.com/office/drawing/2014/main" val="20001"/>
                    </a:ext>
                  </a:extLst>
                </a:gridCol>
                <a:gridCol w="594648">
                  <a:extLst>
                    <a:ext uri="{9D8B030D-6E8A-4147-A177-3AD203B41FA5}">
                      <a16:colId xmlns:a16="http://schemas.microsoft.com/office/drawing/2014/main" val="20002"/>
                    </a:ext>
                  </a:extLst>
                </a:gridCol>
              </a:tblGrid>
              <a:tr h="228600">
                <a:tc>
                  <a:txBody>
                    <a:bodyPr/>
                    <a:lstStyle/>
                    <a:p>
                      <a:pPr algn="ctr"/>
                      <a:r>
                        <a:rPr lang="en-US" sz="1000" dirty="0"/>
                        <a:t>Id</a:t>
                      </a:r>
                    </a:p>
                  </a:txBody>
                  <a:tcPr/>
                </a:tc>
                <a:tc>
                  <a:txBody>
                    <a:bodyPr/>
                    <a:lstStyle/>
                    <a:p>
                      <a:pPr algn="ctr"/>
                      <a:r>
                        <a:rPr lang="en-US" sz="1000" dirty="0"/>
                        <a:t>Time</a:t>
                      </a:r>
                    </a:p>
                  </a:txBody>
                  <a:tcPr/>
                </a:tc>
                <a:tc>
                  <a:txBody>
                    <a:bodyPr/>
                    <a:lstStyle/>
                    <a:p>
                      <a:pPr algn="ctr"/>
                      <a:r>
                        <a:rPr lang="en-US" sz="1000" dirty="0"/>
                        <a:t>Sales</a:t>
                      </a:r>
                    </a:p>
                  </a:txBody>
                  <a:tcPr/>
                </a:tc>
                <a:extLst>
                  <a:ext uri="{0D108BD9-81ED-4DB2-BD59-A6C34878D82A}">
                    <a16:rowId xmlns:a16="http://schemas.microsoft.com/office/drawing/2014/main" val="10000"/>
                  </a:ext>
                </a:extLst>
              </a:tr>
              <a:tr h="228600">
                <a:tc>
                  <a:txBody>
                    <a:bodyPr/>
                    <a:lstStyle/>
                    <a:p>
                      <a:pPr algn="ctr"/>
                      <a:r>
                        <a:rPr lang="en-US" sz="1000" dirty="0"/>
                        <a:t>A</a:t>
                      </a:r>
                    </a:p>
                  </a:txBody>
                  <a:tcPr/>
                </a:tc>
                <a:tc>
                  <a:txBody>
                    <a:bodyPr/>
                    <a:lstStyle/>
                    <a:p>
                      <a:pPr algn="ctr"/>
                      <a:r>
                        <a:rPr lang="en-US" sz="1000" dirty="0"/>
                        <a:t>Sales</a:t>
                      </a:r>
                      <a:r>
                        <a:rPr lang="en-US" sz="1000" baseline="0" dirty="0"/>
                        <a:t> Today</a:t>
                      </a:r>
                      <a:endParaRPr lang="en-US" sz="1000" dirty="0"/>
                    </a:p>
                  </a:txBody>
                  <a:tcPr/>
                </a:tc>
                <a:tc>
                  <a:txBody>
                    <a:bodyPr/>
                    <a:lstStyle/>
                    <a:p>
                      <a:pPr algn="ctr"/>
                      <a:r>
                        <a:rPr lang="en-US" sz="1000" dirty="0"/>
                        <a:t>10</a:t>
                      </a:r>
                    </a:p>
                  </a:txBody>
                  <a:tcPr/>
                </a:tc>
                <a:extLst>
                  <a:ext uri="{0D108BD9-81ED-4DB2-BD59-A6C34878D82A}">
                    <a16:rowId xmlns:a16="http://schemas.microsoft.com/office/drawing/2014/main" val="10001"/>
                  </a:ext>
                </a:extLst>
              </a:tr>
              <a:tr h="228600">
                <a:tc>
                  <a:txBody>
                    <a:bodyPr/>
                    <a:lstStyle/>
                    <a:p>
                      <a:pPr algn="ctr"/>
                      <a:r>
                        <a:rPr lang="en-US" sz="1000" dirty="0"/>
                        <a:t>A</a:t>
                      </a:r>
                    </a:p>
                  </a:txBody>
                  <a:tcPr/>
                </a:tc>
                <a:tc>
                  <a:txBody>
                    <a:bodyPr/>
                    <a:lstStyle/>
                    <a:p>
                      <a:pPr algn="ctr"/>
                      <a:r>
                        <a:rPr lang="en-US" sz="1000" dirty="0"/>
                        <a:t>Sales Yesterday</a:t>
                      </a:r>
                    </a:p>
                  </a:txBody>
                  <a:tcPr/>
                </a:tc>
                <a:tc>
                  <a:txBody>
                    <a:bodyPr/>
                    <a:lstStyle/>
                    <a:p>
                      <a:pPr algn="ctr"/>
                      <a:r>
                        <a:rPr lang="en-US" sz="1000" dirty="0"/>
                        <a:t>8</a:t>
                      </a:r>
                    </a:p>
                  </a:txBody>
                  <a:tcPr/>
                </a:tc>
                <a:extLst>
                  <a:ext uri="{0D108BD9-81ED-4DB2-BD59-A6C34878D82A}">
                    <a16:rowId xmlns:a16="http://schemas.microsoft.com/office/drawing/2014/main" val="10002"/>
                  </a:ext>
                </a:extLst>
              </a:tr>
              <a:tr h="228600">
                <a:tc>
                  <a:txBody>
                    <a:bodyPr/>
                    <a:lstStyle/>
                    <a:p>
                      <a:pPr algn="ctr"/>
                      <a:r>
                        <a:rPr lang="en-US" sz="1000" dirty="0"/>
                        <a:t>A</a:t>
                      </a:r>
                    </a:p>
                  </a:txBody>
                  <a:tcPr/>
                </a:tc>
                <a:tc>
                  <a:txBody>
                    <a:bodyPr/>
                    <a:lstStyle/>
                    <a:p>
                      <a:pPr algn="ctr"/>
                      <a:r>
                        <a:rPr lang="en-US" sz="1000" dirty="0"/>
                        <a:t>Sales Two Days Ago</a:t>
                      </a:r>
                    </a:p>
                  </a:txBody>
                  <a:tcPr/>
                </a:tc>
                <a:tc>
                  <a:txBody>
                    <a:bodyPr/>
                    <a:lstStyle/>
                    <a:p>
                      <a:pPr algn="ctr"/>
                      <a:r>
                        <a:rPr lang="en-US" sz="1000" dirty="0"/>
                        <a:t>7</a:t>
                      </a:r>
                    </a:p>
                  </a:txBody>
                  <a:tcPr/>
                </a:tc>
                <a:extLst>
                  <a:ext uri="{0D108BD9-81ED-4DB2-BD59-A6C34878D82A}">
                    <a16:rowId xmlns:a16="http://schemas.microsoft.com/office/drawing/2014/main" val="10003"/>
                  </a:ext>
                </a:extLst>
              </a:tr>
              <a:tr h="228600">
                <a:tc>
                  <a:txBody>
                    <a:bodyPr/>
                    <a:lstStyle/>
                    <a:p>
                      <a:pPr algn="ctr"/>
                      <a:r>
                        <a:rPr lang="en-US" sz="1000" dirty="0"/>
                        <a:t>B</a:t>
                      </a:r>
                    </a:p>
                  </a:txBody>
                  <a:tcPr/>
                </a:tc>
                <a:tc>
                  <a:txBody>
                    <a:bodyPr/>
                    <a:lstStyle/>
                    <a:p>
                      <a:pPr algn="ctr"/>
                      <a:r>
                        <a:rPr lang="en-US" sz="1000" dirty="0"/>
                        <a:t>Sales</a:t>
                      </a:r>
                      <a:r>
                        <a:rPr lang="en-US" sz="1000" baseline="0" dirty="0"/>
                        <a:t> Today</a:t>
                      </a:r>
                      <a:endParaRPr lang="en-US" sz="1000" dirty="0"/>
                    </a:p>
                  </a:txBody>
                  <a:tcPr/>
                </a:tc>
                <a:tc>
                  <a:txBody>
                    <a:bodyPr/>
                    <a:lstStyle/>
                    <a:p>
                      <a:pPr algn="ctr"/>
                      <a:r>
                        <a:rPr lang="en-US" sz="1000" dirty="0"/>
                        <a:t>20</a:t>
                      </a:r>
                    </a:p>
                  </a:txBody>
                  <a:tcPr/>
                </a:tc>
                <a:extLst>
                  <a:ext uri="{0D108BD9-81ED-4DB2-BD59-A6C34878D82A}">
                    <a16:rowId xmlns:a16="http://schemas.microsoft.com/office/drawing/2014/main" val="10004"/>
                  </a:ext>
                </a:extLst>
              </a:tr>
              <a:tr h="228600">
                <a:tc>
                  <a:txBody>
                    <a:bodyPr/>
                    <a:lstStyle/>
                    <a:p>
                      <a:pPr algn="ctr"/>
                      <a:r>
                        <a:rPr lang="en-US" sz="1000" dirty="0"/>
                        <a:t>B</a:t>
                      </a:r>
                    </a:p>
                  </a:txBody>
                  <a:tcPr/>
                </a:tc>
                <a:tc>
                  <a:txBody>
                    <a:bodyPr/>
                    <a:lstStyle/>
                    <a:p>
                      <a:pPr algn="ctr"/>
                      <a:r>
                        <a:rPr lang="en-US" sz="1000" dirty="0"/>
                        <a:t>Sales Yesterday</a:t>
                      </a:r>
                    </a:p>
                  </a:txBody>
                  <a:tcPr/>
                </a:tc>
                <a:tc>
                  <a:txBody>
                    <a:bodyPr/>
                    <a:lstStyle/>
                    <a:p>
                      <a:pPr algn="ctr"/>
                      <a:r>
                        <a:rPr lang="en-US" sz="1000" dirty="0"/>
                        <a:t>40</a:t>
                      </a:r>
                    </a:p>
                  </a:txBody>
                  <a:tcPr/>
                </a:tc>
                <a:extLst>
                  <a:ext uri="{0D108BD9-81ED-4DB2-BD59-A6C34878D82A}">
                    <a16:rowId xmlns:a16="http://schemas.microsoft.com/office/drawing/2014/main" val="10005"/>
                  </a:ext>
                </a:extLst>
              </a:tr>
              <a:tr h="228600">
                <a:tc>
                  <a:txBody>
                    <a:bodyPr/>
                    <a:lstStyle/>
                    <a:p>
                      <a:pPr algn="ctr"/>
                      <a:r>
                        <a:rPr lang="en-US" sz="1000" dirty="0"/>
                        <a:t>B</a:t>
                      </a:r>
                    </a:p>
                  </a:txBody>
                  <a:tcPr/>
                </a:tc>
                <a:tc>
                  <a:txBody>
                    <a:bodyPr/>
                    <a:lstStyle/>
                    <a:p>
                      <a:pPr algn="ctr"/>
                      <a:r>
                        <a:rPr lang="en-US" sz="1000" dirty="0"/>
                        <a:t>Sales Two Days Ago</a:t>
                      </a:r>
                    </a:p>
                  </a:txBody>
                  <a:tcPr/>
                </a:tc>
                <a:tc>
                  <a:txBody>
                    <a:bodyPr/>
                    <a:lstStyle/>
                    <a:p>
                      <a:pPr algn="ctr"/>
                      <a:r>
                        <a:rPr lang="en-US" sz="1000" dirty="0"/>
                        <a:t>42</a:t>
                      </a:r>
                    </a:p>
                  </a:txBody>
                  <a:tcPr/>
                </a:tc>
                <a:extLst>
                  <a:ext uri="{0D108BD9-81ED-4DB2-BD59-A6C34878D82A}">
                    <a16:rowId xmlns:a16="http://schemas.microsoft.com/office/drawing/2014/main" val="10006"/>
                  </a:ext>
                </a:extLst>
              </a:tr>
              <a:tr h="228600">
                <a:tc>
                  <a:txBody>
                    <a:bodyPr/>
                    <a:lstStyle/>
                    <a:p>
                      <a:pPr algn="ctr"/>
                      <a:r>
                        <a:rPr lang="en-US" sz="1000" dirty="0"/>
                        <a:t>C</a:t>
                      </a:r>
                    </a:p>
                  </a:txBody>
                  <a:tcPr/>
                </a:tc>
                <a:tc>
                  <a:txBody>
                    <a:bodyPr/>
                    <a:lstStyle/>
                    <a:p>
                      <a:pPr algn="ctr"/>
                      <a:r>
                        <a:rPr lang="en-US" sz="1000" dirty="0"/>
                        <a:t>Sales</a:t>
                      </a:r>
                      <a:r>
                        <a:rPr lang="en-US" sz="1000" baseline="0" dirty="0"/>
                        <a:t> Today</a:t>
                      </a:r>
                      <a:endParaRPr lang="en-US" sz="1000" dirty="0"/>
                    </a:p>
                  </a:txBody>
                  <a:tcPr/>
                </a:tc>
                <a:tc>
                  <a:txBody>
                    <a:bodyPr/>
                    <a:lstStyle/>
                    <a:p>
                      <a:pPr algn="ctr"/>
                      <a:r>
                        <a:rPr lang="en-US" sz="1000" dirty="0"/>
                        <a:t>3</a:t>
                      </a:r>
                    </a:p>
                  </a:txBody>
                  <a:tcPr/>
                </a:tc>
                <a:extLst>
                  <a:ext uri="{0D108BD9-81ED-4DB2-BD59-A6C34878D82A}">
                    <a16:rowId xmlns:a16="http://schemas.microsoft.com/office/drawing/2014/main" val="10007"/>
                  </a:ext>
                </a:extLst>
              </a:tr>
              <a:tr h="228600">
                <a:tc>
                  <a:txBody>
                    <a:bodyPr/>
                    <a:lstStyle/>
                    <a:p>
                      <a:pPr algn="ctr"/>
                      <a:r>
                        <a:rPr lang="en-US" sz="1000" dirty="0"/>
                        <a:t>C</a:t>
                      </a:r>
                    </a:p>
                  </a:txBody>
                  <a:tcPr/>
                </a:tc>
                <a:tc>
                  <a:txBody>
                    <a:bodyPr/>
                    <a:lstStyle/>
                    <a:p>
                      <a:pPr algn="ctr"/>
                      <a:r>
                        <a:rPr lang="en-US" sz="1000" dirty="0"/>
                        <a:t>Sales Yesterday</a:t>
                      </a:r>
                    </a:p>
                  </a:txBody>
                  <a:tcPr/>
                </a:tc>
                <a:tc>
                  <a:txBody>
                    <a:bodyPr/>
                    <a:lstStyle/>
                    <a:p>
                      <a:pPr algn="ctr"/>
                      <a:r>
                        <a:rPr lang="en-US" sz="1000" dirty="0"/>
                        <a:t>19</a:t>
                      </a:r>
                    </a:p>
                  </a:txBody>
                  <a:tcPr/>
                </a:tc>
                <a:extLst>
                  <a:ext uri="{0D108BD9-81ED-4DB2-BD59-A6C34878D82A}">
                    <a16:rowId xmlns:a16="http://schemas.microsoft.com/office/drawing/2014/main" val="10008"/>
                  </a:ext>
                </a:extLst>
              </a:tr>
              <a:tr h="228600">
                <a:tc>
                  <a:txBody>
                    <a:bodyPr/>
                    <a:lstStyle/>
                    <a:p>
                      <a:pPr algn="ctr"/>
                      <a:r>
                        <a:rPr lang="en-US" sz="1000" dirty="0"/>
                        <a:t>C</a:t>
                      </a:r>
                    </a:p>
                  </a:txBody>
                  <a:tcPr/>
                </a:tc>
                <a:tc>
                  <a:txBody>
                    <a:bodyPr/>
                    <a:lstStyle/>
                    <a:p>
                      <a:pPr algn="ctr"/>
                      <a:r>
                        <a:rPr lang="en-US" sz="1000" dirty="0"/>
                        <a:t>Sales Two Days Ago</a:t>
                      </a:r>
                    </a:p>
                  </a:txBody>
                  <a:tcPr/>
                </a:tc>
                <a:tc>
                  <a:txBody>
                    <a:bodyPr/>
                    <a:lstStyle/>
                    <a:p>
                      <a:pPr algn="ctr"/>
                      <a:r>
                        <a:rPr lang="en-US" sz="1000" dirty="0"/>
                        <a:t>8</a:t>
                      </a:r>
                    </a:p>
                  </a:txBody>
                  <a:tcPr/>
                </a:tc>
                <a:extLst>
                  <a:ext uri="{0D108BD9-81ED-4DB2-BD59-A6C34878D82A}">
                    <a16:rowId xmlns:a16="http://schemas.microsoft.com/office/drawing/2014/main" val="10009"/>
                  </a:ext>
                </a:extLst>
              </a:tr>
            </a:tbl>
          </a:graphicData>
        </a:graphic>
      </p:graphicFrame>
      <p:cxnSp>
        <p:nvCxnSpPr>
          <p:cNvPr id="27" name="Elbow Connector 26"/>
          <p:cNvCxnSpPr>
            <a:stCxn id="11" idx="0"/>
            <a:endCxn id="24" idx="0"/>
          </p:cNvCxnSpPr>
          <p:nvPr/>
        </p:nvCxnSpPr>
        <p:spPr bwMode="auto">
          <a:xfrm rot="5400000" flipH="1" flipV="1">
            <a:off x="4231005" y="1098295"/>
            <a:ext cx="701040" cy="3943350"/>
          </a:xfrm>
          <a:prstGeom prst="bentConnector3">
            <a:avLst>
              <a:gd name="adj1" fmla="val 132609"/>
            </a:avLst>
          </a:prstGeom>
          <a:solidFill>
            <a:srgbClr val="688A92"/>
          </a:solidFill>
          <a:ln w="38100" cap="flat" cmpd="sng" algn="ctr">
            <a:solidFill>
              <a:schemeClr val="bg1">
                <a:lumMod val="75000"/>
              </a:schemeClr>
            </a:solidFill>
            <a:prstDash val="solid"/>
            <a:round/>
            <a:headEnd type="none"/>
            <a:tailEnd type="arrow"/>
          </a:ln>
          <a:effectLst/>
        </p:spPr>
      </p:cxnSp>
      <p:cxnSp>
        <p:nvCxnSpPr>
          <p:cNvPr id="31" name="Elbow Connector 30"/>
          <p:cNvCxnSpPr>
            <a:stCxn id="24" idx="2"/>
            <a:endCxn id="11" idx="2"/>
          </p:cNvCxnSpPr>
          <p:nvPr/>
        </p:nvCxnSpPr>
        <p:spPr bwMode="auto">
          <a:xfrm rot="5400000" flipH="1">
            <a:off x="4276725" y="2881375"/>
            <a:ext cx="609600" cy="3943350"/>
          </a:xfrm>
          <a:prstGeom prst="bentConnector3">
            <a:avLst>
              <a:gd name="adj1" fmla="val -37500"/>
            </a:avLst>
          </a:prstGeom>
          <a:solidFill>
            <a:srgbClr val="688A92"/>
          </a:solidFill>
          <a:ln w="38100" cap="flat" cmpd="sng" algn="ctr">
            <a:solidFill>
              <a:schemeClr val="bg1">
                <a:lumMod val="75000"/>
              </a:schemeClr>
            </a:solidFill>
            <a:prstDash val="solid"/>
            <a:round/>
            <a:headEnd type="none"/>
            <a:tailEnd type="arrow"/>
          </a:ln>
          <a:effectLst/>
        </p:spPr>
      </p:cxnSp>
      <p:sp>
        <p:nvSpPr>
          <p:cNvPr id="34" name="Rectangle 33"/>
          <p:cNvSpPr/>
          <p:nvPr/>
        </p:nvSpPr>
        <p:spPr>
          <a:xfrm>
            <a:off x="2447925" y="2133600"/>
            <a:ext cx="426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100" dirty="0">
                <a:solidFill>
                  <a:schemeClr val="tx1"/>
                </a:solidFill>
                <a:latin typeface="Courier New" pitchFamily="49" charset="0"/>
              </a:rPr>
              <a:t>norm &lt;- melt(sales, id = c(“Id”))</a:t>
            </a:r>
          </a:p>
        </p:txBody>
      </p:sp>
      <p:sp>
        <p:nvSpPr>
          <p:cNvPr id="35" name="Rectangle 34"/>
          <p:cNvSpPr/>
          <p:nvPr/>
        </p:nvSpPr>
        <p:spPr>
          <a:xfrm>
            <a:off x="2438400" y="5462650"/>
            <a:ext cx="4267200" cy="381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buNone/>
            </a:pPr>
            <a:r>
              <a:rPr lang="en-US" sz="1100" dirty="0" err="1">
                <a:solidFill>
                  <a:schemeClr val="tx1"/>
                </a:solidFill>
                <a:latin typeface="Courier New" pitchFamily="49" charset="0"/>
              </a:rPr>
              <a:t>denorm</a:t>
            </a:r>
            <a:r>
              <a:rPr lang="en-US" sz="1100" dirty="0">
                <a:solidFill>
                  <a:schemeClr val="tx1"/>
                </a:solidFill>
                <a:latin typeface="Courier New" pitchFamily="49" charset="0"/>
              </a:rPr>
              <a:t> &lt;- cast(norm, id ~ time, value = “sales”, 	</a:t>
            </a:r>
            <a:r>
              <a:rPr lang="en-US" sz="1100" dirty="0" err="1">
                <a:solidFill>
                  <a:schemeClr val="tx1"/>
                </a:solidFill>
                <a:latin typeface="Courier New" pitchFamily="49" charset="0"/>
              </a:rPr>
              <a:t>fun.aggregate</a:t>
            </a:r>
            <a:r>
              <a:rPr lang="en-US" sz="1100" dirty="0">
                <a:solidFill>
                  <a:schemeClr val="tx1"/>
                </a:solidFill>
                <a:latin typeface="Courier New" pitchFamily="49" charset="0"/>
              </a:rPr>
              <a:t> = “sum”)</a:t>
            </a:r>
          </a:p>
        </p:txBody>
      </p:sp>
      <p:sp>
        <p:nvSpPr>
          <p:cNvPr id="36" name="Rectangle 35"/>
          <p:cNvSpPr/>
          <p:nvPr/>
        </p:nvSpPr>
        <p:spPr bwMode="auto">
          <a:xfrm>
            <a:off x="2286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Melt &amp; Cast</a:t>
            </a:r>
            <a:endParaRPr kumimoji="0" lang="en-US" sz="1400" b="0" i="0" u="none" strike="noStrike" cap="none" normalizeH="0" baseline="0" dirty="0">
              <a:ln>
                <a:noFill/>
              </a:ln>
              <a:solidFill>
                <a:schemeClr val="bg1"/>
              </a:solidFill>
              <a:effectLst/>
            </a:endParaRPr>
          </a:p>
        </p:txBody>
      </p:sp>
      <p:sp>
        <p:nvSpPr>
          <p:cNvPr id="38" name="Rectangle 37"/>
          <p:cNvSpPr/>
          <p:nvPr/>
        </p:nvSpPr>
        <p:spPr>
          <a:xfrm>
            <a:off x="228600" y="1757548"/>
            <a:ext cx="8610600" cy="4490852"/>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endParaRPr lang="en-US" sz="1100" dirty="0">
              <a:solidFill>
                <a:schemeClr val="tx1"/>
              </a:solidFill>
              <a:latin typeface="Courier New" pitchFamily="49" charset="0"/>
            </a:endParaRPr>
          </a:p>
        </p:txBody>
      </p:sp>
      <p:sp>
        <p:nvSpPr>
          <p:cNvPr id="39" name="Title 1"/>
          <p:cNvSpPr txBox="1">
            <a:spLocks/>
          </p:cNvSpPr>
          <p:nvPr/>
        </p:nvSpPr>
        <p:spPr>
          <a:xfrm>
            <a:off x="381000" y="2982069"/>
            <a:ext cx="20574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a:t>De-normalized</a:t>
            </a:r>
          </a:p>
        </p:txBody>
      </p:sp>
      <p:sp>
        <p:nvSpPr>
          <p:cNvPr id="40" name="Title 1"/>
          <p:cNvSpPr txBox="1">
            <a:spLocks/>
          </p:cNvSpPr>
          <p:nvPr/>
        </p:nvSpPr>
        <p:spPr>
          <a:xfrm>
            <a:off x="7162800" y="5029200"/>
            <a:ext cx="20574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b="1" dirty="0"/>
              <a:t>Normalized</a:t>
            </a:r>
          </a:p>
        </p:txBody>
      </p:sp>
      <p:sp>
        <p:nvSpPr>
          <p:cNvPr id="41" name="Title 1"/>
          <p:cNvSpPr txBox="1">
            <a:spLocks/>
          </p:cNvSpPr>
          <p:nvPr/>
        </p:nvSpPr>
        <p:spPr>
          <a:xfrm>
            <a:off x="3581400" y="1752600"/>
            <a:ext cx="20574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Melt</a:t>
            </a:r>
          </a:p>
        </p:txBody>
      </p:sp>
      <p:sp>
        <p:nvSpPr>
          <p:cNvPr id="42" name="Title 1"/>
          <p:cNvSpPr txBox="1">
            <a:spLocks/>
          </p:cNvSpPr>
          <p:nvPr/>
        </p:nvSpPr>
        <p:spPr>
          <a:xfrm>
            <a:off x="3581400" y="5725269"/>
            <a:ext cx="2057400" cy="446931"/>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b="1" dirty="0"/>
              <a:t>Cast</a:t>
            </a:r>
          </a:p>
        </p:txBody>
      </p:sp>
    </p:spTree>
    <p:extLst>
      <p:ext uri="{BB962C8B-B14F-4D97-AF65-F5344CB8AC3E}">
        <p14:creationId xmlns:p14="http://schemas.microsoft.com/office/powerpoint/2010/main" val="1384082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2755075"/>
            <a:ext cx="8686800" cy="6858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5" name="Rectangle 4"/>
          <p:cNvSpPr/>
          <p:nvPr/>
        </p:nvSpPr>
        <p:spPr bwMode="auto">
          <a:xfrm>
            <a:off x="0" y="2755075"/>
            <a:ext cx="438912" cy="6858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R, and what can we use it for?</a:t>
            </a:r>
          </a:p>
          <a:p>
            <a:endParaRPr lang="en-US" dirty="0"/>
          </a:p>
          <a:p>
            <a:r>
              <a:rPr lang="en-US" dirty="0"/>
              <a:t>The basics</a:t>
            </a:r>
          </a:p>
          <a:p>
            <a:endParaRPr lang="en-US" dirty="0"/>
          </a:p>
          <a:p>
            <a:r>
              <a:rPr lang="en-US" dirty="0"/>
              <a:t>Data manipulation and visualization</a:t>
            </a:r>
          </a:p>
          <a:p>
            <a:pPr lvl="1"/>
            <a:r>
              <a:rPr lang="en-US" dirty="0"/>
              <a:t>Case study: Baby names</a:t>
            </a:r>
          </a:p>
          <a:p>
            <a:endParaRPr lang="en-US" dirty="0"/>
          </a:p>
          <a:p>
            <a:r>
              <a:rPr lang="en-US" dirty="0"/>
              <a:t>Predictive modeling</a:t>
            </a:r>
          </a:p>
          <a:p>
            <a:pPr lvl="1"/>
            <a:r>
              <a:rPr lang="en-US" dirty="0"/>
              <a:t>Case study: Surviving the Titanic</a:t>
            </a:r>
          </a:p>
        </p:txBody>
      </p:sp>
    </p:spTree>
    <p:extLst>
      <p:ext uri="{BB962C8B-B14F-4D97-AF65-F5344CB8AC3E}">
        <p14:creationId xmlns:p14="http://schemas.microsoft.com/office/powerpoint/2010/main" val="2366919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Baby Names</a:t>
            </a:r>
          </a:p>
        </p:txBody>
      </p:sp>
      <p:sp>
        <p:nvSpPr>
          <p:cNvPr id="9" name="Rectangle 8"/>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Baby Names Dataset</a:t>
            </a:r>
            <a:endParaRPr kumimoji="0" lang="en-US" sz="1400" b="0" i="0" u="none" strike="noStrike" cap="none" normalizeH="0" baseline="0" dirty="0">
              <a:ln>
                <a:noFill/>
              </a:ln>
              <a:solidFill>
                <a:schemeClr val="bg1"/>
              </a:solidFill>
              <a:effectLst/>
            </a:endParaRPr>
          </a:p>
        </p:txBody>
      </p:sp>
      <p:sp>
        <p:nvSpPr>
          <p:cNvPr id="10" name="Content Placeholder 2"/>
          <p:cNvSpPr txBox="1">
            <a:spLocks/>
          </p:cNvSpPr>
          <p:nvPr/>
        </p:nvSpPr>
        <p:spPr bwMode="black">
          <a:xfrm>
            <a:off x="152400" y="1757549"/>
            <a:ext cx="8610600" cy="1061852"/>
          </a:xfrm>
          <a:prstGeom prst="rect">
            <a:avLst/>
          </a:prstGeom>
          <a:noFill/>
          <a:ln w="9525">
            <a:solidFill>
              <a:schemeClr val="bg1">
                <a:lumMod val="75000"/>
              </a:schemeClr>
            </a:solidFill>
            <a:miter lim="800000"/>
            <a:headEnd/>
            <a:tailEnd/>
          </a:ln>
          <a:effectLst/>
        </p:spPr>
        <p:txBody>
          <a:bodyPr vert="horz" wrap="square" lIns="91440" tIns="45720" rIns="91440" bIns="45720" numCol="1" anchor="t" anchorCtr="0" compatLnSpc="1">
            <a:prstTxWarp prst="textNoShape">
              <a:avLst/>
            </a:prstTxWarp>
            <a:normAutofit/>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r>
              <a:rPr lang="en-US" dirty="0"/>
              <a:t>Top 1000 male and female baby names in the U.S. from 1880 to 2008</a:t>
            </a:r>
          </a:p>
          <a:p>
            <a:r>
              <a:rPr lang="en-US" dirty="0"/>
              <a:t>1000 names * 2 genders * 129 years = 258,000 records</a:t>
            </a:r>
          </a:p>
          <a:p>
            <a:r>
              <a:rPr lang="en-US" dirty="0"/>
              <a:t>Only 4 variables: </a:t>
            </a:r>
            <a:r>
              <a:rPr lang="en-US" u="sng" dirty="0"/>
              <a:t>year</a:t>
            </a:r>
            <a:r>
              <a:rPr lang="en-US" dirty="0"/>
              <a:t>, </a:t>
            </a:r>
            <a:r>
              <a:rPr lang="en-US" u="sng" dirty="0"/>
              <a:t>name</a:t>
            </a:r>
            <a:r>
              <a:rPr lang="en-US" dirty="0"/>
              <a:t>, </a:t>
            </a:r>
            <a:r>
              <a:rPr lang="en-US" u="sng" dirty="0"/>
              <a:t>sex</a:t>
            </a:r>
            <a:r>
              <a:rPr lang="en-US" dirty="0"/>
              <a:t>, </a:t>
            </a:r>
            <a:r>
              <a:rPr lang="en-US" u="sng" dirty="0"/>
              <a:t>percent</a:t>
            </a:r>
            <a:r>
              <a:rPr lang="en-US" dirty="0"/>
              <a:t> of names</a:t>
            </a:r>
          </a:p>
        </p:txBody>
      </p:sp>
      <p:sp>
        <p:nvSpPr>
          <p:cNvPr id="11" name="Rectangle 10"/>
          <p:cNvSpPr/>
          <p:nvPr/>
        </p:nvSpPr>
        <p:spPr>
          <a:xfrm>
            <a:off x="152400" y="2819400"/>
            <a:ext cx="4267200" cy="3505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1100" dirty="0">
                <a:solidFill>
                  <a:schemeClr val="tx1"/>
                </a:solidFill>
                <a:latin typeface="Courier New" pitchFamily="49" charset="0"/>
              </a:rPr>
              <a:t>&gt; head(</a:t>
            </a:r>
            <a:r>
              <a:rPr lang="en-US" sz="1100" dirty="0" err="1">
                <a:solidFill>
                  <a:schemeClr val="tx1"/>
                </a:solidFill>
                <a:latin typeface="Courier New" pitchFamily="49" charset="0"/>
              </a:rPr>
              <a:t>bnames</a:t>
            </a:r>
            <a:r>
              <a:rPr lang="en-US" sz="1100" dirty="0">
                <a:solidFill>
                  <a:schemeClr val="tx1"/>
                </a:solidFill>
                <a:latin typeface="Courier New" pitchFamily="49" charset="0"/>
              </a:rPr>
              <a:t>, 10)</a:t>
            </a:r>
          </a:p>
          <a:p>
            <a:pPr marL="0" indent="0" algn="l">
              <a:buNone/>
            </a:pPr>
            <a:r>
              <a:rPr lang="en-US" sz="1100" dirty="0">
                <a:solidFill>
                  <a:schemeClr val="tx1"/>
                </a:solidFill>
                <a:latin typeface="Courier New" pitchFamily="49" charset="0"/>
              </a:rPr>
              <a:t> year    name  percent sex</a:t>
            </a:r>
          </a:p>
          <a:p>
            <a:pPr marL="0" indent="0" algn="l">
              <a:buNone/>
            </a:pPr>
            <a:r>
              <a:rPr lang="en-US" sz="1100" dirty="0">
                <a:solidFill>
                  <a:schemeClr val="tx1"/>
                </a:solidFill>
                <a:latin typeface="Courier New" pitchFamily="49" charset="0"/>
              </a:rPr>
              <a:t>1  1880    John 0.081541 boy</a:t>
            </a:r>
          </a:p>
          <a:p>
            <a:pPr marL="0" indent="0" algn="l">
              <a:buNone/>
            </a:pPr>
            <a:r>
              <a:rPr lang="en-US" sz="1100" dirty="0">
                <a:solidFill>
                  <a:schemeClr val="tx1"/>
                </a:solidFill>
                <a:latin typeface="Courier New" pitchFamily="49" charset="0"/>
              </a:rPr>
              <a:t>2  1880 William 0.080511 boy</a:t>
            </a:r>
          </a:p>
          <a:p>
            <a:pPr marL="0" indent="0" algn="l">
              <a:buNone/>
            </a:pPr>
            <a:r>
              <a:rPr lang="en-US" sz="1100" dirty="0">
                <a:solidFill>
                  <a:schemeClr val="tx1"/>
                </a:solidFill>
                <a:latin typeface="Courier New" pitchFamily="49" charset="0"/>
              </a:rPr>
              <a:t>3  1880   James 0.050057 boy</a:t>
            </a:r>
          </a:p>
          <a:p>
            <a:pPr marL="0" indent="0" algn="l">
              <a:buNone/>
            </a:pPr>
            <a:r>
              <a:rPr lang="en-US" sz="1100" dirty="0">
                <a:solidFill>
                  <a:schemeClr val="tx1"/>
                </a:solidFill>
                <a:latin typeface="Courier New" pitchFamily="49" charset="0"/>
              </a:rPr>
              <a:t>4  1880 Charles 0.045167 boy</a:t>
            </a:r>
          </a:p>
          <a:p>
            <a:pPr marL="0" indent="0" algn="l">
              <a:buNone/>
            </a:pPr>
            <a:r>
              <a:rPr lang="en-US" sz="1100" dirty="0">
                <a:solidFill>
                  <a:schemeClr val="tx1"/>
                </a:solidFill>
                <a:latin typeface="Courier New" pitchFamily="49" charset="0"/>
              </a:rPr>
              <a:t>5  1880  George 0.043292 boy</a:t>
            </a:r>
          </a:p>
          <a:p>
            <a:pPr marL="0" indent="0" algn="l">
              <a:buNone/>
            </a:pPr>
            <a:r>
              <a:rPr lang="en-US" sz="1100" dirty="0">
                <a:solidFill>
                  <a:schemeClr val="tx1"/>
                </a:solidFill>
                <a:latin typeface="Courier New" pitchFamily="49" charset="0"/>
              </a:rPr>
              <a:t>6  1880   Frank 0.027380 boy</a:t>
            </a:r>
          </a:p>
          <a:p>
            <a:pPr marL="0" indent="0" algn="l">
              <a:buNone/>
            </a:pPr>
            <a:r>
              <a:rPr lang="en-US" sz="1100" dirty="0">
                <a:solidFill>
                  <a:schemeClr val="tx1"/>
                </a:solidFill>
                <a:latin typeface="Courier New" pitchFamily="49" charset="0"/>
              </a:rPr>
              <a:t>7  1880  Joseph 0.022229 boy</a:t>
            </a:r>
          </a:p>
          <a:p>
            <a:pPr marL="0" indent="0" algn="l">
              <a:buNone/>
            </a:pPr>
            <a:r>
              <a:rPr lang="en-US" sz="1100" dirty="0">
                <a:solidFill>
                  <a:schemeClr val="tx1"/>
                </a:solidFill>
                <a:latin typeface="Courier New" pitchFamily="49" charset="0"/>
              </a:rPr>
              <a:t>8  1880  Thomas 0.021401 boy</a:t>
            </a:r>
          </a:p>
          <a:p>
            <a:pPr marL="0" indent="0" algn="l">
              <a:buNone/>
            </a:pPr>
            <a:r>
              <a:rPr lang="en-US" sz="1100" dirty="0">
                <a:solidFill>
                  <a:schemeClr val="tx1"/>
                </a:solidFill>
                <a:latin typeface="Courier New" pitchFamily="49" charset="0"/>
              </a:rPr>
              <a:t>9  1880   Henry 0.020641 boy</a:t>
            </a:r>
          </a:p>
          <a:p>
            <a:pPr marL="0" indent="0" algn="l">
              <a:buNone/>
            </a:pPr>
            <a:r>
              <a:rPr lang="en-US" sz="1100" dirty="0">
                <a:solidFill>
                  <a:schemeClr val="tx1"/>
                </a:solidFill>
                <a:latin typeface="Courier New" pitchFamily="49" charset="0"/>
              </a:rPr>
              <a:t>10 1880  Robert 0.020404 boy</a:t>
            </a:r>
          </a:p>
        </p:txBody>
      </p:sp>
      <p:sp>
        <p:nvSpPr>
          <p:cNvPr id="12" name="Rectangle 11"/>
          <p:cNvSpPr/>
          <p:nvPr/>
        </p:nvSpPr>
        <p:spPr>
          <a:xfrm>
            <a:off x="4419600" y="2819400"/>
            <a:ext cx="4343400" cy="3505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1100" dirty="0">
                <a:solidFill>
                  <a:schemeClr val="tx1"/>
                </a:solidFill>
                <a:latin typeface="Courier New" pitchFamily="49" charset="0"/>
              </a:rPr>
              <a:t>&gt; tail(</a:t>
            </a:r>
            <a:r>
              <a:rPr lang="en-US" sz="1100" dirty="0" err="1">
                <a:solidFill>
                  <a:schemeClr val="tx1"/>
                </a:solidFill>
                <a:latin typeface="Courier New" pitchFamily="49" charset="0"/>
              </a:rPr>
              <a:t>bnames</a:t>
            </a:r>
            <a:r>
              <a:rPr lang="en-US" sz="1100" dirty="0">
                <a:solidFill>
                  <a:schemeClr val="tx1"/>
                </a:solidFill>
                <a:latin typeface="Courier New" pitchFamily="49" charset="0"/>
              </a:rPr>
              <a:t>, 10)</a:t>
            </a:r>
          </a:p>
          <a:p>
            <a:pPr marL="0" indent="0" algn="l">
              <a:buNone/>
            </a:pPr>
            <a:r>
              <a:rPr lang="en-US" sz="1100" dirty="0">
                <a:solidFill>
                  <a:schemeClr val="tx1"/>
                </a:solidFill>
                <a:latin typeface="Courier New" pitchFamily="49" charset="0"/>
              </a:rPr>
              <a:t> year     name  percent  sex</a:t>
            </a:r>
          </a:p>
          <a:p>
            <a:pPr marL="0" indent="0" algn="l">
              <a:buNone/>
            </a:pPr>
            <a:r>
              <a:rPr lang="en-US" sz="1100" dirty="0">
                <a:solidFill>
                  <a:schemeClr val="tx1"/>
                </a:solidFill>
                <a:latin typeface="Courier New" pitchFamily="49" charset="0"/>
              </a:rPr>
              <a:t>257991 2008   </a:t>
            </a:r>
            <a:r>
              <a:rPr lang="en-US" sz="1100" dirty="0" err="1">
                <a:solidFill>
                  <a:schemeClr val="tx1"/>
                </a:solidFill>
                <a:latin typeface="Courier New" pitchFamily="49" charset="0"/>
              </a:rPr>
              <a:t>Jamiya</a:t>
            </a:r>
            <a:r>
              <a:rPr lang="en-US" sz="1100" dirty="0">
                <a:solidFill>
                  <a:schemeClr val="tx1"/>
                </a:solidFill>
                <a:latin typeface="Courier New" pitchFamily="49" charset="0"/>
              </a:rPr>
              <a:t> 0.000129 girl</a:t>
            </a:r>
          </a:p>
          <a:p>
            <a:pPr marL="0" indent="0" algn="l">
              <a:buNone/>
            </a:pPr>
            <a:r>
              <a:rPr lang="en-US" sz="1100" dirty="0">
                <a:solidFill>
                  <a:schemeClr val="tx1"/>
                </a:solidFill>
                <a:latin typeface="Courier New" pitchFamily="49" charset="0"/>
              </a:rPr>
              <a:t>257992 2008    Kathy 0.000129 girl</a:t>
            </a:r>
          </a:p>
          <a:p>
            <a:pPr marL="0" indent="0" algn="l">
              <a:buNone/>
            </a:pPr>
            <a:r>
              <a:rPr lang="en-US" sz="1100" dirty="0">
                <a:solidFill>
                  <a:schemeClr val="tx1"/>
                </a:solidFill>
                <a:latin typeface="Courier New" pitchFamily="49" charset="0"/>
              </a:rPr>
              <a:t>257993 2008   </a:t>
            </a:r>
            <a:r>
              <a:rPr lang="en-US" sz="1100" dirty="0" err="1">
                <a:solidFill>
                  <a:schemeClr val="tx1"/>
                </a:solidFill>
                <a:latin typeface="Courier New" pitchFamily="49" charset="0"/>
              </a:rPr>
              <a:t>Laylah</a:t>
            </a:r>
            <a:r>
              <a:rPr lang="en-US" sz="1100" dirty="0">
                <a:solidFill>
                  <a:schemeClr val="tx1"/>
                </a:solidFill>
                <a:latin typeface="Courier New" pitchFamily="49" charset="0"/>
              </a:rPr>
              <a:t> 0.000129 girl</a:t>
            </a:r>
          </a:p>
          <a:p>
            <a:pPr marL="0" indent="0" algn="l">
              <a:buNone/>
            </a:pPr>
            <a:r>
              <a:rPr lang="en-US" sz="1100" dirty="0">
                <a:solidFill>
                  <a:schemeClr val="tx1"/>
                </a:solidFill>
                <a:latin typeface="Courier New" pitchFamily="49" charset="0"/>
              </a:rPr>
              <a:t>257994 2008     </a:t>
            </a:r>
            <a:r>
              <a:rPr lang="en-US" sz="1100" dirty="0" err="1">
                <a:solidFill>
                  <a:schemeClr val="tx1"/>
                </a:solidFill>
                <a:latin typeface="Courier New" pitchFamily="49" charset="0"/>
              </a:rPr>
              <a:t>Riya</a:t>
            </a:r>
            <a:r>
              <a:rPr lang="en-US" sz="1100" dirty="0">
                <a:solidFill>
                  <a:schemeClr val="tx1"/>
                </a:solidFill>
                <a:latin typeface="Courier New" pitchFamily="49" charset="0"/>
              </a:rPr>
              <a:t> 0.000129 girl</a:t>
            </a:r>
          </a:p>
          <a:p>
            <a:pPr marL="0" indent="0" algn="l">
              <a:buNone/>
            </a:pPr>
            <a:r>
              <a:rPr lang="en-US" sz="1100" dirty="0">
                <a:solidFill>
                  <a:schemeClr val="tx1"/>
                </a:solidFill>
                <a:latin typeface="Courier New" pitchFamily="49" charset="0"/>
              </a:rPr>
              <a:t>257995 2008     </a:t>
            </a:r>
            <a:r>
              <a:rPr lang="en-US" sz="1100" dirty="0" err="1">
                <a:solidFill>
                  <a:schemeClr val="tx1"/>
                </a:solidFill>
                <a:latin typeface="Courier New" pitchFamily="49" charset="0"/>
              </a:rPr>
              <a:t>Diya</a:t>
            </a:r>
            <a:r>
              <a:rPr lang="en-US" sz="1100" dirty="0">
                <a:solidFill>
                  <a:schemeClr val="tx1"/>
                </a:solidFill>
                <a:latin typeface="Courier New" pitchFamily="49" charset="0"/>
              </a:rPr>
              <a:t> 0.000128 girl</a:t>
            </a:r>
          </a:p>
          <a:p>
            <a:pPr marL="0" indent="0" algn="l">
              <a:buNone/>
            </a:pPr>
            <a:r>
              <a:rPr lang="en-US" sz="1100" dirty="0">
                <a:solidFill>
                  <a:schemeClr val="tx1"/>
                </a:solidFill>
                <a:latin typeface="Courier New" pitchFamily="49" charset="0"/>
              </a:rPr>
              <a:t>257996 2008 </a:t>
            </a:r>
            <a:r>
              <a:rPr lang="en-US" sz="1100" dirty="0" err="1">
                <a:solidFill>
                  <a:schemeClr val="tx1"/>
                </a:solidFill>
                <a:latin typeface="Courier New" pitchFamily="49" charset="0"/>
              </a:rPr>
              <a:t>Carleigh</a:t>
            </a:r>
            <a:r>
              <a:rPr lang="en-US" sz="1100" dirty="0">
                <a:solidFill>
                  <a:schemeClr val="tx1"/>
                </a:solidFill>
                <a:latin typeface="Courier New" pitchFamily="49" charset="0"/>
              </a:rPr>
              <a:t> 0.000128 girl</a:t>
            </a:r>
          </a:p>
          <a:p>
            <a:pPr marL="0" indent="0" algn="l">
              <a:buNone/>
            </a:pPr>
            <a:r>
              <a:rPr lang="en-US" sz="1100" dirty="0">
                <a:solidFill>
                  <a:schemeClr val="tx1"/>
                </a:solidFill>
                <a:latin typeface="Courier New" pitchFamily="49" charset="0"/>
              </a:rPr>
              <a:t>257997 2008    </a:t>
            </a:r>
            <a:r>
              <a:rPr lang="en-US" sz="1100" dirty="0" err="1">
                <a:solidFill>
                  <a:schemeClr val="tx1"/>
                </a:solidFill>
                <a:latin typeface="Courier New" pitchFamily="49" charset="0"/>
              </a:rPr>
              <a:t>Iyana</a:t>
            </a:r>
            <a:r>
              <a:rPr lang="en-US" sz="1100" dirty="0">
                <a:solidFill>
                  <a:schemeClr val="tx1"/>
                </a:solidFill>
                <a:latin typeface="Courier New" pitchFamily="49" charset="0"/>
              </a:rPr>
              <a:t> 0.000128 girl</a:t>
            </a:r>
          </a:p>
          <a:p>
            <a:pPr marL="0" indent="0" algn="l">
              <a:buNone/>
            </a:pPr>
            <a:r>
              <a:rPr lang="en-US" sz="1100" dirty="0">
                <a:solidFill>
                  <a:schemeClr val="tx1"/>
                </a:solidFill>
                <a:latin typeface="Courier New" pitchFamily="49" charset="0"/>
              </a:rPr>
              <a:t>257998 2008   </a:t>
            </a:r>
            <a:r>
              <a:rPr lang="en-US" sz="1100" dirty="0" err="1">
                <a:solidFill>
                  <a:schemeClr val="tx1"/>
                </a:solidFill>
                <a:latin typeface="Courier New" pitchFamily="49" charset="0"/>
              </a:rPr>
              <a:t>Kenley</a:t>
            </a:r>
            <a:r>
              <a:rPr lang="en-US" sz="1100" dirty="0">
                <a:solidFill>
                  <a:schemeClr val="tx1"/>
                </a:solidFill>
                <a:latin typeface="Courier New" pitchFamily="49" charset="0"/>
              </a:rPr>
              <a:t> 0.000127 girl</a:t>
            </a:r>
          </a:p>
          <a:p>
            <a:pPr marL="0" indent="0" algn="l">
              <a:buNone/>
            </a:pPr>
            <a:r>
              <a:rPr lang="en-US" sz="1100" dirty="0">
                <a:solidFill>
                  <a:schemeClr val="tx1"/>
                </a:solidFill>
                <a:latin typeface="Courier New" pitchFamily="49" charset="0"/>
              </a:rPr>
              <a:t>257999 2008   Sloane 0.000127 girl</a:t>
            </a:r>
          </a:p>
          <a:p>
            <a:pPr marL="0" indent="0" algn="l">
              <a:buNone/>
            </a:pPr>
            <a:r>
              <a:rPr lang="en-US" sz="1100" dirty="0">
                <a:solidFill>
                  <a:schemeClr val="tx1"/>
                </a:solidFill>
                <a:latin typeface="Courier New" pitchFamily="49" charset="0"/>
              </a:rPr>
              <a:t>258000 2008  </a:t>
            </a:r>
            <a:r>
              <a:rPr lang="en-US" sz="1100" dirty="0" err="1">
                <a:solidFill>
                  <a:schemeClr val="tx1"/>
                </a:solidFill>
                <a:latin typeface="Courier New" pitchFamily="49" charset="0"/>
              </a:rPr>
              <a:t>Elianna</a:t>
            </a:r>
            <a:r>
              <a:rPr lang="en-US" sz="1100" dirty="0">
                <a:solidFill>
                  <a:schemeClr val="tx1"/>
                </a:solidFill>
                <a:latin typeface="Courier New" pitchFamily="49" charset="0"/>
              </a:rPr>
              <a:t> 0.000127 girl</a:t>
            </a:r>
          </a:p>
        </p:txBody>
      </p:sp>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2744032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Summarizing the data</a:t>
            </a:r>
          </a:p>
        </p:txBody>
      </p:sp>
      <p:sp>
        <p:nvSpPr>
          <p:cNvPr id="4" name="Rectangle 3"/>
          <p:cNvSpPr/>
          <p:nvPr/>
        </p:nvSpPr>
        <p:spPr>
          <a:xfrm>
            <a:off x="152400" y="1981200"/>
            <a:ext cx="8763000" cy="3733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66688" indent="-166688" algn="l">
              <a:buFont typeface="Arial" charset="0"/>
              <a:buChar char="•"/>
            </a:pPr>
            <a:r>
              <a:rPr lang="en-US" sz="1600" dirty="0">
                <a:solidFill>
                  <a:schemeClr val="tx1"/>
                </a:solidFill>
              </a:rPr>
              <a:t>Create a summaries for the following:</a:t>
            </a:r>
          </a:p>
          <a:p>
            <a:pPr marL="628650" lvl="1" indent="-284163" algn="l">
              <a:buFont typeface="Arial" charset="0"/>
              <a:buChar char="•"/>
            </a:pPr>
            <a:r>
              <a:rPr lang="en-US" sz="1600" dirty="0">
                <a:solidFill>
                  <a:schemeClr val="tx1"/>
                </a:solidFill>
              </a:rPr>
              <a:t>% of name that is vowels</a:t>
            </a:r>
          </a:p>
          <a:p>
            <a:pPr marL="628650" lvl="1" indent="-284163" algn="l">
              <a:buFont typeface="Arial" charset="0"/>
              <a:buChar char="•"/>
            </a:pPr>
            <a:r>
              <a:rPr lang="en-US" sz="1600" dirty="0">
                <a:solidFill>
                  <a:schemeClr val="tx1"/>
                </a:solidFill>
              </a:rPr>
              <a:t>Name length</a:t>
            </a:r>
          </a:p>
          <a:p>
            <a:pPr marL="628650" lvl="1" indent="-284163" algn="l">
              <a:buFont typeface="Arial" charset="0"/>
              <a:buChar char="•"/>
            </a:pPr>
            <a:r>
              <a:rPr lang="en-US" sz="1600" dirty="0">
                <a:solidFill>
                  <a:schemeClr val="tx1"/>
                </a:solidFill>
              </a:rPr>
              <a:t>First letter of name</a:t>
            </a:r>
          </a:p>
          <a:p>
            <a:pPr marL="628650" lvl="1" indent="-284163" algn="l">
              <a:buFont typeface="Arial" charset="0"/>
              <a:buChar char="•"/>
            </a:pPr>
            <a:r>
              <a:rPr lang="en-US" sz="1600" dirty="0">
                <a:solidFill>
                  <a:schemeClr val="tx1"/>
                </a:solidFill>
              </a:rPr>
              <a:t>Last letter of name</a:t>
            </a:r>
          </a:p>
          <a:p>
            <a:pPr marL="166688" indent="-166688" algn="l">
              <a:buFont typeface="Arial" charset="0"/>
              <a:buChar char="•"/>
            </a:pPr>
            <a:r>
              <a:rPr lang="en-US" sz="1600" dirty="0">
                <a:solidFill>
                  <a:schemeClr val="tx1"/>
                </a:solidFill>
              </a:rPr>
              <a:t>How has name popularity, by first letter, over time changed?</a:t>
            </a:r>
          </a:p>
          <a:p>
            <a:pPr marL="166688" indent="-166688" algn="l">
              <a:buFont typeface="Arial" charset="0"/>
              <a:buChar char="•"/>
            </a:pPr>
            <a:r>
              <a:rPr lang="en-US" sz="1600" dirty="0">
                <a:solidFill>
                  <a:schemeClr val="tx1"/>
                </a:solidFill>
              </a:rPr>
              <a:t>How has the % of people having top 100 names changed over time?</a:t>
            </a:r>
          </a:p>
          <a:p>
            <a:pPr marL="166688" indent="-166688" algn="l">
              <a:buFont typeface="Arial" charset="0"/>
              <a:buChar char="•"/>
            </a:pPr>
            <a:r>
              <a:rPr lang="en-US" sz="1600" dirty="0">
                <a:solidFill>
                  <a:schemeClr val="tx1"/>
                </a:solidFill>
              </a:rPr>
              <a:t>Investigate how the popularity of top 20 names has changed over time</a:t>
            </a:r>
          </a:p>
          <a:p>
            <a:pPr indent="-290512" algn="l">
              <a:buFont typeface="Arial" charset="0"/>
              <a:buChar char="•"/>
            </a:pPr>
            <a:endParaRPr lang="en-US" sz="1600" dirty="0">
              <a:solidFill>
                <a:schemeClr val="tx1"/>
              </a:solidFill>
            </a:endParaRPr>
          </a:p>
        </p:txBody>
      </p:sp>
      <p:sp>
        <p:nvSpPr>
          <p:cNvPr id="5" name="Rectangle 4"/>
          <p:cNvSpPr/>
          <p:nvPr/>
        </p:nvSpPr>
        <p:spPr bwMode="auto">
          <a:xfrm>
            <a:off x="152400" y="1638300"/>
            <a:ext cx="87630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Summaries</a:t>
            </a:r>
            <a:endParaRPr kumimoji="0" lang="en-US" sz="1800" b="0" i="0" u="none" strike="noStrike" cap="none" normalizeH="0" baseline="0" dirty="0">
              <a:ln>
                <a:noFill/>
              </a:ln>
              <a:solidFill>
                <a:schemeClr val="bg1"/>
              </a:solidFill>
              <a:effectLst/>
            </a:endParaRPr>
          </a:p>
        </p:txBody>
      </p:sp>
      <p:sp>
        <p:nvSpPr>
          <p:cNvPr id="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14345109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Some quick summaries</a:t>
            </a:r>
          </a:p>
        </p:txBody>
      </p:sp>
      <p:sp>
        <p:nvSpPr>
          <p:cNvPr id="5" name="Rectangle 4"/>
          <p:cNvSpPr/>
          <p:nvPr/>
        </p:nvSpPr>
        <p:spPr>
          <a:xfrm>
            <a:off x="152400" y="1714500"/>
            <a:ext cx="4419600" cy="46863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r>
              <a:rPr lang="en-US" sz="1200" dirty="0">
                <a:solidFill>
                  <a:schemeClr val="tx1"/>
                </a:solidFill>
                <a:latin typeface="Courier New" pitchFamily="49" charset="0"/>
              </a:rPr>
              <a:t>letter &lt;- function(x, n = 1) {</a:t>
            </a:r>
          </a:p>
          <a:p>
            <a:pPr marL="463550" indent="-463550" algn="l"/>
            <a:r>
              <a:rPr lang="en-US" sz="1200" dirty="0">
                <a:solidFill>
                  <a:schemeClr val="tx1"/>
                </a:solidFill>
                <a:latin typeface="Courier New" pitchFamily="49" charset="0"/>
              </a:rPr>
              <a:t>	if (n &lt; 0) {</a:t>
            </a:r>
          </a:p>
          <a:p>
            <a:pPr marL="1377950" lvl="4" indent="-463550" algn="l"/>
            <a:r>
              <a:rPr lang="en-US" sz="1200" dirty="0" err="1">
                <a:solidFill>
                  <a:schemeClr val="tx1"/>
                </a:solidFill>
                <a:latin typeface="Courier New" pitchFamily="49" charset="0"/>
              </a:rPr>
              <a:t>nc</a:t>
            </a:r>
            <a:r>
              <a:rPr lang="en-US" sz="1200" dirty="0">
                <a:solidFill>
                  <a:schemeClr val="tx1"/>
                </a:solidFill>
                <a:latin typeface="Courier New" pitchFamily="49" charset="0"/>
              </a:rPr>
              <a:t> &lt;- </a:t>
            </a:r>
            <a:r>
              <a:rPr lang="en-US" sz="1200" dirty="0" err="1">
                <a:solidFill>
                  <a:schemeClr val="tx1"/>
                </a:solidFill>
                <a:latin typeface="Courier New" pitchFamily="49" charset="0"/>
              </a:rPr>
              <a:t>nchar</a:t>
            </a:r>
            <a:r>
              <a:rPr lang="en-US" sz="1200" dirty="0">
                <a:solidFill>
                  <a:schemeClr val="tx1"/>
                </a:solidFill>
                <a:latin typeface="Courier New" pitchFamily="49" charset="0"/>
              </a:rPr>
              <a:t>(x)</a:t>
            </a:r>
          </a:p>
          <a:p>
            <a:pPr marL="1377950" lvl="4" indent="-463550" algn="l"/>
            <a:r>
              <a:rPr lang="en-US" sz="1200" dirty="0">
                <a:solidFill>
                  <a:schemeClr val="tx1"/>
                </a:solidFill>
                <a:latin typeface="Courier New" pitchFamily="49" charset="0"/>
              </a:rPr>
              <a:t>n &lt;- </a:t>
            </a:r>
            <a:r>
              <a:rPr lang="en-US" sz="1200" dirty="0" err="1">
                <a:solidFill>
                  <a:schemeClr val="tx1"/>
                </a:solidFill>
                <a:latin typeface="Courier New" pitchFamily="49" charset="0"/>
              </a:rPr>
              <a:t>nc</a:t>
            </a:r>
            <a:r>
              <a:rPr lang="en-US" sz="1200" dirty="0">
                <a:solidFill>
                  <a:schemeClr val="tx1"/>
                </a:solidFill>
                <a:latin typeface="Courier New" pitchFamily="49" charset="0"/>
              </a:rPr>
              <a:t> + n + 1</a:t>
            </a:r>
          </a:p>
          <a:p>
            <a:pPr marL="920750" lvl="2" indent="-463550" algn="l"/>
            <a:r>
              <a:rPr lang="en-US" sz="1200" dirty="0">
                <a:solidFill>
                  <a:schemeClr val="tx1"/>
                </a:solidFill>
                <a:latin typeface="Courier New" pitchFamily="49" charset="0"/>
              </a:rPr>
              <a:t>}</a:t>
            </a:r>
          </a:p>
          <a:p>
            <a:pPr marL="463550" lvl="1"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tolower</a:t>
            </a:r>
            <a:r>
              <a:rPr lang="en-US" sz="1200" dirty="0">
                <a:solidFill>
                  <a:schemeClr val="tx1"/>
                </a:solidFill>
                <a:latin typeface="Courier New" pitchFamily="49" charset="0"/>
              </a:rPr>
              <a:t>(</a:t>
            </a:r>
            <a:r>
              <a:rPr lang="en-US" sz="1200" dirty="0" err="1">
                <a:solidFill>
                  <a:schemeClr val="tx1"/>
                </a:solidFill>
                <a:latin typeface="Courier New" pitchFamily="49" charset="0"/>
              </a:rPr>
              <a:t>substr</a:t>
            </a:r>
            <a:r>
              <a:rPr lang="en-US" sz="1200" dirty="0">
                <a:solidFill>
                  <a:schemeClr val="tx1"/>
                </a:solidFill>
                <a:latin typeface="Courier New" pitchFamily="49" charset="0"/>
              </a:rPr>
              <a:t>(x, n, n))</a:t>
            </a:r>
          </a:p>
          <a:p>
            <a:pPr marL="463550" indent="-463550" algn="l"/>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vowels &lt;- function(x)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nchar</a:t>
            </a:r>
            <a:r>
              <a:rPr lang="en-US" sz="1200" dirty="0">
                <a:solidFill>
                  <a:schemeClr val="tx1"/>
                </a:solidFill>
                <a:latin typeface="Courier New" pitchFamily="49" charset="0"/>
              </a:rPr>
              <a:t>(</a:t>
            </a:r>
            <a:r>
              <a:rPr lang="en-US" sz="1200" dirty="0" err="1">
                <a:solidFill>
                  <a:schemeClr val="tx1"/>
                </a:solidFill>
                <a:latin typeface="Courier New" pitchFamily="49" charset="0"/>
              </a:rPr>
              <a:t>gsub</a:t>
            </a:r>
            <a:r>
              <a:rPr lang="en-US" sz="1200" dirty="0">
                <a:solidFill>
                  <a:schemeClr val="tx1"/>
                </a:solidFill>
                <a:latin typeface="Courier New" pitchFamily="49" charset="0"/>
              </a:rPr>
              <a:t>("[^</a:t>
            </a:r>
            <a:r>
              <a:rPr lang="en-US" sz="1200" dirty="0" err="1">
                <a:solidFill>
                  <a:schemeClr val="tx1"/>
                </a:solidFill>
                <a:latin typeface="Courier New" pitchFamily="49" charset="0"/>
              </a:rPr>
              <a:t>aeiouAEIOU</a:t>
            </a:r>
            <a:r>
              <a:rPr lang="en-US" sz="1200" dirty="0">
                <a:solidFill>
                  <a:schemeClr val="tx1"/>
                </a:solidFill>
                <a:latin typeface="Courier New" pitchFamily="49" charset="0"/>
              </a:rPr>
              <a:t>]", "", x)) /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nchar</a:t>
            </a:r>
            <a:r>
              <a:rPr lang="en-US" sz="1200" dirty="0">
                <a:solidFill>
                  <a:schemeClr val="tx1"/>
                </a:solidFill>
                <a:latin typeface="Courier New" pitchFamily="49" charset="0"/>
              </a:rPr>
              <a:t>(x)</a:t>
            </a:r>
          </a:p>
          <a:p>
            <a:pPr marL="463550" indent="-463550" algn="l"/>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bnames</a:t>
            </a:r>
            <a:r>
              <a:rPr lang="en-US" sz="1200" dirty="0">
                <a:solidFill>
                  <a:schemeClr val="tx1"/>
                </a:solidFill>
                <a:latin typeface="Courier New" pitchFamily="49" charset="0"/>
              </a:rPr>
              <a:t> &lt;- mutate(</a:t>
            </a:r>
            <a:r>
              <a:rPr lang="en-US" sz="1200" dirty="0" err="1">
                <a:solidFill>
                  <a:schemeClr val="tx1"/>
                </a:solidFill>
                <a:latin typeface="Courier New" pitchFamily="49" charset="0"/>
              </a:rPr>
              <a:t>bnames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first = letter(name, 1),</a:t>
            </a:r>
          </a:p>
          <a:p>
            <a:pPr marL="463550" indent="-463550" algn="l"/>
            <a:r>
              <a:rPr lang="en-US" sz="1200" dirty="0">
                <a:solidFill>
                  <a:schemeClr val="tx1"/>
                </a:solidFill>
                <a:latin typeface="Courier New" pitchFamily="49" charset="0"/>
              </a:rPr>
              <a:t>	last = letter(name, -1),</a:t>
            </a:r>
          </a:p>
          <a:p>
            <a:pPr marL="463550" indent="-463550" algn="l"/>
            <a:r>
              <a:rPr lang="en-US" sz="1200" dirty="0">
                <a:solidFill>
                  <a:schemeClr val="tx1"/>
                </a:solidFill>
                <a:latin typeface="Courier New" pitchFamily="49" charset="0"/>
              </a:rPr>
              <a:t>	length = </a:t>
            </a:r>
            <a:r>
              <a:rPr lang="en-US" sz="1200" dirty="0" err="1">
                <a:solidFill>
                  <a:schemeClr val="tx1"/>
                </a:solidFill>
                <a:latin typeface="Courier New" pitchFamily="49" charset="0"/>
              </a:rPr>
              <a:t>nchar</a:t>
            </a:r>
            <a:r>
              <a:rPr lang="en-US" sz="1200" dirty="0">
                <a:solidFill>
                  <a:schemeClr val="tx1"/>
                </a:solidFill>
                <a:latin typeface="Courier New" pitchFamily="49" charset="0"/>
              </a:rPr>
              <a:t>(name),</a:t>
            </a:r>
          </a:p>
          <a:p>
            <a:pPr marL="463550" indent="-463550" algn="l"/>
            <a:r>
              <a:rPr lang="en-US" sz="1200" dirty="0">
                <a:solidFill>
                  <a:schemeClr val="tx1"/>
                </a:solidFill>
                <a:latin typeface="Courier New" pitchFamily="49" charset="0"/>
              </a:rPr>
              <a:t>	vowels = vowels(name)</a:t>
            </a:r>
          </a:p>
          <a:p>
            <a:pPr marL="463550" indent="-463550" algn="l"/>
            <a:r>
              <a:rPr lang="en-US" sz="1200" dirty="0">
                <a:solidFill>
                  <a:schemeClr val="tx1"/>
                </a:solidFill>
                <a:latin typeface="Courier New" pitchFamily="49" charset="0"/>
              </a:rPr>
              <a:t>)</a:t>
            </a:r>
          </a:p>
        </p:txBody>
      </p:sp>
      <p:sp>
        <p:nvSpPr>
          <p:cNvPr id="6" name="Rectangle 5"/>
          <p:cNvSpPr/>
          <p:nvPr/>
        </p:nvSpPr>
        <p:spPr bwMode="auto">
          <a:xfrm>
            <a:off x="152400" y="1371600"/>
            <a:ext cx="44196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Make some useful functions &amp; apply</a:t>
            </a:r>
            <a:endParaRPr kumimoji="0" lang="en-US" sz="1800" b="0" i="0" u="none" strike="noStrike" cap="none" normalizeH="0" baseline="0" dirty="0">
              <a:ln>
                <a:noFill/>
              </a:ln>
              <a:solidFill>
                <a:schemeClr val="bg1"/>
              </a:solidFill>
              <a:effectLst/>
            </a:endParaRPr>
          </a:p>
        </p:txBody>
      </p:sp>
      <p:sp>
        <p:nvSpPr>
          <p:cNvPr id="8" name="Rectangle 7"/>
          <p:cNvSpPr/>
          <p:nvPr/>
        </p:nvSpPr>
        <p:spPr bwMode="auto">
          <a:xfrm>
            <a:off x="4572000" y="1371600"/>
            <a:ext cx="44196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Make some summaries</a:t>
            </a:r>
            <a:endParaRPr kumimoji="0" lang="en-US" sz="1800" b="0" i="0" u="none" strike="noStrike" cap="none" normalizeH="0" baseline="0" dirty="0">
              <a:ln>
                <a:noFill/>
              </a:ln>
              <a:solidFill>
                <a:schemeClr val="bg1"/>
              </a:solidFill>
              <a:effectLst/>
            </a:endParaRPr>
          </a:p>
        </p:txBody>
      </p:sp>
      <p:sp>
        <p:nvSpPr>
          <p:cNvPr id="10" name="Rectangle 9"/>
          <p:cNvSpPr/>
          <p:nvPr/>
        </p:nvSpPr>
        <p:spPr>
          <a:xfrm>
            <a:off x="4572000" y="1714500"/>
            <a:ext cx="4419600"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r>
              <a:rPr lang="en-US" sz="1200" dirty="0" err="1">
                <a:solidFill>
                  <a:schemeClr val="tx1"/>
                </a:solidFill>
                <a:latin typeface="Courier New" pitchFamily="49" charset="0"/>
              </a:rPr>
              <a:t>ddply</a:t>
            </a:r>
            <a:r>
              <a:rPr lang="en-US" sz="1200" dirty="0">
                <a:solidFill>
                  <a:schemeClr val="tx1"/>
                </a:solidFill>
                <a:latin typeface="Courier New" pitchFamily="49" charset="0"/>
              </a:rPr>
              <a: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c("first"),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tot = sum(percent) /</a:t>
            </a:r>
          </a:p>
          <a:p>
            <a:pPr marL="463550" indent="-463550" algn="l"/>
            <a:r>
              <a:rPr lang="en-US" sz="1200" dirty="0">
                <a:solidFill>
                  <a:schemeClr val="tx1"/>
                </a:solidFill>
                <a:latin typeface="Courier New" pitchFamily="49" charset="0"/>
              </a:rPr>
              <a:t>	sum(</a:t>
            </a:r>
            <a:r>
              <a:rPr lang="en-US" sz="1200" dirty="0" err="1">
                <a:solidFill>
                  <a:schemeClr val="tx1"/>
                </a:solidFill>
                <a:latin typeface="Courier New" pitchFamily="49" charset="0"/>
              </a:rPr>
              <a:t>bnames$percent</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ddply</a:t>
            </a:r>
            <a:r>
              <a:rPr lang="en-US" sz="1200" dirty="0">
                <a:solidFill>
                  <a:schemeClr val="tx1"/>
                </a:solidFill>
                <a:latin typeface="Courier New" pitchFamily="49" charset="0"/>
              </a:rPr>
              <a: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c("last"),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tot = sum(percent) /</a:t>
            </a:r>
          </a:p>
          <a:p>
            <a:pPr marL="463550" indent="-463550" algn="l"/>
            <a:r>
              <a:rPr lang="en-US" sz="1200" dirty="0">
                <a:solidFill>
                  <a:schemeClr val="tx1"/>
                </a:solidFill>
                <a:latin typeface="Courier New" pitchFamily="49" charset="0"/>
              </a:rPr>
              <a:t>	sum(</a:t>
            </a:r>
            <a:r>
              <a:rPr lang="en-US" sz="1200" dirty="0" err="1">
                <a:solidFill>
                  <a:schemeClr val="tx1"/>
                </a:solidFill>
                <a:latin typeface="Courier New" pitchFamily="49" charset="0"/>
              </a:rPr>
              <a:t>bnames$percent</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with(</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sum(length * percent) / sum(percent))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temp &lt;- </a:t>
            </a:r>
            <a:r>
              <a:rPr lang="en-US" sz="1200" dirty="0" err="1">
                <a:solidFill>
                  <a:schemeClr val="tx1"/>
                </a:solidFill>
                <a:latin typeface="Courier New" pitchFamily="49" charset="0"/>
              </a:rPr>
              <a:t>bnames</a:t>
            </a:r>
            <a:r>
              <a:rPr lang="en-US" sz="1200" dirty="0">
                <a:solidFill>
                  <a:schemeClr val="tx1"/>
                </a:solidFill>
                <a:latin typeface="Courier New" pitchFamily="49" charset="0"/>
              </a:rPr>
              <a:t>[!duplicated(</a:t>
            </a:r>
            <a:r>
              <a:rPr lang="en-US" sz="1200" dirty="0" err="1">
                <a:solidFill>
                  <a:schemeClr val="tx1"/>
                </a:solidFill>
                <a:latin typeface="Courier New" pitchFamily="49" charset="0"/>
              </a:rPr>
              <a:t>bnames$name</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head(arrange(temp, -length))</a:t>
            </a:r>
          </a:p>
          <a:p>
            <a:pPr marL="463550" indent="-463550" algn="l"/>
            <a:r>
              <a:rPr lang="en-US" sz="1200" dirty="0">
                <a:solidFill>
                  <a:schemeClr val="tx1"/>
                </a:solidFill>
                <a:latin typeface="Courier New" pitchFamily="49" charset="0"/>
              </a:rPr>
              <a:t>head(arrange(temp, vowels))</a:t>
            </a:r>
          </a:p>
          <a:p>
            <a:pPr marL="463550" indent="-463550" algn="l"/>
            <a:r>
              <a:rPr lang="en-US" sz="1200" dirty="0">
                <a:solidFill>
                  <a:schemeClr val="tx1"/>
                </a:solidFill>
                <a:latin typeface="Courier New" pitchFamily="49" charset="0"/>
              </a:rPr>
              <a:t>head(arrange(temp, -vowels))</a:t>
            </a:r>
          </a:p>
          <a:p>
            <a:pPr marL="463550" indent="-463550" algn="l"/>
            <a:endParaRPr lang="en-US" sz="1200" dirty="0">
              <a:solidFill>
                <a:schemeClr val="tx1"/>
              </a:solidFill>
              <a:latin typeface="Courier New" pitchFamily="49" charset="0"/>
            </a:endParaRPr>
          </a:p>
        </p:txBody>
      </p:sp>
      <p:sp>
        <p:nvSpPr>
          <p:cNvPr id="21" name="Rectangular Callout 20"/>
          <p:cNvSpPr/>
          <p:nvPr/>
        </p:nvSpPr>
        <p:spPr bwMode="auto">
          <a:xfrm>
            <a:off x="7467601" y="5029200"/>
            <a:ext cx="762000" cy="228600"/>
          </a:xfrm>
          <a:prstGeom prst="wedgeRectCallout">
            <a:avLst>
              <a:gd name="adj1" fmla="val -79880"/>
              <a:gd name="adj2" fmla="val -73864"/>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Louie!</a:t>
            </a:r>
            <a:endParaRPr kumimoji="0" lang="en-US" sz="1000" b="0" i="0" u="none" strike="noStrike" cap="none" normalizeH="0" baseline="0" dirty="0">
              <a:ln>
                <a:noFill/>
              </a:ln>
              <a:solidFill>
                <a:schemeClr val="tx1"/>
              </a:solidFill>
              <a:effectLst/>
            </a:endParaRPr>
          </a:p>
        </p:txBody>
      </p:sp>
      <p:sp>
        <p:nvSpPr>
          <p:cNvPr id="22" name="Rectangular Callout 21"/>
          <p:cNvSpPr/>
          <p:nvPr/>
        </p:nvSpPr>
        <p:spPr bwMode="auto">
          <a:xfrm>
            <a:off x="7467600" y="4724400"/>
            <a:ext cx="914400" cy="228600"/>
          </a:xfrm>
          <a:prstGeom prst="wedgeRectCallout">
            <a:avLst>
              <a:gd name="adj1" fmla="val -74166"/>
              <a:gd name="adj2" fmla="val -3750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Lynn, Byrd!</a:t>
            </a:r>
            <a:endParaRPr kumimoji="0" lang="en-US" sz="1000" b="0" i="0" u="none" strike="noStrike" cap="none" normalizeH="0" baseline="0" dirty="0">
              <a:ln>
                <a:noFill/>
              </a:ln>
              <a:solidFill>
                <a:schemeClr val="tx1"/>
              </a:solidFill>
              <a:effectLst/>
            </a:endParaRPr>
          </a:p>
        </p:txBody>
      </p:sp>
      <p:sp>
        <p:nvSpPr>
          <p:cNvPr id="23" name="Rectangular Callout 22"/>
          <p:cNvSpPr/>
          <p:nvPr/>
        </p:nvSpPr>
        <p:spPr bwMode="auto">
          <a:xfrm>
            <a:off x="7467600" y="4419600"/>
            <a:ext cx="914400" cy="228600"/>
          </a:xfrm>
          <a:prstGeom prst="wedgeRectCallout">
            <a:avLst>
              <a:gd name="adj1" fmla="val -71568"/>
              <a:gd name="adj2" fmla="val -21916"/>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r>
              <a:rPr lang="en-US" sz="1000" dirty="0"/>
              <a:t>Bartholomew!</a:t>
            </a:r>
            <a:endParaRPr kumimoji="0" lang="en-US" sz="1000" b="0" i="0" u="none" strike="noStrike" cap="none" normalizeH="0" baseline="0" dirty="0">
              <a:ln>
                <a:noFill/>
              </a:ln>
              <a:solidFill>
                <a:schemeClr val="tx1"/>
              </a:solidFill>
              <a:effectLst/>
            </a:endParaRPr>
          </a:p>
        </p:txBody>
      </p:sp>
      <p:sp>
        <p:nvSpPr>
          <p:cNvPr id="24" name="Rectangular Callout 23"/>
          <p:cNvSpPr/>
          <p:nvPr/>
        </p:nvSpPr>
        <p:spPr bwMode="auto">
          <a:xfrm>
            <a:off x="7696200" y="3352800"/>
            <a:ext cx="381000" cy="304800"/>
          </a:xfrm>
          <a:prstGeom prst="wedgeRectCallout">
            <a:avLst>
              <a:gd name="adj1" fmla="val -126633"/>
              <a:gd name="adj2" fmla="val 58604"/>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~6</a:t>
            </a:r>
            <a:endParaRPr kumimoji="0" lang="en-US" sz="1000" b="0" i="0" u="none" strike="noStrike" cap="none" normalizeH="0" baseline="0" dirty="0">
              <a:ln>
                <a:noFill/>
              </a:ln>
              <a:solidFill>
                <a:schemeClr val="tx1"/>
              </a:solidFill>
              <a:effectLst/>
            </a:endParaRPr>
          </a:p>
        </p:txBody>
      </p:sp>
      <p:sp>
        <p:nvSpPr>
          <p:cNvPr id="11" name="Rectangular Callout 10"/>
          <p:cNvSpPr/>
          <p:nvPr/>
        </p:nvSpPr>
        <p:spPr bwMode="auto">
          <a:xfrm>
            <a:off x="1981200" y="3864590"/>
            <a:ext cx="1409700" cy="193060"/>
          </a:xfrm>
          <a:prstGeom prst="wedgeRectCallout">
            <a:avLst>
              <a:gd name="adj1" fmla="val 9486"/>
              <a:gd name="adj2" fmla="val -124978"/>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Regular expressions!</a:t>
            </a:r>
            <a:endParaRPr kumimoji="0" lang="en-US" sz="1000" b="0" i="0" u="none" strike="noStrike" cap="none" normalizeH="0" baseline="0" dirty="0">
              <a:ln>
                <a:noFill/>
              </a:ln>
              <a:solidFill>
                <a:schemeClr val="tx1"/>
              </a:solidFill>
              <a:effectLst/>
            </a:endParaRPr>
          </a:p>
        </p:txBody>
      </p:sp>
      <p:sp>
        <p:nvSpPr>
          <p:cNvPr id="12"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2291325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Summary of name length</a:t>
            </a:r>
          </a:p>
        </p:txBody>
      </p:sp>
      <p:sp>
        <p:nvSpPr>
          <p:cNvPr id="5" name="Rectangle 4"/>
          <p:cNvSpPr/>
          <p:nvPr/>
        </p:nvSpPr>
        <p:spPr>
          <a:xfrm>
            <a:off x="152400" y="1714501"/>
            <a:ext cx="3965448"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a:solidFill>
                  <a:schemeClr val="tx1"/>
                </a:solidFill>
                <a:latin typeface="Courier New" pitchFamily="49" charset="0"/>
              </a:rPr>
              <a:t>temp &lt;- </a:t>
            </a:r>
            <a:r>
              <a:rPr lang="en-US" sz="1200" dirty="0" err="1">
                <a:solidFill>
                  <a:schemeClr val="tx1"/>
                </a:solidFill>
                <a:latin typeface="Courier New" pitchFamily="49" charset="0"/>
              </a:rPr>
              <a:t>ddply</a:t>
            </a:r>
            <a:r>
              <a:rPr lang="en-US" sz="1200" dirty="0">
                <a:solidFill>
                  <a:schemeClr val="tx1"/>
                </a:solidFill>
                <a:latin typeface="Courier New" pitchFamily="49" charset="0"/>
              </a:rPr>
              <a: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c("length"),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prop = sum(percent) / sum(</a:t>
            </a:r>
            <a:r>
              <a:rPr lang="en-US" sz="1200" dirty="0" err="1">
                <a:solidFill>
                  <a:schemeClr val="tx1"/>
                </a:solidFill>
                <a:latin typeface="Courier New" pitchFamily="49" charset="0"/>
              </a:rPr>
              <a:t>bnames$percent</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windows()</a:t>
            </a:r>
          </a:p>
          <a:p>
            <a:pPr marL="463550" indent="-463550" algn="l"/>
            <a:r>
              <a:rPr lang="en-US" sz="1200" dirty="0" err="1">
                <a:solidFill>
                  <a:schemeClr val="tx1"/>
                </a:solidFill>
                <a:latin typeface="Courier New" pitchFamily="49" charset="0"/>
              </a:rPr>
              <a:t>ggplot</a:t>
            </a:r>
            <a:r>
              <a:rPr lang="en-US" sz="1200" dirty="0">
                <a:solidFill>
                  <a:schemeClr val="tx1"/>
                </a:solidFill>
                <a:latin typeface="Courier New" pitchFamily="49" charset="0"/>
              </a:rPr>
              <a:t>(temp, </a:t>
            </a:r>
            <a:r>
              <a:rPr lang="en-US" sz="1200" dirty="0" err="1">
                <a:solidFill>
                  <a:schemeClr val="tx1"/>
                </a:solidFill>
                <a:latin typeface="Courier New" pitchFamily="49" charset="0"/>
              </a:rPr>
              <a:t>aes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x = length, </a:t>
            </a:r>
          </a:p>
          <a:p>
            <a:pPr marL="463550" indent="-463550" algn="l"/>
            <a:r>
              <a:rPr lang="en-US" sz="1200" dirty="0">
                <a:solidFill>
                  <a:schemeClr val="tx1"/>
                </a:solidFill>
                <a:latin typeface="Courier New" pitchFamily="49" charset="0"/>
              </a:rPr>
              <a:t>	y = prop)) + </a:t>
            </a:r>
          </a:p>
          <a:p>
            <a:pPr marL="463550" indent="-463550" algn="l"/>
            <a:r>
              <a:rPr lang="en-US" sz="1200" dirty="0" err="1">
                <a:solidFill>
                  <a:schemeClr val="tx1"/>
                </a:solidFill>
                <a:latin typeface="Courier New" pitchFamily="49" charset="0"/>
              </a:rPr>
              <a:t>geom_bar</a:t>
            </a:r>
            <a:r>
              <a:rPr lang="en-US" sz="1200" dirty="0">
                <a:solidFill>
                  <a:schemeClr val="tx1"/>
                </a:solidFill>
                <a:latin typeface="Courier New" pitchFamily="49" charset="0"/>
              </a:rPr>
              <a:t>(stat = "identity") +</a:t>
            </a:r>
          </a:p>
          <a:p>
            <a:pPr marL="463550" indent="-463550" algn="l"/>
            <a:r>
              <a:rPr lang="en-US" sz="1200" dirty="0" err="1">
                <a:solidFill>
                  <a:schemeClr val="tx1"/>
                </a:solidFill>
                <a:latin typeface="Courier New" pitchFamily="49" charset="0"/>
              </a:rPr>
              <a:t>geom_text</a:t>
            </a:r>
            <a:r>
              <a:rPr lang="en-US" sz="1200" dirty="0">
                <a:solidFill>
                  <a:schemeClr val="tx1"/>
                </a:solidFill>
                <a:latin typeface="Courier New" pitchFamily="49" charset="0"/>
              </a:rPr>
              <a:t>(</a:t>
            </a:r>
            <a:r>
              <a:rPr lang="en-US" sz="1200" dirty="0" err="1">
                <a:solidFill>
                  <a:schemeClr val="tx1"/>
                </a:solidFill>
                <a:latin typeface="Courier New" pitchFamily="49" charset="0"/>
              </a:rPr>
              <a:t>aes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label = paste(round(prop * 	100, 1), "%", </a:t>
            </a:r>
            <a:r>
              <a:rPr lang="en-US" sz="1200" dirty="0" err="1">
                <a:solidFill>
                  <a:schemeClr val="tx1"/>
                </a:solidFill>
                <a:latin typeface="Courier New" pitchFamily="49" charset="0"/>
              </a:rPr>
              <a:t>sep</a:t>
            </a:r>
            <a:r>
              <a:rPr lang="en-US" sz="1200" dirty="0">
                <a:solidFill>
                  <a:schemeClr val="tx1"/>
                </a:solidFill>
                <a:latin typeface="Courier New" pitchFamily="49" charset="0"/>
              </a:rPr>
              <a:t> = "")</a:t>
            </a:r>
          </a:p>
          <a:p>
            <a:pPr marL="463550" indent="-463550" algn="l"/>
            <a:r>
              <a:rPr lang="en-US" sz="1200" dirty="0">
                <a:solidFill>
                  <a:schemeClr val="tx1"/>
                </a:solidFill>
                <a:latin typeface="Courier New" pitchFamily="49" charset="0"/>
              </a:rPr>
              <a:t>	), </a:t>
            </a:r>
            <a:r>
              <a:rPr lang="en-US" sz="1200" dirty="0" err="1">
                <a:solidFill>
                  <a:schemeClr val="tx1"/>
                </a:solidFill>
                <a:latin typeface="Courier New" pitchFamily="49" charset="0"/>
              </a:rPr>
              <a:t>vjust</a:t>
            </a:r>
            <a:r>
              <a:rPr lang="en-US" sz="1200" dirty="0">
                <a:solidFill>
                  <a:schemeClr val="tx1"/>
                </a:solidFill>
                <a:latin typeface="Courier New" pitchFamily="49" charset="0"/>
              </a:rPr>
              <a:t> = -0.5)</a:t>
            </a:r>
          </a:p>
        </p:txBody>
      </p:sp>
      <p:sp>
        <p:nvSpPr>
          <p:cNvPr id="6" name="Rectangle 5"/>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Summary of name length</a:t>
            </a:r>
            <a:endParaRPr kumimoji="0" lang="en-US" sz="1800" b="0" i="0" u="none" strike="noStrike" cap="none" normalizeH="0" baseline="0" dirty="0">
              <a:ln>
                <a:noFill/>
              </a:ln>
              <a:solidFill>
                <a:schemeClr val="bg1"/>
              </a:solidFill>
              <a:effectLst/>
            </a:endParaRPr>
          </a:p>
        </p:txBody>
      </p:sp>
      <p:sp>
        <p:nvSpPr>
          <p:cNvPr id="10" name="Rectangle 9"/>
          <p:cNvSpPr/>
          <p:nvPr/>
        </p:nvSpPr>
        <p:spPr>
          <a:xfrm>
            <a:off x="4117848" y="1714500"/>
            <a:ext cx="4873752"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156" y="1774031"/>
            <a:ext cx="4574044"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3632344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Summary of name popularity over time by first letter</a:t>
            </a:r>
          </a:p>
        </p:txBody>
      </p:sp>
      <p:sp>
        <p:nvSpPr>
          <p:cNvPr id="5" name="Rectangle 4"/>
          <p:cNvSpPr/>
          <p:nvPr/>
        </p:nvSpPr>
        <p:spPr>
          <a:xfrm>
            <a:off x="152400" y="1714501"/>
            <a:ext cx="3965448"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err="1">
                <a:solidFill>
                  <a:schemeClr val="tx1"/>
                </a:solidFill>
                <a:latin typeface="Courier New" pitchFamily="49" charset="0"/>
              </a:rPr>
              <a:t>fl</a:t>
            </a:r>
            <a:r>
              <a:rPr lang="en-US" sz="1200" dirty="0">
                <a:solidFill>
                  <a:schemeClr val="tx1"/>
                </a:solidFill>
                <a:latin typeface="Courier New" pitchFamily="49" charset="0"/>
              </a:rPr>
              <a:t> &lt;- </a:t>
            </a:r>
            <a:r>
              <a:rPr lang="en-US" sz="1200" dirty="0" err="1">
                <a:solidFill>
                  <a:schemeClr val="tx1"/>
                </a:solidFill>
                <a:latin typeface="Courier New" pitchFamily="49" charset="0"/>
              </a:rPr>
              <a:t>ddply</a:t>
            </a:r>
            <a:r>
              <a:rPr lang="en-US" sz="1200" dirty="0">
                <a:solidFill>
                  <a:schemeClr val="tx1"/>
                </a:solidFill>
                <a:latin typeface="Courier New" pitchFamily="49" charset="0"/>
              </a:rPr>
              <a: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c("year", "sex", "first"),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tot = sum(percent))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windows()</a:t>
            </a:r>
          </a:p>
          <a:p>
            <a:pPr marL="463550" indent="-463550" algn="l"/>
            <a:r>
              <a:rPr lang="en-US" sz="1200" dirty="0" err="1">
                <a:solidFill>
                  <a:schemeClr val="tx1"/>
                </a:solidFill>
                <a:latin typeface="Courier New" pitchFamily="49" charset="0"/>
              </a:rPr>
              <a:t>ggplot</a:t>
            </a:r>
            <a:r>
              <a:rPr lang="en-US" sz="1200" dirty="0">
                <a:solidFill>
                  <a:schemeClr val="tx1"/>
                </a:solidFill>
                <a:latin typeface="Courier New" pitchFamily="49" charset="0"/>
              </a:rPr>
              <a:t>(</a:t>
            </a:r>
            <a:r>
              <a:rPr lang="en-US" sz="1200" dirty="0" err="1">
                <a:solidFill>
                  <a:schemeClr val="tx1"/>
                </a:solidFill>
                <a:latin typeface="Courier New" pitchFamily="49" charset="0"/>
              </a:rPr>
              <a:t>fl</a:t>
            </a:r>
            <a:r>
              <a:rPr lang="en-US" sz="1200" dirty="0">
                <a:solidFill>
                  <a:schemeClr val="tx1"/>
                </a:solidFill>
                <a:latin typeface="Courier New" pitchFamily="49" charset="0"/>
              </a:rPr>
              <a:t>) + </a:t>
            </a:r>
          </a:p>
          <a:p>
            <a:pPr marL="463550" indent="-463550" algn="l"/>
            <a:r>
              <a:rPr lang="en-US" sz="1200" dirty="0" err="1">
                <a:solidFill>
                  <a:schemeClr val="tx1"/>
                </a:solidFill>
                <a:latin typeface="Courier New" pitchFamily="49" charset="0"/>
              </a:rPr>
              <a:t>geom_line</a:t>
            </a:r>
            <a:r>
              <a:rPr lang="en-US" sz="1200" dirty="0">
                <a:solidFill>
                  <a:schemeClr val="tx1"/>
                </a:solidFill>
                <a:latin typeface="Courier New" pitchFamily="49" charset="0"/>
              </a:rPr>
              <a:t>(</a:t>
            </a:r>
            <a:r>
              <a:rPr lang="en-US" sz="1200" dirty="0" err="1">
                <a:solidFill>
                  <a:schemeClr val="tx1"/>
                </a:solidFill>
                <a:latin typeface="Courier New" pitchFamily="49" charset="0"/>
              </a:rPr>
              <a:t>aes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x = year, </a:t>
            </a:r>
          </a:p>
          <a:p>
            <a:pPr marL="463550" indent="-463550" algn="l"/>
            <a:r>
              <a:rPr lang="en-US" sz="1200" dirty="0">
                <a:solidFill>
                  <a:schemeClr val="tx1"/>
                </a:solidFill>
                <a:latin typeface="Courier New" pitchFamily="49" charset="0"/>
              </a:rPr>
              <a:t>	y = tot,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colour</a:t>
            </a:r>
            <a:r>
              <a:rPr lang="en-US" sz="1200" dirty="0">
                <a:solidFill>
                  <a:schemeClr val="tx1"/>
                </a:solidFill>
                <a:latin typeface="Courier New" pitchFamily="49" charset="0"/>
              </a:rPr>
              <a:t> = sex)) + </a:t>
            </a:r>
          </a:p>
          <a:p>
            <a:pPr marL="463550" indent="-463550" algn="l"/>
            <a:r>
              <a:rPr lang="en-US" sz="1200" dirty="0" err="1">
                <a:solidFill>
                  <a:schemeClr val="tx1"/>
                </a:solidFill>
                <a:latin typeface="Courier New" pitchFamily="49" charset="0"/>
              </a:rPr>
              <a:t>facet_wrap</a:t>
            </a:r>
            <a:r>
              <a:rPr lang="en-US" sz="1200" dirty="0">
                <a:solidFill>
                  <a:schemeClr val="tx1"/>
                </a:solidFill>
                <a:latin typeface="Courier New" pitchFamily="49" charset="0"/>
              </a:rPr>
              <a:t>(~ first, </a:t>
            </a:r>
            <a:r>
              <a:rPr lang="en-US" sz="1200" dirty="0" err="1">
                <a:solidFill>
                  <a:schemeClr val="tx1"/>
                </a:solidFill>
                <a:latin typeface="Courier New" pitchFamily="49" charset="0"/>
              </a:rPr>
              <a:t>ncol</a:t>
            </a:r>
            <a:r>
              <a:rPr lang="en-US" sz="1200" dirty="0">
                <a:solidFill>
                  <a:schemeClr val="tx1"/>
                </a:solidFill>
                <a:latin typeface="Courier New" pitchFamily="49" charset="0"/>
              </a:rPr>
              <a:t> = 6)</a:t>
            </a:r>
          </a:p>
        </p:txBody>
      </p:sp>
      <p:sp>
        <p:nvSpPr>
          <p:cNvPr id="6" name="Rectangle 5"/>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Summary of name popularity over time by first letter</a:t>
            </a:r>
            <a:endParaRPr kumimoji="0" lang="en-US" sz="1800" b="0" i="0" u="none" strike="noStrike" cap="none" normalizeH="0" baseline="0" dirty="0">
              <a:ln>
                <a:noFill/>
              </a:ln>
              <a:solidFill>
                <a:schemeClr val="bg1"/>
              </a:solidFill>
              <a:effectLst/>
            </a:endParaRPr>
          </a:p>
        </p:txBody>
      </p:sp>
      <p:sp>
        <p:nvSpPr>
          <p:cNvPr id="10" name="Rectangle 9"/>
          <p:cNvSpPr/>
          <p:nvPr/>
        </p:nvSpPr>
        <p:spPr>
          <a:xfrm>
            <a:off x="4117848" y="1714500"/>
            <a:ext cx="4873752"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pic>
        <p:nvPicPr>
          <p:cNvPr id="614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67200" y="1715492"/>
            <a:ext cx="4692291" cy="4685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171500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Popularity of “common” names over time</a:t>
            </a:r>
          </a:p>
        </p:txBody>
      </p:sp>
      <p:sp>
        <p:nvSpPr>
          <p:cNvPr id="5" name="Rectangle 4"/>
          <p:cNvSpPr/>
          <p:nvPr/>
        </p:nvSpPr>
        <p:spPr>
          <a:xfrm>
            <a:off x="152400" y="1714501"/>
            <a:ext cx="8839200" cy="155714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463550" indent="-463550" algn="l"/>
            <a:r>
              <a:rPr lang="en-US" sz="1000" dirty="0" err="1">
                <a:solidFill>
                  <a:schemeClr val="tx1"/>
                </a:solidFill>
                <a:latin typeface="Courier New" pitchFamily="49" charset="0"/>
              </a:rPr>
              <a:t>bnames</a:t>
            </a:r>
            <a:r>
              <a:rPr lang="en-US" sz="1000" dirty="0">
                <a:solidFill>
                  <a:schemeClr val="tx1"/>
                </a:solidFill>
                <a:latin typeface="Courier New" pitchFamily="49" charset="0"/>
              </a:rPr>
              <a:t> &lt;- arrange(</a:t>
            </a:r>
            <a:r>
              <a:rPr lang="en-US" sz="1000" dirty="0" err="1">
                <a:solidFill>
                  <a:schemeClr val="tx1"/>
                </a:solidFill>
                <a:latin typeface="Courier New" pitchFamily="49" charset="0"/>
              </a:rPr>
              <a:t>bnames</a:t>
            </a:r>
            <a:r>
              <a:rPr lang="en-US" sz="1000" dirty="0">
                <a:solidFill>
                  <a:schemeClr val="tx1"/>
                </a:solidFill>
                <a:latin typeface="Courier New" pitchFamily="49" charset="0"/>
              </a:rPr>
              <a:t>, year, sex, -percent)</a:t>
            </a:r>
          </a:p>
          <a:p>
            <a:pPr marL="463550" indent="-463550" algn="l"/>
            <a:r>
              <a:rPr lang="en-US" sz="1000" dirty="0" err="1">
                <a:solidFill>
                  <a:schemeClr val="tx1"/>
                </a:solidFill>
                <a:latin typeface="Courier New" pitchFamily="49" charset="0"/>
              </a:rPr>
              <a:t>bnames$count</a:t>
            </a:r>
            <a:r>
              <a:rPr lang="en-US" sz="1000" dirty="0">
                <a:solidFill>
                  <a:schemeClr val="tx1"/>
                </a:solidFill>
                <a:latin typeface="Courier New" pitchFamily="49" charset="0"/>
              </a:rPr>
              <a:t> &lt;- 1</a:t>
            </a:r>
          </a:p>
          <a:p>
            <a:pPr marL="463550" indent="-463550" algn="l"/>
            <a:endParaRPr lang="en-US" sz="1000" dirty="0">
              <a:solidFill>
                <a:schemeClr val="tx1"/>
              </a:solidFill>
              <a:latin typeface="Courier New" pitchFamily="49" charset="0"/>
            </a:endParaRPr>
          </a:p>
          <a:p>
            <a:pPr marL="463550" indent="-463550" algn="l"/>
            <a:r>
              <a:rPr lang="en-US" sz="1000" dirty="0">
                <a:solidFill>
                  <a:schemeClr val="tx1"/>
                </a:solidFill>
                <a:latin typeface="Courier New" pitchFamily="49" charset="0"/>
              </a:rPr>
              <a:t>top100 &lt;- </a:t>
            </a:r>
            <a:r>
              <a:rPr lang="en-US" sz="1000" dirty="0" err="1">
                <a:solidFill>
                  <a:schemeClr val="tx1"/>
                </a:solidFill>
                <a:latin typeface="Courier New" pitchFamily="49" charset="0"/>
              </a:rPr>
              <a:t>ddply</a:t>
            </a:r>
            <a:r>
              <a:rPr lang="en-US" sz="1000" dirty="0">
                <a:solidFill>
                  <a:schemeClr val="tx1"/>
                </a:solidFill>
                <a:latin typeface="Courier New" pitchFamily="49" charset="0"/>
              </a:rPr>
              <a:t>(</a:t>
            </a:r>
            <a:r>
              <a:rPr lang="en-US" sz="1000" dirty="0" err="1">
                <a:solidFill>
                  <a:schemeClr val="tx1"/>
                </a:solidFill>
                <a:latin typeface="Courier New" pitchFamily="49" charset="0"/>
              </a:rPr>
              <a:t>bnames</a:t>
            </a:r>
            <a:r>
              <a:rPr lang="en-US" sz="1000" dirty="0">
                <a:solidFill>
                  <a:schemeClr val="tx1"/>
                </a:solidFill>
                <a:latin typeface="Courier New" pitchFamily="49" charset="0"/>
              </a:rPr>
              <a:t>, c("year", "sex"), transform, count = </a:t>
            </a:r>
            <a:r>
              <a:rPr lang="en-US" sz="1000" dirty="0" err="1">
                <a:solidFill>
                  <a:schemeClr val="tx1"/>
                </a:solidFill>
                <a:latin typeface="Courier New" pitchFamily="49" charset="0"/>
              </a:rPr>
              <a:t>cumsum</a:t>
            </a:r>
            <a:r>
              <a:rPr lang="en-US" sz="1000" dirty="0">
                <a:solidFill>
                  <a:schemeClr val="tx1"/>
                </a:solidFill>
                <a:latin typeface="Courier New" pitchFamily="49" charset="0"/>
              </a:rPr>
              <a:t>(count))</a:t>
            </a:r>
          </a:p>
          <a:p>
            <a:pPr marL="463550" indent="-463550" algn="l"/>
            <a:r>
              <a:rPr lang="en-US" sz="1000" dirty="0">
                <a:solidFill>
                  <a:schemeClr val="tx1"/>
                </a:solidFill>
                <a:latin typeface="Courier New" pitchFamily="49" charset="0"/>
              </a:rPr>
              <a:t>top100 &lt;- subset(top100, count &lt;= 100)</a:t>
            </a:r>
          </a:p>
          <a:p>
            <a:pPr marL="463550" indent="-463550" algn="l"/>
            <a:r>
              <a:rPr lang="en-US" sz="1000" dirty="0">
                <a:solidFill>
                  <a:schemeClr val="tx1"/>
                </a:solidFill>
                <a:latin typeface="Courier New" pitchFamily="49" charset="0"/>
              </a:rPr>
              <a:t>top100 &lt;- </a:t>
            </a:r>
            <a:r>
              <a:rPr lang="en-US" sz="1000" dirty="0" err="1">
                <a:solidFill>
                  <a:schemeClr val="tx1"/>
                </a:solidFill>
                <a:latin typeface="Courier New" pitchFamily="49" charset="0"/>
              </a:rPr>
              <a:t>ddply</a:t>
            </a:r>
            <a:r>
              <a:rPr lang="en-US" sz="1000" dirty="0">
                <a:solidFill>
                  <a:schemeClr val="tx1"/>
                </a:solidFill>
                <a:latin typeface="Courier New" pitchFamily="49" charset="0"/>
              </a:rPr>
              <a:t>(top100, c("year", "sex"), </a:t>
            </a:r>
            <a:r>
              <a:rPr lang="en-US" sz="1000" dirty="0" err="1">
                <a:solidFill>
                  <a:schemeClr val="tx1"/>
                </a:solidFill>
                <a:latin typeface="Courier New" pitchFamily="49" charset="0"/>
              </a:rPr>
              <a:t>summarise</a:t>
            </a:r>
            <a:r>
              <a:rPr lang="en-US" sz="1000" dirty="0">
                <a:solidFill>
                  <a:schemeClr val="tx1"/>
                </a:solidFill>
                <a:latin typeface="Courier New" pitchFamily="49" charset="0"/>
              </a:rPr>
              <a:t>, tot = sum(percent))</a:t>
            </a:r>
          </a:p>
          <a:p>
            <a:pPr marL="463550" indent="-463550" algn="l"/>
            <a:endParaRPr lang="en-US" sz="1000" dirty="0">
              <a:solidFill>
                <a:schemeClr val="tx1"/>
              </a:solidFill>
              <a:latin typeface="Courier New" pitchFamily="49" charset="0"/>
            </a:endParaRPr>
          </a:p>
          <a:p>
            <a:pPr marL="463550" indent="-463550" algn="l"/>
            <a:r>
              <a:rPr lang="en-US" sz="1000" dirty="0" err="1">
                <a:solidFill>
                  <a:schemeClr val="tx1"/>
                </a:solidFill>
                <a:latin typeface="Courier New" pitchFamily="49" charset="0"/>
              </a:rPr>
              <a:t>ggplot</a:t>
            </a:r>
            <a:r>
              <a:rPr lang="en-US" sz="1000" dirty="0">
                <a:solidFill>
                  <a:schemeClr val="tx1"/>
                </a:solidFill>
                <a:latin typeface="Courier New" pitchFamily="49" charset="0"/>
              </a:rPr>
              <a:t>(top100)+</a:t>
            </a:r>
            <a:r>
              <a:rPr lang="en-US" sz="1000" dirty="0" err="1">
                <a:solidFill>
                  <a:schemeClr val="tx1"/>
                </a:solidFill>
                <a:latin typeface="Courier New" pitchFamily="49" charset="0"/>
              </a:rPr>
              <a:t>geom_line</a:t>
            </a:r>
            <a:r>
              <a:rPr lang="en-US" sz="1000" dirty="0">
                <a:solidFill>
                  <a:schemeClr val="tx1"/>
                </a:solidFill>
                <a:latin typeface="Courier New" pitchFamily="49" charset="0"/>
              </a:rPr>
              <a:t>(</a:t>
            </a:r>
            <a:r>
              <a:rPr lang="en-US" sz="1000" dirty="0" err="1">
                <a:solidFill>
                  <a:schemeClr val="tx1"/>
                </a:solidFill>
                <a:latin typeface="Courier New" pitchFamily="49" charset="0"/>
              </a:rPr>
              <a:t>aes</a:t>
            </a:r>
            <a:r>
              <a:rPr lang="en-US" sz="1000" dirty="0">
                <a:solidFill>
                  <a:schemeClr val="tx1"/>
                </a:solidFill>
                <a:latin typeface="Courier New" pitchFamily="49" charset="0"/>
              </a:rPr>
              <a:t>(x = year, y = tot, group = sex, </a:t>
            </a:r>
            <a:r>
              <a:rPr lang="en-US" sz="1000" dirty="0" err="1">
                <a:solidFill>
                  <a:schemeClr val="tx1"/>
                </a:solidFill>
                <a:latin typeface="Courier New" pitchFamily="49" charset="0"/>
              </a:rPr>
              <a:t>colour</a:t>
            </a:r>
            <a:r>
              <a:rPr lang="en-US" sz="1000" dirty="0">
                <a:solidFill>
                  <a:schemeClr val="tx1"/>
                </a:solidFill>
                <a:latin typeface="Courier New" pitchFamily="49" charset="0"/>
              </a:rPr>
              <a:t> = sex))+</a:t>
            </a:r>
            <a:r>
              <a:rPr lang="en-US" sz="1000" dirty="0" err="1">
                <a:solidFill>
                  <a:schemeClr val="tx1"/>
                </a:solidFill>
                <a:latin typeface="Courier New" pitchFamily="49" charset="0"/>
              </a:rPr>
              <a:t>scale_y_continuous</a:t>
            </a:r>
            <a:r>
              <a:rPr lang="en-US" sz="1000" dirty="0">
                <a:solidFill>
                  <a:schemeClr val="tx1"/>
                </a:solidFill>
                <a:latin typeface="Courier New" pitchFamily="49" charset="0"/>
              </a:rPr>
              <a:t>(limits = c(0, 1))</a:t>
            </a:r>
          </a:p>
        </p:txBody>
      </p:sp>
      <p:sp>
        <p:nvSpPr>
          <p:cNvPr id="6" name="Rectangle 5"/>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r>
              <a:rPr lang="en-US" sz="1800" dirty="0">
                <a:solidFill>
                  <a:schemeClr val="bg1"/>
                </a:solidFill>
              </a:rPr>
              <a:t>Proportion of people with top 100 names over time</a:t>
            </a:r>
            <a:endParaRPr kumimoji="0" lang="en-US" sz="1800" b="0" i="0" u="none" strike="noStrike" cap="none" normalizeH="0" baseline="0" dirty="0">
              <a:ln>
                <a:noFill/>
              </a:ln>
              <a:solidFill>
                <a:schemeClr val="bg1"/>
              </a:solidFill>
              <a:effectLs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95400"/>
            <a:ext cx="7010400" cy="3236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152400" y="3271650"/>
            <a:ext cx="8839200" cy="323611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463550" indent="-463550" algn="l"/>
            <a:endParaRPr lang="en-US" sz="1000" dirty="0">
              <a:solidFill>
                <a:schemeClr val="tx1"/>
              </a:solidFill>
              <a:latin typeface="Courier New" pitchFamily="49" charset="0"/>
            </a:endParaRPr>
          </a:p>
        </p:txBody>
      </p:sp>
      <p:sp>
        <p:nvSpPr>
          <p:cNvPr id="12" name="Rectangular Callout 11"/>
          <p:cNvSpPr/>
          <p:nvPr/>
        </p:nvSpPr>
        <p:spPr bwMode="auto">
          <a:xfrm>
            <a:off x="7562850" y="3905000"/>
            <a:ext cx="1200150" cy="457695"/>
          </a:xfrm>
          <a:prstGeom prst="wedgeRectCallout">
            <a:avLst>
              <a:gd name="adj1" fmla="val -85404"/>
              <a:gd name="adj2" fmla="val 159809"/>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“Donald” still not top 100 though…</a:t>
            </a:r>
            <a:endParaRPr kumimoji="0" lang="en-US" sz="1000" b="0" i="0" u="none" strike="noStrike" cap="none" normalizeH="0" baseline="0" dirty="0">
              <a:ln>
                <a:noFill/>
              </a:ln>
              <a:solidFill>
                <a:schemeClr val="tx1"/>
              </a:solidFill>
              <a:effectLst/>
            </a:endParaRPr>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141671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2233246"/>
            <a:ext cx="9144000" cy="381000"/>
            <a:chOff x="0" y="1568301"/>
            <a:chExt cx="9144000" cy="381000"/>
          </a:xfrm>
        </p:grpSpPr>
        <p:sp>
          <p:nvSpPr>
            <p:cNvPr id="5" name="Rectangle 4"/>
            <p:cNvSpPr/>
            <p:nvPr/>
          </p:nvSpPr>
          <p:spPr bwMode="auto">
            <a:xfrm>
              <a:off x="457200" y="1568301"/>
              <a:ext cx="8686800" cy="3810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6" name="Rectangle 5"/>
            <p:cNvSpPr/>
            <p:nvPr/>
          </p:nvSpPr>
          <p:spPr bwMode="auto">
            <a:xfrm>
              <a:off x="0" y="1568301"/>
              <a:ext cx="438912" cy="3810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gr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z="1800" dirty="0"/>
              <a:t>Introduction</a:t>
            </a:r>
          </a:p>
          <a:p>
            <a:pPr marL="0" indent="0">
              <a:buNone/>
            </a:pPr>
            <a:endParaRPr lang="en-US" sz="1800" dirty="0"/>
          </a:p>
          <a:p>
            <a:r>
              <a:rPr lang="en-US" sz="1800" dirty="0"/>
              <a:t>What is R, and why use it?</a:t>
            </a:r>
          </a:p>
          <a:p>
            <a:pPr marL="0" indent="0">
              <a:buNone/>
            </a:pPr>
            <a:endParaRPr lang="en-US" sz="1800" dirty="0"/>
          </a:p>
          <a:p>
            <a:r>
              <a:rPr lang="en-US" sz="1800" dirty="0"/>
              <a:t>Basics of R and </a:t>
            </a:r>
            <a:r>
              <a:rPr lang="en-US" sz="1800" dirty="0" err="1"/>
              <a:t>Rstudio</a:t>
            </a:r>
            <a:endParaRPr lang="en-US" sz="1800" dirty="0"/>
          </a:p>
          <a:p>
            <a:endParaRPr lang="en-US" sz="1800" dirty="0"/>
          </a:p>
          <a:p>
            <a:r>
              <a:rPr lang="en-US" sz="1800" dirty="0"/>
              <a:t>Data processing</a:t>
            </a:r>
          </a:p>
          <a:p>
            <a:endParaRPr lang="en-US" sz="1800" dirty="0"/>
          </a:p>
          <a:p>
            <a:r>
              <a:rPr lang="en-US" sz="1800" dirty="0"/>
              <a:t>Graphics</a:t>
            </a:r>
          </a:p>
          <a:p>
            <a:endParaRPr lang="en-US" sz="1800" dirty="0"/>
          </a:p>
          <a:p>
            <a:r>
              <a:rPr lang="en-US" sz="1800" dirty="0"/>
              <a:t>Modeling</a:t>
            </a:r>
          </a:p>
          <a:p>
            <a:endParaRPr lang="en-US" sz="1800" dirty="0"/>
          </a:p>
          <a:p>
            <a:endParaRPr lang="en-US" sz="1800" dirty="0"/>
          </a:p>
          <a:p>
            <a:endParaRPr lang="en-US" sz="1800" dirty="0"/>
          </a:p>
          <a:p>
            <a:endParaRPr lang="en-US" sz="1800" dirty="0"/>
          </a:p>
        </p:txBody>
      </p:sp>
    </p:spTree>
    <p:extLst>
      <p:ext uri="{BB962C8B-B14F-4D97-AF65-F5344CB8AC3E}">
        <p14:creationId xmlns:p14="http://schemas.microsoft.com/office/powerpoint/2010/main" val="3124026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6627" y="1757363"/>
            <a:ext cx="4751016" cy="456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a:spLocks noGrp="1"/>
          </p:cNvSpPr>
          <p:nvPr>
            <p:ph type="title"/>
          </p:nvPr>
        </p:nvSpPr>
        <p:spPr>
          <a:xfrm>
            <a:off x="430213" y="314801"/>
            <a:ext cx="8275637" cy="624524"/>
          </a:xfrm>
        </p:spPr>
        <p:txBody>
          <a:bodyPr/>
          <a:lstStyle/>
          <a:p>
            <a:r>
              <a:rPr lang="en-US" dirty="0"/>
              <a:t>Case Study: Baby Names</a:t>
            </a:r>
            <a:br>
              <a:rPr lang="en-US" dirty="0"/>
            </a:br>
            <a:r>
              <a:rPr lang="en-US" sz="1600" dirty="0"/>
              <a:t>Most popular names of 2008 over the last 20 years</a:t>
            </a:r>
          </a:p>
        </p:txBody>
      </p:sp>
      <p:sp>
        <p:nvSpPr>
          <p:cNvPr id="5" name="Rectangle 4"/>
          <p:cNvSpPr/>
          <p:nvPr/>
        </p:nvSpPr>
        <p:spPr>
          <a:xfrm>
            <a:off x="152400" y="1714501"/>
            <a:ext cx="3962400"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a:solidFill>
                  <a:schemeClr val="tx1"/>
                </a:solidFill>
                <a:latin typeface="Courier New" pitchFamily="49" charset="0"/>
              </a:rPr>
              <a:t>top20 &lt;- head(arrange(subset(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year == 2008), -percent)$name, 20)</a:t>
            </a:r>
          </a:p>
          <a:p>
            <a:pPr marL="463550" indent="-463550" algn="l"/>
            <a:r>
              <a:rPr lang="en-US" sz="1200" dirty="0">
                <a:solidFill>
                  <a:schemeClr val="tx1"/>
                </a:solidFill>
                <a:latin typeface="Courier New" pitchFamily="49" charset="0"/>
              </a:rPr>
              <a:t>top20 &lt;- subset(</a:t>
            </a:r>
            <a:r>
              <a:rPr lang="en-US" sz="1200" dirty="0" err="1">
                <a:solidFill>
                  <a:schemeClr val="tx1"/>
                </a:solidFill>
                <a:latin typeface="Courier New" pitchFamily="49" charset="0"/>
              </a:rPr>
              <a:t>bnames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name %in% top20 &amp; </a:t>
            </a:r>
          </a:p>
          <a:p>
            <a:pPr marL="463550" indent="-463550" algn="l"/>
            <a:r>
              <a:rPr lang="en-US" sz="1200" dirty="0">
                <a:solidFill>
                  <a:schemeClr val="tx1"/>
                </a:solidFill>
                <a:latin typeface="Courier New" pitchFamily="49" charset="0"/>
              </a:rPr>
              <a:t>	year &gt;= 1989)</a:t>
            </a:r>
          </a:p>
          <a:p>
            <a:pPr marL="463550" indent="-463550" algn="l"/>
            <a:r>
              <a:rPr lang="en-US" sz="1200" dirty="0">
                <a:solidFill>
                  <a:schemeClr val="tx1"/>
                </a:solidFill>
                <a:latin typeface="Courier New" pitchFamily="49" charset="0"/>
              </a:rPr>
              <a:t>top20 &lt;- </a:t>
            </a:r>
            <a:r>
              <a:rPr lang="en-US" sz="1200" dirty="0" err="1">
                <a:solidFill>
                  <a:schemeClr val="tx1"/>
                </a:solidFill>
                <a:latin typeface="Courier New" pitchFamily="49" charset="0"/>
              </a:rPr>
              <a:t>ddply</a:t>
            </a:r>
            <a:r>
              <a:rPr lang="en-US" sz="1200" dirty="0">
                <a:solidFill>
                  <a:schemeClr val="tx1"/>
                </a:solidFill>
                <a:latin typeface="Courier New" pitchFamily="49" charset="0"/>
              </a:rPr>
              <a:t>(top20, </a:t>
            </a:r>
          </a:p>
          <a:p>
            <a:pPr marL="463550" indent="-463550" algn="l"/>
            <a:r>
              <a:rPr lang="en-US" sz="1200" dirty="0">
                <a:solidFill>
                  <a:schemeClr val="tx1"/>
                </a:solidFill>
                <a:latin typeface="Courier New" pitchFamily="49" charset="0"/>
              </a:rPr>
              <a:t>	c("year", "name"), </a:t>
            </a:r>
            <a:r>
              <a:rPr lang="en-US" sz="1200" dirty="0" err="1">
                <a:solidFill>
                  <a:schemeClr val="tx1"/>
                </a:solidFill>
                <a:latin typeface="Courier New" pitchFamily="49" charset="0"/>
              </a:rPr>
              <a:t>summarise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percent = sum(percent))</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windows()</a:t>
            </a:r>
          </a:p>
          <a:p>
            <a:pPr marL="463550" indent="-463550" algn="l"/>
            <a:r>
              <a:rPr lang="en-US" sz="1200" dirty="0" err="1">
                <a:solidFill>
                  <a:schemeClr val="tx1"/>
                </a:solidFill>
                <a:latin typeface="Courier New" pitchFamily="49" charset="0"/>
              </a:rPr>
              <a:t>ggplot</a:t>
            </a:r>
            <a:r>
              <a:rPr lang="en-US" sz="1200" dirty="0">
                <a:solidFill>
                  <a:schemeClr val="tx1"/>
                </a:solidFill>
                <a:latin typeface="Courier New" pitchFamily="49" charset="0"/>
              </a:rPr>
              <a:t>(top20) + </a:t>
            </a:r>
          </a:p>
          <a:p>
            <a:pPr marL="463550" indent="-463550" algn="l"/>
            <a:r>
              <a:rPr lang="en-US" sz="1200" dirty="0" err="1">
                <a:solidFill>
                  <a:schemeClr val="tx1"/>
                </a:solidFill>
                <a:latin typeface="Courier New" pitchFamily="49" charset="0"/>
              </a:rPr>
              <a:t>geom_line</a:t>
            </a:r>
            <a:r>
              <a:rPr lang="en-US" sz="1200" dirty="0">
                <a:solidFill>
                  <a:schemeClr val="tx1"/>
                </a:solidFill>
                <a:latin typeface="Courier New" pitchFamily="49" charset="0"/>
              </a:rPr>
              <a:t>(</a:t>
            </a:r>
            <a:r>
              <a:rPr lang="en-US" sz="1200" dirty="0" err="1">
                <a:solidFill>
                  <a:schemeClr val="tx1"/>
                </a:solidFill>
                <a:latin typeface="Courier New" pitchFamily="49" charset="0"/>
              </a:rPr>
              <a:t>aes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x = year,</a:t>
            </a:r>
          </a:p>
          <a:p>
            <a:pPr marL="463550" indent="-463550" algn="l"/>
            <a:r>
              <a:rPr lang="en-US" sz="1200" dirty="0">
                <a:solidFill>
                  <a:schemeClr val="tx1"/>
                </a:solidFill>
                <a:latin typeface="Courier New" pitchFamily="49" charset="0"/>
              </a:rPr>
              <a:t>	y = percent)) + </a:t>
            </a:r>
          </a:p>
          <a:p>
            <a:pPr marL="463550" indent="-463550" algn="l"/>
            <a:r>
              <a:rPr lang="en-US" sz="1200" dirty="0" err="1">
                <a:solidFill>
                  <a:schemeClr val="tx1"/>
                </a:solidFill>
                <a:latin typeface="Courier New" pitchFamily="49" charset="0"/>
              </a:rPr>
              <a:t>facet_wrap</a:t>
            </a:r>
            <a:r>
              <a:rPr lang="en-US" sz="1200" dirty="0">
                <a:solidFill>
                  <a:schemeClr val="tx1"/>
                </a:solidFill>
                <a:latin typeface="Courier New" pitchFamily="49" charset="0"/>
              </a:rPr>
              <a:t>(~ name, </a:t>
            </a:r>
            <a:r>
              <a:rPr lang="en-US" sz="1200" dirty="0" err="1">
                <a:solidFill>
                  <a:schemeClr val="tx1"/>
                </a:solidFill>
                <a:latin typeface="Courier New" pitchFamily="49" charset="0"/>
              </a:rPr>
              <a:t>ncol</a:t>
            </a:r>
            <a:r>
              <a:rPr lang="en-US" sz="1200" dirty="0">
                <a:solidFill>
                  <a:schemeClr val="tx1"/>
                </a:solidFill>
                <a:latin typeface="Courier New" pitchFamily="49" charset="0"/>
              </a:rPr>
              <a:t> = 5)</a:t>
            </a:r>
          </a:p>
        </p:txBody>
      </p:sp>
      <p:sp>
        <p:nvSpPr>
          <p:cNvPr id="6" name="Rectangle 5"/>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Most popular names of 2008 over the last 20 years</a:t>
            </a:r>
            <a:endParaRPr kumimoji="0" lang="en-US" sz="1800" b="0" i="0" u="none" strike="noStrike" cap="none" normalizeH="0" baseline="0" dirty="0">
              <a:ln>
                <a:noFill/>
              </a:ln>
              <a:solidFill>
                <a:schemeClr val="bg1"/>
              </a:solidFill>
              <a:effectLst/>
            </a:endParaRPr>
          </a:p>
        </p:txBody>
      </p:sp>
      <p:sp>
        <p:nvSpPr>
          <p:cNvPr id="10" name="Rectangle 9"/>
          <p:cNvSpPr/>
          <p:nvPr/>
        </p:nvSpPr>
        <p:spPr>
          <a:xfrm>
            <a:off x="4114800" y="1714500"/>
            <a:ext cx="4876800"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sp>
        <p:nvSpPr>
          <p:cNvPr id="8" name="Rectangular Callout 7"/>
          <p:cNvSpPr/>
          <p:nvPr/>
        </p:nvSpPr>
        <p:spPr bwMode="auto">
          <a:xfrm>
            <a:off x="8030688" y="3308761"/>
            <a:ext cx="762000" cy="210789"/>
          </a:xfrm>
          <a:prstGeom prst="wedgeRectCallout">
            <a:avLst>
              <a:gd name="adj1" fmla="val 39271"/>
              <a:gd name="adj2" fmla="val 74095"/>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Twilight!</a:t>
            </a:r>
            <a:endParaRPr kumimoji="0" lang="en-US" sz="1000" b="0" i="0" u="none" strike="noStrike" cap="none" normalizeH="0" baseline="0" dirty="0">
              <a:ln>
                <a:noFill/>
              </a:ln>
              <a:solidFill>
                <a:schemeClr val="tx1"/>
              </a:solidFill>
              <a:effectLst/>
            </a:endParaRP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Baby Names</a:t>
            </a:r>
          </a:p>
        </p:txBody>
      </p:sp>
    </p:spTree>
    <p:extLst>
      <p:ext uri="{BB962C8B-B14F-4D97-AF65-F5344CB8AC3E}">
        <p14:creationId xmlns:p14="http://schemas.microsoft.com/office/powerpoint/2010/main" val="26771549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3581400"/>
            <a:ext cx="8686800" cy="685800"/>
          </a:xfrm>
          <a:prstGeom prst="rect">
            <a:avLst/>
          </a:prstGeom>
          <a:solidFill>
            <a:schemeClr val="bg1">
              <a:lumMod val="85000"/>
            </a:schemeClr>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5" name="Rectangle 4"/>
          <p:cNvSpPr/>
          <p:nvPr/>
        </p:nvSpPr>
        <p:spPr bwMode="auto">
          <a:xfrm>
            <a:off x="0" y="3581400"/>
            <a:ext cx="438912" cy="685800"/>
          </a:xfrm>
          <a:prstGeom prst="rect">
            <a:avLst/>
          </a:prstGeom>
          <a:solidFill>
            <a:schemeClr val="accent6"/>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What is R, and what can we use it for?</a:t>
            </a:r>
          </a:p>
          <a:p>
            <a:endParaRPr lang="en-US" dirty="0"/>
          </a:p>
          <a:p>
            <a:r>
              <a:rPr lang="en-US" dirty="0"/>
              <a:t>The basics</a:t>
            </a:r>
          </a:p>
          <a:p>
            <a:endParaRPr lang="en-US" dirty="0"/>
          </a:p>
          <a:p>
            <a:r>
              <a:rPr lang="en-US" dirty="0"/>
              <a:t>Data manipulation and visualization</a:t>
            </a:r>
          </a:p>
          <a:p>
            <a:pPr lvl="1"/>
            <a:r>
              <a:rPr lang="en-US" dirty="0"/>
              <a:t>Case study: Baby names</a:t>
            </a:r>
          </a:p>
          <a:p>
            <a:endParaRPr lang="en-US" dirty="0"/>
          </a:p>
          <a:p>
            <a:r>
              <a:rPr lang="en-US" dirty="0"/>
              <a:t>Predictive modeling</a:t>
            </a:r>
          </a:p>
          <a:p>
            <a:pPr lvl="1"/>
            <a:r>
              <a:rPr lang="en-US" dirty="0"/>
              <a:t>Case study: Surviving the Titanic</a:t>
            </a:r>
          </a:p>
        </p:txBody>
      </p:sp>
    </p:spTree>
    <p:extLst>
      <p:ext uri="{BB962C8B-B14F-4D97-AF65-F5344CB8AC3E}">
        <p14:creationId xmlns:p14="http://schemas.microsoft.com/office/powerpoint/2010/main" val="32216330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Surviving the Titanic</a:t>
            </a:r>
          </a:p>
        </p:txBody>
      </p:sp>
      <p:sp>
        <p:nvSpPr>
          <p:cNvPr id="9" name="Rectangle 8"/>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Titanic Survivor Dataset</a:t>
            </a:r>
            <a:endParaRPr kumimoji="0" lang="en-US" sz="1400" b="0" i="0" u="none" strike="noStrike" cap="none" normalizeH="0" baseline="0" dirty="0">
              <a:ln>
                <a:noFill/>
              </a:ln>
              <a:solidFill>
                <a:schemeClr val="bg1"/>
              </a:solidFill>
              <a:effectLst/>
            </a:endParaRPr>
          </a:p>
        </p:txBody>
      </p:sp>
      <p:sp>
        <p:nvSpPr>
          <p:cNvPr id="10" name="Content Placeholder 2"/>
          <p:cNvSpPr txBox="1">
            <a:spLocks/>
          </p:cNvSpPr>
          <p:nvPr/>
        </p:nvSpPr>
        <p:spPr bwMode="black">
          <a:xfrm>
            <a:off x="152400" y="1757549"/>
            <a:ext cx="8610600" cy="757051"/>
          </a:xfrm>
          <a:prstGeom prst="rect">
            <a:avLst/>
          </a:prstGeom>
          <a:noFill/>
          <a:ln w="9525">
            <a:solidFill>
              <a:schemeClr val="bg1">
                <a:lumMod val="75000"/>
              </a:schemeClr>
            </a:solidFill>
            <a:miter lim="800000"/>
            <a:headEnd/>
            <a:tailEnd/>
          </a:ln>
          <a:effectLst/>
        </p:spPr>
        <p:txBody>
          <a:bodyPr vert="horz" wrap="square" lIns="91440" tIns="45720" rIns="91440" bIns="45720" numCol="1" anchor="t" anchorCtr="0" compatLnSpc="1">
            <a:prstTxWarp prst="textNoShape">
              <a:avLst/>
            </a:prstTxWarp>
            <a:normAutofit/>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r>
              <a:rPr lang="en-US" dirty="0"/>
              <a:t>From </a:t>
            </a:r>
            <a:r>
              <a:rPr lang="en-US" dirty="0" err="1"/>
              <a:t>Kaggle</a:t>
            </a:r>
            <a:r>
              <a:rPr lang="en-US" dirty="0"/>
              <a:t> (site that hosts data mining competitions; good source of public data!)</a:t>
            </a:r>
          </a:p>
          <a:p>
            <a:r>
              <a:rPr lang="en-US" dirty="0"/>
              <a:t>Have data on 891 passengers and whether or not they survived (hint: not Leo)</a:t>
            </a:r>
          </a:p>
        </p:txBody>
      </p:sp>
      <p:sp>
        <p:nvSpPr>
          <p:cNvPr id="11" name="Rectangle 10"/>
          <p:cNvSpPr/>
          <p:nvPr/>
        </p:nvSpPr>
        <p:spPr>
          <a:xfrm>
            <a:off x="152400" y="2514600"/>
            <a:ext cx="8610600" cy="12954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700" dirty="0">
                <a:solidFill>
                  <a:schemeClr val="tx1"/>
                </a:solidFill>
                <a:latin typeface="Courier New" pitchFamily="49" charset="0"/>
              </a:rPr>
              <a:t>&gt; head(titanic)</a:t>
            </a:r>
          </a:p>
          <a:p>
            <a:pPr marL="0" indent="0" algn="l">
              <a:buNone/>
            </a:pPr>
            <a:r>
              <a:rPr lang="en-US" sz="700" dirty="0">
                <a:solidFill>
                  <a:schemeClr val="tx1"/>
                </a:solidFill>
                <a:latin typeface="Courier New" pitchFamily="49" charset="0"/>
              </a:rPr>
              <a:t>  </a:t>
            </a:r>
            <a:r>
              <a:rPr lang="en-US" sz="700" dirty="0" err="1">
                <a:solidFill>
                  <a:schemeClr val="tx1"/>
                </a:solidFill>
                <a:latin typeface="Courier New" pitchFamily="49" charset="0"/>
              </a:rPr>
              <a:t>PassengerId</a:t>
            </a:r>
            <a:r>
              <a:rPr lang="en-US" sz="700" dirty="0">
                <a:solidFill>
                  <a:schemeClr val="tx1"/>
                </a:solidFill>
                <a:latin typeface="Courier New" pitchFamily="49" charset="0"/>
              </a:rPr>
              <a:t> Survived </a:t>
            </a:r>
            <a:r>
              <a:rPr lang="en-US" sz="700" dirty="0" err="1">
                <a:solidFill>
                  <a:schemeClr val="tx1"/>
                </a:solidFill>
                <a:latin typeface="Courier New" pitchFamily="49" charset="0"/>
              </a:rPr>
              <a:t>Pclass</a:t>
            </a:r>
            <a:r>
              <a:rPr lang="en-US" sz="700" dirty="0">
                <a:solidFill>
                  <a:schemeClr val="tx1"/>
                </a:solidFill>
                <a:latin typeface="Courier New" pitchFamily="49" charset="0"/>
              </a:rPr>
              <a:t>                                                Name    Sex Age </a:t>
            </a:r>
            <a:r>
              <a:rPr lang="en-US" sz="700" dirty="0" err="1">
                <a:solidFill>
                  <a:schemeClr val="tx1"/>
                </a:solidFill>
                <a:latin typeface="Courier New" pitchFamily="49" charset="0"/>
              </a:rPr>
              <a:t>SibSp</a:t>
            </a:r>
            <a:r>
              <a:rPr lang="en-US" sz="700" dirty="0">
                <a:solidFill>
                  <a:schemeClr val="tx1"/>
                </a:solidFill>
                <a:latin typeface="Courier New" pitchFamily="49" charset="0"/>
              </a:rPr>
              <a:t> Parch           Ticket    Fare Cabin Embarked</a:t>
            </a:r>
          </a:p>
          <a:p>
            <a:pPr marL="0" indent="0" algn="l">
              <a:buNone/>
            </a:pPr>
            <a:r>
              <a:rPr lang="en-US" sz="700" dirty="0">
                <a:solidFill>
                  <a:schemeClr val="tx1"/>
                </a:solidFill>
                <a:latin typeface="Courier New" pitchFamily="49" charset="0"/>
              </a:rPr>
              <a:t>1           1        0      3                             </a:t>
            </a:r>
            <a:r>
              <a:rPr lang="en-US" sz="700" dirty="0" err="1">
                <a:solidFill>
                  <a:schemeClr val="tx1"/>
                </a:solidFill>
                <a:latin typeface="Courier New" pitchFamily="49" charset="0"/>
              </a:rPr>
              <a:t>Braund</a:t>
            </a:r>
            <a:r>
              <a:rPr lang="en-US" sz="700" dirty="0">
                <a:solidFill>
                  <a:schemeClr val="tx1"/>
                </a:solidFill>
                <a:latin typeface="Courier New" pitchFamily="49" charset="0"/>
              </a:rPr>
              <a:t>, Mr. Owen Harris   male  22     1     0        A/5 21171  7.2500              S</a:t>
            </a:r>
          </a:p>
          <a:p>
            <a:pPr marL="0" indent="0" algn="l">
              <a:buNone/>
            </a:pPr>
            <a:r>
              <a:rPr lang="en-US" sz="700" dirty="0">
                <a:solidFill>
                  <a:schemeClr val="tx1"/>
                </a:solidFill>
                <a:latin typeface="Courier New" pitchFamily="49" charset="0"/>
              </a:rPr>
              <a:t>2           2        1      1 </a:t>
            </a:r>
            <a:r>
              <a:rPr lang="en-US" sz="700" dirty="0" err="1">
                <a:solidFill>
                  <a:schemeClr val="tx1"/>
                </a:solidFill>
                <a:latin typeface="Courier New" pitchFamily="49" charset="0"/>
              </a:rPr>
              <a:t>Cumings</a:t>
            </a:r>
            <a:r>
              <a:rPr lang="en-US" sz="700" dirty="0">
                <a:solidFill>
                  <a:schemeClr val="tx1"/>
                </a:solidFill>
                <a:latin typeface="Courier New" pitchFamily="49" charset="0"/>
              </a:rPr>
              <a:t>, Mrs. John Bradley (Florence Briggs Thayer) female  38     1     0         PC 17599 71.2833   C85        C</a:t>
            </a:r>
          </a:p>
          <a:p>
            <a:pPr marL="0" indent="0" algn="l">
              <a:buNone/>
            </a:pPr>
            <a:r>
              <a:rPr lang="en-US" sz="700" dirty="0">
                <a:solidFill>
                  <a:schemeClr val="tx1"/>
                </a:solidFill>
                <a:latin typeface="Courier New" pitchFamily="49" charset="0"/>
              </a:rPr>
              <a:t>3           3        1      3                              </a:t>
            </a:r>
            <a:r>
              <a:rPr lang="en-US" sz="700" dirty="0" err="1">
                <a:solidFill>
                  <a:schemeClr val="tx1"/>
                </a:solidFill>
                <a:latin typeface="Courier New" pitchFamily="49" charset="0"/>
              </a:rPr>
              <a:t>Heikkinen</a:t>
            </a:r>
            <a:r>
              <a:rPr lang="en-US" sz="700" dirty="0">
                <a:solidFill>
                  <a:schemeClr val="tx1"/>
                </a:solidFill>
                <a:latin typeface="Courier New" pitchFamily="49" charset="0"/>
              </a:rPr>
              <a:t>, Miss. </a:t>
            </a:r>
            <a:r>
              <a:rPr lang="en-US" sz="700" dirty="0" err="1">
                <a:solidFill>
                  <a:schemeClr val="tx1"/>
                </a:solidFill>
                <a:latin typeface="Courier New" pitchFamily="49" charset="0"/>
              </a:rPr>
              <a:t>Laina</a:t>
            </a:r>
            <a:r>
              <a:rPr lang="en-US" sz="700" dirty="0">
                <a:solidFill>
                  <a:schemeClr val="tx1"/>
                </a:solidFill>
                <a:latin typeface="Courier New" pitchFamily="49" charset="0"/>
              </a:rPr>
              <a:t> female  26     0     0 STON/O2. 3101282  7.9250              S</a:t>
            </a:r>
          </a:p>
          <a:p>
            <a:pPr marL="0" indent="0" algn="l">
              <a:buNone/>
            </a:pPr>
            <a:r>
              <a:rPr lang="en-US" sz="700" dirty="0">
                <a:solidFill>
                  <a:schemeClr val="tx1"/>
                </a:solidFill>
                <a:latin typeface="Courier New" pitchFamily="49" charset="0"/>
              </a:rPr>
              <a:t>4           4        1      1        </a:t>
            </a:r>
            <a:r>
              <a:rPr lang="en-US" sz="700" dirty="0" err="1">
                <a:solidFill>
                  <a:schemeClr val="tx1"/>
                </a:solidFill>
                <a:latin typeface="Courier New" pitchFamily="49" charset="0"/>
              </a:rPr>
              <a:t>Futrelle</a:t>
            </a:r>
            <a:r>
              <a:rPr lang="en-US" sz="700" dirty="0">
                <a:solidFill>
                  <a:schemeClr val="tx1"/>
                </a:solidFill>
                <a:latin typeface="Courier New" pitchFamily="49" charset="0"/>
              </a:rPr>
              <a:t>, Mrs. Jacques Heath (Lily May Peel) female  35     1     0           113803 53.1000  C123        S</a:t>
            </a:r>
          </a:p>
          <a:p>
            <a:pPr marL="0" indent="0" algn="l">
              <a:buNone/>
            </a:pPr>
            <a:r>
              <a:rPr lang="en-US" sz="700" dirty="0">
                <a:solidFill>
                  <a:schemeClr val="tx1"/>
                </a:solidFill>
                <a:latin typeface="Courier New" pitchFamily="49" charset="0"/>
              </a:rPr>
              <a:t>5           5        0      3                            Allen, Mr. William Henry   male  35     0     0           373450  8.0500              S</a:t>
            </a:r>
          </a:p>
          <a:p>
            <a:pPr marL="0" indent="0" algn="l">
              <a:buNone/>
            </a:pPr>
            <a:r>
              <a:rPr lang="en-US" sz="700" dirty="0">
                <a:solidFill>
                  <a:schemeClr val="tx1"/>
                </a:solidFill>
                <a:latin typeface="Courier New" pitchFamily="49" charset="0"/>
              </a:rPr>
              <a:t>6           6        0      3                                    Moran, Mr. James   male  28     0     0           330877  8.4583              Q</a:t>
            </a:r>
          </a:p>
        </p:txBody>
      </p:sp>
      <p:sp>
        <p:nvSpPr>
          <p:cNvPr id="8" name="Content Placeholder 2"/>
          <p:cNvSpPr txBox="1">
            <a:spLocks/>
          </p:cNvSpPr>
          <p:nvPr/>
        </p:nvSpPr>
        <p:spPr bwMode="black">
          <a:xfrm>
            <a:off x="152400" y="3810000"/>
            <a:ext cx="8610600" cy="2590800"/>
          </a:xfrm>
          <a:prstGeom prst="rect">
            <a:avLst/>
          </a:prstGeom>
          <a:noFill/>
          <a:ln w="9525">
            <a:solidFill>
              <a:schemeClr val="bg1">
                <a:lumMod val="75000"/>
              </a:schemeClr>
            </a:solidFill>
            <a:miter lim="800000"/>
            <a:headEnd/>
            <a:tailEnd/>
          </a:ln>
          <a:effectLst/>
        </p:spPr>
        <p:txBody>
          <a:bodyPr vert="horz" wrap="square" lIns="91440" tIns="45720" rIns="91440" bIns="45720" numCol="1" anchor="t" anchorCtr="0" compatLnSpc="1">
            <a:prstTxWarp prst="textNoShape">
              <a:avLst/>
            </a:prstTxWarp>
            <a:noAutofit/>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r>
              <a:rPr lang="en-US" sz="1200" dirty="0"/>
              <a:t>Survival:	Survival (0 = No; 1 = Yes)</a:t>
            </a:r>
          </a:p>
          <a:p>
            <a:r>
              <a:rPr lang="en-US" sz="1200" dirty="0" err="1"/>
              <a:t>Pclass</a:t>
            </a:r>
            <a:r>
              <a:rPr lang="en-US" sz="1200" dirty="0"/>
              <a:t>: 	Passenger Class (1 = 1st; 2 = 2nd; 3 = 3rd)</a:t>
            </a:r>
          </a:p>
          <a:p>
            <a:r>
              <a:rPr lang="en-US" sz="1200" dirty="0"/>
              <a:t>Name: 	Name</a:t>
            </a:r>
          </a:p>
          <a:p>
            <a:r>
              <a:rPr lang="en-US" sz="1200" dirty="0"/>
              <a:t>Sex: 	Sex</a:t>
            </a:r>
          </a:p>
          <a:p>
            <a:r>
              <a:rPr lang="en-US" sz="1200" dirty="0"/>
              <a:t>Age: 	Age</a:t>
            </a:r>
          </a:p>
          <a:p>
            <a:r>
              <a:rPr lang="en-US" sz="1200" dirty="0" err="1"/>
              <a:t>Sibsp</a:t>
            </a:r>
            <a:r>
              <a:rPr lang="en-US" sz="1200" dirty="0"/>
              <a:t>: 	Number of Siblings/Spouses Aboard</a:t>
            </a:r>
          </a:p>
          <a:p>
            <a:r>
              <a:rPr lang="en-US" sz="1200" dirty="0"/>
              <a:t>Parch: 	Number of Parents/Children Aboard</a:t>
            </a:r>
          </a:p>
          <a:p>
            <a:r>
              <a:rPr lang="en-US" sz="1200" dirty="0"/>
              <a:t>Ticket: 	Ticket Number</a:t>
            </a:r>
          </a:p>
          <a:p>
            <a:r>
              <a:rPr lang="en-US" sz="1200" dirty="0"/>
              <a:t>Fare: 	Passenger Fare</a:t>
            </a:r>
          </a:p>
          <a:p>
            <a:r>
              <a:rPr lang="en-US" sz="1200" dirty="0"/>
              <a:t>Cabin: 	Cabin</a:t>
            </a:r>
          </a:p>
          <a:p>
            <a:r>
              <a:rPr lang="en-US" sz="1200" dirty="0"/>
              <a:t>Embarked: Port of Embarkation (C = Cherbourg; Q = Queenstown; S = Southampton)</a:t>
            </a:r>
          </a:p>
        </p:txBody>
      </p:sp>
      <p:sp>
        <p:nvSpPr>
          <p:cNvPr id="7"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42582431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Building some predictive models</a:t>
            </a:r>
          </a:p>
        </p:txBody>
      </p:sp>
      <p:sp>
        <p:nvSpPr>
          <p:cNvPr id="9" name="Rectangle 8"/>
          <p:cNvSpPr/>
          <p:nvPr/>
        </p:nvSpPr>
        <p:spPr bwMode="auto">
          <a:xfrm>
            <a:off x="152400" y="1452748"/>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Titanic Survivor Dataset</a:t>
            </a:r>
            <a:endParaRPr kumimoji="0" lang="en-US" sz="1400" b="0" i="0" u="none" strike="noStrike" cap="none" normalizeH="0" baseline="0" dirty="0">
              <a:ln>
                <a:noFill/>
              </a:ln>
              <a:solidFill>
                <a:schemeClr val="bg1"/>
              </a:solidFill>
              <a:effectLst/>
            </a:endParaRPr>
          </a:p>
        </p:txBody>
      </p:sp>
      <p:sp>
        <p:nvSpPr>
          <p:cNvPr id="11" name="Rectangle 10"/>
          <p:cNvSpPr/>
          <p:nvPr/>
        </p:nvSpPr>
        <p:spPr>
          <a:xfrm>
            <a:off x="152400" y="1752600"/>
            <a:ext cx="4038600" cy="4648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titanic$Survived</a:t>
            </a:r>
            <a:r>
              <a:rPr lang="en-US" sz="1000" dirty="0">
                <a:solidFill>
                  <a:schemeClr val="tx1"/>
                </a:solidFill>
                <a:latin typeface="Courier New" pitchFamily="49" charset="0"/>
              </a:rPr>
              <a:t>)	# numeric</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titanic$Pclass</a:t>
            </a:r>
            <a:r>
              <a:rPr lang="en-US" sz="1000" dirty="0">
                <a:solidFill>
                  <a:schemeClr val="tx1"/>
                </a:solidFill>
                <a:latin typeface="Courier New" pitchFamily="49" charset="0"/>
              </a:rPr>
              <a:t>) # numeric</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titanic$Sex</a:t>
            </a:r>
            <a:r>
              <a:rPr lang="en-US" sz="1000" dirty="0">
                <a:solidFill>
                  <a:schemeClr val="tx1"/>
                </a:solidFill>
                <a:latin typeface="Courier New" pitchFamily="49" charset="0"/>
              </a:rPr>
              <a:t>) # factor</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titanic$Embarked</a:t>
            </a:r>
            <a:r>
              <a:rPr lang="en-US" sz="1000" dirty="0">
                <a:solidFill>
                  <a:schemeClr val="tx1"/>
                </a:solidFill>
                <a:latin typeface="Courier New" pitchFamily="49" charset="0"/>
              </a:rPr>
              <a:t>) # factor</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titanic$SibSp</a:t>
            </a:r>
            <a:r>
              <a:rPr lang="en-US" sz="1000" dirty="0">
                <a:solidFill>
                  <a:schemeClr val="tx1"/>
                </a:solidFill>
                <a:latin typeface="Courier New" pitchFamily="49" charset="0"/>
              </a:rPr>
              <a:t>) # numeric</a:t>
            </a:r>
          </a:p>
          <a:p>
            <a:pPr marL="0" indent="0" algn="l">
              <a:buNone/>
            </a:pPr>
            <a:r>
              <a:rPr lang="en-US" sz="1000" dirty="0">
                <a:solidFill>
                  <a:schemeClr val="tx1"/>
                </a:solidFill>
                <a:latin typeface="Courier New" pitchFamily="49" charset="0"/>
              </a:rPr>
              <a:t>table(</a:t>
            </a:r>
            <a:r>
              <a:rPr lang="en-US" sz="1000" dirty="0" err="1">
                <a:solidFill>
                  <a:schemeClr val="tx1"/>
                </a:solidFill>
                <a:latin typeface="Courier New" pitchFamily="49" charset="0"/>
              </a:rPr>
              <a:t>titanic$Parch</a:t>
            </a:r>
            <a:r>
              <a:rPr lang="en-US" sz="1000" dirty="0">
                <a:solidFill>
                  <a:schemeClr val="tx1"/>
                </a:solidFill>
                <a:latin typeface="Courier New" pitchFamily="49" charset="0"/>
              </a:rPr>
              <a:t>) # numeric</a:t>
            </a:r>
          </a:p>
          <a:p>
            <a:pPr marL="0" indent="0" algn="l">
              <a:buNone/>
            </a:pPr>
            <a:endParaRPr lang="en-US" sz="1000" dirty="0">
              <a:solidFill>
                <a:schemeClr val="tx1"/>
              </a:solidFill>
              <a:latin typeface="Courier New" pitchFamily="49" charset="0"/>
            </a:endParaRPr>
          </a:p>
          <a:p>
            <a:pPr marL="0" indent="0" algn="l">
              <a:buNone/>
            </a:pPr>
            <a:r>
              <a:rPr lang="en-US" sz="1000" dirty="0">
                <a:solidFill>
                  <a:schemeClr val="tx1"/>
                </a:solidFill>
                <a:latin typeface="Courier New" pitchFamily="49" charset="0"/>
              </a:rPr>
              <a:t>windows()</a:t>
            </a:r>
          </a:p>
          <a:p>
            <a:pPr marL="0" indent="0" algn="l">
              <a:buNone/>
            </a:pPr>
            <a:r>
              <a:rPr lang="en-US" sz="1000" dirty="0" err="1">
                <a:solidFill>
                  <a:schemeClr val="tx1"/>
                </a:solidFill>
                <a:latin typeface="Courier New" pitchFamily="49" charset="0"/>
              </a:rPr>
              <a:t>ggplot</a:t>
            </a:r>
            <a:r>
              <a:rPr lang="en-US" sz="1000" dirty="0">
                <a:solidFill>
                  <a:schemeClr val="tx1"/>
                </a:solidFill>
                <a:latin typeface="Courier New" pitchFamily="49" charset="0"/>
              </a:rPr>
              <a:t>(titanic) + </a:t>
            </a:r>
            <a:r>
              <a:rPr lang="en-US" sz="1000" dirty="0" err="1">
                <a:solidFill>
                  <a:schemeClr val="tx1"/>
                </a:solidFill>
                <a:latin typeface="Courier New" pitchFamily="49" charset="0"/>
              </a:rPr>
              <a:t>geom_histogram</a:t>
            </a:r>
            <a:r>
              <a:rPr lang="en-US" sz="1000" dirty="0">
                <a:solidFill>
                  <a:schemeClr val="tx1"/>
                </a:solidFill>
                <a:latin typeface="Courier New" pitchFamily="49" charset="0"/>
              </a:rPr>
              <a:t>(</a:t>
            </a:r>
            <a:r>
              <a:rPr lang="en-US" sz="1000" dirty="0" err="1">
                <a:solidFill>
                  <a:schemeClr val="tx1"/>
                </a:solidFill>
                <a:latin typeface="Courier New" pitchFamily="49" charset="0"/>
              </a:rPr>
              <a:t>aes</a:t>
            </a:r>
            <a:r>
              <a:rPr lang="en-US" sz="1000" dirty="0">
                <a:solidFill>
                  <a:schemeClr val="tx1"/>
                </a:solidFill>
                <a:latin typeface="Courier New" pitchFamily="49" charset="0"/>
              </a:rPr>
              <a:t>(x = Age))</a:t>
            </a:r>
          </a:p>
          <a:p>
            <a:pPr marL="0" indent="0" algn="l">
              <a:buNone/>
            </a:pPr>
            <a:endParaRPr lang="en-US" sz="1000" dirty="0">
              <a:solidFill>
                <a:schemeClr val="tx1"/>
              </a:solidFill>
              <a:latin typeface="Courier New" pitchFamily="49" charset="0"/>
            </a:endParaRPr>
          </a:p>
          <a:p>
            <a:pPr marL="0" indent="0" algn="l">
              <a:buNone/>
            </a:pPr>
            <a:r>
              <a:rPr lang="en-US" sz="1000" dirty="0">
                <a:solidFill>
                  <a:schemeClr val="tx1"/>
                </a:solidFill>
                <a:latin typeface="Courier New" pitchFamily="49" charset="0"/>
              </a:rPr>
              <a:t>windows()</a:t>
            </a:r>
          </a:p>
          <a:p>
            <a:pPr marL="0" indent="0" algn="l">
              <a:buNone/>
            </a:pPr>
            <a:r>
              <a:rPr lang="en-US" sz="1000" dirty="0" err="1">
                <a:solidFill>
                  <a:schemeClr val="tx1"/>
                </a:solidFill>
                <a:latin typeface="Courier New" pitchFamily="49" charset="0"/>
              </a:rPr>
              <a:t>ggplot</a:t>
            </a:r>
            <a:r>
              <a:rPr lang="en-US" sz="1000" dirty="0">
                <a:solidFill>
                  <a:schemeClr val="tx1"/>
                </a:solidFill>
                <a:latin typeface="Courier New" pitchFamily="49" charset="0"/>
              </a:rPr>
              <a:t>(titanic) + </a:t>
            </a:r>
            <a:r>
              <a:rPr lang="en-US" sz="1000" dirty="0" err="1">
                <a:solidFill>
                  <a:schemeClr val="tx1"/>
                </a:solidFill>
                <a:latin typeface="Courier New" pitchFamily="49" charset="0"/>
              </a:rPr>
              <a:t>geom_histogram</a:t>
            </a:r>
            <a:r>
              <a:rPr lang="en-US" sz="1000" dirty="0">
                <a:solidFill>
                  <a:schemeClr val="tx1"/>
                </a:solidFill>
                <a:latin typeface="Courier New" pitchFamily="49" charset="0"/>
              </a:rPr>
              <a:t>(</a:t>
            </a:r>
            <a:r>
              <a:rPr lang="en-US" sz="1000" dirty="0" err="1">
                <a:solidFill>
                  <a:schemeClr val="tx1"/>
                </a:solidFill>
                <a:latin typeface="Courier New" pitchFamily="49" charset="0"/>
              </a:rPr>
              <a:t>aes</a:t>
            </a:r>
            <a:r>
              <a:rPr lang="en-US" sz="1000" dirty="0">
                <a:solidFill>
                  <a:schemeClr val="tx1"/>
                </a:solidFill>
                <a:latin typeface="Courier New" pitchFamily="49" charset="0"/>
              </a:rPr>
              <a:t>(x = Fare))</a:t>
            </a:r>
          </a:p>
          <a:p>
            <a:pPr marL="0" indent="0" algn="l">
              <a:buNone/>
            </a:pPr>
            <a:endParaRPr lang="en-US" sz="1000" dirty="0">
              <a:solidFill>
                <a:schemeClr val="tx1"/>
              </a:solidFill>
              <a:latin typeface="Courier New" pitchFamily="49" charset="0"/>
            </a:endParaRPr>
          </a:p>
          <a:p>
            <a:pPr marL="0" indent="0" algn="l">
              <a:buNone/>
            </a:pPr>
            <a:r>
              <a:rPr lang="en-US" sz="1000" dirty="0">
                <a:solidFill>
                  <a:schemeClr val="tx1"/>
                </a:solidFill>
                <a:latin typeface="Courier New" pitchFamily="49" charset="0"/>
              </a:rPr>
              <a:t>head(arrange(titanic, -Fare))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4076701"/>
            <a:ext cx="4495800" cy="195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2514" y="2119884"/>
            <a:ext cx="4490278" cy="1956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191000" y="1757548"/>
            <a:ext cx="4572000" cy="46482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indent="0" algn="l">
              <a:buNone/>
            </a:pPr>
            <a:endParaRPr lang="en-US" sz="1000" dirty="0">
              <a:solidFill>
                <a:schemeClr val="tx1"/>
              </a:solidFill>
              <a:latin typeface="Courier New" pitchFamily="49" charset="0"/>
            </a:endParaRPr>
          </a:p>
        </p:txBody>
      </p:sp>
      <p:cxnSp>
        <p:nvCxnSpPr>
          <p:cNvPr id="4" name="Elbow Connector 3"/>
          <p:cNvCxnSpPr>
            <a:stCxn id="5" idx="2"/>
            <a:endCxn id="15" idx="0"/>
          </p:cNvCxnSpPr>
          <p:nvPr/>
        </p:nvCxnSpPr>
        <p:spPr bwMode="auto">
          <a:xfrm rot="16200000" flipH="1">
            <a:off x="4294539" y="1567913"/>
            <a:ext cx="1164523" cy="6934200"/>
          </a:xfrm>
          <a:prstGeom prst="bentConnector3">
            <a:avLst>
              <a:gd name="adj1" fmla="val 50000"/>
            </a:avLst>
          </a:prstGeom>
          <a:solidFill>
            <a:srgbClr val="688A92"/>
          </a:solidFill>
          <a:ln w="12700" cap="flat" cmpd="sng" algn="ctr">
            <a:solidFill>
              <a:schemeClr val="tx1"/>
            </a:solidFill>
            <a:prstDash val="solid"/>
            <a:round/>
            <a:headEnd type="none" w="med" len="med"/>
            <a:tailEnd type="arrow"/>
          </a:ln>
          <a:effectLst/>
        </p:spPr>
      </p:cxnSp>
      <p:sp>
        <p:nvSpPr>
          <p:cNvPr id="5" name="Rectangle 4"/>
          <p:cNvSpPr/>
          <p:nvPr/>
        </p:nvSpPr>
        <p:spPr bwMode="auto">
          <a:xfrm>
            <a:off x="1295400" y="4191000"/>
            <a:ext cx="228600" cy="261752"/>
          </a:xfrm>
          <a:prstGeom prst="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5" name="Rectangle 14"/>
          <p:cNvSpPr/>
          <p:nvPr/>
        </p:nvSpPr>
        <p:spPr bwMode="auto">
          <a:xfrm>
            <a:off x="8229600" y="5617275"/>
            <a:ext cx="228600" cy="261752"/>
          </a:xfrm>
          <a:prstGeom prst="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7" name="Rectangular Callout 16"/>
          <p:cNvSpPr/>
          <p:nvPr/>
        </p:nvSpPr>
        <p:spPr bwMode="auto">
          <a:xfrm>
            <a:off x="923924" y="5181600"/>
            <a:ext cx="2200276" cy="414646"/>
          </a:xfrm>
          <a:prstGeom prst="wedgeRectCallout">
            <a:avLst>
              <a:gd name="adj1" fmla="val -18823"/>
              <a:gd name="adj2" fmla="val -68186"/>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70% of passengers with top 10 fares survived.  Overall survival rate = 38%</a:t>
            </a:r>
            <a:endParaRPr kumimoji="0" lang="en-US" sz="1000" b="0" i="0" u="none" strike="noStrike" cap="none" normalizeH="0" baseline="0" dirty="0">
              <a:ln>
                <a:noFill/>
              </a:ln>
              <a:solidFill>
                <a:schemeClr val="tx1"/>
              </a:solidFill>
              <a:effectLst/>
            </a:endParaRPr>
          </a:p>
        </p:txBody>
      </p:sp>
      <p:sp>
        <p:nvSpPr>
          <p:cNvPr id="13"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26177421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Predictive model options</a:t>
            </a:r>
          </a:p>
        </p:txBody>
      </p:sp>
      <p:sp>
        <p:nvSpPr>
          <p:cNvPr id="9" name="Rectangle 8"/>
          <p:cNvSpPr/>
          <p:nvPr/>
        </p:nvSpPr>
        <p:spPr bwMode="auto">
          <a:xfrm>
            <a:off x="152400" y="1417123"/>
            <a:ext cx="8610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Predictive Modeling Golden Rules</a:t>
            </a:r>
            <a:endParaRPr kumimoji="0" lang="en-US" sz="1400" b="0" i="0" u="none" strike="noStrike" cap="none" normalizeH="0" baseline="0" dirty="0">
              <a:ln>
                <a:noFill/>
              </a:ln>
              <a:solidFill>
                <a:schemeClr val="bg1"/>
              </a:solidFill>
              <a:effectLst/>
            </a:endParaRPr>
          </a:p>
        </p:txBody>
      </p:sp>
      <p:graphicFrame>
        <p:nvGraphicFramePr>
          <p:cNvPr id="21" name="Table 20"/>
          <p:cNvGraphicFramePr>
            <a:graphicFrameLocks noGrp="1"/>
          </p:cNvGraphicFramePr>
          <p:nvPr>
            <p:extLst>
              <p:ext uri="{D42A27DB-BD31-4B8C-83A1-F6EECF244321}">
                <p14:modId xmlns:p14="http://schemas.microsoft.com/office/powerpoint/2010/main" val="3213236664"/>
              </p:ext>
            </p:extLst>
          </p:nvPr>
        </p:nvGraphicFramePr>
        <p:xfrm>
          <a:off x="152400" y="3246120"/>
          <a:ext cx="8610600" cy="3307080"/>
        </p:xfrm>
        <a:graphic>
          <a:graphicData uri="http://schemas.openxmlformats.org/drawingml/2006/table">
            <a:tbl>
              <a:tblPr firstRow="1" bandRow="1">
                <a:tableStyleId>{5C22544A-7EE6-4342-B048-85BDC9FD1C3A}</a:tableStyleId>
              </a:tblPr>
              <a:tblGrid>
                <a:gridCol w="2311121">
                  <a:extLst>
                    <a:ext uri="{9D8B030D-6E8A-4147-A177-3AD203B41FA5}">
                      <a16:colId xmlns:a16="http://schemas.microsoft.com/office/drawing/2014/main" val="20000"/>
                    </a:ext>
                  </a:extLst>
                </a:gridCol>
                <a:gridCol w="3225940">
                  <a:extLst>
                    <a:ext uri="{9D8B030D-6E8A-4147-A177-3AD203B41FA5}">
                      <a16:colId xmlns:a16="http://schemas.microsoft.com/office/drawing/2014/main" val="20001"/>
                    </a:ext>
                  </a:extLst>
                </a:gridCol>
                <a:gridCol w="3073539">
                  <a:extLst>
                    <a:ext uri="{9D8B030D-6E8A-4147-A177-3AD203B41FA5}">
                      <a16:colId xmlns:a16="http://schemas.microsoft.com/office/drawing/2014/main" val="20002"/>
                    </a:ext>
                  </a:extLst>
                </a:gridCol>
              </a:tblGrid>
              <a:tr h="204585">
                <a:tc>
                  <a:txBody>
                    <a:bodyPr/>
                    <a:lstStyle/>
                    <a:p>
                      <a:pPr algn="ctr"/>
                      <a:r>
                        <a:rPr lang="en-US" sz="1400" dirty="0">
                          <a:solidFill>
                            <a:schemeClr val="bg1"/>
                          </a:solidFill>
                        </a:rPr>
                        <a:t>Approach</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a:r>
                        <a:rPr lang="en-US" sz="1400" dirty="0">
                          <a:solidFill>
                            <a:schemeClr val="bg1"/>
                          </a:solidFill>
                        </a:rPr>
                        <a:t>Pros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tc>
                  <a:txBody>
                    <a:bodyPr/>
                    <a:lstStyle/>
                    <a:p>
                      <a:pPr algn="ctr"/>
                      <a:r>
                        <a:rPr lang="en-US" sz="1400" dirty="0">
                          <a:solidFill>
                            <a:schemeClr val="bg1"/>
                          </a:solidFill>
                        </a:rPr>
                        <a:t>Cons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491003">
                <a:tc>
                  <a:txBody>
                    <a:bodyPr/>
                    <a:lstStyle/>
                    <a:p>
                      <a:pPr marL="0" indent="0">
                        <a:buNone/>
                      </a:pPr>
                      <a:r>
                        <a:rPr lang="en-US" sz="1400" b="1" dirty="0">
                          <a:latin typeface="+mj-lt"/>
                        </a:rPr>
                        <a:t>Regression (</a:t>
                      </a:r>
                      <a:r>
                        <a:rPr lang="en-US" sz="1400" b="1" dirty="0" err="1">
                          <a:latin typeface="+mj-lt"/>
                        </a:rPr>
                        <a:t>glmnet</a:t>
                      </a:r>
                      <a:r>
                        <a:rPr lang="en-US" sz="1400" b="1" dirty="0">
                          <a:latin typeface="+mj-lt"/>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dirty="0">
                          <a:solidFill>
                            <a:schemeClr val="tx1"/>
                          </a:solidFill>
                          <a:latin typeface="+mj-lt"/>
                        </a:rPr>
                        <a:t>Simple</a:t>
                      </a:r>
                      <a:r>
                        <a:rPr lang="en-US" sz="1400" baseline="0" dirty="0">
                          <a:solidFill>
                            <a:schemeClr val="tx1"/>
                          </a:solidFill>
                          <a:latin typeface="+mj-lt"/>
                        </a:rPr>
                        <a:t> to understand</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dirty="0">
                          <a:solidFill>
                            <a:schemeClr val="tx1"/>
                          </a:solidFill>
                          <a:latin typeface="+mj-lt"/>
                        </a:rPr>
                        <a:t>Assumes linearity</a:t>
                      </a:r>
                    </a:p>
                    <a:p>
                      <a:pPr algn="l"/>
                      <a:r>
                        <a:rPr lang="en-US" sz="1400" dirty="0">
                          <a:solidFill>
                            <a:schemeClr val="tx1"/>
                          </a:solidFill>
                          <a:latin typeface="+mj-lt"/>
                        </a:rPr>
                        <a:t>Difficult</a:t>
                      </a:r>
                      <a:r>
                        <a:rPr lang="en-US" sz="1400" baseline="0" dirty="0">
                          <a:solidFill>
                            <a:schemeClr val="tx1"/>
                          </a:solidFill>
                          <a:latin typeface="+mj-lt"/>
                        </a:rPr>
                        <a:t> to handle variable dependencies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491003">
                <a:tc>
                  <a:txBody>
                    <a:bodyPr/>
                    <a:lstStyle/>
                    <a:p>
                      <a:pPr marL="0" indent="0">
                        <a:buNone/>
                      </a:pPr>
                      <a:r>
                        <a:rPr lang="en-US" sz="1400" b="1" dirty="0">
                          <a:latin typeface="+mj-lt"/>
                        </a:rPr>
                        <a:t>Decision Trees (CART)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99"/>
                    </a:solidFill>
                  </a:tcPr>
                </a:tc>
                <a:tc>
                  <a:txBody>
                    <a:bodyPr/>
                    <a:lstStyle/>
                    <a:p>
                      <a:pPr algn="l"/>
                      <a:r>
                        <a:rPr lang="en-US" sz="1400" dirty="0">
                          <a:solidFill>
                            <a:schemeClr val="tx1"/>
                          </a:solidFill>
                          <a:latin typeface="+mj-lt"/>
                        </a:rPr>
                        <a:t>Handles</a:t>
                      </a:r>
                      <a:r>
                        <a:rPr lang="en-US" sz="1400" baseline="0" dirty="0">
                          <a:solidFill>
                            <a:schemeClr val="tx1"/>
                          </a:solidFill>
                          <a:latin typeface="+mj-lt"/>
                        </a:rPr>
                        <a:t> dependencies well</a:t>
                      </a:r>
                    </a:p>
                    <a:p>
                      <a:pPr algn="l"/>
                      <a:r>
                        <a:rPr lang="en-US" sz="1400" baseline="0" dirty="0">
                          <a:solidFill>
                            <a:schemeClr val="tx1"/>
                          </a:solidFill>
                          <a:latin typeface="+mj-lt"/>
                        </a:rPr>
                        <a:t>Very logical</a:t>
                      </a:r>
                      <a:endParaRPr lang="en-US" sz="14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lang="en-US" sz="1400" dirty="0">
                          <a:solidFill>
                            <a:schemeClr val="tx1"/>
                          </a:solidFill>
                          <a:latin typeface="+mj-lt"/>
                        </a:rPr>
                        <a:t>Lack</a:t>
                      </a:r>
                      <a:r>
                        <a:rPr lang="en-US" sz="1400" baseline="0" dirty="0">
                          <a:solidFill>
                            <a:schemeClr val="tx1"/>
                          </a:solidFill>
                          <a:latin typeface="+mj-lt"/>
                        </a:rPr>
                        <a:t> of granularity</a:t>
                      </a:r>
                    </a:p>
                    <a:p>
                      <a:pPr algn="l"/>
                      <a:r>
                        <a:rPr lang="en-US" sz="1400" baseline="0" dirty="0">
                          <a:solidFill>
                            <a:schemeClr val="tx1"/>
                          </a:solidFill>
                          <a:latin typeface="+mj-lt"/>
                        </a:rPr>
                        <a:t>May not capture all of the </a:t>
                      </a:r>
                      <a:r>
                        <a:rPr lang="en-US" sz="1400" baseline="0" dirty="0" err="1">
                          <a:solidFill>
                            <a:schemeClr val="tx1"/>
                          </a:solidFill>
                          <a:latin typeface="+mj-lt"/>
                        </a:rPr>
                        <a:t>nuansce</a:t>
                      </a:r>
                      <a:r>
                        <a:rPr lang="en-US" sz="1400" baseline="0" dirty="0">
                          <a:solidFill>
                            <a:schemeClr val="tx1"/>
                          </a:solidFill>
                          <a:latin typeface="+mj-lt"/>
                        </a:rPr>
                        <a:t> of the data</a:t>
                      </a:r>
                      <a:endParaRPr lang="en-US" sz="1400"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634212">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b="1" dirty="0">
                          <a:solidFill>
                            <a:schemeClr val="tx1"/>
                          </a:solidFill>
                          <a:latin typeface="+mj-lt"/>
                        </a:rPr>
                        <a:t>Ensemble</a:t>
                      </a:r>
                      <a:r>
                        <a:rPr lang="en-US" sz="1400" b="1" baseline="0" dirty="0">
                          <a:solidFill>
                            <a:schemeClr val="tx1"/>
                          </a:solidFill>
                          <a:latin typeface="+mj-lt"/>
                        </a:rPr>
                        <a:t> Classifiers (</a:t>
                      </a:r>
                      <a:r>
                        <a:rPr lang="en-US" sz="1400" b="1" baseline="0" dirty="0" err="1">
                          <a:solidFill>
                            <a:schemeClr val="tx1"/>
                          </a:solidFill>
                          <a:latin typeface="+mj-lt"/>
                        </a:rPr>
                        <a:t>RandomForest</a:t>
                      </a:r>
                      <a:r>
                        <a:rPr lang="en-US" sz="1400" b="1" baseline="0" dirty="0">
                          <a:solidFill>
                            <a:schemeClr val="tx1"/>
                          </a:solidFill>
                          <a:latin typeface="+mj-lt"/>
                        </a:rPr>
                        <a:t>)</a:t>
                      </a:r>
                      <a:endParaRPr lang="en-US" sz="1400" b="1" dirty="0">
                        <a:solidFill>
                          <a:schemeClr val="tx1"/>
                        </a:solidFill>
                        <a:latin typeface="+mj-lt"/>
                      </a:endParaRP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99"/>
                    </a:solidFill>
                  </a:tcPr>
                </a:tc>
                <a:tc>
                  <a:txBody>
                    <a:bodyPr/>
                    <a:lstStyle/>
                    <a:p>
                      <a:pPr marL="0" indent="0">
                        <a:buFont typeface="Arial" pitchFamily="34" charset="0"/>
                        <a:buNone/>
                      </a:pPr>
                      <a:r>
                        <a:rPr lang="en-US" sz="1400" baseline="0" dirty="0">
                          <a:solidFill>
                            <a:schemeClr val="tx1"/>
                          </a:solidFill>
                          <a:latin typeface="+mj-lt"/>
                        </a:rPr>
                        <a:t>Don’t </a:t>
                      </a:r>
                      <a:r>
                        <a:rPr lang="en-US" sz="1400" baseline="0" dirty="0" err="1">
                          <a:solidFill>
                            <a:schemeClr val="tx1"/>
                          </a:solidFill>
                          <a:latin typeface="+mj-lt"/>
                        </a:rPr>
                        <a:t>overfit</a:t>
                      </a:r>
                      <a:endParaRPr lang="en-US" sz="1400" baseline="0" dirty="0">
                        <a:solidFill>
                          <a:schemeClr val="tx1"/>
                        </a:solidFill>
                        <a:latin typeface="+mj-lt"/>
                      </a:endParaRPr>
                    </a:p>
                    <a:p>
                      <a:pPr marL="0" indent="0">
                        <a:buFont typeface="Arial" pitchFamily="34" charset="0"/>
                        <a:buNone/>
                      </a:pPr>
                      <a:r>
                        <a:rPr lang="en-US" sz="1400" baseline="0" dirty="0">
                          <a:solidFill>
                            <a:schemeClr val="tx1"/>
                          </a:solidFill>
                          <a:latin typeface="+mj-lt"/>
                        </a:rPr>
                        <a:t>Very good predictability</a:t>
                      </a:r>
                    </a:p>
                    <a:p>
                      <a:pPr marL="0" indent="0">
                        <a:buFont typeface="Arial" pitchFamily="34" charset="0"/>
                        <a:buNone/>
                      </a:pPr>
                      <a:r>
                        <a:rPr lang="en-US" sz="1400" baseline="0" dirty="0">
                          <a:solidFill>
                            <a:schemeClr val="tx1"/>
                          </a:solidFill>
                          <a:latin typeface="+mj-lt"/>
                        </a:rPr>
                        <a:t>Good for assessing variable “importance”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400" baseline="0" dirty="0">
                          <a:solidFill>
                            <a:schemeClr val="tx1"/>
                          </a:solidFill>
                          <a:latin typeface="+mj-lt"/>
                        </a:rPr>
                        <a:t>“Black box”</a:t>
                      </a:r>
                    </a:p>
                    <a:p>
                      <a:pPr marL="0" indent="0">
                        <a:buFont typeface="Arial" pitchFamily="34" charset="0"/>
                        <a:buNone/>
                      </a:pPr>
                      <a:r>
                        <a:rPr lang="en-US" sz="1400" baseline="0" dirty="0">
                          <a:solidFill>
                            <a:schemeClr val="tx1"/>
                          </a:solidFill>
                          <a:latin typeface="+mj-lt"/>
                        </a:rPr>
                        <a:t>Difficult to transfer to other platforms (but not impossible)</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594360">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b="1" dirty="0">
                          <a:solidFill>
                            <a:schemeClr val="tx1"/>
                          </a:solidFill>
                          <a:latin typeface="+mj-lt"/>
                        </a:rPr>
                        <a:t>Frequent Item Sets (</a:t>
                      </a:r>
                      <a:r>
                        <a:rPr lang="en-US" sz="1400" b="1" dirty="0" err="1">
                          <a:solidFill>
                            <a:schemeClr val="tx1"/>
                          </a:solidFill>
                          <a:latin typeface="+mj-lt"/>
                        </a:rPr>
                        <a:t>apriori</a:t>
                      </a:r>
                      <a:r>
                        <a:rPr lang="en-US" sz="1400" b="1" dirty="0">
                          <a:solidFill>
                            <a:schemeClr val="tx1"/>
                          </a:solidFill>
                          <a:latin typeface="+mj-lt"/>
                        </a:rPr>
                        <a:t>)</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FF99"/>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z="1400" baseline="0" dirty="0">
                          <a:solidFill>
                            <a:schemeClr val="tx1"/>
                          </a:solidFill>
                          <a:latin typeface="+mj-lt"/>
                        </a:rPr>
                        <a:t>Output is a simple set of rules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indent="0">
                        <a:buFont typeface="Arial" pitchFamily="34" charset="0"/>
                        <a:buNone/>
                      </a:pPr>
                      <a:r>
                        <a:rPr lang="en-US" sz="1400" baseline="0" dirty="0">
                          <a:solidFill>
                            <a:schemeClr val="tx1"/>
                          </a:solidFill>
                          <a:latin typeface="+mj-lt"/>
                        </a:rPr>
                        <a:t>Requires categorical variables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22" name="Content Placeholder 2"/>
          <p:cNvSpPr txBox="1">
            <a:spLocks/>
          </p:cNvSpPr>
          <p:nvPr/>
        </p:nvSpPr>
        <p:spPr bwMode="black">
          <a:xfrm>
            <a:off x="152400" y="1721924"/>
            <a:ext cx="8610600" cy="1214251"/>
          </a:xfrm>
          <a:prstGeom prst="rect">
            <a:avLst/>
          </a:prstGeom>
          <a:noFill/>
          <a:ln w="9525">
            <a:solidFill>
              <a:schemeClr val="bg1">
                <a:lumMod val="75000"/>
              </a:schemeClr>
            </a:solidFill>
            <a:miter lim="800000"/>
            <a:headEnd/>
            <a:tailEnd/>
          </a:ln>
          <a:effectLst/>
        </p:spPr>
        <p:txBody>
          <a:bodyPr vert="horz" wrap="square" lIns="91440" tIns="45720" rIns="91440" bIns="45720" numCol="1" anchor="t" anchorCtr="0" compatLnSpc="1">
            <a:prstTxWarp prst="textNoShape">
              <a:avLst/>
            </a:prstTxWarp>
            <a:normAutofit/>
          </a:bodyPr>
          <a:lstStyle>
            <a:lvl1pPr marL="222250" indent="-222250" algn="l" rtl="0" eaLnBrk="1" fontAlgn="base" hangingPunct="1">
              <a:spcBef>
                <a:spcPct val="20000"/>
              </a:spcBef>
              <a:spcAft>
                <a:spcPct val="0"/>
              </a:spcAft>
              <a:buClr>
                <a:srgbClr val="688A92"/>
              </a:buClr>
              <a:buSzPct val="110000"/>
              <a:buFont typeface="Wingdings" pitchFamily="2" charset="2"/>
              <a:buChar char="§"/>
              <a:defRPr sz="1600">
                <a:solidFill>
                  <a:schemeClr val="tx1"/>
                </a:solidFill>
                <a:latin typeface="+mn-lt"/>
                <a:ea typeface="+mn-ea"/>
                <a:cs typeface="+mn-cs"/>
              </a:defRPr>
            </a:lvl1pPr>
            <a:lvl2pPr marL="6524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2pPr>
            <a:lvl3pPr marL="1084263"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3pPr>
            <a:lvl4pPr marL="1514475" indent="-22225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4pPr>
            <a:lvl5pPr marL="18891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5pPr>
            <a:lvl6pPr marL="23463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6pPr>
            <a:lvl7pPr marL="28035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7pPr>
            <a:lvl8pPr marL="32607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8pPr>
            <a:lvl9pPr marL="3717925" indent="-165100" algn="l" rtl="0" eaLnBrk="1" fontAlgn="base" hangingPunct="1">
              <a:spcBef>
                <a:spcPct val="20000"/>
              </a:spcBef>
              <a:spcAft>
                <a:spcPct val="0"/>
              </a:spcAft>
              <a:buClr>
                <a:srgbClr val="688A92"/>
              </a:buClr>
              <a:buSzPct val="110000"/>
              <a:buFont typeface="Arial" charset="0"/>
              <a:buChar char="•"/>
              <a:defRPr sz="1400">
                <a:solidFill>
                  <a:schemeClr val="tx1"/>
                </a:solidFill>
                <a:latin typeface="+mn-lt"/>
              </a:defRPr>
            </a:lvl9pPr>
          </a:lstStyle>
          <a:p>
            <a:r>
              <a:rPr lang="en-US" dirty="0"/>
              <a:t>Cross-validation to prevent </a:t>
            </a:r>
            <a:r>
              <a:rPr lang="en-US" dirty="0" err="1"/>
              <a:t>overfitting</a:t>
            </a:r>
            <a:endParaRPr lang="en-US" dirty="0"/>
          </a:p>
          <a:p>
            <a:r>
              <a:rPr lang="en-US" dirty="0"/>
              <a:t>Sample ≠ Universe: you can’t reliably predict based on inputs you haven’t seen before</a:t>
            </a:r>
          </a:p>
          <a:p>
            <a:r>
              <a:rPr lang="en-US" dirty="0"/>
              <a:t>“Regression to the mean”</a:t>
            </a:r>
          </a:p>
          <a:p>
            <a:r>
              <a:rPr lang="en-US" dirty="0"/>
              <a:t>Try lots of approaches</a:t>
            </a:r>
          </a:p>
        </p:txBody>
      </p:sp>
      <p:sp>
        <p:nvSpPr>
          <p:cNvPr id="19" name="Isosceles Triangle 18"/>
          <p:cNvSpPr/>
          <p:nvPr/>
        </p:nvSpPr>
        <p:spPr bwMode="auto">
          <a:xfrm rot="10800000">
            <a:off x="1615786" y="3035134"/>
            <a:ext cx="5753100" cy="1524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8" name="Rectangular Callout 27"/>
          <p:cNvSpPr/>
          <p:nvPr/>
        </p:nvSpPr>
        <p:spPr bwMode="auto">
          <a:xfrm>
            <a:off x="2133600" y="4038600"/>
            <a:ext cx="691861" cy="207323"/>
          </a:xfrm>
          <a:prstGeom prst="wedgeRectCallout">
            <a:avLst>
              <a:gd name="adj1" fmla="val -34271"/>
              <a:gd name="adj2" fmla="val 13229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Our focus</a:t>
            </a:r>
            <a:endParaRPr kumimoji="0" lang="en-US" sz="1000" b="0" i="0" u="none" strike="noStrike" cap="none" normalizeH="0" baseline="0" dirty="0">
              <a:ln>
                <a:noFill/>
              </a:ln>
              <a:solidFill>
                <a:schemeClr val="tx1"/>
              </a:solidFill>
              <a:effectLst/>
            </a:endParaRPr>
          </a:p>
        </p:txBody>
      </p:sp>
      <p:sp>
        <p:nvSpPr>
          <p:cNvPr id="8"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20706535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4897" y="1306691"/>
            <a:ext cx="5254328" cy="5246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Simple decision tree</a:t>
            </a:r>
          </a:p>
        </p:txBody>
      </p:sp>
      <p:sp>
        <p:nvSpPr>
          <p:cNvPr id="11" name="Rectangle 10"/>
          <p:cNvSpPr/>
          <p:nvPr/>
        </p:nvSpPr>
        <p:spPr>
          <a:xfrm>
            <a:off x="152399" y="1714501"/>
            <a:ext cx="5340061"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err="1">
                <a:solidFill>
                  <a:schemeClr val="tx1"/>
                </a:solidFill>
                <a:latin typeface="Courier New" pitchFamily="49" charset="0"/>
              </a:rPr>
              <a:t>single.tree</a:t>
            </a:r>
            <a:r>
              <a:rPr lang="en-US" sz="1200" dirty="0">
                <a:solidFill>
                  <a:schemeClr val="tx1"/>
                </a:solidFill>
                <a:latin typeface="Courier New" pitchFamily="49" charset="0"/>
              </a:rPr>
              <a:t> &lt;- </a:t>
            </a:r>
            <a:r>
              <a:rPr lang="en-US" sz="1200" dirty="0" err="1">
                <a:solidFill>
                  <a:schemeClr val="tx1"/>
                </a:solidFill>
                <a:latin typeface="Courier New" pitchFamily="49" charset="0"/>
              </a:rPr>
              <a:t>rpart</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Survived ~ ., </a:t>
            </a:r>
          </a:p>
          <a:p>
            <a:pPr marL="463550" indent="-463550" algn="l"/>
            <a:r>
              <a:rPr lang="en-US" sz="1200" dirty="0">
                <a:solidFill>
                  <a:schemeClr val="tx1"/>
                </a:solidFill>
                <a:latin typeface="Courier New" pitchFamily="49" charset="0"/>
              </a:rPr>
              <a:t>	titanic[,c("Survived", "</a:t>
            </a:r>
            <a:r>
              <a:rPr lang="en-US" sz="1200" dirty="0" err="1">
                <a:solidFill>
                  <a:schemeClr val="tx1"/>
                </a:solidFill>
                <a:latin typeface="Courier New" pitchFamily="49" charset="0"/>
              </a:rPr>
              <a:t>Pclass</a:t>
            </a:r>
            <a:r>
              <a:rPr lang="en-US" sz="1200" dirty="0">
                <a:solidFill>
                  <a:schemeClr val="tx1"/>
                </a:solidFill>
                <a:latin typeface="Courier New" pitchFamily="49" charset="0"/>
              </a:rPr>
              <a:t>", "Sex", "Embarked", "</a:t>
            </a:r>
            <a:r>
              <a:rPr lang="en-US" sz="1200" dirty="0" err="1">
                <a:solidFill>
                  <a:schemeClr val="tx1"/>
                </a:solidFill>
                <a:latin typeface="Courier New" pitchFamily="49" charset="0"/>
              </a:rPr>
              <a:t>SibSp</a:t>
            </a:r>
            <a:r>
              <a:rPr lang="en-US" sz="1200" dirty="0">
                <a:solidFill>
                  <a:schemeClr val="tx1"/>
                </a:solidFill>
                <a:latin typeface="Courier New" pitchFamily="49" charset="0"/>
              </a:rPr>
              <a:t>", "Parch", "Age", "Fare", "miss", "</a:t>
            </a:r>
            <a:r>
              <a:rPr lang="en-US" sz="1200" dirty="0" err="1">
                <a:solidFill>
                  <a:schemeClr val="tx1"/>
                </a:solidFill>
                <a:latin typeface="Courier New" pitchFamily="49" charset="0"/>
              </a:rPr>
              <a:t>mrs</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control = </a:t>
            </a:r>
            <a:r>
              <a:rPr lang="en-US" sz="1200" dirty="0" err="1">
                <a:solidFill>
                  <a:schemeClr val="tx1"/>
                </a:solidFill>
                <a:latin typeface="Courier New" pitchFamily="49" charset="0"/>
              </a:rPr>
              <a:t>rpart.control</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minbucket</a:t>
            </a:r>
            <a:r>
              <a:rPr lang="en-US" sz="1200" dirty="0">
                <a:solidFill>
                  <a:schemeClr val="tx1"/>
                </a:solidFill>
                <a:latin typeface="Courier New" pitchFamily="49" charset="0"/>
              </a:rPr>
              <a:t> = 50))</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single.tree</a:t>
            </a:r>
            <a:r>
              <a:rPr lang="en-US" sz="1200" dirty="0">
                <a:solidFill>
                  <a:schemeClr val="tx1"/>
                </a:solidFill>
                <a:latin typeface="Courier New" pitchFamily="49" charset="0"/>
              </a:rPr>
              <a:t> &lt;- prune(</a:t>
            </a:r>
            <a:r>
              <a:rPr lang="en-US" sz="1200" dirty="0" err="1">
                <a:solidFill>
                  <a:schemeClr val="tx1"/>
                </a:solidFill>
                <a:latin typeface="Courier New" pitchFamily="49" charset="0"/>
              </a:rPr>
              <a:t>single.tree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cp</a:t>
            </a:r>
            <a:r>
              <a:rPr lang="en-US" sz="1200" dirty="0">
                <a:solidFill>
                  <a:schemeClr val="tx1"/>
                </a:solidFill>
                <a:latin typeface="Courier New" pitchFamily="49" charset="0"/>
              </a:rPr>
              <a:t> = </a:t>
            </a:r>
            <a:r>
              <a:rPr lang="en-US" sz="1200" dirty="0" err="1">
                <a:solidFill>
                  <a:schemeClr val="tx1"/>
                </a:solidFill>
                <a:latin typeface="Courier New" pitchFamily="49" charset="0"/>
              </a:rPr>
              <a:t>single.tree$cptable</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which.min</a:t>
            </a:r>
            <a:r>
              <a:rPr lang="en-US" sz="1200" dirty="0">
                <a:solidFill>
                  <a:schemeClr val="tx1"/>
                </a:solidFill>
                <a:latin typeface="Courier New" pitchFamily="49" charset="0"/>
              </a:rPr>
              <a:t>(</a:t>
            </a:r>
            <a:r>
              <a:rPr lang="en-US" sz="1200" dirty="0" err="1">
                <a:solidFill>
                  <a:schemeClr val="tx1"/>
                </a:solidFill>
                <a:latin typeface="Courier New" pitchFamily="49" charset="0"/>
              </a:rPr>
              <a:t>single.tree$cptable</a:t>
            </a:r>
            <a:r>
              <a:rPr lang="en-US" sz="1200" dirty="0">
                <a:solidFill>
                  <a:schemeClr val="tx1"/>
                </a:solidFill>
                <a:latin typeface="Courier New" pitchFamily="49" charset="0"/>
              </a:rPr>
              <a:t>[,"</a:t>
            </a:r>
            <a:r>
              <a:rPr lang="en-US" sz="1200" dirty="0" err="1">
                <a:solidFill>
                  <a:schemeClr val="tx1"/>
                </a:solidFill>
                <a:latin typeface="Courier New" pitchFamily="49" charset="0"/>
              </a:rPr>
              <a:t>xerror</a:t>
            </a:r>
            <a:r>
              <a:rPr lang="en-US" sz="1200" dirty="0">
                <a:solidFill>
                  <a:schemeClr val="tx1"/>
                </a:solidFill>
                <a:latin typeface="Courier New" pitchFamily="49" charset="0"/>
              </a:rPr>
              <a:t>"]), "CP"])</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windows()</a:t>
            </a:r>
          </a:p>
          <a:p>
            <a:pPr marL="463550" indent="-463550" algn="l"/>
            <a:r>
              <a:rPr lang="en-US" sz="1200" dirty="0">
                <a:solidFill>
                  <a:schemeClr val="tx1"/>
                </a:solidFill>
                <a:latin typeface="Courier New" pitchFamily="49" charset="0"/>
              </a:rPr>
              <a:t>plot(</a:t>
            </a:r>
            <a:r>
              <a:rPr lang="en-US" sz="1200" dirty="0" err="1">
                <a:solidFill>
                  <a:schemeClr val="tx1"/>
                </a:solidFill>
                <a:latin typeface="Courier New" pitchFamily="49" charset="0"/>
              </a:rPr>
              <a:t>single.tree</a:t>
            </a:r>
            <a:r>
              <a:rPr lang="en-US" sz="1200" dirty="0">
                <a:solidFill>
                  <a:schemeClr val="tx1"/>
                </a:solidFill>
                <a:latin typeface="Courier New" pitchFamily="49" charset="0"/>
              </a:rPr>
              <a:t>, uniform = TRUE, </a:t>
            </a:r>
          </a:p>
          <a:p>
            <a:pPr marL="463550" indent="-463550" algn="l"/>
            <a:r>
              <a:rPr lang="en-US" sz="1200" dirty="0">
                <a:solidFill>
                  <a:schemeClr val="tx1"/>
                </a:solidFill>
                <a:latin typeface="Courier New" pitchFamily="49" charset="0"/>
              </a:rPr>
              <a:t>	margin = 0.2)</a:t>
            </a:r>
          </a:p>
          <a:p>
            <a:pPr marL="463550" indent="-463550" algn="l"/>
            <a:r>
              <a:rPr lang="en-US" sz="1200" dirty="0">
                <a:solidFill>
                  <a:schemeClr val="tx1"/>
                </a:solidFill>
                <a:latin typeface="Courier New" pitchFamily="49" charset="0"/>
              </a:rPr>
              <a:t>text(</a:t>
            </a:r>
            <a:r>
              <a:rPr lang="en-US" sz="1200" dirty="0" err="1">
                <a:solidFill>
                  <a:schemeClr val="tx1"/>
                </a:solidFill>
                <a:latin typeface="Courier New" pitchFamily="49" charset="0"/>
              </a:rPr>
              <a:t>single.tree</a:t>
            </a:r>
            <a:r>
              <a:rPr lang="en-US" sz="1200" dirty="0">
                <a:solidFill>
                  <a:schemeClr val="tx1"/>
                </a:solidFill>
                <a:latin typeface="Courier New" pitchFamily="49" charset="0"/>
              </a:rPr>
              <a:t>, </a:t>
            </a:r>
            <a:r>
              <a:rPr lang="en-US" sz="1200" dirty="0" err="1">
                <a:solidFill>
                  <a:schemeClr val="tx1"/>
                </a:solidFill>
                <a:latin typeface="Courier New" pitchFamily="49" charset="0"/>
              </a:rPr>
              <a:t>use.n</a:t>
            </a:r>
            <a:r>
              <a:rPr lang="en-US" sz="1200" dirty="0">
                <a:solidFill>
                  <a:schemeClr val="tx1"/>
                </a:solidFill>
                <a:latin typeface="Courier New" pitchFamily="49" charset="0"/>
              </a:rPr>
              <a:t> = TRUE)</a:t>
            </a:r>
          </a:p>
        </p:txBody>
      </p:sp>
      <p:sp>
        <p:nvSpPr>
          <p:cNvPr id="12" name="Rectangle 11"/>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Simple decision tree using </a:t>
            </a:r>
            <a:r>
              <a:rPr lang="en-US" sz="1800" dirty="0" err="1">
                <a:solidFill>
                  <a:schemeClr val="bg1"/>
                </a:solidFill>
              </a:rPr>
              <a:t>rpart</a:t>
            </a:r>
            <a:r>
              <a:rPr lang="en-US" sz="1800" dirty="0">
                <a:solidFill>
                  <a:schemeClr val="bg1"/>
                </a:solidFill>
              </a:rPr>
              <a:t> package</a:t>
            </a:r>
            <a:endParaRPr kumimoji="0" lang="en-US" sz="1800" b="0" i="0" u="none" strike="noStrike" cap="none" normalizeH="0" baseline="0" dirty="0">
              <a:ln>
                <a:noFill/>
              </a:ln>
              <a:solidFill>
                <a:schemeClr val="bg1"/>
              </a:solidFill>
              <a:effectLst/>
            </a:endParaRPr>
          </a:p>
        </p:txBody>
      </p:sp>
      <p:sp>
        <p:nvSpPr>
          <p:cNvPr id="13" name="Rectangle 12"/>
          <p:cNvSpPr/>
          <p:nvPr/>
        </p:nvSpPr>
        <p:spPr>
          <a:xfrm>
            <a:off x="5492460" y="1714500"/>
            <a:ext cx="3499140"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sp>
        <p:nvSpPr>
          <p:cNvPr id="15" name="Rectangular Callout 14"/>
          <p:cNvSpPr/>
          <p:nvPr/>
        </p:nvSpPr>
        <p:spPr bwMode="auto">
          <a:xfrm>
            <a:off x="7497164" y="2830691"/>
            <a:ext cx="691861" cy="207323"/>
          </a:xfrm>
          <a:prstGeom prst="wedgeRectCallout">
            <a:avLst>
              <a:gd name="adj1" fmla="val 54984"/>
              <a:gd name="adj2" fmla="val 13229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Female</a:t>
            </a:r>
            <a:endParaRPr kumimoji="0" lang="en-US" sz="1000" b="0" i="0" u="none" strike="noStrike" cap="none" normalizeH="0" baseline="0" dirty="0">
              <a:ln>
                <a:noFill/>
              </a:ln>
              <a:solidFill>
                <a:schemeClr val="tx1"/>
              </a:solidFill>
              <a:effectLst/>
            </a:endParaRPr>
          </a:p>
        </p:txBody>
      </p:sp>
      <p:sp>
        <p:nvSpPr>
          <p:cNvPr id="16" name="Rectangular Callout 15"/>
          <p:cNvSpPr/>
          <p:nvPr/>
        </p:nvSpPr>
        <p:spPr bwMode="auto">
          <a:xfrm>
            <a:off x="5592164" y="2830691"/>
            <a:ext cx="691861" cy="207323"/>
          </a:xfrm>
          <a:prstGeom prst="wedgeRectCallout">
            <a:avLst>
              <a:gd name="adj1" fmla="val 54984"/>
              <a:gd name="adj2" fmla="val 13229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Male</a:t>
            </a:r>
            <a:endParaRPr kumimoji="0" lang="en-US" sz="1000" b="0" i="0" u="none" strike="noStrike" cap="none" normalizeH="0" baseline="0" dirty="0">
              <a:ln>
                <a:noFill/>
              </a:ln>
              <a:solidFill>
                <a:schemeClr val="tx1"/>
              </a:solidFill>
              <a:effectLst/>
            </a:endParaRP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34467831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2"/>
          <p:cNvPicPr>
            <a:picLocks noChangeAspect="1" noChangeArrowheads="1"/>
          </p:cNvPicPr>
          <p:nvPr/>
        </p:nvPicPr>
        <p:blipFill>
          <a:blip r:embed="rId2" cstate="print"/>
          <a:srcRect/>
          <a:stretch>
            <a:fillRect/>
          </a:stretch>
        </p:blipFill>
        <p:spPr bwMode="auto">
          <a:xfrm>
            <a:off x="437408" y="4044558"/>
            <a:ext cx="1528572" cy="1466666"/>
          </a:xfrm>
          <a:prstGeom prst="rect">
            <a:avLst/>
          </a:prstGeom>
          <a:noFill/>
          <a:ln w="9525">
            <a:noFill/>
            <a:miter lim="800000"/>
            <a:headEnd/>
            <a:tailEnd/>
          </a:ln>
          <a:effectLst/>
        </p:spPr>
      </p:pic>
      <p:sp>
        <p:nvSpPr>
          <p:cNvPr id="72" name="Rounded Rectangle 71"/>
          <p:cNvSpPr/>
          <p:nvPr/>
        </p:nvSpPr>
        <p:spPr bwMode="auto">
          <a:xfrm>
            <a:off x="2743200" y="4014281"/>
            <a:ext cx="1676400" cy="1143000"/>
          </a:xfrm>
          <a:prstGeom prst="roundRect">
            <a:avLst/>
          </a:prstGeom>
          <a:solidFill>
            <a:schemeClr val="bg1">
              <a:lumMod val="85000"/>
            </a:schemeClr>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3" name="Rectangle 72"/>
          <p:cNvSpPr/>
          <p:nvPr/>
        </p:nvSpPr>
        <p:spPr bwMode="auto">
          <a:xfrm>
            <a:off x="3276600" y="4166681"/>
            <a:ext cx="304800" cy="228600"/>
          </a:xfrm>
          <a:prstGeom prst="rect">
            <a:avLst/>
          </a:prstGeom>
          <a:solidFill>
            <a:schemeClr val="accent6"/>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4" name="Rectangle 73"/>
          <p:cNvSpPr/>
          <p:nvPr/>
        </p:nvSpPr>
        <p:spPr bwMode="auto">
          <a:xfrm>
            <a:off x="2895600" y="4471481"/>
            <a:ext cx="304800" cy="228600"/>
          </a:xfrm>
          <a:prstGeom prst="rect">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5" name="Rectangle 74"/>
          <p:cNvSpPr/>
          <p:nvPr/>
        </p:nvSpPr>
        <p:spPr bwMode="auto">
          <a:xfrm>
            <a:off x="3276600" y="4471481"/>
            <a:ext cx="304800" cy="228600"/>
          </a:xfrm>
          <a:prstGeom prst="rect">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6" name="Rectangle 75"/>
          <p:cNvSpPr/>
          <p:nvPr/>
        </p:nvSpPr>
        <p:spPr bwMode="auto">
          <a:xfrm>
            <a:off x="3657600" y="4471481"/>
            <a:ext cx="304800" cy="228600"/>
          </a:xfrm>
          <a:prstGeom prst="rect">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7" name="Rectangle 76"/>
          <p:cNvSpPr/>
          <p:nvPr/>
        </p:nvSpPr>
        <p:spPr bwMode="auto">
          <a:xfrm>
            <a:off x="3352800" y="4776281"/>
            <a:ext cx="304800" cy="228600"/>
          </a:xfrm>
          <a:prstGeom prst="rect">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
        <p:nvSpPr>
          <p:cNvPr id="78" name="Rectangle 77"/>
          <p:cNvSpPr/>
          <p:nvPr/>
        </p:nvSpPr>
        <p:spPr bwMode="auto">
          <a:xfrm>
            <a:off x="3962400" y="4776281"/>
            <a:ext cx="304800" cy="228600"/>
          </a:xfrm>
          <a:prstGeom prst="rect">
            <a:avLst/>
          </a:prstGeom>
          <a:solidFill>
            <a:srgbClr val="688A92"/>
          </a:solidFill>
          <a:ln w="1270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cxnSp>
        <p:nvCxnSpPr>
          <p:cNvPr id="79" name="Shape 78"/>
          <p:cNvCxnSpPr>
            <a:stCxn id="73" idx="1"/>
            <a:endCxn id="74" idx="0"/>
          </p:cNvCxnSpPr>
          <p:nvPr/>
        </p:nvCxnSpPr>
        <p:spPr bwMode="auto">
          <a:xfrm rot="10800000" flipV="1">
            <a:off x="3048000" y="4280981"/>
            <a:ext cx="228600" cy="190500"/>
          </a:xfrm>
          <a:prstGeom prst="bentConnector2">
            <a:avLst/>
          </a:prstGeom>
          <a:solidFill>
            <a:srgbClr val="688A92"/>
          </a:solidFill>
          <a:ln w="25400" cap="flat" cmpd="sng" algn="ctr">
            <a:solidFill>
              <a:schemeClr val="accent2"/>
            </a:solidFill>
            <a:prstDash val="solid"/>
            <a:round/>
            <a:headEnd type="none" w="med" len="med"/>
            <a:tailEnd type="arrow"/>
          </a:ln>
          <a:effectLst/>
        </p:spPr>
      </p:cxnSp>
      <p:cxnSp>
        <p:nvCxnSpPr>
          <p:cNvPr id="80" name="Shape 79"/>
          <p:cNvCxnSpPr>
            <a:stCxn id="73" idx="3"/>
            <a:endCxn id="76" idx="0"/>
          </p:cNvCxnSpPr>
          <p:nvPr/>
        </p:nvCxnSpPr>
        <p:spPr bwMode="auto">
          <a:xfrm>
            <a:off x="3581400" y="4280981"/>
            <a:ext cx="228600" cy="190500"/>
          </a:xfrm>
          <a:prstGeom prst="bentConnector2">
            <a:avLst/>
          </a:prstGeom>
          <a:solidFill>
            <a:srgbClr val="688A92"/>
          </a:solidFill>
          <a:ln w="25400" cap="flat" cmpd="sng" algn="ctr">
            <a:solidFill>
              <a:schemeClr val="accent2"/>
            </a:solidFill>
            <a:prstDash val="solid"/>
            <a:round/>
            <a:headEnd type="none" w="med" len="med"/>
            <a:tailEnd type="arrow"/>
          </a:ln>
          <a:effectLst/>
        </p:spPr>
      </p:cxnSp>
      <p:cxnSp>
        <p:nvCxnSpPr>
          <p:cNvPr id="81" name="Shape 15"/>
          <p:cNvCxnSpPr>
            <a:stCxn id="73" idx="2"/>
            <a:endCxn id="75" idx="0"/>
          </p:cNvCxnSpPr>
          <p:nvPr/>
        </p:nvCxnSpPr>
        <p:spPr bwMode="auto">
          <a:xfrm rot="5400000">
            <a:off x="3390900" y="4433381"/>
            <a:ext cx="76200" cy="12700"/>
          </a:xfrm>
          <a:prstGeom prst="bentConnector3">
            <a:avLst>
              <a:gd name="adj1" fmla="val 50000"/>
            </a:avLst>
          </a:prstGeom>
          <a:solidFill>
            <a:srgbClr val="688A92"/>
          </a:solidFill>
          <a:ln w="25400" cap="flat" cmpd="sng" algn="ctr">
            <a:solidFill>
              <a:schemeClr val="accent2"/>
            </a:solidFill>
            <a:prstDash val="solid"/>
            <a:round/>
            <a:headEnd type="none" w="med" len="med"/>
            <a:tailEnd type="arrow"/>
          </a:ln>
          <a:effectLst/>
        </p:spPr>
      </p:cxnSp>
      <p:cxnSp>
        <p:nvCxnSpPr>
          <p:cNvPr id="82" name="Shape 81"/>
          <p:cNvCxnSpPr>
            <a:stCxn id="76" idx="1"/>
            <a:endCxn id="77" idx="0"/>
          </p:cNvCxnSpPr>
          <p:nvPr/>
        </p:nvCxnSpPr>
        <p:spPr bwMode="auto">
          <a:xfrm rot="10800000" flipV="1">
            <a:off x="3505200" y="4585781"/>
            <a:ext cx="152400" cy="190500"/>
          </a:xfrm>
          <a:prstGeom prst="bentConnector2">
            <a:avLst/>
          </a:prstGeom>
          <a:solidFill>
            <a:srgbClr val="688A92"/>
          </a:solidFill>
          <a:ln w="25400" cap="flat" cmpd="sng" algn="ctr">
            <a:solidFill>
              <a:schemeClr val="accent2"/>
            </a:solidFill>
            <a:prstDash val="solid"/>
            <a:round/>
            <a:headEnd type="none" w="med" len="med"/>
            <a:tailEnd type="arrow"/>
          </a:ln>
          <a:effectLst/>
        </p:spPr>
      </p:cxnSp>
      <p:cxnSp>
        <p:nvCxnSpPr>
          <p:cNvPr id="83" name="Shape 82"/>
          <p:cNvCxnSpPr>
            <a:stCxn id="76" idx="3"/>
            <a:endCxn id="78" idx="0"/>
          </p:cNvCxnSpPr>
          <p:nvPr/>
        </p:nvCxnSpPr>
        <p:spPr bwMode="auto">
          <a:xfrm>
            <a:off x="3962400" y="4585781"/>
            <a:ext cx="152400" cy="190500"/>
          </a:xfrm>
          <a:prstGeom prst="bentConnector2">
            <a:avLst/>
          </a:prstGeom>
          <a:solidFill>
            <a:srgbClr val="688A92"/>
          </a:solidFill>
          <a:ln w="25400" cap="flat" cmpd="sng" algn="ctr">
            <a:solidFill>
              <a:schemeClr val="accent2"/>
            </a:solidFill>
            <a:prstDash val="solid"/>
            <a:round/>
            <a:headEnd type="none" w="med" len="med"/>
            <a:tailEnd type="arrow"/>
          </a:ln>
          <a:effectLst/>
        </p:spPr>
      </p:cxnSp>
      <p:sp>
        <p:nvSpPr>
          <p:cNvPr id="84" name="TextBox 83"/>
          <p:cNvSpPr txBox="1"/>
          <p:nvPr/>
        </p:nvSpPr>
        <p:spPr>
          <a:xfrm>
            <a:off x="2667000" y="3711713"/>
            <a:ext cx="1828800" cy="276999"/>
          </a:xfrm>
          <a:prstGeom prst="rect">
            <a:avLst/>
          </a:prstGeom>
          <a:noFill/>
        </p:spPr>
        <p:txBody>
          <a:bodyPr wrap="square" rtlCol="0">
            <a:spAutoFit/>
          </a:bodyPr>
          <a:lstStyle/>
          <a:p>
            <a:pPr algn="ctr"/>
            <a:r>
              <a:rPr lang="en-US" sz="1200" b="1" u="sng" dirty="0"/>
              <a:t>Decision Tree</a:t>
            </a:r>
          </a:p>
        </p:txBody>
      </p:sp>
      <p:sp>
        <p:nvSpPr>
          <p:cNvPr id="145" name="Rectangle 144"/>
          <p:cNvSpPr/>
          <p:nvPr/>
        </p:nvSpPr>
        <p:spPr bwMode="auto">
          <a:xfrm>
            <a:off x="1204357" y="4375119"/>
            <a:ext cx="725998" cy="225641"/>
          </a:xfrm>
          <a:prstGeom prst="rect">
            <a:avLst/>
          </a:prstGeom>
          <a:noFill/>
          <a:ln w="635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cs typeface="+mn-cs"/>
            </a:endParaRPr>
          </a:p>
        </p:txBody>
      </p:sp>
      <p:sp>
        <p:nvSpPr>
          <p:cNvPr id="143" name="TextBox 142"/>
          <p:cNvSpPr txBox="1"/>
          <p:nvPr/>
        </p:nvSpPr>
        <p:spPr>
          <a:xfrm>
            <a:off x="304800" y="3710225"/>
            <a:ext cx="1828800" cy="276999"/>
          </a:xfrm>
          <a:prstGeom prst="rect">
            <a:avLst/>
          </a:prstGeom>
          <a:noFill/>
        </p:spPr>
        <p:txBody>
          <a:bodyPr wrap="square" rtlCol="0">
            <a:spAutoFit/>
          </a:bodyPr>
          <a:lstStyle/>
          <a:p>
            <a:pPr algn="ctr"/>
            <a:r>
              <a:rPr lang="en-US" sz="1200" b="1" u="sng" dirty="0"/>
              <a:t>Predictors</a:t>
            </a:r>
          </a:p>
        </p:txBody>
      </p:sp>
      <p:sp>
        <p:nvSpPr>
          <p:cNvPr id="150" name="Rectangle 149"/>
          <p:cNvSpPr/>
          <p:nvPr/>
        </p:nvSpPr>
        <p:spPr bwMode="auto">
          <a:xfrm>
            <a:off x="509650" y="4110924"/>
            <a:ext cx="725998" cy="225641"/>
          </a:xfrm>
          <a:prstGeom prst="rect">
            <a:avLst/>
          </a:prstGeom>
          <a:noFill/>
          <a:ln w="635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solidFill>
                <a:srgbClr val="000000"/>
              </a:solidFill>
              <a:cs typeface="+mn-cs"/>
            </a:endParaRPr>
          </a:p>
        </p:txBody>
      </p:sp>
      <p:sp>
        <p:nvSpPr>
          <p:cNvPr id="3" name="Isosceles Triangle 2"/>
          <p:cNvSpPr/>
          <p:nvPr/>
        </p:nvSpPr>
        <p:spPr bwMode="auto">
          <a:xfrm rot="5400000">
            <a:off x="1805014" y="4456672"/>
            <a:ext cx="1114371"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graphicFrame>
        <p:nvGraphicFramePr>
          <p:cNvPr id="4" name="Chart 3"/>
          <p:cNvGraphicFramePr/>
          <p:nvPr>
            <p:extLst>
              <p:ext uri="{D42A27DB-BD31-4B8C-83A1-F6EECF244321}">
                <p14:modId xmlns:p14="http://schemas.microsoft.com/office/powerpoint/2010/main" val="1767215823"/>
              </p:ext>
            </p:extLst>
          </p:nvPr>
        </p:nvGraphicFramePr>
        <p:xfrm>
          <a:off x="2667000" y="1949509"/>
          <a:ext cx="2743200" cy="1325602"/>
        </p:xfrm>
        <a:graphic>
          <a:graphicData uri="http://schemas.openxmlformats.org/drawingml/2006/chart">
            <c:chart xmlns:c="http://schemas.openxmlformats.org/drawingml/2006/chart" xmlns:r="http://schemas.openxmlformats.org/officeDocument/2006/relationships" r:id="rId3"/>
          </a:graphicData>
        </a:graphic>
      </p:graphicFrame>
      <p:sp>
        <p:nvSpPr>
          <p:cNvPr id="157" name="Isosceles Triangle 156"/>
          <p:cNvSpPr/>
          <p:nvPr/>
        </p:nvSpPr>
        <p:spPr bwMode="auto">
          <a:xfrm rot="10800000">
            <a:off x="2857004" y="3275111"/>
            <a:ext cx="1448790"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028746"/>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0" name="TextBox 169"/>
          <p:cNvSpPr txBox="1"/>
          <p:nvPr/>
        </p:nvSpPr>
        <p:spPr>
          <a:xfrm>
            <a:off x="304800" y="5614481"/>
            <a:ext cx="1828800" cy="600164"/>
          </a:xfrm>
          <a:prstGeom prst="rect">
            <a:avLst/>
          </a:prstGeom>
          <a:noFill/>
        </p:spPr>
        <p:txBody>
          <a:bodyPr wrap="square" rtlCol="0">
            <a:spAutoFit/>
          </a:bodyPr>
          <a:lstStyle/>
          <a:p>
            <a:pPr algn="ctr"/>
            <a:r>
              <a:rPr lang="en-US" sz="1100" dirty="0"/>
              <a:t>Each tree is made with a random subset of predictors</a:t>
            </a:r>
          </a:p>
        </p:txBody>
      </p:sp>
      <p:pic>
        <p:nvPicPr>
          <p:cNvPr id="17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037111"/>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037111"/>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037111"/>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4646711"/>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4655076"/>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4655076"/>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4655076"/>
            <a:ext cx="762000" cy="51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8" name="TextBox 177"/>
          <p:cNvSpPr txBox="1"/>
          <p:nvPr/>
        </p:nvSpPr>
        <p:spPr>
          <a:xfrm>
            <a:off x="5029200" y="5969913"/>
            <a:ext cx="3505200" cy="430887"/>
          </a:xfrm>
          <a:prstGeom prst="rect">
            <a:avLst/>
          </a:prstGeom>
          <a:noFill/>
        </p:spPr>
        <p:txBody>
          <a:bodyPr wrap="square" rtlCol="0">
            <a:spAutoFit/>
          </a:bodyPr>
          <a:lstStyle/>
          <a:p>
            <a:pPr algn="ctr"/>
            <a:r>
              <a:rPr lang="en-US" sz="1100" dirty="0"/>
              <a:t>Each tree gets a vote.  Sum up all the votes.  It’s basically just a democracy.</a:t>
            </a:r>
          </a:p>
        </p:txBody>
      </p:sp>
      <p:sp>
        <p:nvSpPr>
          <p:cNvPr id="179" name="TextBox 178"/>
          <p:cNvSpPr txBox="1"/>
          <p:nvPr/>
        </p:nvSpPr>
        <p:spPr>
          <a:xfrm>
            <a:off x="5029200" y="3503711"/>
            <a:ext cx="3505200" cy="369332"/>
          </a:xfrm>
          <a:prstGeom prst="rect">
            <a:avLst/>
          </a:prstGeom>
          <a:noFill/>
        </p:spPr>
        <p:txBody>
          <a:bodyPr wrap="square" rtlCol="0">
            <a:spAutoFit/>
          </a:bodyPr>
          <a:lstStyle/>
          <a:p>
            <a:pPr algn="ctr"/>
            <a:r>
              <a:rPr lang="en-US" sz="900" b="1" i="1" dirty="0"/>
              <a:t>Bootstrapping: each decision tree is built on a random 2/3 of the sample to avoid </a:t>
            </a:r>
            <a:r>
              <a:rPr lang="en-US" sz="900" b="1" i="1" dirty="0" err="1"/>
              <a:t>overfitting</a:t>
            </a:r>
            <a:endParaRPr lang="en-US" sz="900" b="1" i="1" dirty="0"/>
          </a:p>
        </p:txBody>
      </p:sp>
      <p:sp>
        <p:nvSpPr>
          <p:cNvPr id="180" name="TextBox 179"/>
          <p:cNvSpPr txBox="1"/>
          <p:nvPr/>
        </p:nvSpPr>
        <p:spPr>
          <a:xfrm>
            <a:off x="2667000" y="5614481"/>
            <a:ext cx="1828800" cy="938719"/>
          </a:xfrm>
          <a:prstGeom prst="rect">
            <a:avLst/>
          </a:prstGeom>
          <a:noFill/>
        </p:spPr>
        <p:txBody>
          <a:bodyPr wrap="square" rtlCol="0">
            <a:spAutoFit/>
          </a:bodyPr>
          <a:lstStyle/>
          <a:p>
            <a:pPr algn="ctr"/>
            <a:r>
              <a:rPr lang="en-US" sz="1100" dirty="0"/>
              <a:t>Uses CHAID/CART-like procedure to determine cut points that maximize differentiation in objective variable</a:t>
            </a:r>
          </a:p>
        </p:txBody>
      </p:sp>
      <p:sp>
        <p:nvSpPr>
          <p:cNvPr id="181" name="Isosceles Triangle 180"/>
          <p:cNvSpPr/>
          <p:nvPr/>
        </p:nvSpPr>
        <p:spPr bwMode="auto">
          <a:xfrm rot="5400000">
            <a:off x="4167214" y="4456672"/>
            <a:ext cx="1114371"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82" name="Isosceles Triangle 181"/>
          <p:cNvSpPr/>
          <p:nvPr/>
        </p:nvSpPr>
        <p:spPr bwMode="auto">
          <a:xfrm rot="10800000">
            <a:off x="5047012" y="5297737"/>
            <a:ext cx="3487387"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pic>
        <p:nvPicPr>
          <p:cNvPr id="4100"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29981" y="3952668"/>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5"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464332">
            <a:off x="5867400" y="3952668"/>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6"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8048563">
            <a:off x="6758782" y="3952668"/>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7"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2113425">
            <a:off x="7685281" y="3952668"/>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8"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6880540">
            <a:off x="4954927" y="4582891"/>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9"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461210">
            <a:off x="5879987" y="4582891"/>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0"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3436566">
            <a:off x="6799583" y="4582891"/>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1" name="Picture 4"/>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6564117">
            <a:off x="7688473" y="4582891"/>
            <a:ext cx="198437" cy="198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2" name="Rectangle 191"/>
          <p:cNvSpPr/>
          <p:nvPr/>
        </p:nvSpPr>
        <p:spPr>
          <a:xfrm>
            <a:off x="152399" y="1714500"/>
            <a:ext cx="8839201" cy="48386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endParaRPr lang="en-US" sz="1200" dirty="0">
              <a:solidFill>
                <a:schemeClr val="tx1"/>
              </a:solidFill>
              <a:latin typeface="Courier New" pitchFamily="49" charset="0"/>
            </a:endParaRPr>
          </a:p>
        </p:txBody>
      </p:sp>
      <p:sp>
        <p:nvSpPr>
          <p:cNvPr id="193" name="Rectangle 192"/>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Random Forest</a:t>
            </a:r>
            <a:endParaRPr kumimoji="0" lang="en-US" sz="1800" b="0" i="0" u="none" strike="noStrike" cap="none" normalizeH="0" baseline="0" dirty="0">
              <a:ln>
                <a:noFill/>
              </a:ln>
              <a:solidFill>
                <a:schemeClr val="bg1"/>
              </a:solidFill>
              <a:effectLst/>
            </a:endParaRPr>
          </a:p>
        </p:txBody>
      </p:sp>
      <p:sp>
        <p:nvSpPr>
          <p:cNvPr id="50"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How Random Forest works</a:t>
            </a:r>
          </a:p>
        </p:txBody>
      </p:sp>
      <p:sp>
        <p:nvSpPr>
          <p:cNvPr id="51" name="TextBox 50"/>
          <p:cNvSpPr txBox="1"/>
          <p:nvPr/>
        </p:nvSpPr>
        <p:spPr>
          <a:xfrm>
            <a:off x="5029200" y="5687704"/>
            <a:ext cx="3505200" cy="307777"/>
          </a:xfrm>
          <a:prstGeom prst="rect">
            <a:avLst/>
          </a:prstGeom>
          <a:noFill/>
        </p:spPr>
        <p:txBody>
          <a:bodyPr wrap="square" rtlCol="0">
            <a:spAutoFit/>
          </a:bodyPr>
          <a:lstStyle/>
          <a:p>
            <a:pPr algn="ctr"/>
            <a:r>
              <a:rPr lang="en-US" b="1" dirty="0"/>
              <a:t>Prediction</a:t>
            </a:r>
          </a:p>
        </p:txBody>
      </p:sp>
      <p:sp>
        <p:nvSpPr>
          <p:cNvPr id="52"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12903710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How Random Forest works</a:t>
            </a:r>
          </a:p>
        </p:txBody>
      </p:sp>
      <p:sp>
        <p:nvSpPr>
          <p:cNvPr id="12" name="Rectangle 11"/>
          <p:cNvSpPr/>
          <p:nvPr/>
        </p:nvSpPr>
        <p:spPr bwMode="auto">
          <a:xfrm>
            <a:off x="152400" y="1371600"/>
            <a:ext cx="4381467"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Single Decision Tree</a:t>
            </a:r>
            <a:endParaRPr kumimoji="0" lang="en-US" sz="1800" b="0" i="0" u="none" strike="noStrike" cap="none" normalizeH="0" baseline="0" dirty="0">
              <a:ln>
                <a:noFill/>
              </a:ln>
              <a:solidFill>
                <a:schemeClr val="bg1"/>
              </a:solidFill>
              <a:effectLs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27891"/>
            <a:ext cx="4081993" cy="354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267" y="2133600"/>
            <a:ext cx="4076733"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bwMode="auto">
          <a:xfrm>
            <a:off x="4542966" y="1371600"/>
            <a:ext cx="4381467"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Random Forest</a:t>
            </a:r>
            <a:endParaRPr kumimoji="0" lang="en-US" sz="1800" b="0" i="0" u="none" strike="noStrike" cap="none" normalizeH="0" baseline="0" dirty="0">
              <a:ln>
                <a:noFill/>
              </a:ln>
              <a:solidFill>
                <a:schemeClr val="bg1"/>
              </a:solidFill>
              <a:effectLst/>
            </a:endParaRPr>
          </a:p>
        </p:txBody>
      </p:sp>
      <p:sp>
        <p:nvSpPr>
          <p:cNvPr id="7" name="Rectangle 6"/>
          <p:cNvSpPr/>
          <p:nvPr/>
        </p:nvSpPr>
        <p:spPr>
          <a:xfrm>
            <a:off x="152400" y="1714500"/>
            <a:ext cx="4381468" cy="48386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endParaRPr lang="en-US" sz="1200" dirty="0">
              <a:solidFill>
                <a:schemeClr val="tx1"/>
              </a:solidFill>
              <a:latin typeface="Courier New" pitchFamily="49" charset="0"/>
            </a:endParaRPr>
          </a:p>
        </p:txBody>
      </p:sp>
      <p:sp>
        <p:nvSpPr>
          <p:cNvPr id="8" name="Rectangle 7"/>
          <p:cNvSpPr/>
          <p:nvPr/>
        </p:nvSpPr>
        <p:spPr>
          <a:xfrm>
            <a:off x="4537279" y="1714500"/>
            <a:ext cx="4381468" cy="48386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endParaRPr lang="en-US" sz="1200" dirty="0">
              <a:solidFill>
                <a:schemeClr val="tx1"/>
              </a:solidFill>
              <a:latin typeface="Courier New" pitchFamily="49" charset="0"/>
            </a:endParaRP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22118054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2"/>
            <a:ext cx="8275637" cy="624524"/>
          </a:xfrm>
        </p:spPr>
        <p:txBody>
          <a:bodyPr/>
          <a:lstStyle/>
          <a:p>
            <a:r>
              <a:rPr lang="en-US" dirty="0"/>
              <a:t>Case Study: Surviving the Titanic</a:t>
            </a:r>
            <a:br>
              <a:rPr lang="en-US" dirty="0"/>
            </a:br>
            <a:r>
              <a:rPr lang="en-US" sz="1600" dirty="0"/>
              <a:t>Random Forest can help us get a sense for which variables are predictive</a:t>
            </a:r>
          </a:p>
        </p:txBody>
      </p:sp>
      <p:sp>
        <p:nvSpPr>
          <p:cNvPr id="6" name="Rectangle 5"/>
          <p:cNvSpPr/>
          <p:nvPr/>
        </p:nvSpPr>
        <p:spPr>
          <a:xfrm>
            <a:off x="152400" y="1714501"/>
            <a:ext cx="4570412"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err="1">
                <a:solidFill>
                  <a:schemeClr val="tx1"/>
                </a:solidFill>
                <a:latin typeface="Courier New" pitchFamily="49" charset="0"/>
              </a:rPr>
              <a:t>fit.rf</a:t>
            </a:r>
            <a:r>
              <a:rPr lang="en-US" sz="1200" dirty="0">
                <a:solidFill>
                  <a:schemeClr val="tx1"/>
                </a:solidFill>
                <a:latin typeface="Courier New" pitchFamily="49" charset="0"/>
              </a:rPr>
              <a:t> &lt;- </a:t>
            </a:r>
            <a:r>
              <a:rPr lang="en-US" sz="1200" dirty="0" err="1">
                <a:solidFill>
                  <a:schemeClr val="tx1"/>
                </a:solidFill>
                <a:latin typeface="Courier New" pitchFamily="49" charset="0"/>
              </a:rPr>
              <a:t>randomForest</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Survived ~ ., 	</a:t>
            </a:r>
          </a:p>
          <a:p>
            <a:pPr marL="463550" indent="-463550" algn="l"/>
            <a:r>
              <a:rPr lang="en-US" sz="1200" dirty="0">
                <a:solidFill>
                  <a:schemeClr val="tx1"/>
                </a:solidFill>
                <a:latin typeface="Courier New" pitchFamily="49" charset="0"/>
              </a:rPr>
              <a:t>	data = titanic[,c("Survived", "</a:t>
            </a:r>
            <a:r>
              <a:rPr lang="en-US" sz="1200" dirty="0" err="1">
                <a:solidFill>
                  <a:schemeClr val="tx1"/>
                </a:solidFill>
                <a:latin typeface="Courier New" pitchFamily="49" charset="0"/>
              </a:rPr>
              <a:t>Pclass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"Sex", "Embarked", "</a:t>
            </a:r>
            <a:r>
              <a:rPr lang="en-US" sz="1200" dirty="0" err="1">
                <a:solidFill>
                  <a:schemeClr val="tx1"/>
                </a:solidFill>
                <a:latin typeface="Courier New" pitchFamily="49" charset="0"/>
              </a:rPr>
              <a:t>SibSp</a:t>
            </a:r>
            <a:r>
              <a:rPr lang="en-US" sz="1200" dirty="0">
                <a:solidFill>
                  <a:schemeClr val="tx1"/>
                </a:solidFill>
                <a:latin typeface="Courier New" pitchFamily="49" charset="0"/>
              </a:rPr>
              <a:t>", "Parch", </a:t>
            </a:r>
          </a:p>
          <a:p>
            <a:pPr marL="463550" indent="-463550" algn="l"/>
            <a:r>
              <a:rPr lang="en-US" sz="1200" dirty="0">
                <a:solidFill>
                  <a:schemeClr val="tx1"/>
                </a:solidFill>
                <a:latin typeface="Courier New" pitchFamily="49" charset="0"/>
              </a:rPr>
              <a:t>	"Age", "Fare", "miss", "</a:t>
            </a:r>
            <a:r>
              <a:rPr lang="en-US" sz="1200" dirty="0" err="1">
                <a:solidFill>
                  <a:schemeClr val="tx1"/>
                </a:solidFill>
                <a:latin typeface="Courier New" pitchFamily="49" charset="0"/>
              </a:rPr>
              <a:t>mrs</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ntree</a:t>
            </a:r>
            <a:r>
              <a:rPr lang="en-US" sz="1200" dirty="0">
                <a:solidFill>
                  <a:schemeClr val="tx1"/>
                </a:solidFill>
                <a:latin typeface="Courier New" pitchFamily="49" charset="0"/>
              </a:rPr>
              <a:t> = 500, proximity = FALSE,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keep.forest</a:t>
            </a:r>
            <a:r>
              <a:rPr lang="en-US" sz="1200" dirty="0">
                <a:solidFill>
                  <a:schemeClr val="tx1"/>
                </a:solidFill>
                <a:latin typeface="Courier New" pitchFamily="49" charset="0"/>
              </a:rPr>
              <a:t> = TRUE, importance = TRUE)</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imp.ratings</a:t>
            </a:r>
            <a:r>
              <a:rPr lang="en-US" sz="1200" dirty="0">
                <a:solidFill>
                  <a:schemeClr val="tx1"/>
                </a:solidFill>
                <a:latin typeface="Courier New" pitchFamily="49" charset="0"/>
              </a:rPr>
              <a:t> &lt;- </a:t>
            </a:r>
            <a:r>
              <a:rPr lang="en-US" sz="1200" dirty="0" err="1">
                <a:solidFill>
                  <a:schemeClr val="tx1"/>
                </a:solidFill>
                <a:latin typeface="Courier New" pitchFamily="49" charset="0"/>
              </a:rPr>
              <a:t>data.frame</a:t>
            </a:r>
            <a:r>
              <a:rPr lang="en-US" sz="1200" dirty="0">
                <a:solidFill>
                  <a:schemeClr val="tx1"/>
                </a:solidFill>
                <a:latin typeface="Courier New" pitchFamily="49" charset="0"/>
              </a:rPr>
              <a:t>(</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var</a:t>
            </a:r>
            <a:r>
              <a:rPr lang="en-US" sz="1200" dirty="0">
                <a:solidFill>
                  <a:schemeClr val="tx1"/>
                </a:solidFill>
                <a:latin typeface="Courier New" pitchFamily="49" charset="0"/>
              </a:rPr>
              <a:t> = </a:t>
            </a:r>
            <a:r>
              <a:rPr lang="en-US" sz="1200" dirty="0" err="1">
                <a:solidFill>
                  <a:schemeClr val="tx1"/>
                </a:solidFill>
                <a:latin typeface="Courier New" pitchFamily="49" charset="0"/>
              </a:rPr>
              <a:t>rownames</a:t>
            </a:r>
            <a:r>
              <a:rPr lang="en-US" sz="1200" dirty="0">
                <a:solidFill>
                  <a:schemeClr val="tx1"/>
                </a:solidFill>
                <a:latin typeface="Courier New" pitchFamily="49" charset="0"/>
              </a:rPr>
              <a:t>(</a:t>
            </a:r>
            <a:r>
              <a:rPr lang="en-US" sz="1200" dirty="0" err="1">
                <a:solidFill>
                  <a:schemeClr val="tx1"/>
                </a:solidFill>
                <a:latin typeface="Courier New" pitchFamily="49" charset="0"/>
              </a:rPr>
              <a:t>fit.rf$importance</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inc.mse</a:t>
            </a:r>
            <a:r>
              <a:rPr lang="en-US" sz="1200" dirty="0">
                <a:solidFill>
                  <a:schemeClr val="tx1"/>
                </a:solidFill>
                <a:latin typeface="Courier New" pitchFamily="49" charset="0"/>
              </a:rPr>
              <a:t> = </a:t>
            </a:r>
            <a:r>
              <a:rPr lang="en-US" sz="1200" dirty="0" err="1">
                <a:solidFill>
                  <a:schemeClr val="tx1"/>
                </a:solidFill>
                <a:latin typeface="Courier New" pitchFamily="49" charset="0"/>
              </a:rPr>
              <a:t>fit.rf$importance</a:t>
            </a:r>
            <a:r>
              <a:rPr lang="en-US" sz="1200" dirty="0">
                <a:solidFill>
                  <a:schemeClr val="tx1"/>
                </a:solidFill>
                <a:latin typeface="Courier New" pitchFamily="49" charset="0"/>
              </a:rPr>
              <a:t>[,1],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stringsAsFactors</a:t>
            </a:r>
            <a:r>
              <a:rPr lang="en-US" sz="1200" dirty="0">
                <a:solidFill>
                  <a:schemeClr val="tx1"/>
                </a:solidFill>
                <a:latin typeface="Courier New" pitchFamily="49" charset="0"/>
              </a:rPr>
              <a:t> = FALSE)</a:t>
            </a:r>
          </a:p>
          <a:p>
            <a:pPr marL="463550" indent="-463550" algn="l"/>
            <a:r>
              <a:rPr lang="en-US" sz="1200" dirty="0" err="1">
                <a:solidFill>
                  <a:schemeClr val="tx1"/>
                </a:solidFill>
                <a:latin typeface="Courier New" pitchFamily="49" charset="0"/>
              </a:rPr>
              <a:t>imp.ratings</a:t>
            </a:r>
            <a:r>
              <a:rPr lang="en-US" sz="1200" dirty="0">
                <a:solidFill>
                  <a:schemeClr val="tx1"/>
                </a:solidFill>
                <a:latin typeface="Courier New" pitchFamily="49" charset="0"/>
              </a:rPr>
              <a:t> &lt;- arrange(</a:t>
            </a:r>
            <a:r>
              <a:rPr lang="en-US" sz="1200" dirty="0" err="1">
                <a:solidFill>
                  <a:schemeClr val="tx1"/>
                </a:solidFill>
                <a:latin typeface="Courier New" pitchFamily="49" charset="0"/>
              </a:rPr>
              <a:t>imp.ratings</a:t>
            </a:r>
            <a:r>
              <a:rPr lang="en-US" sz="1200" dirty="0">
                <a:solidFill>
                  <a:schemeClr val="tx1"/>
                </a:solidFill>
                <a:latin typeface="Courier New" pitchFamily="49" charset="0"/>
              </a:rPr>
              <a:t>, </a:t>
            </a:r>
            <a:r>
              <a:rPr lang="en-US" sz="1200" dirty="0" err="1">
                <a:solidFill>
                  <a:schemeClr val="tx1"/>
                </a:solidFill>
                <a:latin typeface="Courier New" pitchFamily="49" charset="0"/>
              </a:rPr>
              <a:t>inc.mse</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imp.ratings$var</a:t>
            </a:r>
            <a:r>
              <a:rPr lang="en-US" sz="1200" dirty="0">
                <a:solidFill>
                  <a:schemeClr val="tx1"/>
                </a:solidFill>
                <a:latin typeface="Courier New" pitchFamily="49" charset="0"/>
              </a:rPr>
              <a:t> &lt;- factor(</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imp.ratings$var</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levels = </a:t>
            </a:r>
            <a:r>
              <a:rPr lang="en-US" sz="1200" dirty="0" err="1">
                <a:solidFill>
                  <a:schemeClr val="tx1"/>
                </a:solidFill>
                <a:latin typeface="Courier New" pitchFamily="49" charset="0"/>
              </a:rPr>
              <a:t>imp.ratings$var</a:t>
            </a:r>
            <a:r>
              <a:rPr lang="en-US" sz="1200" dirty="0">
                <a:solidFill>
                  <a:schemeClr val="tx1"/>
                </a:solidFill>
                <a:latin typeface="Courier New" pitchFamily="49" charset="0"/>
              </a:rPr>
              <a:t>, ordered = TRUE)</a:t>
            </a:r>
          </a:p>
          <a:p>
            <a:pPr marL="463550" indent="-463550" algn="l"/>
            <a:r>
              <a:rPr lang="en-US" sz="1200" dirty="0">
                <a:solidFill>
                  <a:schemeClr val="tx1"/>
                </a:solidFill>
                <a:latin typeface="Courier New" pitchFamily="49" charset="0"/>
              </a:rPr>
              <a:t>windows()</a:t>
            </a:r>
          </a:p>
          <a:p>
            <a:pPr marL="463550" indent="-463550" algn="l"/>
            <a:r>
              <a:rPr lang="en-US" sz="1200" dirty="0" err="1">
                <a:solidFill>
                  <a:schemeClr val="tx1"/>
                </a:solidFill>
                <a:latin typeface="Courier New" pitchFamily="49" charset="0"/>
              </a:rPr>
              <a:t>ggplot</a:t>
            </a:r>
            <a:r>
              <a:rPr lang="en-US" sz="1200" dirty="0">
                <a:solidFill>
                  <a:schemeClr val="tx1"/>
                </a:solidFill>
                <a:latin typeface="Courier New" pitchFamily="49" charset="0"/>
              </a:rPr>
              <a:t>(</a:t>
            </a:r>
            <a:r>
              <a:rPr lang="en-US" sz="1200" dirty="0" err="1">
                <a:solidFill>
                  <a:schemeClr val="tx1"/>
                </a:solidFill>
                <a:latin typeface="Courier New" pitchFamily="49" charset="0"/>
              </a:rPr>
              <a:t>imp.ratings</a:t>
            </a:r>
            <a:r>
              <a:rPr lang="en-US" sz="1200" dirty="0">
                <a:solidFill>
                  <a:schemeClr val="tx1"/>
                </a:solidFill>
                <a:latin typeface="Courier New" pitchFamily="49" charset="0"/>
              </a:rPr>
              <a:t>) + </a:t>
            </a:r>
          </a:p>
          <a:p>
            <a:pPr marL="463550" indent="-463550" algn="l"/>
            <a:r>
              <a:rPr lang="en-US" sz="1200" dirty="0" err="1">
                <a:solidFill>
                  <a:schemeClr val="tx1"/>
                </a:solidFill>
                <a:latin typeface="Courier New" pitchFamily="49" charset="0"/>
              </a:rPr>
              <a:t>geom_bar</a:t>
            </a:r>
            <a:r>
              <a:rPr lang="en-US" sz="1200" dirty="0">
                <a:solidFill>
                  <a:schemeClr val="tx1"/>
                </a:solidFill>
                <a:latin typeface="Courier New" pitchFamily="49" charset="0"/>
              </a:rPr>
              <a:t>(</a:t>
            </a:r>
            <a:r>
              <a:rPr lang="en-US" sz="1200" dirty="0" err="1">
                <a:solidFill>
                  <a:schemeClr val="tx1"/>
                </a:solidFill>
                <a:latin typeface="Courier New" pitchFamily="49" charset="0"/>
              </a:rPr>
              <a:t>aes</a:t>
            </a:r>
            <a:r>
              <a:rPr lang="en-US" sz="1200" dirty="0">
                <a:solidFill>
                  <a:schemeClr val="tx1"/>
                </a:solidFill>
                <a:latin typeface="Courier New" pitchFamily="49" charset="0"/>
              </a:rPr>
              <a:t>(x = </a:t>
            </a:r>
            <a:r>
              <a:rPr lang="en-US" sz="1200" dirty="0" err="1">
                <a:solidFill>
                  <a:schemeClr val="tx1"/>
                </a:solidFill>
                <a:latin typeface="Courier New" pitchFamily="49" charset="0"/>
              </a:rPr>
              <a:t>var</a:t>
            </a:r>
            <a:r>
              <a:rPr lang="en-US" sz="1200" dirty="0">
                <a:solidFill>
                  <a:schemeClr val="tx1"/>
                </a:solidFill>
                <a:latin typeface="Courier New" pitchFamily="49" charset="0"/>
              </a:rPr>
              <a:t>, y = </a:t>
            </a:r>
            <a:r>
              <a:rPr lang="en-US" sz="1200" dirty="0" err="1">
                <a:solidFill>
                  <a:schemeClr val="tx1"/>
                </a:solidFill>
                <a:latin typeface="Courier New" pitchFamily="49" charset="0"/>
              </a:rPr>
              <a:t>inc.mse</a:t>
            </a:r>
            <a:r>
              <a:rPr lang="en-US" sz="1200" dirty="0">
                <a:solidFill>
                  <a:schemeClr val="tx1"/>
                </a:solidFill>
                <a:latin typeface="Courier New" pitchFamily="49" charset="0"/>
              </a:rPr>
              <a:t>)) + </a:t>
            </a:r>
          </a:p>
          <a:p>
            <a:pPr marL="463550" indent="-463550" algn="l"/>
            <a:r>
              <a:rPr lang="en-US" sz="1200" dirty="0" err="1">
                <a:solidFill>
                  <a:schemeClr val="tx1"/>
                </a:solidFill>
                <a:latin typeface="Courier New" pitchFamily="49" charset="0"/>
              </a:rPr>
              <a:t>coord_flip</a:t>
            </a:r>
            <a:r>
              <a:rPr lang="en-US" sz="1200" dirty="0">
                <a:solidFill>
                  <a:schemeClr val="tx1"/>
                </a:solidFill>
                <a:latin typeface="Courier New" pitchFamily="49" charset="0"/>
              </a:rPr>
              <a:t>()</a:t>
            </a:r>
          </a:p>
        </p:txBody>
      </p:sp>
      <p:sp>
        <p:nvSpPr>
          <p:cNvPr id="7" name="Rectangle 6"/>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Using Random Forest to determine variable importance</a:t>
            </a:r>
            <a:endParaRPr kumimoji="0" lang="en-US" sz="1800" b="0" i="0" u="none" strike="noStrike" cap="none" normalizeH="0" baseline="0" dirty="0">
              <a:ln>
                <a:noFill/>
              </a:ln>
              <a:solidFill>
                <a:schemeClr val="bg1"/>
              </a:solidFill>
              <a:effectLst/>
            </a:endParaRPr>
          </a:p>
        </p:txBody>
      </p:sp>
      <p:sp>
        <p:nvSpPr>
          <p:cNvPr id="8" name="Rectangle 7"/>
          <p:cNvSpPr/>
          <p:nvPr/>
        </p:nvSpPr>
        <p:spPr>
          <a:xfrm>
            <a:off x="4722811" y="1714500"/>
            <a:ext cx="4268789" cy="46862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22811" y="1926430"/>
            <a:ext cx="4268789"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ular Callout 17"/>
          <p:cNvSpPr/>
          <p:nvPr/>
        </p:nvSpPr>
        <p:spPr bwMode="auto">
          <a:xfrm>
            <a:off x="6781800" y="3374077"/>
            <a:ext cx="1143000" cy="435923"/>
          </a:xfrm>
          <a:prstGeom prst="wedgeRectCallout">
            <a:avLst>
              <a:gd name="adj1" fmla="val -83358"/>
              <a:gd name="adj2" fmla="val -12449"/>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Age also very important</a:t>
            </a:r>
            <a:endParaRPr kumimoji="0" lang="en-US" sz="1000" b="0" i="0" u="none" strike="noStrike" cap="none" normalizeH="0" baseline="0" dirty="0">
              <a:ln>
                <a:noFill/>
              </a:ln>
              <a:solidFill>
                <a:schemeClr val="tx1"/>
              </a:solidFill>
              <a:effectLst/>
            </a:endParaRPr>
          </a:p>
        </p:txBody>
      </p:sp>
      <p:sp>
        <p:nvSpPr>
          <p:cNvPr id="11"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32821945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191692"/>
            <a:ext cx="8275637" cy="870745"/>
          </a:xfrm>
        </p:spPr>
        <p:txBody>
          <a:bodyPr/>
          <a:lstStyle/>
          <a:p>
            <a:r>
              <a:rPr lang="en-US" dirty="0"/>
              <a:t>Case Study: Surviving the Titanic</a:t>
            </a:r>
            <a:br>
              <a:rPr lang="en-US" dirty="0"/>
            </a:br>
            <a:r>
              <a:rPr lang="en-US" sz="1600" dirty="0"/>
              <a:t>Thinking about data in terms of frequent item sets is also useful; this is the basis for the </a:t>
            </a:r>
            <a:r>
              <a:rPr lang="en-US" sz="1600" dirty="0" err="1"/>
              <a:t>apriori</a:t>
            </a:r>
            <a:r>
              <a:rPr lang="en-US" sz="1600" dirty="0"/>
              <a:t> algorithm which makes association rules in transactional data</a:t>
            </a:r>
          </a:p>
        </p:txBody>
      </p:sp>
      <p:sp>
        <p:nvSpPr>
          <p:cNvPr id="6" name="Rectangle 5"/>
          <p:cNvSpPr/>
          <p:nvPr/>
        </p:nvSpPr>
        <p:spPr>
          <a:xfrm>
            <a:off x="152400" y="1714501"/>
            <a:ext cx="8839200"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lgn="l">
              <a:buAutoNum type="arabicPeriod"/>
            </a:pPr>
            <a:r>
              <a:rPr lang="en-US" sz="1600" dirty="0">
                <a:solidFill>
                  <a:schemeClr val="tx1"/>
                </a:solidFill>
                <a:latin typeface="+mj-lt"/>
              </a:rPr>
              <a:t>Beer </a:t>
            </a:r>
            <a:r>
              <a:rPr lang="en-US" sz="1600" dirty="0">
                <a:solidFill>
                  <a:schemeClr val="tx1"/>
                </a:solidFill>
                <a:latin typeface="+mj-lt"/>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Beer</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Milk</a:t>
            </a:r>
          </a:p>
          <a:p>
            <a:pPr marL="228600" indent="-228600" algn="l">
              <a:buAutoNum type="arabicPeriod"/>
            </a:pPr>
            <a:r>
              <a:rPr lang="en-US" sz="1600" dirty="0">
                <a:solidFill>
                  <a:schemeClr val="tx1"/>
                </a:solidFill>
                <a:latin typeface="+mj-lt"/>
              </a:rPr>
              <a:t>Milk</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Beer</a:t>
            </a:r>
          </a:p>
          <a:p>
            <a:pPr marL="228600" indent="-228600" algn="l">
              <a:buAutoNum type="arabicPeriod"/>
            </a:pPr>
            <a:r>
              <a:rPr lang="en-US" sz="1600" dirty="0">
                <a:solidFill>
                  <a:schemeClr val="tx1"/>
                </a:solidFill>
                <a:latin typeface="+mj-lt"/>
              </a:rPr>
              <a:t>Jelly</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Milk</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Bread</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a:p>
            <a:pPr marL="228600" indent="-228600" algn="l">
              <a:buAutoNum type="arabicPeriod"/>
            </a:pPr>
            <a:r>
              <a:rPr lang="en-US" sz="1600" dirty="0" err="1">
                <a:solidFill>
                  <a:schemeClr val="tx1"/>
                </a:solidFill>
                <a:latin typeface="+mj-lt"/>
              </a:rPr>
              <a:t>Penaut</a:t>
            </a:r>
            <a:r>
              <a:rPr lang="en-US" sz="1600" dirty="0">
                <a:solidFill>
                  <a:schemeClr val="tx1"/>
                </a:solidFill>
                <a:latin typeface="+mj-lt"/>
              </a:rPr>
              <a:t> Butter</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Milk</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a:p>
            <a:pPr marL="228600" indent="-228600" algn="l">
              <a:buAutoNum type="arabicPeriod"/>
            </a:pPr>
            <a:r>
              <a:rPr lang="en-US" sz="1600" dirty="0">
                <a:solidFill>
                  <a:schemeClr val="tx1"/>
                </a:solidFill>
                <a:latin typeface="+mj-lt"/>
              </a:rPr>
              <a:t>Jelly</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a:p>
            <a:pPr marL="228600" indent="-228600" algn="l">
              <a:buAutoNum type="arabicPeriod"/>
            </a:pPr>
            <a:r>
              <a:rPr lang="en-US" sz="1600" dirty="0">
                <a:solidFill>
                  <a:schemeClr val="tx1"/>
                </a:solidFill>
                <a:latin typeface="+mj-lt"/>
              </a:rPr>
              <a:t>(Jelly, Peanut Butter)</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Jelly</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 Peanut Butter)</a:t>
            </a:r>
          </a:p>
          <a:p>
            <a:pPr marL="228600" indent="-228600" algn="l">
              <a:buAutoNum type="arabicPeriod"/>
            </a:pPr>
            <a:r>
              <a:rPr lang="en-US" sz="1600" dirty="0">
                <a:solidFill>
                  <a:schemeClr val="tx1"/>
                </a:solidFill>
                <a:latin typeface="+mj-lt"/>
              </a:rPr>
              <a:t>(Bread, Jelly)</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a:p>
            <a:pPr marL="228600" indent="-228600" algn="l">
              <a:buAutoNum type="arabicPeriod"/>
            </a:pPr>
            <a:r>
              <a:rPr lang="en-US" sz="1600" dirty="0">
                <a:solidFill>
                  <a:schemeClr val="tx1"/>
                </a:solidFill>
                <a:latin typeface="+mj-lt"/>
              </a:rPr>
              <a:t>(Milk, Peanut Butter)</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Bread</a:t>
            </a:r>
          </a:p>
          <a:p>
            <a:pPr marL="228600" indent="-228600" algn="l">
              <a:buAutoNum type="arabicPeriod"/>
            </a:pPr>
            <a:r>
              <a:rPr lang="en-US" sz="1600" dirty="0">
                <a:solidFill>
                  <a:schemeClr val="tx1"/>
                </a:solidFill>
                <a:latin typeface="+mj-lt"/>
              </a:rPr>
              <a:t>(Bread, Peanut Butter)</a:t>
            </a:r>
          </a:p>
          <a:p>
            <a:pPr marL="228600" indent="-228600" algn="l">
              <a:buAutoNum type="arabicPeriod"/>
            </a:pPr>
            <a:r>
              <a:rPr lang="en-US" sz="1600" dirty="0">
                <a:solidFill>
                  <a:schemeClr val="tx1"/>
                </a:solidFill>
                <a:latin typeface="+mj-lt"/>
              </a:rPr>
              <a:t>(Bread, Milk)</a:t>
            </a:r>
            <a:r>
              <a:rPr lang="en-US" sz="1600" dirty="0">
                <a:solidFill>
                  <a:schemeClr val="tx1"/>
                </a:solidFill>
              </a:rPr>
              <a:t> </a:t>
            </a:r>
            <a:r>
              <a:rPr lang="en-US" sz="1600" dirty="0">
                <a:solidFill>
                  <a:schemeClr val="tx1"/>
                </a:solidFill>
                <a:sym typeface="Wingdings" pitchFamily="2" charset="2"/>
              </a:rPr>
              <a:t> </a:t>
            </a:r>
            <a:r>
              <a:rPr lang="en-US" sz="1600" dirty="0">
                <a:solidFill>
                  <a:schemeClr val="tx1"/>
                </a:solidFill>
                <a:latin typeface="+mj-lt"/>
              </a:rPr>
              <a:t>Peanut Butter</a:t>
            </a:r>
          </a:p>
        </p:txBody>
      </p:sp>
      <p:sp>
        <p:nvSpPr>
          <p:cNvPr id="7" name="Rectangle 6"/>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en-US" sz="1800" dirty="0">
                <a:solidFill>
                  <a:schemeClr val="bg1"/>
                </a:solidFill>
              </a:rPr>
              <a:t>If I buy milk, what else am I likely to buy at the grocery store?</a:t>
            </a:r>
            <a:endParaRPr kumimoji="0" lang="en-US" sz="1800" b="0" i="0" u="none" strike="noStrike" cap="none" normalizeH="0" baseline="0" dirty="0">
              <a:ln>
                <a:noFill/>
              </a:ln>
              <a:solidFill>
                <a:schemeClr val="bg1"/>
              </a:solidFill>
              <a:effectLst/>
            </a:endParaRPr>
          </a:p>
        </p:txBody>
      </p:sp>
      <p:sp>
        <p:nvSpPr>
          <p:cNvPr id="5"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364813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86536453"/>
              </p:ext>
            </p:extLst>
          </p:nvPr>
        </p:nvGraphicFramePr>
        <p:xfrm>
          <a:off x="4876800" y="2512828"/>
          <a:ext cx="3962400" cy="22250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tblGrid>
              <a:tr h="370840">
                <a:tc>
                  <a:txBody>
                    <a:bodyPr/>
                    <a:lstStyle/>
                    <a:p>
                      <a:endParaRPr lang="en-US" sz="1200" dirty="0"/>
                    </a:p>
                  </a:txBody>
                  <a:tcPr>
                    <a:noFill/>
                  </a:tcPr>
                </a:tc>
                <a:tc>
                  <a:txBody>
                    <a:bodyPr/>
                    <a:lstStyle/>
                    <a:p>
                      <a:endParaRPr lang="en-US" sz="1200" dirty="0"/>
                    </a:p>
                  </a:txBody>
                  <a:tcPr>
                    <a:noFill/>
                  </a:tcPr>
                </a:tc>
                <a:tc>
                  <a:txBody>
                    <a:bodyPr/>
                    <a:lstStyle/>
                    <a:p>
                      <a:endParaRPr lang="en-US" sz="1200"/>
                    </a:p>
                  </a:txBody>
                  <a:tcPr>
                    <a:noFill/>
                  </a:tcPr>
                </a:tc>
                <a:tc>
                  <a:txBody>
                    <a:bodyPr/>
                    <a:lstStyle/>
                    <a:p>
                      <a:endParaRPr lang="en-US" sz="1200" dirty="0"/>
                    </a:p>
                  </a:txBody>
                  <a:tcPr>
                    <a:noFill/>
                  </a:tcPr>
                </a:tc>
                <a:extLst>
                  <a:ext uri="{0D108BD9-81ED-4DB2-BD59-A6C34878D82A}">
                    <a16:rowId xmlns:a16="http://schemas.microsoft.com/office/drawing/2014/main" val="10000"/>
                  </a:ext>
                </a:extLst>
              </a:tr>
              <a:tr h="370840">
                <a:tc>
                  <a:txBody>
                    <a:bodyPr/>
                    <a:lstStyle/>
                    <a:p>
                      <a:r>
                        <a:rPr lang="en-US" sz="1200" dirty="0"/>
                        <a:t>Data</a:t>
                      </a:r>
                      <a:r>
                        <a:rPr lang="en-US" sz="1200" baseline="0" dirty="0"/>
                        <a:t> manipulation</a:t>
                      </a:r>
                      <a:endParaRPr lang="en-US" sz="1200" dirty="0"/>
                    </a:p>
                  </a:txBody>
                  <a:tcPr anchor="ctr">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endParaRPr 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200" dirty="0"/>
                        <a:t>Data visualization</a:t>
                      </a:r>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200" dirty="0"/>
                        <a:t>Predictive</a:t>
                      </a:r>
                      <a:r>
                        <a:rPr lang="en-US" sz="1200" baseline="0" dirty="0"/>
                        <a:t> modeling</a:t>
                      </a:r>
                      <a:endParaRPr lang="en-US" sz="1200" dirty="0"/>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200" dirty="0"/>
                        <a:t>Optimization</a:t>
                      </a:r>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endParaRPr lang="en-US" sz="1200"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200" dirty="0"/>
                        <a:t>User interface</a:t>
                      </a:r>
                    </a:p>
                  </a:txBody>
                  <a:tcPr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noFill/>
                  </a:tcPr>
                </a:tc>
                <a:tc>
                  <a:txBody>
                    <a:bodyPr/>
                    <a:lstStyle/>
                    <a:p>
                      <a:endParaRPr lang="en-US" sz="12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noFill/>
                  </a:tcPr>
                </a:tc>
                <a:tc>
                  <a:txBody>
                    <a:bodyPr/>
                    <a:lstStyle/>
                    <a:p>
                      <a:endParaRPr lang="en-US" sz="120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noFill/>
                  </a:tcPr>
                </a:tc>
                <a:tc>
                  <a:txBody>
                    <a:bodyPr/>
                    <a:lstStyle/>
                    <a:p>
                      <a:endParaRPr lang="en-US" sz="1200"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noFill/>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R is a </a:t>
            </a:r>
            <a:r>
              <a:rPr lang="en-US" u="sng" dirty="0"/>
              <a:t>complete</a:t>
            </a:r>
            <a:r>
              <a:rPr lang="en-US" dirty="0"/>
              <a:t> tool for data manipulation, visualization, and modeling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1772684"/>
              </p:ext>
            </p:extLst>
          </p:nvPr>
        </p:nvGraphicFramePr>
        <p:xfrm>
          <a:off x="-838200" y="2209800"/>
          <a:ext cx="6505575"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52400" y="1981200"/>
            <a:ext cx="4572000" cy="4114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24400" y="1981200"/>
            <a:ext cx="4191000" cy="41148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rhrv.r-forge.r-project.org/css/images/R.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96554" y="2495993"/>
            <a:ext cx="45200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dataversity.net/wp-content/uploads/2013/04/sa.jpg"/>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42216" y="2592793"/>
            <a:ext cx="548478" cy="2190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pubpages.unh.edu/~bwn24/excelFile.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29600" y="2438400"/>
            <a:ext cx="400493" cy="400493"/>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64"/>
          <p:cNvCxnSpPr>
            <a:cxnSpLocks noChangeShapeType="1"/>
          </p:cNvCxnSpPr>
          <p:nvPr/>
        </p:nvCxnSpPr>
        <p:spPr bwMode="auto">
          <a:xfrm>
            <a:off x="6840100" y="5256087"/>
            <a:ext cx="1522412" cy="0"/>
          </a:xfrm>
          <a:prstGeom prst="straightConnector1">
            <a:avLst/>
          </a:prstGeom>
          <a:noFill/>
          <a:ln w="317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2" name="TextBox 11"/>
          <p:cNvSpPr txBox="1"/>
          <p:nvPr/>
        </p:nvSpPr>
        <p:spPr>
          <a:xfrm>
            <a:off x="6431823" y="5333065"/>
            <a:ext cx="1024706" cy="415498"/>
          </a:xfrm>
          <a:prstGeom prst="rect">
            <a:avLst/>
          </a:prstGeom>
          <a:noFill/>
        </p:spPr>
        <p:txBody>
          <a:bodyPr wrap="square">
            <a:spAutoFit/>
          </a:bodyPr>
          <a:lstStyle/>
          <a:p>
            <a:pPr algn="ctr">
              <a:spcBef>
                <a:spcPct val="50000"/>
              </a:spcBef>
              <a:defRPr/>
            </a:pPr>
            <a:r>
              <a:rPr lang="en-US" sz="1050" b="1" i="1" dirty="0">
                <a:cs typeface="+mn-cs"/>
              </a:rPr>
              <a:t>Low performing</a:t>
            </a:r>
          </a:p>
        </p:txBody>
      </p:sp>
      <p:sp>
        <p:nvSpPr>
          <p:cNvPr id="13" name="TextBox 12"/>
          <p:cNvSpPr txBox="1"/>
          <p:nvPr/>
        </p:nvSpPr>
        <p:spPr>
          <a:xfrm>
            <a:off x="7814494" y="5333065"/>
            <a:ext cx="1024706" cy="415498"/>
          </a:xfrm>
          <a:prstGeom prst="rect">
            <a:avLst/>
          </a:prstGeom>
          <a:noFill/>
        </p:spPr>
        <p:txBody>
          <a:bodyPr wrap="square">
            <a:spAutoFit/>
          </a:bodyPr>
          <a:lstStyle/>
          <a:p>
            <a:pPr algn="ctr">
              <a:spcBef>
                <a:spcPct val="50000"/>
              </a:spcBef>
              <a:defRPr/>
            </a:pPr>
            <a:r>
              <a:rPr lang="en-US" sz="1050" b="1" i="1" dirty="0">
                <a:cs typeface="+mn-cs"/>
              </a:rPr>
              <a:t>High performing</a:t>
            </a:r>
          </a:p>
        </p:txBody>
      </p:sp>
      <p:sp>
        <p:nvSpPr>
          <p:cNvPr id="14" name="TextBox 68"/>
          <p:cNvSpPr txBox="1">
            <a:spLocks noChangeArrowheads="1"/>
          </p:cNvSpPr>
          <p:nvPr/>
        </p:nvSpPr>
        <p:spPr bwMode="auto">
          <a:xfrm>
            <a:off x="5866962" y="4925887"/>
            <a:ext cx="9144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charset="0"/>
                <a:cs typeface="Arial" charset="0"/>
              </a:defRPr>
            </a:lvl1pPr>
            <a:lvl2pPr marL="742950" indent="-285750" eaLnBrk="0" hangingPunct="0">
              <a:defRPr sz="1400">
                <a:solidFill>
                  <a:schemeClr val="tx1"/>
                </a:solidFill>
                <a:latin typeface="Arial" charset="0"/>
                <a:cs typeface="Arial" charset="0"/>
              </a:defRPr>
            </a:lvl2pPr>
            <a:lvl3pPr marL="1143000" indent="-228600" eaLnBrk="0" hangingPunct="0">
              <a:defRPr sz="1400">
                <a:solidFill>
                  <a:schemeClr val="tx1"/>
                </a:solidFill>
                <a:latin typeface="Arial" charset="0"/>
                <a:cs typeface="Arial" charset="0"/>
              </a:defRPr>
            </a:lvl3pPr>
            <a:lvl4pPr marL="1600200" indent="-228600" eaLnBrk="0" hangingPunct="0">
              <a:defRPr sz="1400">
                <a:solidFill>
                  <a:schemeClr val="tx1"/>
                </a:solidFill>
                <a:latin typeface="Arial" charset="0"/>
                <a:cs typeface="Arial" charset="0"/>
              </a:defRPr>
            </a:lvl4pPr>
            <a:lvl5pPr marL="2057400" indent="-228600" eaLnBrk="0" hangingPunct="0">
              <a:defRPr sz="1400">
                <a:solidFill>
                  <a:schemeClr val="tx1"/>
                </a:solidFill>
                <a:latin typeface="Arial" charset="0"/>
                <a:cs typeface="Arial" charset="0"/>
              </a:defRPr>
            </a:lvl5pPr>
            <a:lvl6pPr marL="2514600" indent="-228600" eaLnBrk="0" fontAlgn="base" hangingPunct="0">
              <a:spcBef>
                <a:spcPct val="0"/>
              </a:spcBef>
              <a:spcAft>
                <a:spcPct val="0"/>
              </a:spcAft>
              <a:defRPr sz="1400">
                <a:solidFill>
                  <a:schemeClr val="tx1"/>
                </a:solidFill>
                <a:latin typeface="Arial" charset="0"/>
                <a:cs typeface="Arial" charset="0"/>
              </a:defRPr>
            </a:lvl6pPr>
            <a:lvl7pPr marL="2971800" indent="-228600" eaLnBrk="0" fontAlgn="base" hangingPunct="0">
              <a:spcBef>
                <a:spcPct val="0"/>
              </a:spcBef>
              <a:spcAft>
                <a:spcPct val="0"/>
              </a:spcAft>
              <a:defRPr sz="1400">
                <a:solidFill>
                  <a:schemeClr val="tx1"/>
                </a:solidFill>
                <a:latin typeface="Arial" charset="0"/>
                <a:cs typeface="Arial" charset="0"/>
              </a:defRPr>
            </a:lvl7pPr>
            <a:lvl8pPr marL="3429000" indent="-228600" eaLnBrk="0" fontAlgn="base" hangingPunct="0">
              <a:spcBef>
                <a:spcPct val="0"/>
              </a:spcBef>
              <a:spcAft>
                <a:spcPct val="0"/>
              </a:spcAft>
              <a:defRPr sz="1400">
                <a:solidFill>
                  <a:schemeClr val="tx1"/>
                </a:solidFill>
                <a:latin typeface="Arial" charset="0"/>
                <a:cs typeface="Arial" charset="0"/>
              </a:defRPr>
            </a:lvl8pPr>
            <a:lvl9pPr marL="3886200" indent="-228600" eaLnBrk="0" fontAlgn="base" hangingPunct="0">
              <a:spcBef>
                <a:spcPct val="0"/>
              </a:spcBef>
              <a:spcAft>
                <a:spcPct val="0"/>
              </a:spcAft>
              <a:defRPr sz="1400">
                <a:solidFill>
                  <a:schemeClr val="tx1"/>
                </a:solidFill>
                <a:latin typeface="Arial" charset="0"/>
                <a:cs typeface="Arial" charset="0"/>
              </a:defRPr>
            </a:lvl9pPr>
          </a:lstStyle>
          <a:p>
            <a:pPr algn="ctr" eaLnBrk="1" hangingPunct="1">
              <a:spcBef>
                <a:spcPct val="50000"/>
              </a:spcBef>
            </a:pPr>
            <a:r>
              <a:rPr lang="en-US" sz="1000" b="1"/>
              <a:t>Legend: </a:t>
            </a:r>
          </a:p>
        </p:txBody>
      </p:sp>
      <p:pic>
        <p:nvPicPr>
          <p:cNvPr id="15"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70425" y="4875087"/>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05300" y="4875087"/>
            <a:ext cx="301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4"/>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57637" y="4875087"/>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98825" y="4875087"/>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7"/>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08387" y="4875087"/>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2913469"/>
            <a:ext cx="301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2916644"/>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2914262"/>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6"/>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3279756"/>
            <a:ext cx="301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3282931"/>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3280549"/>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3636518"/>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3634136"/>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7"/>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3634136"/>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4016686"/>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4016686"/>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6"/>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4015893"/>
            <a:ext cx="301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bwMode="auto">
          <a:xfrm>
            <a:off x="152400" y="1676400"/>
            <a:ext cx="45720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The power of R</a:t>
            </a:r>
            <a:endParaRPr kumimoji="0" lang="en-US" sz="1400" b="0" i="0" u="none" strike="noStrike" cap="none" normalizeH="0" baseline="0" dirty="0">
              <a:ln>
                <a:noFill/>
              </a:ln>
              <a:solidFill>
                <a:schemeClr val="bg1"/>
              </a:solidFill>
              <a:effectLst/>
            </a:endParaRPr>
          </a:p>
        </p:txBody>
      </p:sp>
      <p:sp>
        <p:nvSpPr>
          <p:cNvPr id="36" name="Rectangle 35"/>
          <p:cNvSpPr/>
          <p:nvPr/>
        </p:nvSpPr>
        <p:spPr bwMode="auto">
          <a:xfrm>
            <a:off x="4724400" y="1676400"/>
            <a:ext cx="41910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R’s capabilities versus other tools</a:t>
            </a:r>
            <a:endParaRPr kumimoji="0" lang="en-US" sz="1400" b="0" i="0" u="none" strike="noStrike" cap="none" normalizeH="0" baseline="0" dirty="0">
              <a:ln>
                <a:noFill/>
              </a:ln>
              <a:solidFill>
                <a:schemeClr val="bg1"/>
              </a:solidFill>
              <a:effectLst/>
            </a:endParaRPr>
          </a:p>
        </p:txBody>
      </p:sp>
      <p:sp>
        <p:nvSpPr>
          <p:cNvPr id="9"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What is R?</a:t>
            </a:r>
          </a:p>
        </p:txBody>
      </p:sp>
      <p:pic>
        <p:nvPicPr>
          <p:cNvPr id="34" name="Picture 5"/>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64531" y="4379912"/>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4"/>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5025" y="4379912"/>
            <a:ext cx="30162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3"/>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2417" y="4382294"/>
            <a:ext cx="301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6347608" y="2379785"/>
            <a:ext cx="935037" cy="2436687"/>
          </a:xfrm>
          <a:prstGeom prst="rect">
            <a:avLst/>
          </a:prstGeom>
          <a:noFill/>
          <a:ln w="19050" cap="flat" cmpd="sng" algn="ctr">
            <a:solidFill>
              <a:srgbClr val="C00000"/>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US"/>
          </a:p>
        </p:txBody>
      </p:sp>
    </p:spTree>
    <p:extLst>
      <p:ext uri="{BB962C8B-B14F-4D97-AF65-F5344CB8AC3E}">
        <p14:creationId xmlns:p14="http://schemas.microsoft.com/office/powerpoint/2010/main" val="38923455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2"/>
            <a:ext cx="8275637" cy="624524"/>
          </a:xfrm>
        </p:spPr>
        <p:txBody>
          <a:bodyPr/>
          <a:lstStyle/>
          <a:p>
            <a:r>
              <a:rPr lang="en-US" dirty="0"/>
              <a:t>Case Study: Surviving the Titanic</a:t>
            </a:r>
            <a:br>
              <a:rPr lang="en-US" dirty="0"/>
            </a:br>
            <a:r>
              <a:rPr lang="en-US" sz="1600" dirty="0"/>
              <a:t>All variables must be converted into “factors” for </a:t>
            </a:r>
            <a:r>
              <a:rPr lang="en-US" sz="1600" dirty="0" err="1"/>
              <a:t>apriori</a:t>
            </a:r>
            <a:endParaRPr lang="en-US" sz="1600" dirty="0"/>
          </a:p>
        </p:txBody>
      </p:sp>
      <p:sp>
        <p:nvSpPr>
          <p:cNvPr id="6" name="Rectangle 5"/>
          <p:cNvSpPr/>
          <p:nvPr/>
        </p:nvSpPr>
        <p:spPr>
          <a:xfrm>
            <a:off x="152400" y="1714501"/>
            <a:ext cx="8839200"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a:solidFill>
                  <a:schemeClr val="tx1"/>
                </a:solidFill>
                <a:latin typeface="Courier New" pitchFamily="49" charset="0"/>
              </a:rPr>
              <a:t>trans &lt;- titanic[,c("Survived", "</a:t>
            </a:r>
            <a:r>
              <a:rPr lang="en-US" sz="1200" dirty="0" err="1">
                <a:solidFill>
                  <a:schemeClr val="tx1"/>
                </a:solidFill>
                <a:latin typeface="Courier New" pitchFamily="49" charset="0"/>
              </a:rPr>
              <a:t>Pclass</a:t>
            </a:r>
            <a:r>
              <a:rPr lang="en-US" sz="1200" dirty="0">
                <a:solidFill>
                  <a:schemeClr val="tx1"/>
                </a:solidFill>
                <a:latin typeface="Courier New" pitchFamily="49" charset="0"/>
              </a:rPr>
              <a:t>", "Sex", "Embarked", "</a:t>
            </a:r>
            <a:r>
              <a:rPr lang="en-US" sz="1200" dirty="0" err="1">
                <a:solidFill>
                  <a:schemeClr val="tx1"/>
                </a:solidFill>
                <a:latin typeface="Courier New" pitchFamily="49" charset="0"/>
              </a:rPr>
              <a:t>SibSp</a:t>
            </a:r>
            <a:r>
              <a:rPr lang="en-US" sz="1200" dirty="0">
                <a:solidFill>
                  <a:schemeClr val="tx1"/>
                </a:solidFill>
                <a:latin typeface="Courier New" pitchFamily="49" charset="0"/>
              </a:rPr>
              <a:t>", "Parch", "Age", "Fare", "miss", "</a:t>
            </a:r>
            <a:r>
              <a:rPr lang="en-US" sz="1200" dirty="0" err="1">
                <a:solidFill>
                  <a:schemeClr val="tx1"/>
                </a:solidFill>
                <a:latin typeface="Courier New" pitchFamily="49" charset="0"/>
              </a:rPr>
              <a:t>mrs</a:t>
            </a:r>
            <a:r>
              <a:rPr lang="en-US" sz="1200" dirty="0">
                <a:solidFill>
                  <a:schemeClr val="tx1"/>
                </a:solidFill>
                <a:latin typeface="Courier New" pitchFamily="49" charset="0"/>
              </a:rPr>
              <a:t>")]</a:t>
            </a:r>
          </a:p>
          <a:p>
            <a:pPr marL="463550" indent="-463550" algn="l"/>
            <a:endParaRPr lang="en-US" sz="1200" dirty="0">
              <a:solidFill>
                <a:schemeClr val="tx1"/>
              </a:solidFill>
              <a:latin typeface="Courier New" pitchFamily="49" charset="0"/>
            </a:endParaRPr>
          </a:p>
          <a:p>
            <a:pPr marL="463550" indent="-463550" algn="l"/>
            <a:r>
              <a:rPr lang="en-US" sz="1200" dirty="0" err="1">
                <a:solidFill>
                  <a:schemeClr val="tx1"/>
                </a:solidFill>
                <a:latin typeface="Courier New" pitchFamily="49" charset="0"/>
              </a:rPr>
              <a:t>trans$Age</a:t>
            </a:r>
            <a:r>
              <a:rPr lang="en-US" sz="1200" dirty="0">
                <a:solidFill>
                  <a:schemeClr val="tx1"/>
                </a:solidFill>
                <a:latin typeface="Courier New" pitchFamily="49" charset="0"/>
              </a:rPr>
              <a:t> &lt;- cut(</a:t>
            </a:r>
            <a:r>
              <a:rPr lang="en-US" sz="1200" dirty="0" err="1">
                <a:solidFill>
                  <a:schemeClr val="tx1"/>
                </a:solidFill>
                <a:latin typeface="Courier New" pitchFamily="49" charset="0"/>
              </a:rPr>
              <a:t>trans$Age</a:t>
            </a:r>
            <a:r>
              <a:rPr lang="en-US" sz="1200" dirty="0">
                <a:solidFill>
                  <a:schemeClr val="tx1"/>
                </a:solidFill>
                <a:latin typeface="Courier New" pitchFamily="49" charset="0"/>
              </a:rPr>
              <a:t>, </a:t>
            </a:r>
            <a:r>
              <a:rPr lang="en-US" sz="1200" dirty="0" err="1">
                <a:solidFill>
                  <a:schemeClr val="tx1"/>
                </a:solidFill>
                <a:latin typeface="Courier New" pitchFamily="49" charset="0"/>
              </a:rPr>
              <a:t>quantile</a:t>
            </a:r>
            <a:r>
              <a:rPr lang="en-US" sz="1200" dirty="0">
                <a:solidFill>
                  <a:schemeClr val="tx1"/>
                </a:solidFill>
                <a:latin typeface="Courier New" pitchFamily="49" charset="0"/>
              </a:rPr>
              <a:t>(</a:t>
            </a:r>
            <a:r>
              <a:rPr lang="en-US" sz="1200" dirty="0" err="1">
                <a:solidFill>
                  <a:schemeClr val="tx1"/>
                </a:solidFill>
                <a:latin typeface="Courier New" pitchFamily="49" charset="0"/>
              </a:rPr>
              <a:t>trans$Age</a:t>
            </a:r>
            <a:r>
              <a:rPr lang="en-US" sz="1200" dirty="0">
                <a:solidFill>
                  <a:schemeClr val="tx1"/>
                </a:solidFill>
                <a:latin typeface="Courier New" pitchFamily="49" charset="0"/>
              </a:rPr>
              <a:t>, </a:t>
            </a:r>
            <a:r>
              <a:rPr lang="en-US" sz="1200" dirty="0" err="1">
                <a:solidFill>
                  <a:schemeClr val="tx1"/>
                </a:solidFill>
                <a:latin typeface="Courier New" pitchFamily="49" charset="0"/>
              </a:rPr>
              <a:t>probs</a:t>
            </a:r>
            <a:r>
              <a:rPr lang="en-US" sz="1200" dirty="0">
                <a:solidFill>
                  <a:schemeClr val="tx1"/>
                </a:solidFill>
                <a:latin typeface="Courier New" pitchFamily="49" charset="0"/>
              </a:rPr>
              <a:t> = c(0, 0.1, 0.9, 1)),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include.lowest</a:t>
            </a:r>
            <a:r>
              <a:rPr lang="en-US" sz="1200" dirty="0">
                <a:solidFill>
                  <a:schemeClr val="tx1"/>
                </a:solidFill>
                <a:latin typeface="Courier New" pitchFamily="49" charset="0"/>
              </a:rPr>
              <a:t> = TRUE, labels = FALSE)</a:t>
            </a:r>
          </a:p>
          <a:p>
            <a:pPr marL="463550" indent="-463550" algn="l"/>
            <a:r>
              <a:rPr lang="en-US" sz="1200" dirty="0" err="1">
                <a:solidFill>
                  <a:schemeClr val="tx1"/>
                </a:solidFill>
                <a:latin typeface="Courier New" pitchFamily="49" charset="0"/>
              </a:rPr>
              <a:t>trans$Fare</a:t>
            </a:r>
            <a:r>
              <a:rPr lang="en-US" sz="1200" dirty="0">
                <a:solidFill>
                  <a:schemeClr val="tx1"/>
                </a:solidFill>
                <a:latin typeface="Courier New" pitchFamily="49" charset="0"/>
              </a:rPr>
              <a:t> &lt;- cut(</a:t>
            </a:r>
            <a:r>
              <a:rPr lang="en-US" sz="1200" dirty="0" err="1">
                <a:solidFill>
                  <a:schemeClr val="tx1"/>
                </a:solidFill>
                <a:latin typeface="Courier New" pitchFamily="49" charset="0"/>
              </a:rPr>
              <a:t>trans$Fare</a:t>
            </a:r>
            <a:r>
              <a:rPr lang="en-US" sz="1200" dirty="0">
                <a:solidFill>
                  <a:schemeClr val="tx1"/>
                </a:solidFill>
                <a:latin typeface="Courier New" pitchFamily="49" charset="0"/>
              </a:rPr>
              <a:t>, </a:t>
            </a:r>
            <a:r>
              <a:rPr lang="en-US" sz="1200" dirty="0" err="1">
                <a:solidFill>
                  <a:schemeClr val="tx1"/>
                </a:solidFill>
                <a:latin typeface="Courier New" pitchFamily="49" charset="0"/>
              </a:rPr>
              <a:t>quantile</a:t>
            </a:r>
            <a:r>
              <a:rPr lang="en-US" sz="1200" dirty="0">
                <a:solidFill>
                  <a:schemeClr val="tx1"/>
                </a:solidFill>
                <a:latin typeface="Courier New" pitchFamily="49" charset="0"/>
              </a:rPr>
              <a:t>(</a:t>
            </a:r>
            <a:r>
              <a:rPr lang="en-US" sz="1200" dirty="0" err="1">
                <a:solidFill>
                  <a:schemeClr val="tx1"/>
                </a:solidFill>
                <a:latin typeface="Courier New" pitchFamily="49" charset="0"/>
              </a:rPr>
              <a:t>trans$Fare</a:t>
            </a:r>
            <a:r>
              <a:rPr lang="en-US" sz="1200" dirty="0">
                <a:solidFill>
                  <a:schemeClr val="tx1"/>
                </a:solidFill>
                <a:latin typeface="Courier New" pitchFamily="49" charset="0"/>
              </a:rPr>
              <a:t>, </a:t>
            </a:r>
            <a:r>
              <a:rPr lang="en-US" sz="1200" dirty="0" err="1">
                <a:solidFill>
                  <a:schemeClr val="tx1"/>
                </a:solidFill>
                <a:latin typeface="Courier New" pitchFamily="49" charset="0"/>
              </a:rPr>
              <a:t>probs</a:t>
            </a:r>
            <a:r>
              <a:rPr lang="en-US" sz="1200" dirty="0">
                <a:solidFill>
                  <a:schemeClr val="tx1"/>
                </a:solidFill>
                <a:latin typeface="Courier New" pitchFamily="49" charset="0"/>
              </a:rPr>
              <a:t> = c(0, 0.1, 0.9, 1)),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include.lowest</a:t>
            </a:r>
            <a:r>
              <a:rPr lang="en-US" sz="1200" dirty="0">
                <a:solidFill>
                  <a:schemeClr val="tx1"/>
                </a:solidFill>
                <a:latin typeface="Courier New" pitchFamily="49" charset="0"/>
              </a:rPr>
              <a:t> = TRUE, labels = FALSE)</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trans &lt;- mutate(trans,	</a:t>
            </a:r>
          </a:p>
          <a:p>
            <a:pPr marL="463550" indent="-463550" algn="l"/>
            <a:r>
              <a:rPr lang="en-US" sz="1200" dirty="0">
                <a:solidFill>
                  <a:schemeClr val="tx1"/>
                </a:solidFill>
                <a:latin typeface="Courier New" pitchFamily="49" charset="0"/>
              </a:rPr>
              <a:t>	Survived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(Survived == 1, "Yes", "No"),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SibSp</a:t>
            </a:r>
            <a:r>
              <a:rPr lang="en-US" sz="1200" dirty="0">
                <a:solidFill>
                  <a:schemeClr val="tx1"/>
                </a:solidFill>
                <a:latin typeface="Courier New" pitchFamily="49" charset="0"/>
              </a:rPr>
              <a:t>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a:t>
            </a:r>
            <a:r>
              <a:rPr lang="en-US" sz="1200" dirty="0" err="1">
                <a:solidFill>
                  <a:schemeClr val="tx1"/>
                </a:solidFill>
                <a:latin typeface="Courier New" pitchFamily="49" charset="0"/>
              </a:rPr>
              <a:t>SibSp</a:t>
            </a:r>
            <a:r>
              <a:rPr lang="en-US" sz="1200" dirty="0">
                <a:solidFill>
                  <a:schemeClr val="tx1"/>
                </a:solidFill>
                <a:latin typeface="Courier New" pitchFamily="49" charset="0"/>
              </a:rPr>
              <a:t> &gt; 0, "Yes", "No"),	</a:t>
            </a:r>
          </a:p>
          <a:p>
            <a:pPr marL="463550" indent="-463550" algn="l"/>
            <a:r>
              <a:rPr lang="en-US" sz="1200" dirty="0">
                <a:solidFill>
                  <a:schemeClr val="tx1"/>
                </a:solidFill>
                <a:latin typeface="Courier New" pitchFamily="49" charset="0"/>
              </a:rPr>
              <a:t>	Parch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(Parch &gt; 0, "Yes", "No"),	</a:t>
            </a:r>
          </a:p>
          <a:p>
            <a:pPr marL="463550" indent="-463550" algn="l"/>
            <a:r>
              <a:rPr lang="en-US" sz="1200" dirty="0">
                <a:solidFill>
                  <a:schemeClr val="tx1"/>
                </a:solidFill>
                <a:latin typeface="Courier New" pitchFamily="49" charset="0"/>
              </a:rPr>
              <a:t>	Age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(Age == 1, "Child",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(Age == 2, "Adult", "Elderly")),	</a:t>
            </a:r>
          </a:p>
          <a:p>
            <a:pPr marL="463550" indent="-463550" algn="l"/>
            <a:r>
              <a:rPr lang="en-US" sz="1200" dirty="0">
                <a:solidFill>
                  <a:schemeClr val="tx1"/>
                </a:solidFill>
                <a:latin typeface="Courier New" pitchFamily="49" charset="0"/>
              </a:rPr>
              <a:t>	Fare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(Fare == 1, "Super Saver",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(Fare == 2, "Economy", "</a:t>
            </a:r>
            <a:r>
              <a:rPr lang="en-US" sz="1200" dirty="0" err="1">
                <a:solidFill>
                  <a:schemeClr val="tx1"/>
                </a:solidFill>
                <a:latin typeface="Courier New" pitchFamily="49" charset="0"/>
              </a:rPr>
              <a:t>Delux</a:t>
            </a:r>
            <a:r>
              <a:rPr lang="en-US" sz="1200" dirty="0">
                <a:solidFill>
                  <a:schemeClr val="tx1"/>
                </a:solidFill>
                <a:latin typeface="Courier New" pitchFamily="49" charset="0"/>
              </a:rPr>
              <a:t>")),	</a:t>
            </a:r>
          </a:p>
          <a:p>
            <a:pPr marL="463550" indent="-463550" algn="l"/>
            <a:r>
              <a:rPr lang="en-US" sz="1200" dirty="0">
                <a:solidFill>
                  <a:schemeClr val="tx1"/>
                </a:solidFill>
                <a:latin typeface="Courier New" pitchFamily="49" charset="0"/>
              </a:rPr>
              <a:t>	miss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(miss == 1, "Yes", "No"),	</a:t>
            </a:r>
          </a:p>
          <a:p>
            <a:pPr marL="463550" indent="-463550" algn="l"/>
            <a:r>
              <a:rPr lang="en-US" sz="1200" dirty="0">
                <a:solidFill>
                  <a:schemeClr val="tx1"/>
                </a:solidFill>
                <a:latin typeface="Courier New" pitchFamily="49" charset="0"/>
              </a:rPr>
              <a:t>	</a:t>
            </a:r>
            <a:r>
              <a:rPr lang="en-US" sz="1200" dirty="0" err="1">
                <a:solidFill>
                  <a:schemeClr val="tx1"/>
                </a:solidFill>
                <a:latin typeface="Courier New" pitchFamily="49" charset="0"/>
              </a:rPr>
              <a:t>mrs</a:t>
            </a:r>
            <a:r>
              <a:rPr lang="en-US" sz="1200" dirty="0">
                <a:solidFill>
                  <a:schemeClr val="tx1"/>
                </a:solidFill>
                <a:latin typeface="Courier New" pitchFamily="49" charset="0"/>
              </a:rPr>
              <a:t> = </a:t>
            </a:r>
            <a:r>
              <a:rPr lang="en-US" sz="1200" dirty="0" err="1">
                <a:solidFill>
                  <a:schemeClr val="tx1"/>
                </a:solidFill>
                <a:latin typeface="Courier New" pitchFamily="49" charset="0"/>
              </a:rPr>
              <a:t>ifelse</a:t>
            </a:r>
            <a:r>
              <a:rPr lang="en-US" sz="1200" dirty="0">
                <a:solidFill>
                  <a:schemeClr val="tx1"/>
                </a:solidFill>
                <a:latin typeface="Courier New" pitchFamily="49" charset="0"/>
              </a:rPr>
              <a:t>(</a:t>
            </a:r>
            <a:r>
              <a:rPr lang="en-US" sz="1200" dirty="0" err="1">
                <a:solidFill>
                  <a:schemeClr val="tx1"/>
                </a:solidFill>
                <a:latin typeface="Courier New" pitchFamily="49" charset="0"/>
              </a:rPr>
              <a:t>mrs</a:t>
            </a:r>
            <a:r>
              <a:rPr lang="en-US" sz="1200" dirty="0">
                <a:solidFill>
                  <a:schemeClr val="tx1"/>
                </a:solidFill>
                <a:latin typeface="Courier New" pitchFamily="49" charset="0"/>
              </a:rPr>
              <a:t> == 1, "Yes", "No"))</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trans &lt;- </a:t>
            </a:r>
            <a:r>
              <a:rPr lang="en-US" sz="1200" dirty="0" err="1">
                <a:solidFill>
                  <a:schemeClr val="tx1"/>
                </a:solidFill>
                <a:latin typeface="Courier New" pitchFamily="49" charset="0"/>
              </a:rPr>
              <a:t>as.data.frame</a:t>
            </a:r>
            <a:r>
              <a:rPr lang="en-US" sz="1200" dirty="0">
                <a:solidFill>
                  <a:schemeClr val="tx1"/>
                </a:solidFill>
                <a:latin typeface="Courier New" pitchFamily="49" charset="0"/>
              </a:rPr>
              <a:t>(apply(trans, 2, </a:t>
            </a:r>
            <a:r>
              <a:rPr lang="en-US" sz="1200" dirty="0" err="1">
                <a:solidFill>
                  <a:schemeClr val="tx1"/>
                </a:solidFill>
                <a:latin typeface="Courier New" pitchFamily="49" charset="0"/>
              </a:rPr>
              <a:t>as.factor</a:t>
            </a:r>
            <a:r>
              <a:rPr lang="en-US" sz="1200" dirty="0">
                <a:solidFill>
                  <a:schemeClr val="tx1"/>
                </a:solidFill>
                <a:latin typeface="Courier New" pitchFamily="49" charset="0"/>
              </a:rPr>
              <a:t>))</a:t>
            </a:r>
          </a:p>
        </p:txBody>
      </p:sp>
      <p:sp>
        <p:nvSpPr>
          <p:cNvPr id="7" name="Rectangle 6"/>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Preparing our dataset for </a:t>
            </a:r>
            <a:r>
              <a:rPr lang="en-US" sz="1800" dirty="0" err="1">
                <a:solidFill>
                  <a:schemeClr val="bg1"/>
                </a:solidFill>
              </a:rPr>
              <a:t>apriori</a:t>
            </a:r>
            <a:endParaRPr kumimoji="0" lang="en-US" sz="1800" b="0" i="0" u="none" strike="noStrike" cap="none" normalizeH="0" baseline="0" dirty="0">
              <a:ln>
                <a:noFill/>
              </a:ln>
              <a:solidFill>
                <a:schemeClr val="bg1"/>
              </a:solidFill>
              <a:effectLst/>
            </a:endParaRPr>
          </a:p>
        </p:txBody>
      </p:sp>
      <p:sp>
        <p:nvSpPr>
          <p:cNvPr id="10"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39344335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6972" y="3200399"/>
            <a:ext cx="7615428" cy="3200399"/>
          </a:xfrm>
          <a:prstGeom prst="rect">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endParaRPr lang="en-US" dirty="0">
              <a:solidFill>
                <a:schemeClr val="tx1"/>
              </a:solidFill>
              <a:latin typeface="Courier New" pitchFamily="49" charset="0"/>
            </a:endParaRPr>
          </a:p>
        </p:txBody>
      </p:sp>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Run </a:t>
            </a:r>
            <a:r>
              <a:rPr lang="en-US" sz="1600" dirty="0" err="1"/>
              <a:t>apriori</a:t>
            </a:r>
            <a:r>
              <a:rPr lang="en-US" sz="1600" dirty="0"/>
              <a:t> to find some association rules related to survival specifically</a:t>
            </a:r>
          </a:p>
        </p:txBody>
      </p:sp>
      <p:sp>
        <p:nvSpPr>
          <p:cNvPr id="6" name="Rectangle 5"/>
          <p:cNvSpPr/>
          <p:nvPr/>
        </p:nvSpPr>
        <p:spPr>
          <a:xfrm>
            <a:off x="152400" y="1714501"/>
            <a:ext cx="8839200" cy="4686298"/>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63550" indent="-463550" algn="l"/>
            <a:r>
              <a:rPr lang="en-US" sz="1200" dirty="0">
                <a:solidFill>
                  <a:schemeClr val="tx1"/>
                </a:solidFill>
                <a:latin typeface="Courier New" pitchFamily="49" charset="0"/>
              </a:rPr>
              <a:t>rules &lt;- </a:t>
            </a:r>
            <a:r>
              <a:rPr lang="en-US" sz="1200" dirty="0" err="1">
                <a:solidFill>
                  <a:schemeClr val="tx1"/>
                </a:solidFill>
                <a:latin typeface="Courier New" pitchFamily="49" charset="0"/>
              </a:rPr>
              <a:t>apriori</a:t>
            </a:r>
            <a:r>
              <a:rPr lang="en-US" sz="1200" dirty="0">
                <a:solidFill>
                  <a:schemeClr val="tx1"/>
                </a:solidFill>
                <a:latin typeface="Courier New" pitchFamily="49" charset="0"/>
              </a:rPr>
              <a:t>(trans, parameter = list(</a:t>
            </a:r>
            <a:r>
              <a:rPr lang="en-US" sz="1200" dirty="0" err="1">
                <a:solidFill>
                  <a:schemeClr val="tx1"/>
                </a:solidFill>
                <a:latin typeface="Courier New" pitchFamily="49" charset="0"/>
              </a:rPr>
              <a:t>minlen</a:t>
            </a:r>
            <a:r>
              <a:rPr lang="en-US" sz="1200" dirty="0">
                <a:solidFill>
                  <a:schemeClr val="tx1"/>
                </a:solidFill>
                <a:latin typeface="Courier New" pitchFamily="49" charset="0"/>
              </a:rPr>
              <a:t> = 2, support = 0.05, confidence = 0.8),</a:t>
            </a:r>
          </a:p>
          <a:p>
            <a:pPr marL="463550" indent="-463550" algn="l"/>
            <a:r>
              <a:rPr lang="en-US" sz="1200" dirty="0">
                <a:solidFill>
                  <a:schemeClr val="tx1"/>
                </a:solidFill>
                <a:latin typeface="Courier New" pitchFamily="49" charset="0"/>
              </a:rPr>
              <a:t>	appearance = list(</a:t>
            </a:r>
            <a:r>
              <a:rPr lang="en-US" sz="1200" dirty="0" err="1">
                <a:solidFill>
                  <a:schemeClr val="tx1"/>
                </a:solidFill>
                <a:latin typeface="Courier New" pitchFamily="49" charset="0"/>
              </a:rPr>
              <a:t>rhs</a:t>
            </a:r>
            <a:r>
              <a:rPr lang="en-US" sz="1200" dirty="0">
                <a:solidFill>
                  <a:schemeClr val="tx1"/>
                </a:solidFill>
                <a:latin typeface="Courier New" pitchFamily="49" charset="0"/>
              </a:rPr>
              <a:t> = c("Survived=No", "Survived=Yes"), default = "lhs"),</a:t>
            </a:r>
          </a:p>
          <a:p>
            <a:pPr marL="463550" indent="-463550" algn="l"/>
            <a:r>
              <a:rPr lang="en-US" sz="1200" dirty="0">
                <a:solidFill>
                  <a:schemeClr val="tx1"/>
                </a:solidFill>
                <a:latin typeface="Courier New" pitchFamily="49" charset="0"/>
              </a:rPr>
              <a:t>	control = list(verbose = TRUE))</a:t>
            </a:r>
          </a:p>
          <a:p>
            <a:pPr marL="463550" indent="-463550" algn="l"/>
            <a:endParaRPr lang="en-US" sz="1200" dirty="0">
              <a:solidFill>
                <a:schemeClr val="tx1"/>
              </a:solidFill>
              <a:latin typeface="Courier New" pitchFamily="49" charset="0"/>
            </a:endParaRPr>
          </a:p>
          <a:p>
            <a:pPr marL="463550" indent="-463550" algn="l"/>
            <a:r>
              <a:rPr lang="en-US" sz="1200" dirty="0">
                <a:solidFill>
                  <a:schemeClr val="tx1"/>
                </a:solidFill>
                <a:latin typeface="Courier New" pitchFamily="49" charset="0"/>
              </a:rPr>
              <a:t>inspect(head(rules)) # 829 rules though!</a:t>
            </a:r>
          </a:p>
          <a:p>
            <a:pPr marL="463550" indent="-463550" algn="l"/>
            <a:endParaRPr lang="en-US" sz="1200" dirty="0">
              <a:solidFill>
                <a:schemeClr val="tx1"/>
              </a:solidFill>
              <a:latin typeface="Courier New" pitchFamily="49" charset="0"/>
            </a:endParaRPr>
          </a:p>
          <a:p>
            <a:pPr marL="463550" indent="-463550" algn="l"/>
            <a:r>
              <a:rPr lang="en-US" dirty="0">
                <a:solidFill>
                  <a:schemeClr val="tx1"/>
                </a:solidFill>
                <a:latin typeface="Courier New" pitchFamily="49" charset="0"/>
              </a:rPr>
              <a:t> lhs                   </a:t>
            </a:r>
            <a:r>
              <a:rPr lang="en-US" dirty="0" err="1">
                <a:solidFill>
                  <a:schemeClr val="tx1"/>
                </a:solidFill>
                <a:latin typeface="Courier New" pitchFamily="49" charset="0"/>
              </a:rPr>
              <a:t>rhs</a:t>
            </a:r>
            <a:r>
              <a:rPr lang="en-US" dirty="0">
                <a:solidFill>
                  <a:schemeClr val="tx1"/>
                </a:solidFill>
                <a:latin typeface="Courier New" pitchFamily="49" charset="0"/>
              </a:rPr>
              <a:t>               support confidence     lift</a:t>
            </a:r>
          </a:p>
          <a:p>
            <a:pPr marL="463550" indent="-463550" algn="l"/>
            <a:r>
              <a:rPr lang="en-US" dirty="0">
                <a:solidFill>
                  <a:schemeClr val="tx1"/>
                </a:solidFill>
                <a:latin typeface="Courier New" pitchFamily="49" charset="0"/>
              </a:rPr>
              <a:t>1 {Fare=Super Saver} =&gt; {Survived=No}  0.08866442  0.8586957 1.393621</a:t>
            </a:r>
          </a:p>
          <a:p>
            <a:pPr marL="463550" indent="-463550" algn="l"/>
            <a:r>
              <a:rPr lang="en-US" dirty="0">
                <a:solidFill>
                  <a:schemeClr val="tx1"/>
                </a:solidFill>
                <a:latin typeface="Courier New" pitchFamily="49" charset="0"/>
              </a:rPr>
              <a:t>2 {Sex=male}         =&gt; {Survived=No}  0.52525253  0.8110919 1.316362</a:t>
            </a:r>
          </a:p>
          <a:p>
            <a:pPr marL="463550" indent="-463550" algn="l"/>
            <a:r>
              <a:rPr lang="en-US" dirty="0">
                <a:solidFill>
                  <a:schemeClr val="tx1"/>
                </a:solidFill>
                <a:latin typeface="Courier New" pitchFamily="49" charset="0"/>
              </a:rPr>
              <a:t>3 {Sex=female,                                                       </a:t>
            </a:r>
          </a:p>
          <a:p>
            <a:pPr marL="463550" indent="-463550" algn="l"/>
            <a:r>
              <a:rPr lang="en-US" dirty="0">
                <a:solidFill>
                  <a:schemeClr val="tx1"/>
                </a:solidFill>
                <a:latin typeface="Courier New" pitchFamily="49" charset="0"/>
              </a:rPr>
              <a:t>   Fare=</a:t>
            </a:r>
            <a:r>
              <a:rPr lang="en-US" dirty="0" err="1">
                <a:solidFill>
                  <a:schemeClr val="tx1"/>
                </a:solidFill>
                <a:latin typeface="Courier New" pitchFamily="49" charset="0"/>
              </a:rPr>
              <a:t>Delux</a:t>
            </a:r>
            <a:r>
              <a:rPr lang="en-US" dirty="0">
                <a:solidFill>
                  <a:schemeClr val="tx1"/>
                </a:solidFill>
                <a:latin typeface="Courier New" pitchFamily="49" charset="0"/>
              </a:rPr>
              <a:t>}       =&gt; {Survived=Yes} 0.06060606  0.9642857 2.512218</a:t>
            </a:r>
          </a:p>
          <a:p>
            <a:pPr marL="463550" indent="-463550" algn="l"/>
            <a:r>
              <a:rPr lang="en-US" dirty="0">
                <a:solidFill>
                  <a:schemeClr val="tx1"/>
                </a:solidFill>
                <a:latin typeface="Courier New" pitchFamily="49" charset="0"/>
              </a:rPr>
              <a:t>4 {Sex=male,                                                         </a:t>
            </a:r>
          </a:p>
          <a:p>
            <a:pPr marL="463550" indent="-463550" algn="l"/>
            <a:r>
              <a:rPr lang="en-US" dirty="0">
                <a:solidFill>
                  <a:schemeClr val="tx1"/>
                </a:solidFill>
                <a:latin typeface="Courier New" pitchFamily="49" charset="0"/>
              </a:rPr>
              <a:t>   Age=Elderly}      =&gt; {Survived=No}  0.05499439  0.8032787 1.303682</a:t>
            </a:r>
          </a:p>
          <a:p>
            <a:pPr marL="463550" indent="-463550" algn="l"/>
            <a:r>
              <a:rPr lang="en-US" dirty="0">
                <a:solidFill>
                  <a:schemeClr val="tx1"/>
                </a:solidFill>
                <a:latin typeface="Courier New" pitchFamily="49" charset="0"/>
              </a:rPr>
              <a:t>5 {</a:t>
            </a:r>
            <a:r>
              <a:rPr lang="en-US" dirty="0" err="1">
                <a:solidFill>
                  <a:schemeClr val="tx1"/>
                </a:solidFill>
                <a:latin typeface="Courier New" pitchFamily="49" charset="0"/>
              </a:rPr>
              <a:t>Pclass</a:t>
            </a:r>
            <a:r>
              <a:rPr lang="en-US" dirty="0">
                <a:solidFill>
                  <a:schemeClr val="tx1"/>
                </a:solidFill>
                <a:latin typeface="Courier New" pitchFamily="49" charset="0"/>
              </a:rPr>
              <a:t>=3,                                                         </a:t>
            </a:r>
          </a:p>
          <a:p>
            <a:pPr marL="463550" indent="-463550" algn="l"/>
            <a:r>
              <a:rPr lang="en-US" dirty="0">
                <a:solidFill>
                  <a:schemeClr val="tx1"/>
                </a:solidFill>
                <a:latin typeface="Courier New" pitchFamily="49" charset="0"/>
              </a:rPr>
              <a:t>   Fare=Super Saver} =&gt; {Survived=No}  0.07519641  0.8375000 1.359221</a:t>
            </a:r>
          </a:p>
          <a:p>
            <a:pPr marL="463550" indent="-463550" algn="l"/>
            <a:r>
              <a:rPr lang="en-US" dirty="0">
                <a:solidFill>
                  <a:schemeClr val="tx1"/>
                </a:solidFill>
                <a:latin typeface="Courier New" pitchFamily="49" charset="0"/>
              </a:rPr>
              <a:t>6 {Sex=male,                                                         </a:t>
            </a:r>
          </a:p>
          <a:p>
            <a:pPr marL="463550" indent="-463550" algn="l"/>
            <a:r>
              <a:rPr lang="en-US" dirty="0">
                <a:solidFill>
                  <a:schemeClr val="tx1"/>
                </a:solidFill>
                <a:latin typeface="Courier New" pitchFamily="49" charset="0"/>
              </a:rPr>
              <a:t>   Fare=Super Saver} =&gt; {Survived=No}  0.08641975  0.9277108 1.505629</a:t>
            </a:r>
          </a:p>
        </p:txBody>
      </p:sp>
      <p:sp>
        <p:nvSpPr>
          <p:cNvPr id="7" name="Rectangle 6"/>
          <p:cNvSpPr/>
          <p:nvPr/>
        </p:nvSpPr>
        <p:spPr bwMode="auto">
          <a:xfrm>
            <a:off x="152400" y="13716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Running </a:t>
            </a:r>
            <a:r>
              <a:rPr lang="en-US" sz="1800" dirty="0" err="1">
                <a:solidFill>
                  <a:schemeClr val="bg1"/>
                </a:solidFill>
              </a:rPr>
              <a:t>apriori</a:t>
            </a:r>
            <a:endParaRPr kumimoji="0" lang="en-US" sz="1800" b="0" i="0" u="none" strike="noStrike" cap="none" normalizeH="0" baseline="0" dirty="0">
              <a:ln>
                <a:noFill/>
              </a:ln>
              <a:solidFill>
                <a:schemeClr val="bg1"/>
              </a:solidFill>
              <a:effectLst/>
            </a:endParaRPr>
          </a:p>
        </p:txBody>
      </p:sp>
      <p:sp>
        <p:nvSpPr>
          <p:cNvPr id="1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38509344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Run </a:t>
            </a:r>
            <a:r>
              <a:rPr lang="en-US" sz="1600" dirty="0" err="1"/>
              <a:t>apriori</a:t>
            </a:r>
            <a:r>
              <a:rPr lang="en-US" sz="1600" dirty="0"/>
              <a:t> to find some association rules related to survival specifically</a:t>
            </a:r>
          </a:p>
        </p:txBody>
      </p:sp>
      <p:sp>
        <p:nvSpPr>
          <p:cNvPr id="6" name="Rectangle 5"/>
          <p:cNvSpPr/>
          <p:nvPr/>
        </p:nvSpPr>
        <p:spPr>
          <a:xfrm>
            <a:off x="152400" y="1638300"/>
            <a:ext cx="8839200" cy="49148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endParaRPr lang="en-US" sz="1200" dirty="0">
              <a:solidFill>
                <a:schemeClr val="tx1"/>
              </a:solidFill>
              <a:latin typeface="Courier New" pitchFamily="49" charset="0"/>
            </a:endParaRPr>
          </a:p>
          <a:p>
            <a:pPr marL="463550" indent="-463550" algn="l"/>
            <a:r>
              <a:rPr lang="en-US" dirty="0">
                <a:solidFill>
                  <a:schemeClr val="tx1"/>
                </a:solidFill>
                <a:latin typeface="Courier New" pitchFamily="49" charset="0"/>
              </a:rPr>
              <a:t># some appear to be redundant; toss </a:t>
            </a:r>
            <a:r>
              <a:rPr lang="en-US" dirty="0" err="1">
                <a:solidFill>
                  <a:schemeClr val="tx1"/>
                </a:solidFill>
                <a:latin typeface="Courier New" pitchFamily="49" charset="0"/>
              </a:rPr>
              <a:t>em</a:t>
            </a:r>
            <a:endParaRPr lang="en-US" dirty="0">
              <a:solidFill>
                <a:schemeClr val="tx1"/>
              </a:solidFill>
              <a:latin typeface="Courier New" pitchFamily="49" charset="0"/>
            </a:endParaRPr>
          </a:p>
          <a:p>
            <a:pPr marL="463550" indent="-463550" algn="l"/>
            <a:r>
              <a:rPr lang="en-US" dirty="0" err="1">
                <a:solidFill>
                  <a:schemeClr val="tx1"/>
                </a:solidFill>
                <a:latin typeface="Courier New" pitchFamily="49" charset="0"/>
              </a:rPr>
              <a:t>subset.matrix</a:t>
            </a:r>
            <a:r>
              <a:rPr lang="en-US" dirty="0">
                <a:solidFill>
                  <a:schemeClr val="tx1"/>
                </a:solidFill>
                <a:latin typeface="Courier New" pitchFamily="49" charset="0"/>
              </a:rPr>
              <a:t> &lt;- </a:t>
            </a:r>
            <a:r>
              <a:rPr lang="en-US" dirty="0" err="1">
                <a:solidFill>
                  <a:schemeClr val="tx1"/>
                </a:solidFill>
                <a:latin typeface="Courier New" pitchFamily="49" charset="0"/>
              </a:rPr>
              <a:t>is.subset</a:t>
            </a:r>
            <a:r>
              <a:rPr lang="en-US" dirty="0">
                <a:solidFill>
                  <a:schemeClr val="tx1"/>
                </a:solidFill>
                <a:latin typeface="Courier New" pitchFamily="49" charset="0"/>
              </a:rPr>
              <a:t>(rules, rules)</a:t>
            </a:r>
          </a:p>
          <a:p>
            <a:pPr marL="463550" indent="-463550" algn="l"/>
            <a:r>
              <a:rPr lang="en-US" dirty="0" err="1">
                <a:solidFill>
                  <a:schemeClr val="tx1"/>
                </a:solidFill>
                <a:latin typeface="Courier New" pitchFamily="49" charset="0"/>
              </a:rPr>
              <a:t>subset.matrix</a:t>
            </a:r>
            <a:r>
              <a:rPr lang="en-US" dirty="0">
                <a:solidFill>
                  <a:schemeClr val="tx1"/>
                </a:solidFill>
                <a:latin typeface="Courier New" pitchFamily="49" charset="0"/>
              </a:rPr>
              <a:t>[</a:t>
            </a:r>
            <a:r>
              <a:rPr lang="en-US" dirty="0" err="1">
                <a:solidFill>
                  <a:schemeClr val="tx1"/>
                </a:solidFill>
                <a:latin typeface="Courier New" pitchFamily="49" charset="0"/>
              </a:rPr>
              <a:t>lower.tri</a:t>
            </a:r>
            <a:r>
              <a:rPr lang="en-US" dirty="0">
                <a:solidFill>
                  <a:schemeClr val="tx1"/>
                </a:solidFill>
                <a:latin typeface="Courier New" pitchFamily="49" charset="0"/>
              </a:rPr>
              <a:t>(</a:t>
            </a:r>
            <a:r>
              <a:rPr lang="en-US" dirty="0" err="1">
                <a:solidFill>
                  <a:schemeClr val="tx1"/>
                </a:solidFill>
                <a:latin typeface="Courier New" pitchFamily="49" charset="0"/>
              </a:rPr>
              <a:t>subset.matrix</a:t>
            </a:r>
            <a:r>
              <a:rPr lang="en-US" dirty="0">
                <a:solidFill>
                  <a:schemeClr val="tx1"/>
                </a:solidFill>
                <a:latin typeface="Courier New" pitchFamily="49" charset="0"/>
              </a:rPr>
              <a:t>, </a:t>
            </a:r>
            <a:r>
              <a:rPr lang="en-US" dirty="0" err="1">
                <a:solidFill>
                  <a:schemeClr val="tx1"/>
                </a:solidFill>
                <a:latin typeface="Courier New" pitchFamily="49" charset="0"/>
              </a:rPr>
              <a:t>diag</a:t>
            </a:r>
            <a:r>
              <a:rPr lang="en-US" dirty="0">
                <a:solidFill>
                  <a:schemeClr val="tx1"/>
                </a:solidFill>
                <a:latin typeface="Courier New" pitchFamily="49" charset="0"/>
              </a:rPr>
              <a:t> = TRUE)] &lt;- NA</a:t>
            </a:r>
          </a:p>
          <a:p>
            <a:pPr marL="463550" indent="-463550" algn="l"/>
            <a:r>
              <a:rPr lang="en-US" dirty="0">
                <a:solidFill>
                  <a:schemeClr val="tx1"/>
                </a:solidFill>
                <a:latin typeface="Courier New" pitchFamily="49" charset="0"/>
              </a:rPr>
              <a:t>redundant &lt;- apply(</a:t>
            </a:r>
            <a:r>
              <a:rPr lang="en-US" dirty="0" err="1">
                <a:solidFill>
                  <a:schemeClr val="tx1"/>
                </a:solidFill>
                <a:latin typeface="Courier New" pitchFamily="49" charset="0"/>
              </a:rPr>
              <a:t>subset.matrix</a:t>
            </a:r>
            <a:r>
              <a:rPr lang="en-US" dirty="0">
                <a:solidFill>
                  <a:schemeClr val="tx1"/>
                </a:solidFill>
                <a:latin typeface="Courier New" pitchFamily="49" charset="0"/>
              </a:rPr>
              <a:t>, 2, sum, na.rm = TRUE) &gt; 0</a:t>
            </a:r>
          </a:p>
          <a:p>
            <a:pPr marL="463550" indent="-463550" algn="l"/>
            <a:endParaRPr lang="en-US" dirty="0">
              <a:solidFill>
                <a:schemeClr val="tx1"/>
              </a:solidFill>
              <a:latin typeface="Courier New" pitchFamily="49" charset="0"/>
            </a:endParaRPr>
          </a:p>
          <a:p>
            <a:pPr marL="463550" indent="-463550" algn="l"/>
            <a:r>
              <a:rPr lang="en-US" dirty="0" err="1">
                <a:solidFill>
                  <a:schemeClr val="tx1"/>
                </a:solidFill>
                <a:latin typeface="Courier New" pitchFamily="49" charset="0"/>
              </a:rPr>
              <a:t>rules.pruned</a:t>
            </a:r>
            <a:r>
              <a:rPr lang="en-US" dirty="0">
                <a:solidFill>
                  <a:schemeClr val="tx1"/>
                </a:solidFill>
                <a:latin typeface="Courier New" pitchFamily="49" charset="0"/>
              </a:rPr>
              <a:t> &lt;- rules[!redundant] # 16 rules left; that's more like it</a:t>
            </a:r>
          </a:p>
          <a:p>
            <a:pPr marL="463550" indent="-463550" algn="l"/>
            <a:endParaRPr lang="en-US" dirty="0">
              <a:solidFill>
                <a:schemeClr val="tx1"/>
              </a:solidFill>
              <a:latin typeface="Courier New" pitchFamily="49" charset="0"/>
            </a:endParaRPr>
          </a:p>
          <a:p>
            <a:pPr marL="463550" indent="-463550" algn="l"/>
            <a:r>
              <a:rPr lang="en-US" dirty="0">
                <a:solidFill>
                  <a:schemeClr val="tx1"/>
                </a:solidFill>
                <a:latin typeface="Courier New" pitchFamily="49" charset="0"/>
              </a:rPr>
              <a:t>inspect(head(</a:t>
            </a:r>
            <a:r>
              <a:rPr lang="en-US" dirty="0" err="1">
                <a:solidFill>
                  <a:schemeClr val="tx1"/>
                </a:solidFill>
                <a:latin typeface="Courier New" pitchFamily="49" charset="0"/>
              </a:rPr>
              <a:t>rules.pruned</a:t>
            </a:r>
            <a:r>
              <a:rPr lang="en-US" dirty="0">
                <a:solidFill>
                  <a:schemeClr val="tx1"/>
                </a:solidFill>
                <a:latin typeface="Courier New" pitchFamily="49" charset="0"/>
              </a:rPr>
              <a:t>))</a:t>
            </a:r>
          </a:p>
        </p:txBody>
      </p:sp>
      <p:sp>
        <p:nvSpPr>
          <p:cNvPr id="7" name="Rectangle 6"/>
          <p:cNvSpPr/>
          <p:nvPr/>
        </p:nvSpPr>
        <p:spPr bwMode="auto">
          <a:xfrm>
            <a:off x="152400" y="1295400"/>
            <a:ext cx="88392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Pruning </a:t>
            </a:r>
            <a:r>
              <a:rPr lang="en-US" sz="1800" dirty="0" err="1">
                <a:solidFill>
                  <a:schemeClr val="bg1"/>
                </a:solidFill>
              </a:rPr>
              <a:t>apriori</a:t>
            </a:r>
            <a:r>
              <a:rPr lang="en-US" sz="1800" dirty="0">
                <a:solidFill>
                  <a:schemeClr val="bg1"/>
                </a:solidFill>
              </a:rPr>
              <a:t> rules</a:t>
            </a:r>
            <a:endParaRPr kumimoji="0" lang="en-US" sz="1800" b="0" i="0" u="none" strike="noStrike" cap="none" normalizeH="0" baseline="0" dirty="0">
              <a:ln>
                <a:noFill/>
              </a:ln>
              <a:solidFill>
                <a:schemeClr val="bg1"/>
              </a:solidFill>
              <a:effectLst/>
            </a:endParaRPr>
          </a:p>
        </p:txBody>
      </p:sp>
      <p:sp>
        <p:nvSpPr>
          <p:cNvPr id="11"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2294175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Run </a:t>
            </a:r>
            <a:r>
              <a:rPr lang="en-US" sz="1600" dirty="0" err="1"/>
              <a:t>apriori</a:t>
            </a:r>
            <a:r>
              <a:rPr lang="en-US" sz="1600" dirty="0"/>
              <a:t> to find some association rules related to survival specifically</a:t>
            </a:r>
          </a:p>
        </p:txBody>
      </p:sp>
      <p:sp>
        <p:nvSpPr>
          <p:cNvPr id="6" name="Rectangle 5"/>
          <p:cNvSpPr/>
          <p:nvPr/>
        </p:nvSpPr>
        <p:spPr>
          <a:xfrm>
            <a:off x="76200" y="1638300"/>
            <a:ext cx="4456176" cy="49148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r>
              <a:rPr lang="en-US" sz="800" dirty="0">
                <a:solidFill>
                  <a:schemeClr val="tx1"/>
                </a:solidFill>
                <a:latin typeface="Courier New" pitchFamily="49" charset="0"/>
              </a:rPr>
              <a:t> lhs                   </a:t>
            </a:r>
            <a:r>
              <a:rPr lang="en-US" sz="800" dirty="0" err="1">
                <a:solidFill>
                  <a:schemeClr val="tx1"/>
                </a:solidFill>
                <a:latin typeface="Courier New" pitchFamily="49" charset="0"/>
              </a:rPr>
              <a:t>rhs</a:t>
            </a:r>
            <a:r>
              <a:rPr lang="en-US" sz="800" dirty="0">
                <a:solidFill>
                  <a:schemeClr val="tx1"/>
                </a:solidFill>
                <a:latin typeface="Courier New" pitchFamily="49" charset="0"/>
              </a:rPr>
              <a:t>               support confidence     lift</a:t>
            </a:r>
          </a:p>
          <a:p>
            <a:pPr marL="463550" indent="-463550" algn="l"/>
            <a:r>
              <a:rPr lang="en-US" sz="800" dirty="0">
                <a:solidFill>
                  <a:schemeClr val="tx1"/>
                </a:solidFill>
                <a:latin typeface="Courier New" pitchFamily="49" charset="0"/>
              </a:rPr>
              <a:t>1  {Fare=Super Saver} =&gt; {Survived=No}  0.08866442  0.8586957 1.393621</a:t>
            </a:r>
          </a:p>
          <a:p>
            <a:pPr marL="463550" indent="-463550" algn="l"/>
            <a:r>
              <a:rPr lang="en-US" sz="800" dirty="0">
                <a:solidFill>
                  <a:schemeClr val="tx1"/>
                </a:solidFill>
                <a:latin typeface="Courier New" pitchFamily="49" charset="0"/>
              </a:rPr>
              <a:t>2  {Sex=male}         =&gt; {Survived=No}  0.52525253  0.8110919 1.316362</a:t>
            </a:r>
          </a:p>
          <a:p>
            <a:pPr marL="463550" indent="-463550" algn="l"/>
            <a:r>
              <a:rPr lang="en-US" sz="800" dirty="0">
                <a:solidFill>
                  <a:schemeClr val="tx1"/>
                </a:solidFill>
                <a:latin typeface="Courier New" pitchFamily="49" charset="0"/>
              </a:rPr>
              <a:t>3  {Sex=female,                                                       </a:t>
            </a:r>
          </a:p>
          <a:p>
            <a:pPr marL="463550" indent="-463550" algn="l"/>
            <a:r>
              <a:rPr lang="en-US" sz="800" dirty="0">
                <a:solidFill>
                  <a:schemeClr val="tx1"/>
                </a:solidFill>
                <a:latin typeface="Courier New" pitchFamily="49" charset="0"/>
              </a:rPr>
              <a:t>    Fare=</a:t>
            </a:r>
            <a:r>
              <a:rPr lang="en-US" sz="800" dirty="0" err="1">
                <a:solidFill>
                  <a:schemeClr val="tx1"/>
                </a:solidFill>
                <a:latin typeface="Courier New" pitchFamily="49" charset="0"/>
              </a:rPr>
              <a:t>Delux</a:t>
            </a:r>
            <a:r>
              <a:rPr lang="en-US" sz="800" dirty="0">
                <a:solidFill>
                  <a:schemeClr val="tx1"/>
                </a:solidFill>
                <a:latin typeface="Courier New" pitchFamily="49" charset="0"/>
              </a:rPr>
              <a:t>}       =&gt; {Survived=Yes} 0.06060606  0.9642857 2.512218</a:t>
            </a:r>
          </a:p>
          <a:p>
            <a:pPr marL="463550" indent="-463550" algn="l"/>
            <a:r>
              <a:rPr lang="en-US" sz="800" dirty="0">
                <a:solidFill>
                  <a:schemeClr val="tx1"/>
                </a:solidFill>
                <a:latin typeface="Courier New" pitchFamily="49" charset="0"/>
              </a:rPr>
              <a:t>4  {Parch=No,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=Yes}          =&gt; {Survived=Yes} 0.06958474  0.8493151 2.212689</a:t>
            </a:r>
          </a:p>
          <a:p>
            <a:pPr marL="463550" indent="-463550" algn="l"/>
            <a:r>
              <a:rPr lang="en-US" sz="800" dirty="0">
                <a:solidFill>
                  <a:schemeClr val="tx1"/>
                </a:solidFill>
                <a:latin typeface="Courier New" pitchFamily="49" charset="0"/>
              </a:rPr>
              <a:t>5  {Sex=female,                                                       </a:t>
            </a:r>
          </a:p>
          <a:p>
            <a:pPr marL="463550" indent="-463550" algn="l"/>
            <a:r>
              <a:rPr lang="en-US" sz="800" dirty="0">
                <a:solidFill>
                  <a:schemeClr val="tx1"/>
                </a:solidFill>
                <a:latin typeface="Courier New" pitchFamily="49" charset="0"/>
              </a:rPr>
              <a:t>    Embarked=C}       =&gt; {Survived=Yes} 0.07182941  0.8767123 2.284066</a:t>
            </a:r>
          </a:p>
          <a:p>
            <a:pPr marL="463550" indent="-463550" algn="l"/>
            <a:r>
              <a:rPr lang="en-US" sz="800" dirty="0">
                <a:solidFill>
                  <a:schemeClr val="tx1"/>
                </a:solidFill>
                <a:latin typeface="Courier New" pitchFamily="49" charset="0"/>
              </a:rPr>
              <a:t>6  {</a:t>
            </a:r>
            <a:r>
              <a:rPr lang="en-US" sz="800" dirty="0" err="1">
                <a:solidFill>
                  <a:schemeClr val="tx1"/>
                </a:solidFill>
                <a:latin typeface="Courier New" pitchFamily="49" charset="0"/>
              </a:rPr>
              <a:t>Pclass</a:t>
            </a:r>
            <a:r>
              <a:rPr lang="en-US" sz="800" dirty="0">
                <a:solidFill>
                  <a:schemeClr val="tx1"/>
                </a:solidFill>
                <a:latin typeface="Courier New" pitchFamily="49" charset="0"/>
              </a:rPr>
              <a:t>=2,                                                         </a:t>
            </a:r>
          </a:p>
          <a:p>
            <a:pPr marL="463550" indent="-463550" algn="l"/>
            <a:r>
              <a:rPr lang="en-US" sz="800" dirty="0">
                <a:solidFill>
                  <a:schemeClr val="tx1"/>
                </a:solidFill>
                <a:latin typeface="Courier New" pitchFamily="49" charset="0"/>
              </a:rPr>
              <a:t>    Sex=female}       =&gt; {Survived=Yes} 0.07856341  0.9210526 2.399584</a:t>
            </a:r>
          </a:p>
          <a:p>
            <a:pPr marL="463550" indent="-463550" algn="l"/>
            <a:r>
              <a:rPr lang="en-US" sz="800" dirty="0">
                <a:solidFill>
                  <a:schemeClr val="tx1"/>
                </a:solidFill>
                <a:latin typeface="Courier New" pitchFamily="49" charset="0"/>
              </a:rPr>
              <a:t>7  {</a:t>
            </a:r>
            <a:r>
              <a:rPr lang="en-US" sz="800" dirty="0" err="1">
                <a:solidFill>
                  <a:schemeClr val="tx1"/>
                </a:solidFill>
                <a:latin typeface="Courier New" pitchFamily="49" charset="0"/>
              </a:rPr>
              <a:t>Pclass</a:t>
            </a:r>
            <a:r>
              <a:rPr lang="en-US" sz="800" dirty="0">
                <a:solidFill>
                  <a:schemeClr val="tx1"/>
                </a:solidFill>
                <a:latin typeface="Courier New" pitchFamily="49" charset="0"/>
              </a:rPr>
              <a:t>=1,                                                         </a:t>
            </a:r>
          </a:p>
          <a:p>
            <a:pPr marL="463550" indent="-463550" algn="l"/>
            <a:r>
              <a:rPr lang="en-US" sz="800" dirty="0">
                <a:solidFill>
                  <a:schemeClr val="tx1"/>
                </a:solidFill>
                <a:latin typeface="Courier New" pitchFamily="49" charset="0"/>
              </a:rPr>
              <a:t>    Sex=female}       =&gt; {Survived=Yes} 0.10213244  0.9680851 2.522116</a:t>
            </a:r>
          </a:p>
          <a:p>
            <a:pPr marL="463550" indent="-463550" algn="l"/>
            <a:r>
              <a:rPr lang="en-US" sz="800" dirty="0">
                <a:solidFill>
                  <a:schemeClr val="tx1"/>
                </a:solidFill>
                <a:latin typeface="Courier New" pitchFamily="49" charset="0"/>
              </a:rPr>
              <a:t>8  {Sex=female,                                                       </a:t>
            </a:r>
          </a:p>
          <a:p>
            <a:pPr marL="463550" indent="-463550" algn="l"/>
            <a:r>
              <a:rPr lang="en-US" sz="800" dirty="0">
                <a:solidFill>
                  <a:schemeClr val="tx1"/>
                </a:solidFill>
                <a:latin typeface="Courier New" pitchFamily="49" charset="0"/>
              </a:rPr>
              <a:t>    miss=No}          =&gt; {Survived=Yes} 0.11896745  0.8030303 2.092105</a:t>
            </a:r>
          </a:p>
          <a:p>
            <a:pPr marL="463550" indent="-463550" algn="l"/>
            <a:r>
              <a:rPr lang="en-US" sz="800" dirty="0">
                <a:solidFill>
                  <a:schemeClr val="tx1"/>
                </a:solidFill>
                <a:latin typeface="Courier New" pitchFamily="49" charset="0"/>
              </a:rPr>
              <a:t>9  {</a:t>
            </a:r>
            <a:r>
              <a:rPr lang="en-US" sz="800" dirty="0" err="1">
                <a:solidFill>
                  <a:schemeClr val="tx1"/>
                </a:solidFill>
                <a:latin typeface="Courier New" pitchFamily="49" charset="0"/>
              </a:rPr>
              <a:t>Pclass</a:t>
            </a:r>
            <a:r>
              <a:rPr lang="en-US" sz="800" dirty="0">
                <a:solidFill>
                  <a:schemeClr val="tx1"/>
                </a:solidFill>
                <a:latin typeface="Courier New" pitchFamily="49" charset="0"/>
              </a:rPr>
              <a:t>=3,                                                         </a:t>
            </a:r>
          </a:p>
          <a:p>
            <a:pPr marL="463550" indent="-463550" algn="l"/>
            <a:r>
              <a:rPr lang="en-US" sz="800" dirty="0">
                <a:solidFill>
                  <a:schemeClr val="tx1"/>
                </a:solidFill>
                <a:latin typeface="Courier New" pitchFamily="49" charset="0"/>
              </a:rPr>
              <a:t>    Embarked=S}       =&gt; {Survived=No}  0.32098765  0.8101983 1.314912</a:t>
            </a:r>
          </a:p>
          <a:p>
            <a:pPr marL="463550" indent="-463550" algn="l"/>
            <a:r>
              <a:rPr lang="en-US" sz="800" dirty="0">
                <a:solidFill>
                  <a:schemeClr val="tx1"/>
                </a:solidFill>
                <a:latin typeface="Courier New" pitchFamily="49" charset="0"/>
              </a:rPr>
              <a:t>10 {</a:t>
            </a:r>
            <a:r>
              <a:rPr lang="en-US" sz="800" dirty="0" err="1">
                <a:solidFill>
                  <a:schemeClr val="tx1"/>
                </a:solidFill>
                <a:latin typeface="Courier New" pitchFamily="49" charset="0"/>
              </a:rPr>
              <a:t>Pclass</a:t>
            </a:r>
            <a:r>
              <a:rPr lang="en-US" sz="800" dirty="0">
                <a:solidFill>
                  <a:schemeClr val="tx1"/>
                </a:solidFill>
                <a:latin typeface="Courier New" pitchFamily="49" charset="0"/>
              </a:rPr>
              <a:t>=3,                                                         </a:t>
            </a:r>
          </a:p>
          <a:p>
            <a:pPr marL="463550" indent="-463550" algn="l"/>
            <a:r>
              <a:rPr lang="en-US" sz="800" dirty="0">
                <a:solidFill>
                  <a:schemeClr val="tx1"/>
                </a:solidFill>
                <a:latin typeface="Courier New" pitchFamily="49" charset="0"/>
              </a:rPr>
              <a:t>    miss=No}          =&gt; {Survived=No}  0.36026936  0.8251928 1.339247</a:t>
            </a:r>
          </a:p>
          <a:p>
            <a:pPr marL="463550" indent="-463550" algn="l"/>
            <a:r>
              <a:rPr lang="en-US" sz="800" dirty="0">
                <a:solidFill>
                  <a:schemeClr val="tx1"/>
                </a:solidFill>
                <a:latin typeface="Courier New" pitchFamily="49" charset="0"/>
              </a:rPr>
              <a:t>11 {miss=No,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=No}           =&gt; {Survived=No}  0.52525253  0.8041237 1.305053</a:t>
            </a:r>
          </a:p>
          <a:p>
            <a:pPr marL="463550" indent="-463550" algn="l"/>
            <a:r>
              <a:rPr lang="en-US" sz="800" dirty="0">
                <a:solidFill>
                  <a:schemeClr val="tx1"/>
                </a:solidFill>
                <a:latin typeface="Courier New" pitchFamily="49" charset="0"/>
              </a:rPr>
              <a:t>12 {</a:t>
            </a:r>
            <a:r>
              <a:rPr lang="en-US" sz="800" dirty="0" err="1">
                <a:solidFill>
                  <a:schemeClr val="tx1"/>
                </a:solidFill>
                <a:latin typeface="Courier New" pitchFamily="49" charset="0"/>
              </a:rPr>
              <a:t>Pclass</a:t>
            </a:r>
            <a:r>
              <a:rPr lang="en-US" sz="800" dirty="0">
                <a:solidFill>
                  <a:schemeClr val="tx1"/>
                </a:solidFill>
                <a:latin typeface="Courier New" pitchFamily="49" charset="0"/>
              </a:rPr>
              <a:t>=3,                                                         </a:t>
            </a:r>
          </a:p>
          <a:p>
            <a:pPr marL="463550" indent="-463550" algn="l"/>
            <a:r>
              <a:rPr lang="en-US" sz="800" dirty="0">
                <a:solidFill>
                  <a:schemeClr val="tx1"/>
                </a:solidFill>
                <a:latin typeface="Courier New" pitchFamily="49" charset="0"/>
              </a:rPr>
              <a:t>    Age=Adult,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=No}           =&gt; {Survived=No}  0.33333333  0.8070652 1.309827</a:t>
            </a:r>
          </a:p>
          <a:p>
            <a:pPr marL="463550" indent="-463550" algn="l"/>
            <a:r>
              <a:rPr lang="en-US" sz="800" dirty="0">
                <a:solidFill>
                  <a:schemeClr val="tx1"/>
                </a:solidFill>
                <a:latin typeface="Courier New" pitchFamily="49" charset="0"/>
              </a:rPr>
              <a:t>13 {Embarked=S,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SibSp</a:t>
            </a:r>
            <a:r>
              <a:rPr lang="en-US" sz="800" dirty="0">
                <a:solidFill>
                  <a:schemeClr val="tx1"/>
                </a:solidFill>
                <a:latin typeface="Courier New" pitchFamily="49" charset="0"/>
              </a:rPr>
              <a:t>=Yes,                                                        </a:t>
            </a:r>
          </a:p>
          <a:p>
            <a:pPr marL="463550" indent="-463550" algn="l"/>
            <a:r>
              <a:rPr lang="en-US" sz="800" dirty="0">
                <a:solidFill>
                  <a:schemeClr val="tx1"/>
                </a:solidFill>
                <a:latin typeface="Courier New" pitchFamily="49" charset="0"/>
              </a:rPr>
              <a:t>    Parch=No,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=No}           =&gt; {Survived=No}  0.05274972  0.8103448 1.315150</a:t>
            </a:r>
          </a:p>
        </p:txBody>
      </p:sp>
      <p:sp>
        <p:nvSpPr>
          <p:cNvPr id="7" name="Rectangle 6"/>
          <p:cNvSpPr/>
          <p:nvPr/>
        </p:nvSpPr>
        <p:spPr bwMode="auto">
          <a:xfrm>
            <a:off x="76200" y="1295400"/>
            <a:ext cx="8991600" cy="3429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a:r>
              <a:rPr lang="en-US" sz="1800" dirty="0">
                <a:solidFill>
                  <a:schemeClr val="bg1"/>
                </a:solidFill>
              </a:rPr>
              <a:t>Final association rules</a:t>
            </a:r>
            <a:endParaRPr kumimoji="0" lang="en-US" sz="1800" b="0" i="0" u="none" strike="noStrike" cap="none" normalizeH="0" baseline="0" dirty="0">
              <a:ln>
                <a:noFill/>
              </a:ln>
              <a:solidFill>
                <a:schemeClr val="bg1"/>
              </a:solidFill>
              <a:effectLst/>
            </a:endParaRPr>
          </a:p>
        </p:txBody>
      </p:sp>
      <p:sp>
        <p:nvSpPr>
          <p:cNvPr id="12" name="Rectangle 11"/>
          <p:cNvSpPr/>
          <p:nvPr/>
        </p:nvSpPr>
        <p:spPr>
          <a:xfrm>
            <a:off x="4532376" y="1638300"/>
            <a:ext cx="4535424" cy="4914899"/>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63550" indent="-463550" algn="l"/>
            <a:r>
              <a:rPr lang="en-US" sz="800" dirty="0">
                <a:solidFill>
                  <a:schemeClr val="tx1"/>
                </a:solidFill>
                <a:latin typeface="Courier New" pitchFamily="49" charset="0"/>
              </a:rPr>
              <a:t> lhs                   </a:t>
            </a:r>
            <a:r>
              <a:rPr lang="en-US" sz="800" dirty="0" err="1">
                <a:solidFill>
                  <a:schemeClr val="tx1"/>
                </a:solidFill>
                <a:latin typeface="Courier New" pitchFamily="49" charset="0"/>
              </a:rPr>
              <a:t>rhs</a:t>
            </a:r>
            <a:r>
              <a:rPr lang="en-US" sz="800" dirty="0">
                <a:solidFill>
                  <a:schemeClr val="tx1"/>
                </a:solidFill>
                <a:latin typeface="Courier New" pitchFamily="49" charset="0"/>
              </a:rPr>
              <a:t>               support confidence     lift</a:t>
            </a:r>
          </a:p>
          <a:p>
            <a:pPr marL="463550" indent="-463550" algn="l"/>
            <a:r>
              <a:rPr lang="en-US" sz="800" dirty="0">
                <a:solidFill>
                  <a:schemeClr val="tx1"/>
                </a:solidFill>
                <a:latin typeface="Courier New" pitchFamily="49" charset="0"/>
              </a:rPr>
              <a:t>14 {Embarked=S,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SibSp</a:t>
            </a:r>
            <a:r>
              <a:rPr lang="en-US" sz="800" dirty="0">
                <a:solidFill>
                  <a:schemeClr val="tx1"/>
                </a:solidFill>
                <a:latin typeface="Courier New" pitchFamily="49" charset="0"/>
              </a:rPr>
              <a:t>=Yes,                                                        </a:t>
            </a:r>
          </a:p>
          <a:p>
            <a:pPr marL="463550" indent="-463550" algn="l"/>
            <a:r>
              <a:rPr lang="en-US" sz="800" dirty="0">
                <a:solidFill>
                  <a:schemeClr val="tx1"/>
                </a:solidFill>
                <a:latin typeface="Courier New" pitchFamily="49" charset="0"/>
              </a:rPr>
              <a:t>    Age=Adult,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mrs</a:t>
            </a:r>
            <a:r>
              <a:rPr lang="en-US" sz="800" dirty="0">
                <a:solidFill>
                  <a:schemeClr val="tx1"/>
                </a:solidFill>
                <a:latin typeface="Courier New" pitchFamily="49" charset="0"/>
              </a:rPr>
              <a:t>=No}           =&gt; {Survived=No}  0.08080808  0.8275862 1.343132</a:t>
            </a:r>
          </a:p>
          <a:p>
            <a:pPr marL="463550" indent="-463550" algn="l"/>
            <a:r>
              <a:rPr lang="en-US" sz="800" dirty="0">
                <a:solidFill>
                  <a:schemeClr val="tx1"/>
                </a:solidFill>
                <a:latin typeface="Courier New" pitchFamily="49" charset="0"/>
              </a:rPr>
              <a:t>15 {Embarked=S,                                                       </a:t>
            </a:r>
          </a:p>
          <a:p>
            <a:pPr marL="463550" indent="-463550" algn="l"/>
            <a:r>
              <a:rPr lang="en-US" sz="800" dirty="0">
                <a:solidFill>
                  <a:schemeClr val="tx1"/>
                </a:solidFill>
                <a:latin typeface="Courier New" pitchFamily="49" charset="0"/>
              </a:rPr>
              <a:t>    </a:t>
            </a:r>
            <a:r>
              <a:rPr lang="en-US" sz="800" dirty="0" err="1">
                <a:solidFill>
                  <a:schemeClr val="tx1"/>
                </a:solidFill>
                <a:latin typeface="Courier New" pitchFamily="49" charset="0"/>
              </a:rPr>
              <a:t>SibSp</a:t>
            </a:r>
            <a:r>
              <a:rPr lang="en-US" sz="800" dirty="0">
                <a:solidFill>
                  <a:schemeClr val="tx1"/>
                </a:solidFill>
                <a:latin typeface="Courier New" pitchFamily="49" charset="0"/>
              </a:rPr>
              <a:t>=No,                                                         </a:t>
            </a:r>
          </a:p>
          <a:p>
            <a:pPr marL="463550" indent="-463550" algn="l"/>
            <a:r>
              <a:rPr lang="en-US" sz="800" dirty="0">
                <a:solidFill>
                  <a:schemeClr val="tx1"/>
                </a:solidFill>
                <a:latin typeface="Courier New" pitchFamily="49" charset="0"/>
              </a:rPr>
              <a:t>    Parch=No,                                                         </a:t>
            </a:r>
          </a:p>
          <a:p>
            <a:pPr marL="463550" indent="-463550" algn="l"/>
            <a:r>
              <a:rPr lang="en-US" sz="800" dirty="0">
                <a:solidFill>
                  <a:schemeClr val="tx1"/>
                </a:solidFill>
                <a:latin typeface="Courier New" pitchFamily="49" charset="0"/>
              </a:rPr>
              <a:t>    miss=No}          =&gt; {Survived=No}  0.30864198  0.8136095 1.320448</a:t>
            </a:r>
          </a:p>
          <a:p>
            <a:pPr marL="463550" indent="-463550" algn="l"/>
            <a:r>
              <a:rPr lang="en-US" sz="800" dirty="0">
                <a:solidFill>
                  <a:schemeClr val="tx1"/>
                </a:solidFill>
                <a:latin typeface="Courier New" pitchFamily="49" charset="0"/>
              </a:rPr>
              <a:t>16 {</a:t>
            </a:r>
            <a:r>
              <a:rPr lang="en-US" sz="800" dirty="0" err="1">
                <a:solidFill>
                  <a:schemeClr val="tx1"/>
                </a:solidFill>
                <a:latin typeface="Courier New" pitchFamily="49" charset="0"/>
              </a:rPr>
              <a:t>SibSp</a:t>
            </a:r>
            <a:r>
              <a:rPr lang="en-US" sz="800" dirty="0">
                <a:solidFill>
                  <a:schemeClr val="tx1"/>
                </a:solidFill>
                <a:latin typeface="Courier New" pitchFamily="49" charset="0"/>
              </a:rPr>
              <a:t>=No,                                                         </a:t>
            </a:r>
          </a:p>
          <a:p>
            <a:pPr marL="463550" indent="-463550" algn="l"/>
            <a:r>
              <a:rPr lang="en-US" sz="800" dirty="0">
                <a:solidFill>
                  <a:schemeClr val="tx1"/>
                </a:solidFill>
                <a:latin typeface="Courier New" pitchFamily="49" charset="0"/>
              </a:rPr>
              <a:t>    Parch=No,                                                         </a:t>
            </a:r>
          </a:p>
          <a:p>
            <a:pPr marL="463550" indent="-463550" algn="l"/>
            <a:r>
              <a:rPr lang="en-US" sz="800" dirty="0">
                <a:solidFill>
                  <a:schemeClr val="tx1"/>
                </a:solidFill>
                <a:latin typeface="Courier New" pitchFamily="49" charset="0"/>
              </a:rPr>
              <a:t>    Age=Adult,                                                        </a:t>
            </a:r>
          </a:p>
          <a:p>
            <a:pPr marL="463550" indent="-463550" algn="l"/>
            <a:r>
              <a:rPr lang="en-US" sz="800" dirty="0">
                <a:solidFill>
                  <a:schemeClr val="tx1"/>
                </a:solidFill>
                <a:latin typeface="Courier New" pitchFamily="49" charset="0"/>
              </a:rPr>
              <a:t>    miss=No}          =&gt; {Survived=No}  0.34118967  0.8000000 1.298361</a:t>
            </a:r>
          </a:p>
        </p:txBody>
      </p:sp>
      <p:sp>
        <p:nvSpPr>
          <p:cNvPr id="14" name="Rectangular Callout 13"/>
          <p:cNvSpPr/>
          <p:nvPr/>
        </p:nvSpPr>
        <p:spPr bwMode="auto">
          <a:xfrm>
            <a:off x="6172200" y="3886200"/>
            <a:ext cx="1524000" cy="590549"/>
          </a:xfrm>
          <a:prstGeom prst="wedgeRectCallout">
            <a:avLst>
              <a:gd name="adj1" fmla="val -12449"/>
              <a:gd name="adj2" fmla="val -84841"/>
            </a:avLst>
          </a:prstGeom>
          <a:solidFill>
            <a:srgbClr val="FFFF99"/>
          </a:solidFill>
          <a:ln w="12700" cap="flat" cmpd="sng" algn="ctr">
            <a:solidFill>
              <a:schemeClr val="bg1">
                <a:lumMod val="50000"/>
              </a:schemeClr>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sz="1000" dirty="0"/>
              <a:t>Cool, but can we look at this visually?</a:t>
            </a:r>
            <a:endParaRPr kumimoji="0" lang="en-US" sz="1000" b="0" i="0" u="none" strike="noStrike" cap="none" normalizeH="0" baseline="0" dirty="0">
              <a:ln>
                <a:noFill/>
              </a:ln>
              <a:solidFill>
                <a:schemeClr val="tx1"/>
              </a:solidFill>
              <a:effectLst/>
            </a:endParaRPr>
          </a:p>
        </p:txBody>
      </p:sp>
      <p:sp>
        <p:nvSpPr>
          <p:cNvPr id="16"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spTree>
    <p:extLst>
      <p:ext uri="{BB962C8B-B14F-4D97-AF65-F5344CB8AC3E}">
        <p14:creationId xmlns:p14="http://schemas.microsoft.com/office/powerpoint/2010/main" val="15653847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314801"/>
            <a:ext cx="8275637" cy="624524"/>
          </a:xfrm>
        </p:spPr>
        <p:txBody>
          <a:bodyPr/>
          <a:lstStyle/>
          <a:p>
            <a:r>
              <a:rPr lang="en-US" dirty="0"/>
              <a:t>Case Study: Surviving the Titanic</a:t>
            </a:r>
            <a:br>
              <a:rPr lang="en-US" dirty="0"/>
            </a:br>
            <a:r>
              <a:rPr lang="en-US" sz="1600" dirty="0"/>
              <a:t>Run </a:t>
            </a:r>
            <a:r>
              <a:rPr lang="en-US" sz="1600" dirty="0" err="1"/>
              <a:t>apriori</a:t>
            </a:r>
            <a:r>
              <a:rPr lang="en-US" sz="1600" dirty="0"/>
              <a:t> to find some association rules related to survival specifically</a:t>
            </a:r>
          </a:p>
        </p:txBody>
      </p:sp>
      <p:pic>
        <p:nvPicPr>
          <p:cNvPr id="2051"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6400" y="1449395"/>
            <a:ext cx="5473700" cy="4875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p:cNvSpPr txBox="1">
            <a:spLocks/>
          </p:cNvSpPr>
          <p:nvPr/>
        </p:nvSpPr>
        <p:spPr bwMode="black">
          <a:xfrm>
            <a:off x="5622143" y="4847231"/>
            <a:ext cx="4118757" cy="562969"/>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600" dirty="0"/>
              <a:t>Size = support (% population)</a:t>
            </a:r>
          </a:p>
          <a:p>
            <a:r>
              <a:rPr lang="en-US" sz="1600" dirty="0"/>
              <a:t>Color = lift (predictive certainty)</a:t>
            </a:r>
          </a:p>
        </p:txBody>
      </p:sp>
      <p:sp>
        <p:nvSpPr>
          <p:cNvPr id="13"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Titanic</a:t>
            </a:r>
          </a:p>
        </p:txBody>
      </p:sp>
      <p:cxnSp>
        <p:nvCxnSpPr>
          <p:cNvPr id="3" name="Last Page Indicator"/>
          <p:cNvCxnSpPr/>
          <p:nvPr/>
        </p:nvCxnSpPr>
        <p:spPr bwMode="auto">
          <a:xfrm>
            <a:off x="4544568" y="6775704"/>
            <a:ext cx="64008" cy="0"/>
          </a:xfrm>
          <a:prstGeom prst="line">
            <a:avLst/>
          </a:prstGeom>
          <a:solidFill>
            <a:srgbClr val="688A92"/>
          </a:solidFill>
          <a:ln w="635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0405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several advantages of integrating R in your current workflow</a:t>
            </a:r>
          </a:p>
        </p:txBody>
      </p:sp>
      <p:sp>
        <p:nvSpPr>
          <p:cNvPr id="3" name="Content Placeholder 2"/>
          <p:cNvSpPr>
            <a:spLocks noGrp="1"/>
          </p:cNvSpPr>
          <p:nvPr>
            <p:ph idx="1"/>
          </p:nvPr>
        </p:nvSpPr>
        <p:spPr>
          <a:xfrm>
            <a:off x="381000" y="1417637"/>
            <a:ext cx="8272463" cy="4906963"/>
          </a:xfrm>
        </p:spPr>
        <p:txBody>
          <a:bodyPr/>
          <a:lstStyle/>
          <a:p>
            <a:r>
              <a:rPr lang="en-US" b="1" dirty="0"/>
              <a:t>Unlike SAS, R is installed locally on your laptop at ZS</a:t>
            </a:r>
          </a:p>
          <a:p>
            <a:pPr marL="430213" lvl="1" indent="0">
              <a:buNone/>
            </a:pPr>
            <a:r>
              <a:rPr lang="en-US" u="sng" dirty="0"/>
              <a:t>Pros</a:t>
            </a:r>
          </a:p>
          <a:p>
            <a:pPr lvl="1"/>
            <a:r>
              <a:rPr lang="en-US" dirty="0"/>
              <a:t>No Unix knowledge required</a:t>
            </a:r>
          </a:p>
          <a:p>
            <a:pPr lvl="1"/>
            <a:r>
              <a:rPr lang="en-US" dirty="0"/>
              <a:t>No transferring of files to/from Unix and hold drives</a:t>
            </a:r>
          </a:p>
          <a:p>
            <a:pPr marL="430213" lvl="1" indent="0">
              <a:buNone/>
            </a:pPr>
            <a:r>
              <a:rPr lang="en-US" u="sng" dirty="0"/>
              <a:t>Cons</a:t>
            </a:r>
          </a:p>
          <a:p>
            <a:pPr lvl="1"/>
            <a:r>
              <a:rPr lang="en-US" dirty="0"/>
              <a:t>Data processing power limited to the size of RAM (2-3 GB)</a:t>
            </a:r>
          </a:p>
          <a:p>
            <a:pPr lvl="1"/>
            <a:r>
              <a:rPr lang="en-US" dirty="0"/>
              <a:t>Compliance with ZS data policies may require storage of data on project drives</a:t>
            </a:r>
          </a:p>
          <a:p>
            <a:pPr marL="430213" lvl="1" indent="0">
              <a:buNone/>
            </a:pPr>
            <a:endParaRPr lang="en-US" dirty="0"/>
          </a:p>
          <a:p>
            <a:r>
              <a:rPr lang="en-US" b="1" dirty="0"/>
              <a:t>R and </a:t>
            </a:r>
            <a:r>
              <a:rPr lang="en-US" b="1" dirty="0" err="1"/>
              <a:t>Rstudio</a:t>
            </a:r>
            <a:r>
              <a:rPr lang="en-US" b="1" dirty="0"/>
              <a:t> have an intuitive and easy-to-use interface</a:t>
            </a:r>
          </a:p>
          <a:p>
            <a:pPr lvl="1"/>
            <a:r>
              <a:rPr lang="en-US" dirty="0"/>
              <a:t>Saves time when writing and running code</a:t>
            </a:r>
          </a:p>
          <a:p>
            <a:pPr lvl="1"/>
            <a:r>
              <a:rPr lang="en-US" dirty="0"/>
              <a:t>Data processing and visualization from one screen – no need to switch back and forth between SAS and Excel</a:t>
            </a:r>
          </a:p>
          <a:p>
            <a:pPr marL="430213" lvl="1" indent="0">
              <a:buNone/>
            </a:pPr>
            <a:endParaRPr lang="en-US" dirty="0"/>
          </a:p>
          <a:p>
            <a:r>
              <a:rPr lang="en-US" b="1" dirty="0"/>
              <a:t>R and </a:t>
            </a:r>
            <a:r>
              <a:rPr lang="en-US" b="1" dirty="0" err="1"/>
              <a:t>Rstudio</a:t>
            </a:r>
            <a:r>
              <a:rPr lang="en-US" b="1" dirty="0"/>
              <a:t> are open source software</a:t>
            </a:r>
          </a:p>
          <a:p>
            <a:pPr lvl="1"/>
            <a:r>
              <a:rPr lang="en-US" dirty="0"/>
              <a:t>Free to use and update</a:t>
            </a:r>
          </a:p>
          <a:p>
            <a:pPr lvl="1"/>
            <a:r>
              <a:rPr lang="en-US" dirty="0"/>
              <a:t>Wide variety of packages/libraries created by a thriving open source community</a:t>
            </a:r>
          </a:p>
          <a:p>
            <a:pPr lvl="1"/>
            <a:r>
              <a:rPr lang="en-US" dirty="0"/>
              <a:t>Documentation and help readily available</a:t>
            </a:r>
          </a:p>
        </p:txBody>
      </p:sp>
      <p:sp>
        <p:nvSpPr>
          <p:cNvPr id="4"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What is R?</a:t>
            </a:r>
          </a:p>
        </p:txBody>
      </p:sp>
    </p:spTree>
    <p:extLst>
      <p:ext uri="{BB962C8B-B14F-4D97-AF65-F5344CB8AC3E}">
        <p14:creationId xmlns:p14="http://schemas.microsoft.com/office/powerpoint/2010/main" val="171703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213" y="284024"/>
            <a:ext cx="8275637" cy="686079"/>
          </a:xfrm>
        </p:spPr>
        <p:txBody>
          <a:bodyPr/>
          <a:lstStyle/>
          <a:p>
            <a:r>
              <a:rPr lang="en-US" dirty="0"/>
              <a:t>With R, we can build and interpret models quickly in the same platform, speeding up the delivery of business analytics</a:t>
            </a:r>
          </a:p>
        </p:txBody>
      </p:sp>
      <p:sp>
        <p:nvSpPr>
          <p:cNvPr id="10" name="Rectangle 9"/>
          <p:cNvSpPr/>
          <p:nvPr/>
        </p:nvSpPr>
        <p:spPr bwMode="auto">
          <a:xfrm>
            <a:off x="152400" y="1371600"/>
            <a:ext cx="36576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Old School</a:t>
            </a:r>
            <a:endParaRPr kumimoji="0" lang="en-US" sz="1400" b="0" i="0" u="none" strike="noStrike" cap="none" normalizeH="0" baseline="0" dirty="0">
              <a:ln>
                <a:noFill/>
              </a:ln>
              <a:solidFill>
                <a:schemeClr val="bg1"/>
              </a:solidFill>
              <a:effectLst/>
            </a:endParaRPr>
          </a:p>
        </p:txBody>
      </p:sp>
      <p:sp>
        <p:nvSpPr>
          <p:cNvPr id="11" name="Rectangle 10"/>
          <p:cNvSpPr/>
          <p:nvPr/>
        </p:nvSpPr>
        <p:spPr>
          <a:xfrm>
            <a:off x="152400" y="1676400"/>
            <a:ext cx="3657599" cy="47244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i="1" dirty="0">
                <a:solidFill>
                  <a:schemeClr val="tx1"/>
                </a:solidFill>
              </a:rPr>
              <a:t>Separation between modeling &amp; interpretation slows down how quickly we can get to a viable solution</a:t>
            </a:r>
          </a:p>
        </p:txBody>
      </p:sp>
      <p:pic>
        <p:nvPicPr>
          <p:cNvPr id="13" name="Picture 4" descr="http://www.dataversity.net/wp-content/uploads/2013/04/sa.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46114" y="2879098"/>
            <a:ext cx="1487686" cy="5942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http://pubpages.unh.edu/~bwn24/excel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8350" y="4359532"/>
            <a:ext cx="857693" cy="857693"/>
          </a:xfrm>
          <a:prstGeom prst="rect">
            <a:avLst/>
          </a:prstGeom>
          <a:noFill/>
          <a:extLst>
            <a:ext uri="{909E8E84-426E-40DD-AFC4-6F175D3DCCD1}">
              <a14:hiddenFill xmlns:a14="http://schemas.microsoft.com/office/drawing/2010/main">
                <a:solidFill>
                  <a:srgbClr val="FFFFFF"/>
                </a:solidFill>
              </a14:hiddenFill>
            </a:ext>
          </a:extLst>
        </p:spPr>
      </p:pic>
      <p:sp>
        <p:nvSpPr>
          <p:cNvPr id="16" name="Up-Down Arrow 15"/>
          <p:cNvSpPr/>
          <p:nvPr/>
        </p:nvSpPr>
        <p:spPr bwMode="auto">
          <a:xfrm>
            <a:off x="2800941" y="3473317"/>
            <a:ext cx="381000" cy="793884"/>
          </a:xfrm>
          <a:prstGeom prst="upDown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17" name="Title 1"/>
          <p:cNvSpPr txBox="1">
            <a:spLocks/>
          </p:cNvSpPr>
          <p:nvPr/>
        </p:nvSpPr>
        <p:spPr bwMode="black">
          <a:xfrm>
            <a:off x="279995" y="2920738"/>
            <a:ext cx="1966119" cy="501413"/>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Data Manipulation &amp; Modeling</a:t>
            </a:r>
          </a:p>
        </p:txBody>
      </p:sp>
      <p:sp>
        <p:nvSpPr>
          <p:cNvPr id="18" name="Title 1"/>
          <p:cNvSpPr txBox="1">
            <a:spLocks/>
          </p:cNvSpPr>
          <p:nvPr/>
        </p:nvSpPr>
        <p:spPr bwMode="black">
          <a:xfrm>
            <a:off x="284256" y="4419600"/>
            <a:ext cx="1966119" cy="716857"/>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Model Interpretation, Visualization, &amp; Delivery</a:t>
            </a:r>
          </a:p>
        </p:txBody>
      </p:sp>
      <p:sp>
        <p:nvSpPr>
          <p:cNvPr id="19" name="Rectangle 18"/>
          <p:cNvSpPr/>
          <p:nvPr/>
        </p:nvSpPr>
        <p:spPr bwMode="auto">
          <a:xfrm>
            <a:off x="4343400" y="1371600"/>
            <a:ext cx="4648200" cy="304800"/>
          </a:xfrm>
          <a:prstGeom prst="rect">
            <a:avLst/>
          </a:prstGeom>
          <a:solidFill>
            <a:schemeClr val="accent3"/>
          </a:solidFill>
          <a:ln w="1270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r>
              <a:rPr lang="en-US" dirty="0">
                <a:solidFill>
                  <a:schemeClr val="bg1"/>
                </a:solidFill>
              </a:rPr>
              <a:t>New School</a:t>
            </a:r>
            <a:endParaRPr kumimoji="0" lang="en-US" sz="1400" b="0" i="0" u="none" strike="noStrike" cap="none" normalizeH="0" baseline="0" dirty="0">
              <a:ln>
                <a:noFill/>
              </a:ln>
              <a:solidFill>
                <a:schemeClr val="bg1"/>
              </a:solidFill>
              <a:effectLst/>
            </a:endParaRPr>
          </a:p>
        </p:txBody>
      </p:sp>
      <p:sp>
        <p:nvSpPr>
          <p:cNvPr id="20" name="Rectangle 19"/>
          <p:cNvSpPr/>
          <p:nvPr/>
        </p:nvSpPr>
        <p:spPr>
          <a:xfrm>
            <a:off x="4343400" y="1676400"/>
            <a:ext cx="4648199" cy="4724400"/>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i="1" dirty="0">
                <a:solidFill>
                  <a:schemeClr val="tx1"/>
                </a:solidFill>
              </a:rPr>
              <a:t>R allows us to combine modeling, interpretation, and visualization under one platform, speeding up analytics</a:t>
            </a:r>
          </a:p>
        </p:txBody>
      </p:sp>
      <p:pic>
        <p:nvPicPr>
          <p:cNvPr id="21" name="Picture 4" descr="http://www.dataversity.net/wp-content/uploads/2013/04/sa.jpg"/>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90519" y="2514600"/>
            <a:ext cx="1487686" cy="59421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pubpages.unh.edu/~bwn24/excel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55232" y="5314507"/>
            <a:ext cx="857693" cy="857693"/>
          </a:xfrm>
          <a:prstGeom prst="rect">
            <a:avLst/>
          </a:prstGeom>
          <a:noFill/>
          <a:extLst>
            <a:ext uri="{909E8E84-426E-40DD-AFC4-6F175D3DCCD1}">
              <a14:hiddenFill xmlns:a14="http://schemas.microsoft.com/office/drawing/2010/main">
                <a:solidFill>
                  <a:srgbClr val="FFFFFF"/>
                </a:solidFill>
              </a14:hiddenFill>
            </a:ext>
          </a:extLst>
        </p:spPr>
      </p:pic>
      <p:sp>
        <p:nvSpPr>
          <p:cNvPr id="24" name="Title 1"/>
          <p:cNvSpPr txBox="1">
            <a:spLocks/>
          </p:cNvSpPr>
          <p:nvPr/>
        </p:nvSpPr>
        <p:spPr bwMode="black">
          <a:xfrm>
            <a:off x="4572000" y="2663961"/>
            <a:ext cx="1966119" cy="285970"/>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Data Manipulation</a:t>
            </a:r>
          </a:p>
        </p:txBody>
      </p:sp>
      <p:sp>
        <p:nvSpPr>
          <p:cNvPr id="25" name="Title 1"/>
          <p:cNvSpPr txBox="1">
            <a:spLocks/>
          </p:cNvSpPr>
          <p:nvPr/>
        </p:nvSpPr>
        <p:spPr bwMode="black">
          <a:xfrm>
            <a:off x="4572000" y="5581430"/>
            <a:ext cx="1966119" cy="285970"/>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Delivery</a:t>
            </a:r>
          </a:p>
        </p:txBody>
      </p:sp>
      <p:sp>
        <p:nvSpPr>
          <p:cNvPr id="26" name="Down Arrow 25"/>
          <p:cNvSpPr/>
          <p:nvPr/>
        </p:nvSpPr>
        <p:spPr bwMode="auto">
          <a:xfrm>
            <a:off x="7279575" y="3200400"/>
            <a:ext cx="416625" cy="557593"/>
          </a:xfrm>
          <a:prstGeom prst="down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pic>
        <p:nvPicPr>
          <p:cNvPr id="27" name="Picture 2" descr="http://rhrv.r-forge.r-project.org/css/images/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5702" y="3865979"/>
            <a:ext cx="957320" cy="726242"/>
          </a:xfrm>
          <a:prstGeom prst="rect">
            <a:avLst/>
          </a:prstGeom>
          <a:noFill/>
          <a:extLst>
            <a:ext uri="{909E8E84-426E-40DD-AFC4-6F175D3DCCD1}">
              <a14:hiddenFill xmlns:a14="http://schemas.microsoft.com/office/drawing/2010/main">
                <a:solidFill>
                  <a:srgbClr val="FFFFFF"/>
                </a:solidFill>
              </a14:hiddenFill>
            </a:ext>
          </a:extLst>
        </p:spPr>
      </p:pic>
      <p:sp>
        <p:nvSpPr>
          <p:cNvPr id="29" name="Circular Arrow 28"/>
          <p:cNvSpPr/>
          <p:nvPr/>
        </p:nvSpPr>
        <p:spPr bwMode="auto">
          <a:xfrm rot="13846923" flipV="1">
            <a:off x="7882608" y="3882672"/>
            <a:ext cx="731520" cy="731520"/>
          </a:xfrm>
          <a:prstGeom prst="circularArrow">
            <a:avLst>
              <a:gd name="adj1" fmla="val 12500"/>
              <a:gd name="adj2" fmla="val 1142319"/>
              <a:gd name="adj3" fmla="val 20457681"/>
              <a:gd name="adj4" fmla="val 5447224"/>
              <a:gd name="adj5" fmla="val 12500"/>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0" name="Down Arrow 29"/>
          <p:cNvSpPr/>
          <p:nvPr/>
        </p:nvSpPr>
        <p:spPr bwMode="auto">
          <a:xfrm>
            <a:off x="7279575" y="4700207"/>
            <a:ext cx="416625" cy="557593"/>
          </a:xfrm>
          <a:prstGeom prst="downArrow">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31" name="Title 1"/>
          <p:cNvSpPr txBox="1">
            <a:spLocks/>
          </p:cNvSpPr>
          <p:nvPr/>
        </p:nvSpPr>
        <p:spPr bwMode="black">
          <a:xfrm>
            <a:off x="4572000" y="3962400"/>
            <a:ext cx="2531425" cy="501413"/>
          </a:xfrm>
          <a:prstGeom prst="rect">
            <a:avLst/>
          </a:prstGeom>
          <a:noFill/>
          <a:ln w="9525" algn="ctr">
            <a:noFill/>
            <a:miter lim="800000"/>
            <a:headEnd/>
            <a:tailEnd/>
          </a:ln>
          <a:effectLst/>
        </p:spPr>
        <p:txBody>
          <a:bodyPr vert="horz" wrap="square" lIns="86493" tIns="34922" rIns="86493" bIns="34922" numCol="1" anchor="ctr" anchorCtr="0" compatLnSpc="1">
            <a:prstTxWarp prst="textNoShape">
              <a:avLst/>
            </a:prstTxWarp>
            <a:spAutoFit/>
          </a:bodyPr>
          <a:lst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Arial" charset="0"/>
              </a:defRPr>
            </a:lvl2pPr>
            <a:lvl3pPr algn="l" rtl="0" eaLnBrk="1" fontAlgn="base" hangingPunct="1">
              <a:spcBef>
                <a:spcPct val="0"/>
              </a:spcBef>
              <a:spcAft>
                <a:spcPct val="0"/>
              </a:spcAft>
              <a:defRPr sz="2000">
                <a:solidFill>
                  <a:schemeClr val="tx1"/>
                </a:solidFill>
                <a:latin typeface="Arial" charset="0"/>
              </a:defRPr>
            </a:lvl3pPr>
            <a:lvl4pPr algn="l" rtl="0" eaLnBrk="1" fontAlgn="base" hangingPunct="1">
              <a:spcBef>
                <a:spcPct val="0"/>
              </a:spcBef>
              <a:spcAft>
                <a:spcPct val="0"/>
              </a:spcAft>
              <a:defRPr sz="2000">
                <a:solidFill>
                  <a:schemeClr val="tx1"/>
                </a:solidFill>
                <a:latin typeface="Arial" charset="0"/>
              </a:defRPr>
            </a:lvl4pPr>
            <a:lvl5pPr algn="l" rtl="0" eaLnBrk="1" fontAlgn="base" hangingPunct="1">
              <a:spcBef>
                <a:spcPct val="0"/>
              </a:spcBef>
              <a:spcAft>
                <a:spcPct val="0"/>
              </a:spcAft>
              <a:defRPr sz="2000">
                <a:solidFill>
                  <a:schemeClr val="tx1"/>
                </a:solidFill>
                <a:latin typeface="Arial" charset="0"/>
              </a:defRPr>
            </a:lvl5pPr>
            <a:lvl6pPr marL="457200" algn="l" rtl="0" eaLnBrk="1" fontAlgn="base" hangingPunct="1">
              <a:spcBef>
                <a:spcPct val="0"/>
              </a:spcBef>
              <a:spcAft>
                <a:spcPct val="0"/>
              </a:spcAft>
              <a:defRPr sz="2000">
                <a:solidFill>
                  <a:schemeClr val="tx1"/>
                </a:solidFill>
                <a:latin typeface="Arial" charset="0"/>
              </a:defRPr>
            </a:lvl6pPr>
            <a:lvl7pPr marL="914400" algn="l" rtl="0" eaLnBrk="1" fontAlgn="base" hangingPunct="1">
              <a:spcBef>
                <a:spcPct val="0"/>
              </a:spcBef>
              <a:spcAft>
                <a:spcPct val="0"/>
              </a:spcAft>
              <a:defRPr sz="2000">
                <a:solidFill>
                  <a:schemeClr val="tx1"/>
                </a:solidFill>
                <a:latin typeface="Arial" charset="0"/>
              </a:defRPr>
            </a:lvl7pPr>
            <a:lvl8pPr marL="1371600" algn="l" rtl="0" eaLnBrk="1" fontAlgn="base" hangingPunct="1">
              <a:spcBef>
                <a:spcPct val="0"/>
              </a:spcBef>
              <a:spcAft>
                <a:spcPct val="0"/>
              </a:spcAft>
              <a:defRPr sz="2000">
                <a:solidFill>
                  <a:schemeClr val="tx1"/>
                </a:solidFill>
                <a:latin typeface="Arial" charset="0"/>
              </a:defRPr>
            </a:lvl8pPr>
            <a:lvl9pPr marL="1828800" algn="l" rtl="0" eaLnBrk="1" fontAlgn="base" hangingPunct="1">
              <a:spcBef>
                <a:spcPct val="0"/>
              </a:spcBef>
              <a:spcAft>
                <a:spcPct val="0"/>
              </a:spcAft>
              <a:defRPr sz="2000">
                <a:solidFill>
                  <a:schemeClr val="tx1"/>
                </a:solidFill>
                <a:latin typeface="Arial" charset="0"/>
              </a:defRPr>
            </a:lvl9pPr>
          </a:lstStyle>
          <a:p>
            <a:r>
              <a:rPr lang="en-US" sz="1400" dirty="0"/>
              <a:t>Modeling, Interpretation, &amp; Visualization</a:t>
            </a:r>
          </a:p>
        </p:txBody>
      </p:sp>
      <p:sp>
        <p:nvSpPr>
          <p:cNvPr id="32" name="Isosceles Triangle 31"/>
          <p:cNvSpPr/>
          <p:nvPr/>
        </p:nvSpPr>
        <p:spPr bwMode="auto">
          <a:xfrm rot="5400000">
            <a:off x="2191642" y="3715642"/>
            <a:ext cx="3846316" cy="304800"/>
          </a:xfrm>
          <a:prstGeom prst="triangle">
            <a:avLst/>
          </a:prstGeom>
          <a:solidFill>
            <a:srgbClr val="688A9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p:txBody>
      </p:sp>
      <p:sp>
        <p:nvSpPr>
          <p:cNvPr id="23" name="Road Sign"/>
          <p:cNvSpPr txBox="1"/>
          <p:nvPr/>
        </p:nvSpPr>
        <p:spPr bwMode="blackWhite">
          <a:xfrm>
            <a:off x="7086600" y="0"/>
            <a:ext cx="2057400" cy="274320"/>
          </a:xfrm>
          <a:prstGeom prst="rect">
            <a:avLst/>
          </a:prstGeom>
          <a:noFill/>
        </p:spPr>
        <p:txBody>
          <a:bodyPr vert="horz" wrap="none" lIns="91440" tIns="45720" rIns="91440" bIns="45720" rtlCol="0" anchor="b">
            <a:noAutofit/>
          </a:bodyPr>
          <a:lstStyle/>
          <a:p>
            <a:pPr algn="r"/>
            <a:r>
              <a:rPr lang="en-US" sz="1200" b="1" i="1" dirty="0">
                <a:solidFill>
                  <a:srgbClr val="506772"/>
                </a:solidFill>
                <a:latin typeface="Arial"/>
              </a:rPr>
              <a:t>What is R?</a:t>
            </a:r>
          </a:p>
        </p:txBody>
      </p:sp>
    </p:spTree>
    <p:extLst>
      <p:ext uri="{BB962C8B-B14F-4D97-AF65-F5344CB8AC3E}">
        <p14:creationId xmlns:p14="http://schemas.microsoft.com/office/powerpoint/2010/main" val="205838595"/>
      </p:ext>
    </p:extLst>
  </p:cSld>
  <p:clrMapOvr>
    <a:masterClrMapping/>
  </p:clrMapOvr>
</p:sld>
</file>

<file path=ppt/theme/theme1.xml><?xml version="1.0" encoding="utf-8"?>
<a:theme xmlns:a="http://schemas.openxmlformats.org/drawingml/2006/main" name="ZS Report 6.1">
  <a:themeElements>
    <a:clrScheme name="ZS Standard Colors">
      <a:dk1>
        <a:srgbClr val="000000"/>
      </a:dk1>
      <a:lt1>
        <a:srgbClr val="FFFFFF"/>
      </a:lt1>
      <a:dk2>
        <a:srgbClr val="506772"/>
      </a:dk2>
      <a:lt2>
        <a:srgbClr val="688A92"/>
      </a:lt2>
      <a:accent1>
        <a:srgbClr val="00694A"/>
      </a:accent1>
      <a:accent2>
        <a:srgbClr val="FF7D00"/>
      </a:accent2>
      <a:accent3>
        <a:srgbClr val="076AB5"/>
      </a:accent3>
      <a:accent4>
        <a:srgbClr val="BF9761"/>
      </a:accent4>
      <a:accent5>
        <a:srgbClr val="9D9E9C"/>
      </a:accent5>
      <a:accent6>
        <a:srgbClr val="A41128"/>
      </a:accent6>
      <a:hlink>
        <a:srgbClr val="076AB5"/>
      </a:hlink>
      <a:folHlink>
        <a:srgbClr val="9D9E9C"/>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688A92"/>
        </a:solidFill>
        <a:ln w="127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a:defRPr/>
        </a:defPPr>
      </a:lstStyle>
    </a:spDef>
    <a:lnDef>
      <a:spPr bwMode="auto">
        <a:xfrm>
          <a:off x="0" y="0"/>
          <a:ext cx="1" cy="1"/>
        </a:xfrm>
        <a:custGeom>
          <a:avLst/>
          <a:gdLst/>
          <a:ahLst/>
          <a:cxnLst/>
          <a:rect l="0" t="0" r="0" b="0"/>
          <a:pathLst/>
        </a:custGeom>
        <a:solidFill>
          <a:srgbClr val="688A92"/>
        </a:solidFill>
        <a:ln w="12700"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CA" sz="14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506772"/>
        </a:dk2>
        <a:lt2>
          <a:srgbClr val="A41128"/>
        </a:lt2>
        <a:accent1>
          <a:srgbClr val="00845E"/>
        </a:accent1>
        <a:accent2>
          <a:srgbClr val="FF7D00"/>
        </a:accent2>
        <a:accent3>
          <a:srgbClr val="FFFFFF"/>
        </a:accent3>
        <a:accent4>
          <a:srgbClr val="000000"/>
        </a:accent4>
        <a:accent5>
          <a:srgbClr val="AAC2B6"/>
        </a:accent5>
        <a:accent6>
          <a:srgbClr val="E77100"/>
        </a:accent6>
        <a:hlink>
          <a:srgbClr val="076AB5"/>
        </a:hlink>
        <a:folHlink>
          <a:srgbClr val="9D9E9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ZS Report 6.1</Template>
  <TotalTime>3354</TotalTime>
  <Words>6361</Words>
  <Application>Microsoft Office PowerPoint</Application>
  <PresentationFormat>On-screen Show (4:3)</PresentationFormat>
  <Paragraphs>1252</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Courier New</vt:lpstr>
      <vt:lpstr>Wingdings</vt:lpstr>
      <vt:lpstr>ZS Report 6.1</vt:lpstr>
      <vt:lpstr>PowerPoint Presentation</vt:lpstr>
      <vt:lpstr>Agenda</vt:lpstr>
      <vt:lpstr>R and Rstudio Installation</vt:lpstr>
      <vt:lpstr>Today’s session is designed to help you get started with R</vt:lpstr>
      <vt:lpstr>Caution: Usual rules of technology apply to R</vt:lpstr>
      <vt:lpstr>Agenda</vt:lpstr>
      <vt:lpstr>R is a complete tool for data manipulation, visualization, and modeling</vt:lpstr>
      <vt:lpstr>There are several advantages of integrating R in your current workflow</vt:lpstr>
      <vt:lpstr>With R, we can build and interpret models quickly in the same platform, speeding up the delivery of business analytics</vt:lpstr>
      <vt:lpstr>Agenda</vt:lpstr>
      <vt:lpstr>RStudio integrates variety of powerful coding tools to enhance productivity when working with data</vt:lpstr>
      <vt:lpstr>Writing and executing code with RStudio is quick and intuitive</vt:lpstr>
      <vt:lpstr>PowerPoint Presentation</vt:lpstr>
      <vt:lpstr>Data frames can be filtered in various different ways </vt:lpstr>
      <vt:lpstr>Practice</vt:lpstr>
      <vt:lpstr>Agenda</vt:lpstr>
      <vt:lpstr>Functions are the workhorses of data processing in R</vt:lpstr>
      <vt:lpstr>R comes with wide variety of library functions</vt:lpstr>
      <vt:lpstr>Finding and using new functions is easy</vt:lpstr>
      <vt:lpstr>Practice</vt:lpstr>
      <vt:lpstr>Now we will review how to do some common data processing procedures in R</vt:lpstr>
      <vt:lpstr>Importing and exporting data in R is a breeze</vt:lpstr>
      <vt:lpstr>The best way to subset data.frames is to use which and/or %in%</vt:lpstr>
      <vt:lpstr>The merge function can be used to merge two (but only two) data.frames </vt:lpstr>
      <vt:lpstr>Sorting and de-duplicating data.frames in R is similar to sorting and de-duplicating datasets in SAS</vt:lpstr>
      <vt:lpstr>The table and tapply functions are more flexible than %ZSLIST because any function can be applied</vt:lpstr>
      <vt:lpstr>The rbind and cbind functions can be used to concatenate data.frames by rows and columns</vt:lpstr>
      <vt:lpstr>as.character and as.numeric are used for data type conversion</vt:lpstr>
      <vt:lpstr>unsplit, spit, and rank can be used together to create a rank a variable at different levels</vt:lpstr>
      <vt:lpstr>source and sink can be used to simulate the jobrun environment in R</vt:lpstr>
      <vt:lpstr>The reshape package is easily accomplished with the reshape package</vt:lpstr>
      <vt:lpstr>Agenda</vt:lpstr>
      <vt:lpstr>ggplot2 package provides a way to generate graphics quickly</vt:lpstr>
      <vt:lpstr>qplot function can be used to create most traditional graphs</vt:lpstr>
      <vt:lpstr>Complex, multi-variable plots can be easily create with qqplot</vt:lpstr>
      <vt:lpstr>You can also create facets to generate multiple plots</vt:lpstr>
      <vt:lpstr>ggplot is similar to qplot but allows more layering and complexity</vt:lpstr>
      <vt:lpstr>Ggplot() is similar to qplot() but allows more layering and complexity</vt:lpstr>
      <vt:lpstr>Practice</vt:lpstr>
      <vt:lpstr>Agenda</vt:lpstr>
      <vt:lpstr>Linear regression can be done using lm() function in R</vt:lpstr>
      <vt:lpstr>Plot() can be used to generate diagnostic plots for the fit</vt:lpstr>
      <vt:lpstr>Several other supporting functions provide a deeper dive into the model</vt:lpstr>
      <vt:lpstr>Other useful packages for modeling in R</vt:lpstr>
      <vt:lpstr>That’s it!  Spread the word!</vt:lpstr>
      <vt:lpstr>APPENDIX</vt:lpstr>
      <vt:lpstr>…but R is not the best tool for everything</vt:lpstr>
      <vt:lpstr>What types of projects have I used R for?</vt:lpstr>
      <vt:lpstr>Basic toolkit</vt:lpstr>
      <vt:lpstr>The plyr package implements the split-apply-combine framework, which is used for data transformations</vt:lpstr>
      <vt:lpstr>The ddply function is the workhorse of the plyr package</vt:lpstr>
      <vt:lpstr>The reshape package assists with normalization and de-normalization transformations</vt:lpstr>
      <vt:lpstr>Agenda</vt:lpstr>
      <vt:lpstr>Case Study: Baby Names</vt:lpstr>
      <vt:lpstr>Case Study: Baby Names Summarizing the data</vt:lpstr>
      <vt:lpstr>Case Study: Baby Names Some quick summaries</vt:lpstr>
      <vt:lpstr>Case Study: Baby Names Summary of name length</vt:lpstr>
      <vt:lpstr>Case Study: Baby Names Summary of name popularity over time by first letter</vt:lpstr>
      <vt:lpstr>Case Study: Baby Names Popularity of “common” names over time</vt:lpstr>
      <vt:lpstr>Case Study: Baby Names Most popular names of 2008 over the last 20 years</vt:lpstr>
      <vt:lpstr>Agenda</vt:lpstr>
      <vt:lpstr>Case Study: Surviving the Titanic</vt:lpstr>
      <vt:lpstr>Case Study: Surviving the Titanic Building some predictive models</vt:lpstr>
      <vt:lpstr>Case Study: Surviving the Titanic Predictive model options</vt:lpstr>
      <vt:lpstr>Case Study: Surviving the Titanic Simple decision tree</vt:lpstr>
      <vt:lpstr>Case Study: Surviving the Titanic How Random Forest works</vt:lpstr>
      <vt:lpstr>Case Study: Surviving the Titanic How Random Forest works</vt:lpstr>
      <vt:lpstr>Case Study: Surviving the Titanic Random Forest can help us get a sense for which variables are predictive</vt:lpstr>
      <vt:lpstr>Case Study: Surviving the Titanic Thinking about data in terms of frequent item sets is also useful; this is the basis for the apriori algorithm which makes association rules in transactional data</vt:lpstr>
      <vt:lpstr>Case Study: Surviving the Titanic All variables must be converted into “factors” for apriori</vt:lpstr>
      <vt:lpstr>Case Study: Surviving the Titanic Run apriori to find some association rules related to survival specifically</vt:lpstr>
      <vt:lpstr>Case Study: Surviving the Titanic Run apriori to find some association rules related to survival specifically</vt:lpstr>
      <vt:lpstr>Case Study: Surviving the Titanic Run apriori to find some association rules related to survival specifically</vt:lpstr>
      <vt:lpstr>Case Study: Surviving the Titanic Run apriori to find some association rules related to survival specifically</vt:lpstr>
    </vt:vector>
  </TitlesOfParts>
  <Manager/>
  <Company>ZS Associates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subject/>
  <dc:creator/>
  <cp:lastModifiedBy>Mohit Raut</cp:lastModifiedBy>
  <cp:revision>505</cp:revision>
  <cp:lastPrinted>2013-10-18T15:48:51Z</cp:lastPrinted>
  <dcterms:created xsi:type="dcterms:W3CDTF">2013-10-03T15:00:16Z</dcterms:created>
  <dcterms:modified xsi:type="dcterms:W3CDTF">2018-04-06T08:05:12Z</dcterms:modified>
</cp:coreProperties>
</file>