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74"/>
  </p:notesMasterIdLst>
  <p:handoutMasterIdLst>
    <p:handoutMasterId r:id="rId75"/>
  </p:handoutMasterIdLst>
  <p:sldIdLst>
    <p:sldId id="281" r:id="rId2"/>
    <p:sldId id="282" r:id="rId3"/>
    <p:sldId id="283" r:id="rId4"/>
    <p:sldId id="284" r:id="rId5"/>
    <p:sldId id="290" r:id="rId6"/>
    <p:sldId id="291" r:id="rId7"/>
    <p:sldId id="286" r:id="rId8"/>
    <p:sldId id="292" r:id="rId9"/>
    <p:sldId id="287" r:id="rId10"/>
    <p:sldId id="288" r:id="rId11"/>
    <p:sldId id="359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54" r:id="rId21"/>
    <p:sldId id="304" r:id="rId22"/>
    <p:sldId id="303" r:id="rId23"/>
    <p:sldId id="311" r:id="rId24"/>
    <p:sldId id="305" r:id="rId25"/>
    <p:sldId id="306" r:id="rId26"/>
    <p:sldId id="310" r:id="rId27"/>
    <p:sldId id="309" r:id="rId28"/>
    <p:sldId id="316" r:id="rId29"/>
    <p:sldId id="317" r:id="rId30"/>
    <p:sldId id="319" r:id="rId31"/>
    <p:sldId id="318" r:id="rId32"/>
    <p:sldId id="320" r:id="rId33"/>
    <p:sldId id="321" r:id="rId34"/>
    <p:sldId id="322" r:id="rId35"/>
    <p:sldId id="358" r:id="rId36"/>
    <p:sldId id="314" r:id="rId37"/>
    <p:sldId id="315" r:id="rId38"/>
    <p:sldId id="312" r:id="rId39"/>
    <p:sldId id="324" r:id="rId40"/>
    <p:sldId id="323" r:id="rId41"/>
    <p:sldId id="325" r:id="rId42"/>
    <p:sldId id="326" r:id="rId43"/>
    <p:sldId id="313" r:id="rId44"/>
    <p:sldId id="327" r:id="rId45"/>
    <p:sldId id="328" r:id="rId46"/>
    <p:sldId id="338" r:id="rId47"/>
    <p:sldId id="339" r:id="rId48"/>
    <p:sldId id="340" r:id="rId49"/>
    <p:sldId id="342" r:id="rId50"/>
    <p:sldId id="343" r:id="rId51"/>
    <p:sldId id="344" r:id="rId52"/>
    <p:sldId id="345" r:id="rId53"/>
    <p:sldId id="329" r:id="rId54"/>
    <p:sldId id="331" r:id="rId55"/>
    <p:sldId id="332" r:id="rId56"/>
    <p:sldId id="333" r:id="rId57"/>
    <p:sldId id="330" r:id="rId58"/>
    <p:sldId id="334" r:id="rId59"/>
    <p:sldId id="335" r:id="rId60"/>
    <p:sldId id="336" r:id="rId61"/>
    <p:sldId id="337" r:id="rId62"/>
    <p:sldId id="346" r:id="rId63"/>
    <p:sldId id="347" r:id="rId64"/>
    <p:sldId id="348" r:id="rId65"/>
    <p:sldId id="349" r:id="rId66"/>
    <p:sldId id="350" r:id="rId67"/>
    <p:sldId id="353" r:id="rId68"/>
    <p:sldId id="351" r:id="rId69"/>
    <p:sldId id="352" r:id="rId70"/>
    <p:sldId id="356" r:id="rId71"/>
    <p:sldId id="357" r:id="rId72"/>
    <p:sldId id="360" r:id="rId73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B8E"/>
    <a:srgbClr val="53565A"/>
    <a:srgbClr val="BBBBBA"/>
    <a:srgbClr val="0C8BEA"/>
    <a:srgbClr val="FFA645"/>
    <a:srgbClr val="0DA170"/>
    <a:srgbClr val="688A92"/>
    <a:srgbClr val="FFCC00"/>
    <a:srgbClr val="BF9761"/>
    <a:srgbClr val="D6B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4705" autoAdjust="0"/>
  </p:normalViewPr>
  <p:slideViewPr>
    <p:cSldViewPr>
      <p:cViewPr varScale="1">
        <p:scale>
          <a:sx n="113" d="100"/>
          <a:sy n="113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E3855-63B6-48AF-9552-7AECA82095B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AC7E58CA-4FBB-4D69-8793-2C12BEDB978E}">
      <dgm:prSet phldrT="[Text]"/>
      <dgm:spPr/>
      <dgm:t>
        <a:bodyPr/>
        <a:lstStyle/>
        <a:p>
          <a:r>
            <a:rPr lang="en-US" b="1" dirty="0" smtClean="0"/>
            <a:t>Install R 3.2.4</a:t>
          </a:r>
          <a:endParaRPr lang="en-US" b="1" dirty="0"/>
        </a:p>
      </dgm:t>
    </dgm:pt>
    <dgm:pt modelId="{D52FBD5F-71D6-4627-A876-872F0C8B2D57}" type="parTrans" cxnId="{F592B7FB-7B55-46EF-8E7B-FC6767E2E531}">
      <dgm:prSet/>
      <dgm:spPr/>
      <dgm:t>
        <a:bodyPr/>
        <a:lstStyle/>
        <a:p>
          <a:endParaRPr lang="en-US"/>
        </a:p>
      </dgm:t>
    </dgm:pt>
    <dgm:pt modelId="{86E1E580-D76B-48D7-BAF8-0813F7C4D969}" type="sibTrans" cxnId="{F592B7FB-7B55-46EF-8E7B-FC6767E2E531}">
      <dgm:prSet/>
      <dgm:spPr/>
      <dgm:t>
        <a:bodyPr/>
        <a:lstStyle/>
        <a:p>
          <a:endParaRPr lang="en-US"/>
        </a:p>
      </dgm:t>
    </dgm:pt>
    <dgm:pt modelId="{544E6939-6BB1-4B3F-9813-E4EBAF831730}">
      <dgm:prSet phldrT="[Text]"/>
      <dgm:spPr/>
      <dgm:t>
        <a:bodyPr/>
        <a:lstStyle/>
        <a:p>
          <a:r>
            <a:rPr lang="en-US" b="1" dirty="0" smtClean="0"/>
            <a:t>Install R-studio 0.99</a:t>
          </a:r>
          <a:endParaRPr lang="en-US" b="1" dirty="0"/>
        </a:p>
      </dgm:t>
    </dgm:pt>
    <dgm:pt modelId="{636CAE40-284E-4EAC-AB6B-1BE9AA4AC43D}" type="parTrans" cxnId="{FC2EDCA6-2813-4836-82AE-C5C7BC1DE23E}">
      <dgm:prSet/>
      <dgm:spPr/>
      <dgm:t>
        <a:bodyPr/>
        <a:lstStyle/>
        <a:p>
          <a:endParaRPr lang="en-US"/>
        </a:p>
      </dgm:t>
    </dgm:pt>
    <dgm:pt modelId="{27E07114-5E21-42C8-A207-23ED10A5F9E5}" type="sibTrans" cxnId="{FC2EDCA6-2813-4836-82AE-C5C7BC1DE23E}">
      <dgm:prSet/>
      <dgm:spPr/>
      <dgm:t>
        <a:bodyPr/>
        <a:lstStyle/>
        <a:p>
          <a:endParaRPr lang="en-US"/>
        </a:p>
      </dgm:t>
    </dgm:pt>
    <dgm:pt modelId="{C30712B3-E8A0-4334-A8EC-E291A97FECFE}">
      <dgm:prSet phldrT="[Text]"/>
      <dgm:spPr/>
      <dgm:t>
        <a:bodyPr/>
        <a:lstStyle/>
        <a:p>
          <a:r>
            <a:rPr lang="en-US" b="1" dirty="0" smtClean="0"/>
            <a:t>Download Course Materials</a:t>
          </a:r>
          <a:endParaRPr lang="en-US" b="1" dirty="0"/>
        </a:p>
      </dgm:t>
    </dgm:pt>
    <dgm:pt modelId="{98AC38D0-E160-4681-B23C-61C5574E2331}" type="parTrans" cxnId="{09723635-2BDE-47BC-A37C-EB59A9F05E95}">
      <dgm:prSet/>
      <dgm:spPr/>
      <dgm:t>
        <a:bodyPr/>
        <a:lstStyle/>
        <a:p>
          <a:endParaRPr lang="en-US"/>
        </a:p>
      </dgm:t>
    </dgm:pt>
    <dgm:pt modelId="{C375995C-FB6D-422D-A664-08F037A1ABC2}" type="sibTrans" cxnId="{09723635-2BDE-47BC-A37C-EB59A9F05E95}">
      <dgm:prSet/>
      <dgm:spPr/>
      <dgm:t>
        <a:bodyPr/>
        <a:lstStyle/>
        <a:p>
          <a:endParaRPr lang="en-US"/>
        </a:p>
      </dgm:t>
    </dgm:pt>
    <dgm:pt modelId="{9E838314-200F-474D-B256-9AD62046C354}" type="pres">
      <dgm:prSet presAssocID="{6A8E3855-63B6-48AF-9552-7AECA82095B6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459834-D4E6-43CE-951E-84ECE1B56873}" type="pres">
      <dgm:prSet presAssocID="{AC7E58CA-4FBB-4D69-8793-2C12BEDB978E}" presName="chaos" presStyleCnt="0"/>
      <dgm:spPr/>
    </dgm:pt>
    <dgm:pt modelId="{4BCA7FEF-0130-413D-BC96-AED0CDDBB716}" type="pres">
      <dgm:prSet presAssocID="{AC7E58CA-4FBB-4D69-8793-2C12BEDB978E}" presName="parTx1" presStyleLbl="revTx" presStyleIdx="0" presStyleCnt="2"/>
      <dgm:spPr/>
      <dgm:t>
        <a:bodyPr/>
        <a:lstStyle/>
        <a:p>
          <a:endParaRPr lang="en-US"/>
        </a:p>
      </dgm:t>
    </dgm:pt>
    <dgm:pt modelId="{69A77165-1F60-4875-A800-E84FE8D95605}" type="pres">
      <dgm:prSet presAssocID="{AC7E58CA-4FBB-4D69-8793-2C12BEDB978E}" presName="c1" presStyleLbl="node1" presStyleIdx="0" presStyleCnt="19"/>
      <dgm:spPr/>
    </dgm:pt>
    <dgm:pt modelId="{3895A8D8-776F-4283-9191-4F16BDE587DF}" type="pres">
      <dgm:prSet presAssocID="{AC7E58CA-4FBB-4D69-8793-2C12BEDB978E}" presName="c2" presStyleLbl="node1" presStyleIdx="1" presStyleCnt="19"/>
      <dgm:spPr/>
    </dgm:pt>
    <dgm:pt modelId="{3B402DF2-ABAC-4FC9-A0BC-1257043175FE}" type="pres">
      <dgm:prSet presAssocID="{AC7E58CA-4FBB-4D69-8793-2C12BEDB978E}" presName="c3" presStyleLbl="node1" presStyleIdx="2" presStyleCnt="19"/>
      <dgm:spPr/>
    </dgm:pt>
    <dgm:pt modelId="{570EFC0E-25AD-40A9-AFF8-780BA2D123E5}" type="pres">
      <dgm:prSet presAssocID="{AC7E58CA-4FBB-4D69-8793-2C12BEDB978E}" presName="c4" presStyleLbl="node1" presStyleIdx="3" presStyleCnt="19"/>
      <dgm:spPr/>
    </dgm:pt>
    <dgm:pt modelId="{A1FBB1C5-2FE6-4FB1-8D3B-F562345D3C34}" type="pres">
      <dgm:prSet presAssocID="{AC7E58CA-4FBB-4D69-8793-2C12BEDB978E}" presName="c5" presStyleLbl="node1" presStyleIdx="4" presStyleCnt="19"/>
      <dgm:spPr/>
    </dgm:pt>
    <dgm:pt modelId="{8B810471-7E53-4EF2-B46F-595B6220E17C}" type="pres">
      <dgm:prSet presAssocID="{AC7E58CA-4FBB-4D69-8793-2C12BEDB978E}" presName="c6" presStyleLbl="node1" presStyleIdx="5" presStyleCnt="19"/>
      <dgm:spPr/>
    </dgm:pt>
    <dgm:pt modelId="{B5B94B42-BE6D-4400-A078-CF44837B64D1}" type="pres">
      <dgm:prSet presAssocID="{AC7E58CA-4FBB-4D69-8793-2C12BEDB978E}" presName="c7" presStyleLbl="node1" presStyleIdx="6" presStyleCnt="19"/>
      <dgm:spPr/>
    </dgm:pt>
    <dgm:pt modelId="{3363FF22-3A3C-4870-8E9D-F5422BB15FD9}" type="pres">
      <dgm:prSet presAssocID="{AC7E58CA-4FBB-4D69-8793-2C12BEDB978E}" presName="c8" presStyleLbl="node1" presStyleIdx="7" presStyleCnt="19"/>
      <dgm:spPr/>
    </dgm:pt>
    <dgm:pt modelId="{9FE18C9C-9B86-4E6B-82C1-DA2B96160F2C}" type="pres">
      <dgm:prSet presAssocID="{AC7E58CA-4FBB-4D69-8793-2C12BEDB978E}" presName="c9" presStyleLbl="node1" presStyleIdx="8" presStyleCnt="19"/>
      <dgm:spPr/>
    </dgm:pt>
    <dgm:pt modelId="{4BFD4303-4719-4974-A9F6-586F59EFBADE}" type="pres">
      <dgm:prSet presAssocID="{AC7E58CA-4FBB-4D69-8793-2C12BEDB978E}" presName="c10" presStyleLbl="node1" presStyleIdx="9" presStyleCnt="19"/>
      <dgm:spPr/>
    </dgm:pt>
    <dgm:pt modelId="{C98DA08C-807E-469E-89AB-979FB04066A0}" type="pres">
      <dgm:prSet presAssocID="{AC7E58CA-4FBB-4D69-8793-2C12BEDB978E}" presName="c11" presStyleLbl="node1" presStyleIdx="10" presStyleCnt="19"/>
      <dgm:spPr/>
    </dgm:pt>
    <dgm:pt modelId="{77E1B7E2-5FFE-44EF-A535-71C2C0C836DB}" type="pres">
      <dgm:prSet presAssocID="{AC7E58CA-4FBB-4D69-8793-2C12BEDB978E}" presName="c12" presStyleLbl="node1" presStyleIdx="11" presStyleCnt="19"/>
      <dgm:spPr/>
    </dgm:pt>
    <dgm:pt modelId="{53CDCF91-481F-4A6C-BBEB-6A98FC0D4170}" type="pres">
      <dgm:prSet presAssocID="{AC7E58CA-4FBB-4D69-8793-2C12BEDB978E}" presName="c13" presStyleLbl="node1" presStyleIdx="12" presStyleCnt="19"/>
      <dgm:spPr/>
    </dgm:pt>
    <dgm:pt modelId="{DF93051F-2DD5-472D-BC76-90B12B732121}" type="pres">
      <dgm:prSet presAssocID="{AC7E58CA-4FBB-4D69-8793-2C12BEDB978E}" presName="c14" presStyleLbl="node1" presStyleIdx="13" presStyleCnt="19"/>
      <dgm:spPr/>
    </dgm:pt>
    <dgm:pt modelId="{1416B91D-A436-4F13-9D7B-C78A010D10B8}" type="pres">
      <dgm:prSet presAssocID="{AC7E58CA-4FBB-4D69-8793-2C12BEDB978E}" presName="c15" presStyleLbl="node1" presStyleIdx="14" presStyleCnt="19"/>
      <dgm:spPr/>
    </dgm:pt>
    <dgm:pt modelId="{226BCF82-FCAD-4189-918F-25C1FED44984}" type="pres">
      <dgm:prSet presAssocID="{AC7E58CA-4FBB-4D69-8793-2C12BEDB978E}" presName="c16" presStyleLbl="node1" presStyleIdx="15" presStyleCnt="19"/>
      <dgm:spPr/>
    </dgm:pt>
    <dgm:pt modelId="{E020718D-7E4F-485C-B687-DB81B5DB72AE}" type="pres">
      <dgm:prSet presAssocID="{AC7E58CA-4FBB-4D69-8793-2C12BEDB978E}" presName="c17" presStyleLbl="node1" presStyleIdx="16" presStyleCnt="19"/>
      <dgm:spPr/>
    </dgm:pt>
    <dgm:pt modelId="{94425D9C-4FDF-48EB-A5F8-4029419A91F9}" type="pres">
      <dgm:prSet presAssocID="{AC7E58CA-4FBB-4D69-8793-2C12BEDB978E}" presName="c18" presStyleLbl="node1" presStyleIdx="17" presStyleCnt="19"/>
      <dgm:spPr/>
    </dgm:pt>
    <dgm:pt modelId="{B2178319-159B-4D8E-81D1-6CBC2E80E701}" type="pres">
      <dgm:prSet presAssocID="{86E1E580-D76B-48D7-BAF8-0813F7C4D969}" presName="chevronComposite1" presStyleCnt="0"/>
      <dgm:spPr/>
    </dgm:pt>
    <dgm:pt modelId="{85093A6A-C3C6-4288-8800-5143A9A5B3EB}" type="pres">
      <dgm:prSet presAssocID="{86E1E580-D76B-48D7-BAF8-0813F7C4D969}" presName="chevron1" presStyleLbl="sibTrans2D1" presStyleIdx="0" presStyleCnt="2"/>
      <dgm:spPr/>
    </dgm:pt>
    <dgm:pt modelId="{E420A0E0-5262-4ED1-B59C-9A0323968A47}" type="pres">
      <dgm:prSet presAssocID="{86E1E580-D76B-48D7-BAF8-0813F7C4D969}" presName="spChevron1" presStyleCnt="0"/>
      <dgm:spPr/>
    </dgm:pt>
    <dgm:pt modelId="{2D577AF1-8AC6-46F8-A7DE-1DB70ED7588C}" type="pres">
      <dgm:prSet presAssocID="{544E6939-6BB1-4B3F-9813-E4EBAF831730}" presName="middle" presStyleCnt="0"/>
      <dgm:spPr/>
    </dgm:pt>
    <dgm:pt modelId="{29474302-FEF8-4C79-80D4-81057774CF24}" type="pres">
      <dgm:prSet presAssocID="{544E6939-6BB1-4B3F-9813-E4EBAF831730}" presName="parTxMid" presStyleLbl="revTx" presStyleIdx="1" presStyleCnt="2"/>
      <dgm:spPr/>
      <dgm:t>
        <a:bodyPr/>
        <a:lstStyle/>
        <a:p>
          <a:endParaRPr lang="en-US"/>
        </a:p>
      </dgm:t>
    </dgm:pt>
    <dgm:pt modelId="{9B4DF368-9B85-4978-925C-811B59F1976C}" type="pres">
      <dgm:prSet presAssocID="{544E6939-6BB1-4B3F-9813-E4EBAF831730}" presName="spMid" presStyleCnt="0"/>
      <dgm:spPr/>
    </dgm:pt>
    <dgm:pt modelId="{7BB752C1-D7A0-4B6A-BEA1-CBEC43A169E0}" type="pres">
      <dgm:prSet presAssocID="{27E07114-5E21-42C8-A207-23ED10A5F9E5}" presName="chevronComposite1" presStyleCnt="0"/>
      <dgm:spPr/>
    </dgm:pt>
    <dgm:pt modelId="{4BCD2759-5180-4235-92A6-72948AEAA4A8}" type="pres">
      <dgm:prSet presAssocID="{27E07114-5E21-42C8-A207-23ED10A5F9E5}" presName="chevron1" presStyleLbl="sibTrans2D1" presStyleIdx="1" presStyleCnt="2"/>
      <dgm:spPr/>
    </dgm:pt>
    <dgm:pt modelId="{75B91F40-490B-4B94-9F0C-1106A775CC13}" type="pres">
      <dgm:prSet presAssocID="{27E07114-5E21-42C8-A207-23ED10A5F9E5}" presName="spChevron1" presStyleCnt="0"/>
      <dgm:spPr/>
    </dgm:pt>
    <dgm:pt modelId="{B5E3F3B9-BF40-4C0C-A506-4237A0335D21}" type="pres">
      <dgm:prSet presAssocID="{C30712B3-E8A0-4334-A8EC-E291A97FECFE}" presName="last" presStyleCnt="0"/>
      <dgm:spPr/>
    </dgm:pt>
    <dgm:pt modelId="{769038E3-EF5D-40FD-9AE6-CD458CEB0048}" type="pres">
      <dgm:prSet presAssocID="{C30712B3-E8A0-4334-A8EC-E291A97FECFE}" presName="circleTx" presStyleLbl="node1" presStyleIdx="18" presStyleCnt="19"/>
      <dgm:spPr/>
      <dgm:t>
        <a:bodyPr/>
        <a:lstStyle/>
        <a:p>
          <a:endParaRPr lang="en-US"/>
        </a:p>
      </dgm:t>
    </dgm:pt>
    <dgm:pt modelId="{7C0DEF86-BC4A-4DA9-9284-8D3AB6AEEAB4}" type="pres">
      <dgm:prSet presAssocID="{C30712B3-E8A0-4334-A8EC-E291A97FECFE}" presName="spN" presStyleCnt="0"/>
      <dgm:spPr/>
    </dgm:pt>
  </dgm:ptLst>
  <dgm:cxnLst>
    <dgm:cxn modelId="{FC2EDCA6-2813-4836-82AE-C5C7BC1DE23E}" srcId="{6A8E3855-63B6-48AF-9552-7AECA82095B6}" destId="{544E6939-6BB1-4B3F-9813-E4EBAF831730}" srcOrd="1" destOrd="0" parTransId="{636CAE40-284E-4EAC-AB6B-1BE9AA4AC43D}" sibTransId="{27E07114-5E21-42C8-A207-23ED10A5F9E5}"/>
    <dgm:cxn modelId="{29B93153-8A0E-4005-BCE3-18634F24C623}" type="presOf" srcId="{6A8E3855-63B6-48AF-9552-7AECA82095B6}" destId="{9E838314-200F-474D-B256-9AD62046C354}" srcOrd="0" destOrd="0" presId="urn:microsoft.com/office/officeart/2009/3/layout/RandomtoResultProcess"/>
    <dgm:cxn modelId="{F592B7FB-7B55-46EF-8E7B-FC6767E2E531}" srcId="{6A8E3855-63B6-48AF-9552-7AECA82095B6}" destId="{AC7E58CA-4FBB-4D69-8793-2C12BEDB978E}" srcOrd="0" destOrd="0" parTransId="{D52FBD5F-71D6-4627-A876-872F0C8B2D57}" sibTransId="{86E1E580-D76B-48D7-BAF8-0813F7C4D969}"/>
    <dgm:cxn modelId="{BE792B71-7271-43D7-8149-6625F59E8846}" type="presOf" srcId="{544E6939-6BB1-4B3F-9813-E4EBAF831730}" destId="{29474302-FEF8-4C79-80D4-81057774CF24}" srcOrd="0" destOrd="0" presId="urn:microsoft.com/office/officeart/2009/3/layout/RandomtoResultProcess"/>
    <dgm:cxn modelId="{09723635-2BDE-47BC-A37C-EB59A9F05E95}" srcId="{6A8E3855-63B6-48AF-9552-7AECA82095B6}" destId="{C30712B3-E8A0-4334-A8EC-E291A97FECFE}" srcOrd="2" destOrd="0" parTransId="{98AC38D0-E160-4681-B23C-61C5574E2331}" sibTransId="{C375995C-FB6D-422D-A664-08F037A1ABC2}"/>
    <dgm:cxn modelId="{C2EC7EC9-4CAA-4779-98FF-7674FEADD207}" type="presOf" srcId="{C30712B3-E8A0-4334-A8EC-E291A97FECFE}" destId="{769038E3-EF5D-40FD-9AE6-CD458CEB0048}" srcOrd="0" destOrd="0" presId="urn:microsoft.com/office/officeart/2009/3/layout/RandomtoResultProcess"/>
    <dgm:cxn modelId="{F6A18D8D-B01A-4BA8-A86D-EAEF49149C87}" type="presOf" srcId="{AC7E58CA-4FBB-4D69-8793-2C12BEDB978E}" destId="{4BCA7FEF-0130-413D-BC96-AED0CDDBB716}" srcOrd="0" destOrd="0" presId="urn:microsoft.com/office/officeart/2009/3/layout/RandomtoResultProcess"/>
    <dgm:cxn modelId="{178C0417-A3E5-4E3D-A141-E9DF4F064914}" type="presParOf" srcId="{9E838314-200F-474D-B256-9AD62046C354}" destId="{4C459834-D4E6-43CE-951E-84ECE1B56873}" srcOrd="0" destOrd="0" presId="urn:microsoft.com/office/officeart/2009/3/layout/RandomtoResultProcess"/>
    <dgm:cxn modelId="{99DBBB8A-3F99-44B4-86D5-36C9ED63F0CF}" type="presParOf" srcId="{4C459834-D4E6-43CE-951E-84ECE1B56873}" destId="{4BCA7FEF-0130-413D-BC96-AED0CDDBB716}" srcOrd="0" destOrd="0" presId="urn:microsoft.com/office/officeart/2009/3/layout/RandomtoResultProcess"/>
    <dgm:cxn modelId="{1412798A-A56F-46B6-B2B7-990FD4D5BBEC}" type="presParOf" srcId="{4C459834-D4E6-43CE-951E-84ECE1B56873}" destId="{69A77165-1F60-4875-A800-E84FE8D95605}" srcOrd="1" destOrd="0" presId="urn:microsoft.com/office/officeart/2009/3/layout/RandomtoResultProcess"/>
    <dgm:cxn modelId="{1673CBA1-DBD6-4ECE-A9C7-FB8BBEC86823}" type="presParOf" srcId="{4C459834-D4E6-43CE-951E-84ECE1B56873}" destId="{3895A8D8-776F-4283-9191-4F16BDE587DF}" srcOrd="2" destOrd="0" presId="urn:microsoft.com/office/officeart/2009/3/layout/RandomtoResultProcess"/>
    <dgm:cxn modelId="{683C0F32-84F8-4CBE-A7F1-CE3A4944DDAE}" type="presParOf" srcId="{4C459834-D4E6-43CE-951E-84ECE1B56873}" destId="{3B402DF2-ABAC-4FC9-A0BC-1257043175FE}" srcOrd="3" destOrd="0" presId="urn:microsoft.com/office/officeart/2009/3/layout/RandomtoResultProcess"/>
    <dgm:cxn modelId="{EFFFBEFE-371D-4E33-ACF8-507FA81C60B2}" type="presParOf" srcId="{4C459834-D4E6-43CE-951E-84ECE1B56873}" destId="{570EFC0E-25AD-40A9-AFF8-780BA2D123E5}" srcOrd="4" destOrd="0" presId="urn:microsoft.com/office/officeart/2009/3/layout/RandomtoResultProcess"/>
    <dgm:cxn modelId="{56056478-36ED-4DCD-9F74-07A10B317E14}" type="presParOf" srcId="{4C459834-D4E6-43CE-951E-84ECE1B56873}" destId="{A1FBB1C5-2FE6-4FB1-8D3B-F562345D3C34}" srcOrd="5" destOrd="0" presId="urn:microsoft.com/office/officeart/2009/3/layout/RandomtoResultProcess"/>
    <dgm:cxn modelId="{34091133-9306-45BA-B247-FF3E9916E618}" type="presParOf" srcId="{4C459834-D4E6-43CE-951E-84ECE1B56873}" destId="{8B810471-7E53-4EF2-B46F-595B6220E17C}" srcOrd="6" destOrd="0" presId="urn:microsoft.com/office/officeart/2009/3/layout/RandomtoResultProcess"/>
    <dgm:cxn modelId="{D5B8DDB6-A3C7-4923-8D1B-305D75811353}" type="presParOf" srcId="{4C459834-D4E6-43CE-951E-84ECE1B56873}" destId="{B5B94B42-BE6D-4400-A078-CF44837B64D1}" srcOrd="7" destOrd="0" presId="urn:microsoft.com/office/officeart/2009/3/layout/RandomtoResultProcess"/>
    <dgm:cxn modelId="{BC71D951-BCF4-427D-9CB0-23157F6A3F05}" type="presParOf" srcId="{4C459834-D4E6-43CE-951E-84ECE1B56873}" destId="{3363FF22-3A3C-4870-8E9D-F5422BB15FD9}" srcOrd="8" destOrd="0" presId="urn:microsoft.com/office/officeart/2009/3/layout/RandomtoResultProcess"/>
    <dgm:cxn modelId="{C5E013F5-5972-4F16-9F55-04FC4C31D2E2}" type="presParOf" srcId="{4C459834-D4E6-43CE-951E-84ECE1B56873}" destId="{9FE18C9C-9B86-4E6B-82C1-DA2B96160F2C}" srcOrd="9" destOrd="0" presId="urn:microsoft.com/office/officeart/2009/3/layout/RandomtoResultProcess"/>
    <dgm:cxn modelId="{FE132E57-2A2B-4E3D-9D5A-F39609BB9744}" type="presParOf" srcId="{4C459834-D4E6-43CE-951E-84ECE1B56873}" destId="{4BFD4303-4719-4974-A9F6-586F59EFBADE}" srcOrd="10" destOrd="0" presId="urn:microsoft.com/office/officeart/2009/3/layout/RandomtoResultProcess"/>
    <dgm:cxn modelId="{0BEB6565-22FB-4715-8D96-2395526E91A2}" type="presParOf" srcId="{4C459834-D4E6-43CE-951E-84ECE1B56873}" destId="{C98DA08C-807E-469E-89AB-979FB04066A0}" srcOrd="11" destOrd="0" presId="urn:microsoft.com/office/officeart/2009/3/layout/RandomtoResultProcess"/>
    <dgm:cxn modelId="{0ACE0EAB-976B-4152-9868-AF722E26DB6E}" type="presParOf" srcId="{4C459834-D4E6-43CE-951E-84ECE1B56873}" destId="{77E1B7E2-5FFE-44EF-A535-71C2C0C836DB}" srcOrd="12" destOrd="0" presId="urn:microsoft.com/office/officeart/2009/3/layout/RandomtoResultProcess"/>
    <dgm:cxn modelId="{93005E5E-D7D5-439C-B786-8073926D6824}" type="presParOf" srcId="{4C459834-D4E6-43CE-951E-84ECE1B56873}" destId="{53CDCF91-481F-4A6C-BBEB-6A98FC0D4170}" srcOrd="13" destOrd="0" presId="urn:microsoft.com/office/officeart/2009/3/layout/RandomtoResultProcess"/>
    <dgm:cxn modelId="{3025803E-A18A-493A-A846-98983895821D}" type="presParOf" srcId="{4C459834-D4E6-43CE-951E-84ECE1B56873}" destId="{DF93051F-2DD5-472D-BC76-90B12B732121}" srcOrd="14" destOrd="0" presId="urn:microsoft.com/office/officeart/2009/3/layout/RandomtoResultProcess"/>
    <dgm:cxn modelId="{48D1D79D-78A8-47A2-BD32-4B8A1D4E7F2C}" type="presParOf" srcId="{4C459834-D4E6-43CE-951E-84ECE1B56873}" destId="{1416B91D-A436-4F13-9D7B-C78A010D10B8}" srcOrd="15" destOrd="0" presId="urn:microsoft.com/office/officeart/2009/3/layout/RandomtoResultProcess"/>
    <dgm:cxn modelId="{DEDBB908-7BD1-422A-9320-EF1FE033280C}" type="presParOf" srcId="{4C459834-D4E6-43CE-951E-84ECE1B56873}" destId="{226BCF82-FCAD-4189-918F-25C1FED44984}" srcOrd="16" destOrd="0" presId="urn:microsoft.com/office/officeart/2009/3/layout/RandomtoResultProcess"/>
    <dgm:cxn modelId="{3A6F72DA-8884-419A-A109-1A537F7F76C3}" type="presParOf" srcId="{4C459834-D4E6-43CE-951E-84ECE1B56873}" destId="{E020718D-7E4F-485C-B687-DB81B5DB72AE}" srcOrd="17" destOrd="0" presId="urn:microsoft.com/office/officeart/2009/3/layout/RandomtoResultProcess"/>
    <dgm:cxn modelId="{589C474B-2E68-4BEC-94CD-DB727A5CF6B2}" type="presParOf" srcId="{4C459834-D4E6-43CE-951E-84ECE1B56873}" destId="{94425D9C-4FDF-48EB-A5F8-4029419A91F9}" srcOrd="18" destOrd="0" presId="urn:microsoft.com/office/officeart/2009/3/layout/RandomtoResultProcess"/>
    <dgm:cxn modelId="{2B8EBAEF-7F79-447D-96DA-140B59CAC65D}" type="presParOf" srcId="{9E838314-200F-474D-B256-9AD62046C354}" destId="{B2178319-159B-4D8E-81D1-6CBC2E80E701}" srcOrd="1" destOrd="0" presId="urn:microsoft.com/office/officeart/2009/3/layout/RandomtoResultProcess"/>
    <dgm:cxn modelId="{75E4204F-E840-46D2-BEB5-B30A7F4EDCC6}" type="presParOf" srcId="{B2178319-159B-4D8E-81D1-6CBC2E80E701}" destId="{85093A6A-C3C6-4288-8800-5143A9A5B3EB}" srcOrd="0" destOrd="0" presId="urn:microsoft.com/office/officeart/2009/3/layout/RandomtoResultProcess"/>
    <dgm:cxn modelId="{6EAB17DC-5892-46F3-9D02-17E774E431D7}" type="presParOf" srcId="{B2178319-159B-4D8E-81D1-6CBC2E80E701}" destId="{E420A0E0-5262-4ED1-B59C-9A0323968A47}" srcOrd="1" destOrd="0" presId="urn:microsoft.com/office/officeart/2009/3/layout/RandomtoResultProcess"/>
    <dgm:cxn modelId="{4927614F-C465-4190-84B4-228265BBA130}" type="presParOf" srcId="{9E838314-200F-474D-B256-9AD62046C354}" destId="{2D577AF1-8AC6-46F8-A7DE-1DB70ED7588C}" srcOrd="2" destOrd="0" presId="urn:microsoft.com/office/officeart/2009/3/layout/RandomtoResultProcess"/>
    <dgm:cxn modelId="{E3DAD632-995E-41BB-B568-C0105F1DD11C}" type="presParOf" srcId="{2D577AF1-8AC6-46F8-A7DE-1DB70ED7588C}" destId="{29474302-FEF8-4C79-80D4-81057774CF24}" srcOrd="0" destOrd="0" presId="urn:microsoft.com/office/officeart/2009/3/layout/RandomtoResultProcess"/>
    <dgm:cxn modelId="{990C6EC6-8AB9-48C6-AEED-265EB63D583E}" type="presParOf" srcId="{2D577AF1-8AC6-46F8-A7DE-1DB70ED7588C}" destId="{9B4DF368-9B85-4978-925C-811B59F1976C}" srcOrd="1" destOrd="0" presId="urn:microsoft.com/office/officeart/2009/3/layout/RandomtoResultProcess"/>
    <dgm:cxn modelId="{09F434B7-124F-40D8-B0B0-55B120718C34}" type="presParOf" srcId="{9E838314-200F-474D-B256-9AD62046C354}" destId="{7BB752C1-D7A0-4B6A-BEA1-CBEC43A169E0}" srcOrd="3" destOrd="0" presId="urn:microsoft.com/office/officeart/2009/3/layout/RandomtoResultProcess"/>
    <dgm:cxn modelId="{BEDA2DFF-6FFF-4393-B00A-0E7F8A8ED22D}" type="presParOf" srcId="{7BB752C1-D7A0-4B6A-BEA1-CBEC43A169E0}" destId="{4BCD2759-5180-4235-92A6-72948AEAA4A8}" srcOrd="0" destOrd="0" presId="urn:microsoft.com/office/officeart/2009/3/layout/RandomtoResultProcess"/>
    <dgm:cxn modelId="{054589BB-8F71-4B6C-835B-E224B78D0588}" type="presParOf" srcId="{7BB752C1-D7A0-4B6A-BEA1-CBEC43A169E0}" destId="{75B91F40-490B-4B94-9F0C-1106A775CC13}" srcOrd="1" destOrd="0" presId="urn:microsoft.com/office/officeart/2009/3/layout/RandomtoResultProcess"/>
    <dgm:cxn modelId="{E2B4063C-829A-4D96-9B76-A2A3C70EBB49}" type="presParOf" srcId="{9E838314-200F-474D-B256-9AD62046C354}" destId="{B5E3F3B9-BF40-4C0C-A506-4237A0335D21}" srcOrd="4" destOrd="0" presId="urn:microsoft.com/office/officeart/2009/3/layout/RandomtoResultProcess"/>
    <dgm:cxn modelId="{62E9AF9C-3BEB-483C-A6BE-9D65110D1884}" type="presParOf" srcId="{B5E3F3B9-BF40-4C0C-A506-4237A0335D21}" destId="{769038E3-EF5D-40FD-9AE6-CD458CEB0048}" srcOrd="0" destOrd="0" presId="urn:microsoft.com/office/officeart/2009/3/layout/RandomtoResultProcess"/>
    <dgm:cxn modelId="{8FDBAD33-5359-4AAD-83FF-AB14DD3FFEEE}" type="presParOf" srcId="{B5E3F3B9-BF40-4C0C-A506-4237A0335D21}" destId="{7C0DEF86-BC4A-4DA9-9284-8D3AB6AEEAB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A7FEF-0130-413D-BC96-AED0CDDBB716}">
      <dsp:nvSpPr>
        <dsp:cNvPr id="0" name=""/>
        <dsp:cNvSpPr/>
      </dsp:nvSpPr>
      <dsp:spPr>
        <a:xfrm>
          <a:off x="157540" y="1707682"/>
          <a:ext cx="2316554" cy="76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Install R 3.2.4</a:t>
          </a:r>
          <a:endParaRPr lang="en-US" sz="2200" b="1" kern="1200" dirty="0"/>
        </a:p>
      </dsp:txBody>
      <dsp:txXfrm>
        <a:off x="157540" y="1707682"/>
        <a:ext cx="2316554" cy="763409"/>
      </dsp:txXfrm>
    </dsp:sp>
    <dsp:sp modelId="{69A77165-1F60-4875-A800-E84FE8D95605}">
      <dsp:nvSpPr>
        <dsp:cNvPr id="0" name=""/>
        <dsp:cNvSpPr/>
      </dsp:nvSpPr>
      <dsp:spPr>
        <a:xfrm>
          <a:off x="154908" y="1475500"/>
          <a:ext cx="184271" cy="184271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A8D8-776F-4283-9191-4F16BDE587DF}">
      <dsp:nvSpPr>
        <dsp:cNvPr id="0" name=""/>
        <dsp:cNvSpPr/>
      </dsp:nvSpPr>
      <dsp:spPr>
        <a:xfrm>
          <a:off x="283898" y="1217520"/>
          <a:ext cx="184271" cy="184271"/>
        </a:xfrm>
        <a:prstGeom prst="ellipse">
          <a:avLst/>
        </a:prstGeom>
        <a:solidFill>
          <a:schemeClr val="accent6">
            <a:shade val="50000"/>
            <a:hueOff val="26290"/>
            <a:satOff val="-3963"/>
            <a:lumOff val="55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02DF2-ABAC-4FC9-A0BC-1257043175FE}">
      <dsp:nvSpPr>
        <dsp:cNvPr id="0" name=""/>
        <dsp:cNvSpPr/>
      </dsp:nvSpPr>
      <dsp:spPr>
        <a:xfrm>
          <a:off x="593474" y="1269116"/>
          <a:ext cx="289569" cy="289569"/>
        </a:xfrm>
        <a:prstGeom prst="ellipse">
          <a:avLst/>
        </a:prstGeom>
        <a:solidFill>
          <a:schemeClr val="accent6">
            <a:shade val="50000"/>
            <a:hueOff val="52579"/>
            <a:satOff val="-7926"/>
            <a:lumOff val="110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EFC0E-25AD-40A9-AFF8-780BA2D123E5}">
      <dsp:nvSpPr>
        <dsp:cNvPr id="0" name=""/>
        <dsp:cNvSpPr/>
      </dsp:nvSpPr>
      <dsp:spPr>
        <a:xfrm>
          <a:off x="851454" y="985338"/>
          <a:ext cx="184271" cy="184271"/>
        </a:xfrm>
        <a:prstGeom prst="ellipse">
          <a:avLst/>
        </a:prstGeom>
        <a:solidFill>
          <a:schemeClr val="accent6">
            <a:shade val="50000"/>
            <a:hueOff val="78869"/>
            <a:satOff val="-11889"/>
            <a:lumOff val="165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BB1C5-2FE6-4FB1-8D3B-F562345D3C34}">
      <dsp:nvSpPr>
        <dsp:cNvPr id="0" name=""/>
        <dsp:cNvSpPr/>
      </dsp:nvSpPr>
      <dsp:spPr>
        <a:xfrm>
          <a:off x="1186827" y="882146"/>
          <a:ext cx="184271" cy="184271"/>
        </a:xfrm>
        <a:prstGeom prst="ellipse">
          <a:avLst/>
        </a:prstGeom>
        <a:solidFill>
          <a:schemeClr val="accent6">
            <a:shade val="50000"/>
            <a:hueOff val="105159"/>
            <a:satOff val="-15853"/>
            <a:lumOff val="22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10471-7E53-4EF2-B46F-595B6220E17C}">
      <dsp:nvSpPr>
        <dsp:cNvPr id="0" name=""/>
        <dsp:cNvSpPr/>
      </dsp:nvSpPr>
      <dsp:spPr>
        <a:xfrm>
          <a:off x="1599595" y="1062732"/>
          <a:ext cx="184271" cy="184271"/>
        </a:xfrm>
        <a:prstGeom prst="ellipse">
          <a:avLst/>
        </a:prstGeom>
        <a:solidFill>
          <a:schemeClr val="accent6">
            <a:shade val="50000"/>
            <a:hueOff val="131449"/>
            <a:satOff val="-19816"/>
            <a:lumOff val="27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94B42-BE6D-4400-A078-CF44837B64D1}">
      <dsp:nvSpPr>
        <dsp:cNvPr id="0" name=""/>
        <dsp:cNvSpPr/>
      </dsp:nvSpPr>
      <dsp:spPr>
        <a:xfrm>
          <a:off x="1857575" y="1191722"/>
          <a:ext cx="289569" cy="289569"/>
        </a:xfrm>
        <a:prstGeom prst="ellipse">
          <a:avLst/>
        </a:prstGeom>
        <a:solidFill>
          <a:schemeClr val="accent6">
            <a:shade val="50000"/>
            <a:hueOff val="157738"/>
            <a:satOff val="-23779"/>
            <a:lumOff val="330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3FF22-3A3C-4870-8E9D-F5422BB15FD9}">
      <dsp:nvSpPr>
        <dsp:cNvPr id="0" name=""/>
        <dsp:cNvSpPr/>
      </dsp:nvSpPr>
      <dsp:spPr>
        <a:xfrm>
          <a:off x="2218747" y="1475500"/>
          <a:ext cx="184271" cy="184271"/>
        </a:xfrm>
        <a:prstGeom prst="ellipse">
          <a:avLst/>
        </a:prstGeom>
        <a:solidFill>
          <a:schemeClr val="accent6">
            <a:shade val="50000"/>
            <a:hueOff val="184028"/>
            <a:satOff val="-27742"/>
            <a:lumOff val="385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18C9C-9B86-4E6B-82C1-DA2B96160F2C}">
      <dsp:nvSpPr>
        <dsp:cNvPr id="0" name=""/>
        <dsp:cNvSpPr/>
      </dsp:nvSpPr>
      <dsp:spPr>
        <a:xfrm>
          <a:off x="2373535" y="1759278"/>
          <a:ext cx="184271" cy="184271"/>
        </a:xfrm>
        <a:prstGeom prst="ellipse">
          <a:avLst/>
        </a:prstGeom>
        <a:solidFill>
          <a:schemeClr val="accent6">
            <a:shade val="50000"/>
            <a:hueOff val="210318"/>
            <a:satOff val="-31705"/>
            <a:lumOff val="4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D4303-4719-4974-A9F6-586F59EFBADE}">
      <dsp:nvSpPr>
        <dsp:cNvPr id="0" name=""/>
        <dsp:cNvSpPr/>
      </dsp:nvSpPr>
      <dsp:spPr>
        <a:xfrm>
          <a:off x="1032039" y="1217520"/>
          <a:ext cx="473840" cy="473840"/>
        </a:xfrm>
        <a:prstGeom prst="ellipse">
          <a:avLst/>
        </a:prstGeom>
        <a:solidFill>
          <a:schemeClr val="accent6">
            <a:shade val="50000"/>
            <a:hueOff val="236607"/>
            <a:satOff val="-35668"/>
            <a:lumOff val="496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DA08C-807E-469E-89AB-979FB04066A0}">
      <dsp:nvSpPr>
        <dsp:cNvPr id="0" name=""/>
        <dsp:cNvSpPr/>
      </dsp:nvSpPr>
      <dsp:spPr>
        <a:xfrm>
          <a:off x="25918" y="2197844"/>
          <a:ext cx="184271" cy="184271"/>
        </a:xfrm>
        <a:prstGeom prst="ellipse">
          <a:avLst/>
        </a:prstGeom>
        <a:solidFill>
          <a:schemeClr val="accent6">
            <a:shade val="50000"/>
            <a:hueOff val="236607"/>
            <a:satOff val="-35668"/>
            <a:lumOff val="496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1B7E2-5FFE-44EF-A535-71C2C0C836DB}">
      <dsp:nvSpPr>
        <dsp:cNvPr id="0" name=""/>
        <dsp:cNvSpPr/>
      </dsp:nvSpPr>
      <dsp:spPr>
        <a:xfrm>
          <a:off x="180706" y="2430026"/>
          <a:ext cx="289569" cy="289569"/>
        </a:xfrm>
        <a:prstGeom prst="ellipse">
          <a:avLst/>
        </a:prstGeom>
        <a:solidFill>
          <a:schemeClr val="accent6">
            <a:shade val="50000"/>
            <a:hueOff val="210318"/>
            <a:satOff val="-31705"/>
            <a:lumOff val="44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DCF91-481F-4A6C-BBEB-6A98FC0D4170}">
      <dsp:nvSpPr>
        <dsp:cNvPr id="0" name=""/>
        <dsp:cNvSpPr/>
      </dsp:nvSpPr>
      <dsp:spPr>
        <a:xfrm>
          <a:off x="567676" y="2636410"/>
          <a:ext cx="421191" cy="421191"/>
        </a:xfrm>
        <a:prstGeom prst="ellipse">
          <a:avLst/>
        </a:prstGeom>
        <a:solidFill>
          <a:schemeClr val="accent6">
            <a:shade val="50000"/>
            <a:hueOff val="184028"/>
            <a:satOff val="-27742"/>
            <a:lumOff val="385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3051F-2DD5-472D-BC76-90B12B732121}">
      <dsp:nvSpPr>
        <dsp:cNvPr id="0" name=""/>
        <dsp:cNvSpPr/>
      </dsp:nvSpPr>
      <dsp:spPr>
        <a:xfrm>
          <a:off x="1109433" y="2971783"/>
          <a:ext cx="184271" cy="184271"/>
        </a:xfrm>
        <a:prstGeom prst="ellipse">
          <a:avLst/>
        </a:prstGeom>
        <a:solidFill>
          <a:schemeClr val="accent6">
            <a:shade val="50000"/>
            <a:hueOff val="157738"/>
            <a:satOff val="-23779"/>
            <a:lumOff val="330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B91D-A436-4F13-9D7B-C78A010D10B8}">
      <dsp:nvSpPr>
        <dsp:cNvPr id="0" name=""/>
        <dsp:cNvSpPr/>
      </dsp:nvSpPr>
      <dsp:spPr>
        <a:xfrm>
          <a:off x="1212625" y="2636410"/>
          <a:ext cx="289569" cy="289569"/>
        </a:xfrm>
        <a:prstGeom prst="ellipse">
          <a:avLst/>
        </a:prstGeom>
        <a:solidFill>
          <a:schemeClr val="accent6">
            <a:shade val="50000"/>
            <a:hueOff val="131449"/>
            <a:satOff val="-19816"/>
            <a:lumOff val="27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BCF82-FCAD-4189-918F-25C1FED44984}">
      <dsp:nvSpPr>
        <dsp:cNvPr id="0" name=""/>
        <dsp:cNvSpPr/>
      </dsp:nvSpPr>
      <dsp:spPr>
        <a:xfrm>
          <a:off x="1470605" y="2997581"/>
          <a:ext cx="184271" cy="184271"/>
        </a:xfrm>
        <a:prstGeom prst="ellipse">
          <a:avLst/>
        </a:prstGeom>
        <a:solidFill>
          <a:schemeClr val="accent6">
            <a:shade val="50000"/>
            <a:hueOff val="105159"/>
            <a:satOff val="-15853"/>
            <a:lumOff val="22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718D-7E4F-485C-B687-DB81B5DB72AE}">
      <dsp:nvSpPr>
        <dsp:cNvPr id="0" name=""/>
        <dsp:cNvSpPr/>
      </dsp:nvSpPr>
      <dsp:spPr>
        <a:xfrm>
          <a:off x="1702787" y="2584814"/>
          <a:ext cx="421191" cy="421191"/>
        </a:xfrm>
        <a:prstGeom prst="ellipse">
          <a:avLst/>
        </a:prstGeom>
        <a:solidFill>
          <a:schemeClr val="accent6">
            <a:shade val="50000"/>
            <a:hueOff val="78869"/>
            <a:satOff val="-11889"/>
            <a:lumOff val="165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5D9C-4FDF-48EB-A5F8-4029419A91F9}">
      <dsp:nvSpPr>
        <dsp:cNvPr id="0" name=""/>
        <dsp:cNvSpPr/>
      </dsp:nvSpPr>
      <dsp:spPr>
        <a:xfrm>
          <a:off x="2270343" y="2481622"/>
          <a:ext cx="289569" cy="289569"/>
        </a:xfrm>
        <a:prstGeom prst="ellipse">
          <a:avLst/>
        </a:prstGeom>
        <a:solidFill>
          <a:schemeClr val="accent6">
            <a:shade val="50000"/>
            <a:hueOff val="52579"/>
            <a:satOff val="-7926"/>
            <a:lumOff val="110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93A6A-C3C6-4288-8800-5143A9A5B3EB}">
      <dsp:nvSpPr>
        <dsp:cNvPr id="0" name=""/>
        <dsp:cNvSpPr/>
      </dsp:nvSpPr>
      <dsp:spPr>
        <a:xfrm>
          <a:off x="2559912" y="1268687"/>
          <a:ext cx="850423" cy="1623551"/>
        </a:xfrm>
        <a:prstGeom prst="chevron">
          <a:avLst>
            <a:gd name="adj" fmla="val 6231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74302-FEF8-4C79-80D4-81057774CF24}">
      <dsp:nvSpPr>
        <dsp:cNvPr id="0" name=""/>
        <dsp:cNvSpPr/>
      </dsp:nvSpPr>
      <dsp:spPr>
        <a:xfrm>
          <a:off x="3410336" y="1269476"/>
          <a:ext cx="2319337" cy="162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Install R-studio 0.99</a:t>
          </a:r>
          <a:endParaRPr lang="en-US" sz="2200" b="1" kern="1200" dirty="0"/>
        </a:p>
      </dsp:txBody>
      <dsp:txXfrm>
        <a:off x="3410336" y="1269476"/>
        <a:ext cx="2319337" cy="1623536"/>
      </dsp:txXfrm>
    </dsp:sp>
    <dsp:sp modelId="{4BCD2759-5180-4235-92A6-72948AEAA4A8}">
      <dsp:nvSpPr>
        <dsp:cNvPr id="0" name=""/>
        <dsp:cNvSpPr/>
      </dsp:nvSpPr>
      <dsp:spPr>
        <a:xfrm>
          <a:off x="5729674" y="1268687"/>
          <a:ext cx="850423" cy="1623551"/>
        </a:xfrm>
        <a:prstGeom prst="chevron">
          <a:avLst>
            <a:gd name="adj" fmla="val 62310"/>
          </a:avLst>
        </a:prstGeom>
        <a:solidFill>
          <a:schemeClr val="accent6">
            <a:shade val="90000"/>
            <a:hueOff val="254764"/>
            <a:satOff val="-35412"/>
            <a:lumOff val="47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038E3-EF5D-40FD-9AE6-CD458CEB0048}">
      <dsp:nvSpPr>
        <dsp:cNvPr id="0" name=""/>
        <dsp:cNvSpPr/>
      </dsp:nvSpPr>
      <dsp:spPr>
        <a:xfrm>
          <a:off x="6672871" y="1134513"/>
          <a:ext cx="1971436" cy="1971436"/>
        </a:xfrm>
        <a:prstGeom prst="ellipse">
          <a:avLst/>
        </a:prstGeom>
        <a:solidFill>
          <a:schemeClr val="accent6">
            <a:shade val="50000"/>
            <a:hueOff val="26290"/>
            <a:satOff val="-3963"/>
            <a:lumOff val="55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Download Course Materials</a:t>
          </a:r>
          <a:endParaRPr lang="en-US" sz="2200" b="1" kern="1200" dirty="0"/>
        </a:p>
      </dsp:txBody>
      <dsp:txXfrm>
        <a:off x="6961581" y="1423223"/>
        <a:ext cx="1394016" cy="1394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/>
              <a:pPr/>
              <a:t>05/04/2016</a:t>
            </a:fld>
            <a:endParaRPr lang="en-CA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2B35FEB9-FD75-4C7E-93D3-1F9D140905CC}" type="datetime1">
              <a:rPr lang="en-CA"/>
              <a:pPr/>
              <a:t>05/04/2016</a:t>
            </a:fld>
            <a:endParaRPr lang="en-CA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F55DF97-AFFE-42B5-8269-4299C3F72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5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8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8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 dirty="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 dirty="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06669" y="1224051"/>
            <a:ext cx="2759110" cy="44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 smtClean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Level one bullet text is Arial 20</a:t>
            </a:r>
          </a:p>
          <a:p>
            <a:pPr lvl="1"/>
            <a:r>
              <a:rPr lang="en-CA" dirty="0" smtClean="0"/>
              <a:t>Level two bullet text is Arial 18</a:t>
            </a:r>
          </a:p>
          <a:p>
            <a:pPr lvl="2"/>
            <a:r>
              <a:rPr lang="en-CA" dirty="0" smtClean="0"/>
              <a:t>Level three bullet text is Arial 18</a:t>
            </a:r>
          </a:p>
          <a:p>
            <a:pPr lvl="3"/>
            <a:r>
              <a:rPr lang="en-CA" dirty="0" smtClean="0"/>
              <a:t>Level four bullet is Arial 18</a:t>
            </a:r>
          </a:p>
          <a:p>
            <a:pPr lvl="4"/>
            <a:r>
              <a:rPr lang="en-CA" dirty="0" smtClean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dirty="0" smtClean="0">
                <a:solidFill>
                  <a:schemeClr val="bg1"/>
                </a:solidFill>
              </a:rPr>
              <a:t>© 2015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 smtClean="0">
                <a:solidFill>
                  <a:schemeClr val="bg1"/>
                </a:solidFill>
              </a:rPr>
              <a:t>Session I_Introduction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6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8" name="slide_footer"/>
          <p:cNvSpPr>
            <a:spLocks noChangeArrowheads="1"/>
          </p:cNvSpPr>
          <p:nvPr/>
        </p:nvSpPr>
        <p:spPr bwMode="black">
          <a:xfrm>
            <a:off x="1307592" y="5467714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8213" eaLnBrk="0" hangingPunct="0">
              <a:spcBef>
                <a:spcPct val="0"/>
              </a:spcBef>
            </a:pPr>
            <a:r>
              <a:rPr lang="en-US" sz="1000" dirty="0" smtClean="0"/>
              <a:t>New Delhi | +91 124 679 7000 </a:t>
            </a: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48149" name="slide_project&amp;pres_name"/>
          <p:cNvSpPr>
            <a:spLocks noChangeArrowheads="1"/>
          </p:cNvSpPr>
          <p:nvPr/>
        </p:nvSpPr>
        <p:spPr bwMode="blackWhite">
          <a:xfrm>
            <a:off x="1307592" y="2432304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3000" dirty="0" smtClean="0">
                <a:solidFill>
                  <a:schemeClr val="bg2"/>
                </a:solidFill>
              </a:rPr>
              <a:t>The R Training Curriculum</a:t>
            </a:r>
          </a:p>
          <a:p>
            <a:pPr algn="l">
              <a:spcBef>
                <a:spcPct val="0"/>
              </a:spcBef>
            </a:pPr>
            <a:r>
              <a:rPr lang="en-US" sz="2400" dirty="0" smtClean="0">
                <a:solidFill>
                  <a:schemeClr val="bg2"/>
                </a:solidFill>
              </a:rPr>
              <a:t>R101 | Session 1| Introduction to R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8151" name="slide_clientName"/>
          <p:cNvSpPr>
            <a:spLocks noChangeArrowheads="1"/>
          </p:cNvSpPr>
          <p:nvPr/>
        </p:nvSpPr>
        <p:spPr bwMode="blackWhite">
          <a:xfrm>
            <a:off x="1307578" y="3810000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600" dirty="0" smtClean="0"/>
              <a:t>Prepared for ZS Associates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Multi-purpose Pane (File Browser, Plots, Help, etc.)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"/>
          <a:stretch/>
        </p:blipFill>
        <p:spPr bwMode="auto">
          <a:xfrm>
            <a:off x="609600" y="1622961"/>
            <a:ext cx="7924800" cy="429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029200" y="1622961"/>
            <a:ext cx="3505200" cy="246888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622961"/>
            <a:ext cx="4419600" cy="4291743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897880" y="4632960"/>
            <a:ext cx="1950720" cy="100584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Displays files, </a:t>
            </a:r>
            <a:r>
              <a:rPr lang="en-US" sz="1400" dirty="0" smtClean="0"/>
              <a:t>plots (</a:t>
            </a:r>
            <a:r>
              <a:rPr lang="en-US" sz="1400" dirty="0"/>
              <a:t>graphs</a:t>
            </a:r>
            <a:r>
              <a:rPr lang="en-US" sz="1400" dirty="0" smtClean="0"/>
              <a:t>); </a:t>
            </a:r>
            <a:r>
              <a:rPr lang="en-US" sz="1400" dirty="0"/>
              <a:t>manages </a:t>
            </a:r>
            <a:r>
              <a:rPr lang="en-US" sz="1400" dirty="0" smtClean="0"/>
              <a:t>packages and displays help topics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15000" y="4419600"/>
            <a:ext cx="320675" cy="320675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77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following commands…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3400" y="1864425"/>
            <a:ext cx="1828800" cy="6096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demo(persp)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2667000"/>
            <a:ext cx="1828800" cy="6096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demo(graphics)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3505200"/>
            <a:ext cx="1828800" cy="6096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rm(list = ls())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33400" y="4419600"/>
            <a:ext cx="1828800" cy="6096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Press Ctrl + 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08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Prompt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212" b="57645"/>
          <a:stretch/>
        </p:blipFill>
        <p:spPr bwMode="auto">
          <a:xfrm>
            <a:off x="4462463" y="1524000"/>
            <a:ext cx="3952875" cy="142009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4486213" y="1840675"/>
            <a:ext cx="185737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239979" y="1676400"/>
            <a:ext cx="3874821" cy="1873331"/>
          </a:xfrm>
          <a:prstGeom prst="wedgeRectCallout">
            <a:avLst>
              <a:gd name="adj1" fmla="val 60206"/>
              <a:gd name="adj2" fmla="val -38033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Type your instructions / code after the command prompt (“&gt;”) and press “Enter”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General convention in R is to type one complete instruction in one line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2"/>
          <a:stretch/>
        </p:blipFill>
        <p:spPr bwMode="auto">
          <a:xfrm>
            <a:off x="4462463" y="3100450"/>
            <a:ext cx="3952875" cy="129540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5" b="50000"/>
          <a:stretch/>
        </p:blipFill>
        <p:spPr bwMode="auto">
          <a:xfrm>
            <a:off x="4464442" y="4495801"/>
            <a:ext cx="3950896" cy="150971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4474833" y="3821875"/>
            <a:ext cx="27432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228600" y="3657600"/>
            <a:ext cx="3874821" cy="1873331"/>
          </a:xfrm>
          <a:prstGeom prst="wedgeRectCallout">
            <a:avLst>
              <a:gd name="adj1" fmla="val 59287"/>
              <a:gd name="adj2" fmla="val -34864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Command </a:t>
            </a:r>
            <a:r>
              <a:rPr lang="en-US" sz="1600" dirty="0"/>
              <a:t>p</a:t>
            </a:r>
            <a:r>
              <a:rPr lang="en-US" sz="1600" dirty="0" smtClean="0"/>
              <a:t>rompt changes to “+” symbol in case incomplete instruction is entered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Just complete the command at “+” prompt and press enter</a:t>
            </a:r>
          </a:p>
        </p:txBody>
      </p:sp>
    </p:spTree>
    <p:extLst>
      <p:ext uri="{BB962C8B-B14F-4D97-AF65-F5344CB8AC3E}">
        <p14:creationId xmlns:p14="http://schemas.microsoft.com/office/powerpoint/2010/main" val="6169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Variables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486213" y="1775362"/>
            <a:ext cx="185737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239979" y="1482436"/>
            <a:ext cx="3874821" cy="2426525"/>
          </a:xfrm>
          <a:prstGeom prst="wedgeRectCallout">
            <a:avLst>
              <a:gd name="adj1" fmla="val 59593"/>
              <a:gd name="adj2" fmla="val -35366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Create a new variable “x” with a value of 10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Assignment Operator in R is “&lt;-”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You may also use “=“ for assignments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336" b="45151"/>
          <a:stretch/>
        </p:blipFill>
        <p:spPr bwMode="auto">
          <a:xfrm>
            <a:off x="4462463" y="1433080"/>
            <a:ext cx="3952875" cy="1457573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04" b="22740"/>
          <a:stretch/>
        </p:blipFill>
        <p:spPr bwMode="auto">
          <a:xfrm>
            <a:off x="4486213" y="3908961"/>
            <a:ext cx="3929125" cy="1501239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 bwMode="auto">
          <a:xfrm>
            <a:off x="218208" y="4330537"/>
            <a:ext cx="3874821" cy="838200"/>
          </a:xfrm>
          <a:prstGeom prst="wedgeRectCallout">
            <a:avLst>
              <a:gd name="adj1" fmla="val 61432"/>
              <a:gd name="adj2" fmla="val -27046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To right assign values to variables in R 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“-&gt;”</a:t>
            </a:r>
            <a:endParaRPr lang="en-US" sz="1600" dirty="0"/>
          </a:p>
        </p:txBody>
      </p:sp>
      <p:sp>
        <p:nvSpPr>
          <p:cNvPr id="14" name="Take-away Box"/>
          <p:cNvSpPr/>
          <p:nvPr/>
        </p:nvSpPr>
        <p:spPr bwMode="blackWhite">
          <a:xfrm>
            <a:off x="452516" y="5611044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As a matter of convention, most R programmers use “&lt;-” as the assignment operator and is recommended for you as well</a:t>
            </a:r>
          </a:p>
        </p:txBody>
      </p:sp>
    </p:spTree>
    <p:extLst>
      <p:ext uri="{BB962C8B-B14F-4D97-AF65-F5344CB8AC3E}">
        <p14:creationId xmlns:p14="http://schemas.microsoft.com/office/powerpoint/2010/main" val="4202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" y="2207835"/>
            <a:ext cx="1127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108.5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“ZS”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 + 5i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data type of the following?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" y="2207835"/>
            <a:ext cx="1127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108.5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“ZS”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 + 5i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771" y="2207835"/>
            <a:ext cx="13837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Integer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Numeric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Character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Logical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Complex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" y="2207835"/>
            <a:ext cx="1127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108.5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“ZS”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 + 5i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771" y="2207835"/>
            <a:ext cx="13837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Integer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Numeric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Character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Logical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Complex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7934" y="2207835"/>
            <a:ext cx="14843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&lt;- 31L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&lt;- 108.5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“ZS”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TRUE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 + 5i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in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" y="2207835"/>
            <a:ext cx="1127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108.5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“ZS”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 + 5i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771" y="2207835"/>
            <a:ext cx="13837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Integer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Numeric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Character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Logical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Complex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7934" y="2207835"/>
            <a:ext cx="14843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&lt;- 31L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&lt;- 108.5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“ZS”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TRUE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 + 5i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6681" y="2207835"/>
            <a:ext cx="1243584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‘ZS’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 &lt;- (5 &lt; 6)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also define this way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5838700" y="2971800"/>
            <a:ext cx="2971800" cy="2362200"/>
          </a:xfrm>
          <a:prstGeom prst="wedgeRectCallout">
            <a:avLst>
              <a:gd name="adj1" fmla="val -67876"/>
              <a:gd name="adj2" fmla="val 21218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define a logical variables, valid values are: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TRUE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FALSE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F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Or any logical expression that evaluated to a TRUE or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" y="2207835"/>
            <a:ext cx="1127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108.5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“ZS”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 + 5i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771" y="2207835"/>
            <a:ext cx="13837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Integer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Numeric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Character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Logical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Complex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7934" y="2207835"/>
            <a:ext cx="14843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&lt;- 31L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&lt;- 108.5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“ZS”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TRUE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 + 5i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6681" y="2207835"/>
            <a:ext cx="1243584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‘ZS’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 &lt;- (5 &lt; 6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4636" y="2207835"/>
            <a:ext cx="13075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X &lt;- ZS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X &lt;- True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X &lt;- true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 for the following 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" y="2207835"/>
            <a:ext cx="1127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108.5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“ZS”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 + 5i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771" y="2207835"/>
            <a:ext cx="13837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Integer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Numeric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Character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Logical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Complex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7934" y="2207835"/>
            <a:ext cx="14843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&lt;- 31L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&lt;- 108.5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“ZS”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TRUE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&lt;- 3 + 5i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6681" y="2207835"/>
            <a:ext cx="1243584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‘ZS’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 &lt;- T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X &lt;- (5 &lt; 6)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4636" y="2207835"/>
            <a:ext cx="13075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X &lt;- ZS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X &lt;- True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X &lt;- true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ake-away Box"/>
          <p:cNvSpPr/>
          <p:nvPr/>
        </p:nvSpPr>
        <p:spPr bwMode="blackWhite">
          <a:xfrm>
            <a:off x="452516" y="5764932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R supports all of the above 5 types of atomic data types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6600" y="2207835"/>
            <a:ext cx="1905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[1] “integer”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[1] “numeric”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[1] “character”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[1] “logical”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[1] “complex”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class(x) to find out the class of x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17114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This course consists </a:t>
            </a:r>
            <a:r>
              <a:rPr lang="en-US" sz="2400" b="1" smtClean="0">
                <a:solidFill>
                  <a:schemeClr val="bg1"/>
                </a:solidFill>
              </a:rPr>
              <a:t>of four modules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Basics of R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Programming in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Data Management in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Data Visualization in 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11598"/>
            <a:ext cx="11277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NA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NaN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Inf, -Inf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608" y="2311598"/>
            <a:ext cx="22981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Not Available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Not a Number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Infinity</a:t>
            </a:r>
          </a:p>
        </p:txBody>
      </p:sp>
      <p:sp>
        <p:nvSpPr>
          <p:cNvPr id="10" name="Take-away Box"/>
          <p:cNvSpPr/>
          <p:nvPr/>
        </p:nvSpPr>
        <p:spPr bwMode="blackWhite">
          <a:xfrm>
            <a:off x="452516" y="5764932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R supports all of the above 5 types of atomic data types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 in 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31208" y="2313563"/>
            <a:ext cx="22981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is.na(x)</a:t>
            </a:r>
          </a:p>
          <a:p>
            <a:endParaRPr lang="en-US" dirty="0"/>
          </a:p>
          <a:p>
            <a:r>
              <a:rPr lang="en-US" dirty="0"/>
              <a:t>is.nan(x)</a:t>
            </a:r>
          </a:p>
          <a:p>
            <a:endParaRPr lang="en-US" dirty="0"/>
          </a:p>
          <a:p>
            <a:r>
              <a:rPr lang="en-US" dirty="0"/>
              <a:t>is.infinite(x)</a:t>
            </a:r>
          </a:p>
        </p:txBody>
      </p:sp>
    </p:spTree>
    <p:extLst>
      <p:ext uri="{BB962C8B-B14F-4D97-AF65-F5344CB8AC3E}">
        <p14:creationId xmlns:p14="http://schemas.microsoft.com/office/powerpoint/2010/main" val="27841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What if you want to store more than one data point in a single variable? What would you call this type?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040" y="1674435"/>
            <a:ext cx="844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	35	190	299	21	10	40	26	534</a:t>
            </a:r>
          </a:p>
        </p:txBody>
      </p:sp>
    </p:spTree>
    <p:extLst>
      <p:ext uri="{BB962C8B-B14F-4D97-AF65-F5344CB8AC3E}">
        <p14:creationId xmlns:p14="http://schemas.microsoft.com/office/powerpoint/2010/main" val="21546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Vectors are the most basic data structure in 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040" y="1674435"/>
            <a:ext cx="844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31	35	190	299	21	10	40	26	534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2362200"/>
            <a:ext cx="7543800" cy="0"/>
          </a:xfrm>
          <a:prstGeom prst="straightConnector1">
            <a:avLst/>
          </a:prstGeom>
          <a:ln w="571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383975"/>
            <a:ext cx="844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Vector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239979" y="2743200"/>
            <a:ext cx="3874821" cy="2819400"/>
          </a:xfrm>
          <a:prstGeom prst="wedgeRectCallout">
            <a:avLst>
              <a:gd name="adj1" fmla="val 62657"/>
              <a:gd name="adj2" fmla="val -535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A vector can hold data of a single type. Hence the vector can be of the following classes: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Numeric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Integer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Character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Logical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/>
              <a:t>Complex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69329" y="3300350"/>
            <a:ext cx="3874821" cy="1957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How many dimensions are there in a vector?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Can you guess what is a single element vector called?</a:t>
            </a:r>
          </a:p>
        </p:txBody>
      </p:sp>
      <p:sp>
        <p:nvSpPr>
          <p:cNvPr id="9" name="Take-away Box"/>
          <p:cNvSpPr/>
          <p:nvPr/>
        </p:nvSpPr>
        <p:spPr bwMode="blackWhite">
          <a:xfrm>
            <a:off x="452516" y="5637312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In R, all scalars are essentially single element vectors. Hence there are no true scalars in the world of R</a:t>
            </a:r>
          </a:p>
        </p:txBody>
      </p:sp>
    </p:spTree>
    <p:extLst>
      <p:ext uri="{BB962C8B-B14F-4D97-AF65-F5344CB8AC3E}">
        <p14:creationId xmlns:p14="http://schemas.microsoft.com/office/powerpoint/2010/main" val="2201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create a vector?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776" y="19050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vec1 </a:t>
            </a:r>
            <a:r>
              <a:rPr lang="fr-FR" sz="2000" dirty="0"/>
              <a:t>&lt;- c</a:t>
            </a:r>
            <a:r>
              <a:rPr lang="fr-FR" sz="2000" dirty="0" smtClean="0"/>
              <a:t>(‘kapil’, ‘nishant’, ‘aritra’)	# Use c(), i.e., concatenate function</a:t>
            </a:r>
          </a:p>
          <a:p>
            <a:endParaRPr lang="fr-FR" sz="2000" dirty="0"/>
          </a:p>
          <a:p>
            <a:r>
              <a:rPr lang="fr-FR" sz="2000" dirty="0" smtClean="0"/>
              <a:t>vec2 &lt;- 1:10				# Use : operator, i.e., ‘to’ operator</a:t>
            </a:r>
          </a:p>
          <a:p>
            <a:endParaRPr lang="fr-FR" sz="2000" dirty="0"/>
          </a:p>
          <a:p>
            <a:r>
              <a:rPr lang="fr-FR" sz="2000" dirty="0" smtClean="0"/>
              <a:t>vec3 &lt;- seq(1, 10)			# Creates a sequence</a:t>
            </a:r>
          </a:p>
          <a:p>
            <a:endParaRPr lang="fr-FR" sz="2000" dirty="0"/>
          </a:p>
          <a:p>
            <a:r>
              <a:rPr lang="fr-FR" sz="2000" dirty="0" smtClean="0"/>
              <a:t>vec4 &lt;- rep(5, 10)			# Repeats a number</a:t>
            </a:r>
            <a:r>
              <a:rPr lang="fr-FR" sz="2000" dirty="0"/>
              <a:t> </a:t>
            </a:r>
            <a:r>
              <a:rPr lang="fr-FR" sz="2000" dirty="0" smtClean="0"/>
              <a:t>many times</a:t>
            </a:r>
          </a:p>
          <a:p>
            <a:endParaRPr lang="fr-FR" sz="2000" dirty="0"/>
          </a:p>
          <a:p>
            <a:r>
              <a:rPr lang="fr-FR" sz="2000" dirty="0" smtClean="0"/>
              <a:t>vec5 &lt;- (vec4 &gt; 8)			# Creates a logical vector of length 6 					   with TRUE wherever vec4 						   elements are above 8</a:t>
            </a:r>
          </a:p>
        </p:txBody>
      </p:sp>
    </p:spTree>
    <p:extLst>
      <p:ext uri="{BB962C8B-B14F-4D97-AF65-F5344CB8AC3E}">
        <p14:creationId xmlns:p14="http://schemas.microsoft.com/office/powerpoint/2010/main" val="39145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s10542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052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ad Sign"/>
          <p:cNvSpPr txBox="1"/>
          <p:nvPr/>
        </p:nvSpPr>
        <p:spPr bwMode="blackWhite">
          <a:xfrm>
            <a:off x="7086600" y="0"/>
            <a:ext cx="2057400" cy="2743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en-US" sz="1000" b="1" i="1" dirty="0" smtClean="0">
                <a:solidFill>
                  <a:srgbClr val="4F868E"/>
                </a:solidFill>
                <a:latin typeface="Arial"/>
              </a:rPr>
              <a:t>Data Types</a:t>
            </a:r>
            <a:endParaRPr lang="en-US" sz="1000" b="1" i="1" dirty="0">
              <a:solidFill>
                <a:srgbClr val="4F868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class of the following vector?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s10542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69068"/>
            <a:ext cx="35052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8318" y="2907268"/>
            <a:ext cx="18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Character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3074" name="Picture 2" descr="C:\Users\gs10542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14550"/>
            <a:ext cx="35623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ad Sign"/>
          <p:cNvSpPr txBox="1"/>
          <p:nvPr/>
        </p:nvSpPr>
        <p:spPr bwMode="blackWhite">
          <a:xfrm>
            <a:off x="7086600" y="0"/>
            <a:ext cx="2057400" cy="2743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en-US" sz="1000" b="1" i="1" dirty="0" smtClean="0">
                <a:solidFill>
                  <a:srgbClr val="4F868E"/>
                </a:solidFill>
                <a:latin typeface="Arial"/>
              </a:rPr>
              <a:t>Data Types</a:t>
            </a:r>
            <a:endParaRPr lang="en-US" sz="1000" b="1" i="1" dirty="0">
              <a:solidFill>
                <a:srgbClr val="4F868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Be aware of the side-effects of mixing and matching among various types of data</a:t>
            </a:r>
            <a:endParaRPr lang="en-US" dirty="0"/>
          </a:p>
        </p:txBody>
      </p:sp>
      <p:sp>
        <p:nvSpPr>
          <p:cNvPr id="7" name="Take-away Box"/>
          <p:cNvSpPr/>
          <p:nvPr/>
        </p:nvSpPr>
        <p:spPr bwMode="blackWhite">
          <a:xfrm>
            <a:off x="452516" y="5791200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R will “coerce” all the data points to be of the most “rigid” type</a:t>
            </a:r>
          </a:p>
        </p:txBody>
      </p:sp>
    </p:spTree>
    <p:extLst>
      <p:ext uri="{BB962C8B-B14F-4D97-AF65-F5344CB8AC3E}">
        <p14:creationId xmlns:p14="http://schemas.microsoft.com/office/powerpoint/2010/main" val="3035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14600" y="1803083"/>
            <a:ext cx="4064317" cy="4064317"/>
            <a:chOff x="2539841" y="1396841"/>
            <a:chExt cx="4064317" cy="4064317"/>
          </a:xfrm>
        </p:grpSpPr>
        <p:grpSp>
          <p:nvGrpSpPr>
            <p:cNvPr id="2" name="Group 1"/>
            <p:cNvGrpSpPr/>
            <p:nvPr/>
          </p:nvGrpSpPr>
          <p:grpSpPr>
            <a:xfrm>
              <a:off x="5075358" y="1487961"/>
              <a:ext cx="1437679" cy="1437679"/>
              <a:chOff x="3551358" y="90962"/>
              <a:chExt cx="1437679" cy="143767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551358" y="90962"/>
                <a:ext cx="1437679" cy="143767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3551358" y="90962"/>
                <a:ext cx="1437679" cy="14376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Logical</a:t>
                </a:r>
                <a:endParaRPr lang="en-US" sz="2400" kern="1200" dirty="0"/>
              </a:p>
            </p:txBody>
          </p:sp>
        </p:grpSp>
        <p:sp>
          <p:nvSpPr>
            <p:cNvPr id="3" name="Circular Arrow 2"/>
            <p:cNvSpPr/>
            <p:nvPr/>
          </p:nvSpPr>
          <p:spPr>
            <a:xfrm>
              <a:off x="2539841" y="1396841"/>
              <a:ext cx="4064317" cy="4064317"/>
            </a:xfrm>
            <a:prstGeom prst="circularArrow">
              <a:avLst>
                <a:gd name="adj1" fmla="val 6898"/>
                <a:gd name="adj2" fmla="val 465012"/>
                <a:gd name="adj3" fmla="val 550847"/>
                <a:gd name="adj4" fmla="val 20584141"/>
                <a:gd name="adj5" fmla="val 804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" name="Group 3"/>
            <p:cNvGrpSpPr/>
            <p:nvPr/>
          </p:nvGrpSpPr>
          <p:grpSpPr>
            <a:xfrm>
              <a:off x="5075358" y="3932357"/>
              <a:ext cx="1437679" cy="1437679"/>
              <a:chOff x="3551358" y="2535358"/>
              <a:chExt cx="1437679" cy="143767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551358" y="2535358"/>
                <a:ext cx="1437679" cy="143767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3551358" y="2535358"/>
                <a:ext cx="1437679" cy="14376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Integer</a:t>
                </a:r>
                <a:endParaRPr lang="en-US" sz="2400" kern="1200" dirty="0"/>
              </a:p>
            </p:txBody>
          </p:sp>
        </p:grpSp>
        <p:sp>
          <p:nvSpPr>
            <p:cNvPr id="5" name="Circular Arrow 4"/>
            <p:cNvSpPr/>
            <p:nvPr/>
          </p:nvSpPr>
          <p:spPr>
            <a:xfrm>
              <a:off x="2539841" y="1396841"/>
              <a:ext cx="4064317" cy="4064317"/>
            </a:xfrm>
            <a:prstGeom prst="circularArrow">
              <a:avLst>
                <a:gd name="adj1" fmla="val 6898"/>
                <a:gd name="adj2" fmla="val 465012"/>
                <a:gd name="adj3" fmla="val 5950847"/>
                <a:gd name="adj4" fmla="val 4384141"/>
                <a:gd name="adj5" fmla="val 804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" name="Group 5"/>
            <p:cNvGrpSpPr/>
            <p:nvPr/>
          </p:nvGrpSpPr>
          <p:grpSpPr>
            <a:xfrm>
              <a:off x="2630962" y="3932357"/>
              <a:ext cx="1437679" cy="1437679"/>
              <a:chOff x="1106962" y="2535358"/>
              <a:chExt cx="1437679" cy="143767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06962" y="2535358"/>
                <a:ext cx="1437679" cy="143767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ectangle 12"/>
              <p:cNvSpPr/>
              <p:nvPr/>
            </p:nvSpPr>
            <p:spPr>
              <a:xfrm>
                <a:off x="1106962" y="2535358"/>
                <a:ext cx="1437679" cy="14376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Numeric</a:t>
                </a:r>
                <a:endParaRPr lang="en-US" sz="2400" kern="1200" dirty="0"/>
              </a:p>
            </p:txBody>
          </p:sp>
        </p:grpSp>
        <p:sp>
          <p:nvSpPr>
            <p:cNvPr id="7" name="Circular Arrow 6"/>
            <p:cNvSpPr/>
            <p:nvPr/>
          </p:nvSpPr>
          <p:spPr>
            <a:xfrm>
              <a:off x="2539841" y="1396841"/>
              <a:ext cx="4064317" cy="4064317"/>
            </a:xfrm>
            <a:prstGeom prst="circularArrow">
              <a:avLst>
                <a:gd name="adj1" fmla="val 6898"/>
                <a:gd name="adj2" fmla="val 465012"/>
                <a:gd name="adj3" fmla="val 11350847"/>
                <a:gd name="adj4" fmla="val 9784141"/>
                <a:gd name="adj5" fmla="val 804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" name="Group 7"/>
            <p:cNvGrpSpPr/>
            <p:nvPr/>
          </p:nvGrpSpPr>
          <p:grpSpPr>
            <a:xfrm>
              <a:off x="2630962" y="1487961"/>
              <a:ext cx="1437679" cy="1437679"/>
              <a:chOff x="1106962" y="90962"/>
              <a:chExt cx="1437679" cy="143767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06962" y="90962"/>
                <a:ext cx="1437679" cy="143767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1106962" y="90962"/>
                <a:ext cx="1437679" cy="14376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Character</a:t>
                </a:r>
                <a:endParaRPr lang="en-US" sz="2400" kern="1200" dirty="0"/>
              </a:p>
            </p:txBody>
          </p:sp>
        </p:grpSp>
        <p:sp>
          <p:nvSpPr>
            <p:cNvPr id="9" name="Circular Arrow 8"/>
            <p:cNvSpPr/>
            <p:nvPr/>
          </p:nvSpPr>
          <p:spPr>
            <a:xfrm flipH="1">
              <a:off x="2539841" y="1396841"/>
              <a:ext cx="4064317" cy="4064317"/>
            </a:xfrm>
            <a:prstGeom prst="circularArrow">
              <a:avLst>
                <a:gd name="adj1" fmla="val 6898"/>
                <a:gd name="adj2" fmla="val 465012"/>
                <a:gd name="adj3" fmla="val 16750847"/>
                <a:gd name="adj4" fmla="val 15184141"/>
                <a:gd name="adj5" fmla="val 804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Left Arrow 17"/>
            <p:cNvSpPr/>
            <p:nvPr/>
          </p:nvSpPr>
          <p:spPr bwMode="auto">
            <a:xfrm rot="3012722">
              <a:off x="3657734" y="3148894"/>
              <a:ext cx="1944514" cy="609600"/>
            </a:xfrm>
            <a:prstGeom prst="left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smtClean="0"/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Coercion in R tries to retain maximum possible information by choosing a class as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Coercion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49770"/>
              </p:ext>
            </p:extLst>
          </p:nvPr>
        </p:nvGraphicFramePr>
        <p:xfrm>
          <a:off x="1028700" y="1536700"/>
          <a:ext cx="7086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Coerces x to be: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as.numeric(x)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as.integer(x)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as.character(x)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as.logical(x)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9706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Examples: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29" y="41542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s.numeric(“1”)</a:t>
            </a:r>
          </a:p>
          <a:p>
            <a:r>
              <a:rPr lang="en-US" dirty="0"/>
              <a:t>a</a:t>
            </a:r>
            <a:r>
              <a:rPr lang="en-US" dirty="0" smtClean="0"/>
              <a:t>s.character(TRUE)</a:t>
            </a:r>
            <a:endParaRPr lang="en-US" dirty="0"/>
          </a:p>
        </p:txBody>
      </p:sp>
      <p:sp>
        <p:nvSpPr>
          <p:cNvPr id="7" name="Road Sign"/>
          <p:cNvSpPr txBox="1"/>
          <p:nvPr/>
        </p:nvSpPr>
        <p:spPr bwMode="blackWhite">
          <a:xfrm>
            <a:off x="7086600" y="0"/>
            <a:ext cx="2057400" cy="2743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en-US" sz="1000" b="1" i="1" dirty="0" smtClean="0">
                <a:solidFill>
                  <a:srgbClr val="4F868E"/>
                </a:solidFill>
                <a:latin typeface="Arial"/>
              </a:rPr>
              <a:t>Data Types</a:t>
            </a:r>
            <a:endParaRPr lang="en-US" sz="1000" b="1" i="1" dirty="0">
              <a:solidFill>
                <a:srgbClr val="4F868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5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8833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vec1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/>
              <a:t>v</a:t>
            </a:r>
            <a:r>
              <a:rPr lang="en-US" dirty="0" smtClean="0"/>
              <a:t>ec2 &lt;- 11:20</a:t>
            </a:r>
          </a:p>
          <a:p>
            <a:r>
              <a:rPr lang="en-US" dirty="0"/>
              <a:t>v</a:t>
            </a:r>
            <a:r>
              <a:rPr lang="en-US" dirty="0" smtClean="0"/>
              <a:t>ec3 &lt;- vec1 + vec2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13126"/>
              </p:ext>
            </p:extLst>
          </p:nvPr>
        </p:nvGraphicFramePr>
        <p:xfrm>
          <a:off x="1748833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13240"/>
              </p:ext>
            </p:extLst>
          </p:nvPr>
        </p:nvGraphicFramePr>
        <p:xfrm>
          <a:off x="5025433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119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025433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vec3 &lt;- vec1 * vec2</a:t>
            </a:r>
            <a:endParaRPr lang="en-US" dirty="0"/>
          </a:p>
        </p:txBody>
      </p:sp>
      <p:sp>
        <p:nvSpPr>
          <p:cNvPr id="12" name="Take-away Box"/>
          <p:cNvSpPr/>
          <p:nvPr/>
        </p:nvSpPr>
        <p:spPr bwMode="blackWhite">
          <a:xfrm>
            <a:off x="452516" y="5814950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R performs vector operations in a “vectorized” or element by element manner</a:t>
            </a:r>
          </a:p>
        </p:txBody>
      </p:sp>
    </p:spTree>
    <p:extLst>
      <p:ext uri="{BB962C8B-B14F-4D97-AF65-F5344CB8AC3E}">
        <p14:creationId xmlns:p14="http://schemas.microsoft.com/office/powerpoint/2010/main" val="29211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What will happen in the case presented below? Any guesses?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vecA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 smtClean="0"/>
              <a:t>vecB &lt;- 11:15</a:t>
            </a:r>
          </a:p>
          <a:p>
            <a:r>
              <a:rPr lang="en-US" dirty="0" smtClean="0"/>
              <a:t>vecC &lt;- vecA + vecB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95071"/>
              </p:ext>
            </p:extLst>
          </p:nvPr>
        </p:nvGraphicFramePr>
        <p:xfrm>
          <a:off x="4572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end of this course, you will be able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and execute basic programs in R language</a:t>
            </a:r>
          </a:p>
          <a:p>
            <a:r>
              <a:rPr lang="en-US" dirty="0" smtClean="0"/>
              <a:t>Understand and use the data structures in R</a:t>
            </a:r>
          </a:p>
          <a:p>
            <a:r>
              <a:rPr lang="en-US" dirty="0" smtClean="0"/>
              <a:t>Read and write data from files</a:t>
            </a:r>
          </a:p>
          <a:p>
            <a:r>
              <a:rPr lang="en-US" dirty="0" smtClean="0"/>
              <a:t>Use various programming structures in R</a:t>
            </a:r>
          </a:p>
          <a:p>
            <a:r>
              <a:rPr lang="en-US" dirty="0" smtClean="0"/>
              <a:t>Wrangle data with R</a:t>
            </a:r>
          </a:p>
          <a:p>
            <a:r>
              <a:rPr lang="en-US" dirty="0" smtClean="0"/>
              <a:t>Explore data using R</a:t>
            </a:r>
          </a:p>
          <a:p>
            <a:r>
              <a:rPr lang="en-US" dirty="0" smtClean="0"/>
              <a:t>Create data visualization in R</a:t>
            </a:r>
          </a:p>
          <a:p>
            <a:r>
              <a:rPr lang="en-US" dirty="0" smtClean="0"/>
              <a:t>Understand and run some useful models with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Can you try following code in console and see the values of vecC?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vecA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 smtClean="0"/>
              <a:t>vecB &lt;- 11:15</a:t>
            </a:r>
          </a:p>
          <a:p>
            <a:r>
              <a:rPr lang="en-US" dirty="0" smtClean="0"/>
              <a:t>vecC &lt;- vecA + vecB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61033"/>
              </p:ext>
            </p:extLst>
          </p:nvPr>
        </p:nvGraphicFramePr>
        <p:xfrm>
          <a:off x="4572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92786"/>
              </p:ext>
            </p:extLst>
          </p:nvPr>
        </p:nvGraphicFramePr>
        <p:xfrm>
          <a:off x="34290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4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R uses “recycling” for vector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vecA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 smtClean="0"/>
              <a:t>vecB &lt;- 11:15</a:t>
            </a:r>
          </a:p>
          <a:p>
            <a:r>
              <a:rPr lang="en-US" dirty="0" smtClean="0"/>
              <a:t>vecC &lt;- vecA + vecB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20255"/>
              </p:ext>
            </p:extLst>
          </p:nvPr>
        </p:nvGraphicFramePr>
        <p:xfrm>
          <a:off x="4572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56302"/>
              </p:ext>
            </p:extLst>
          </p:nvPr>
        </p:nvGraphicFramePr>
        <p:xfrm>
          <a:off x="34290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3497"/>
              </p:ext>
            </p:extLst>
          </p:nvPr>
        </p:nvGraphicFramePr>
        <p:xfrm>
          <a:off x="63246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 bwMode="auto">
          <a:xfrm>
            <a:off x="5731825" y="1380498"/>
            <a:ext cx="2590800" cy="993577"/>
          </a:xfrm>
          <a:prstGeom prst="wedgeRectCallout">
            <a:avLst>
              <a:gd name="adj1" fmla="val 18731"/>
              <a:gd name="adj2" fmla="val 64998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 recycles the smaller vector to be of the length of the larger vector and performs vector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Recycling is a very powerful concept as it “vectorizes” operations on 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vecA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 smtClean="0"/>
              <a:t>vecB &lt;- 4</a:t>
            </a:r>
          </a:p>
          <a:p>
            <a:r>
              <a:rPr lang="en-US" dirty="0" smtClean="0"/>
              <a:t>vecC &lt;- vecA + vecB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12161"/>
              </p:ext>
            </p:extLst>
          </p:nvPr>
        </p:nvGraphicFramePr>
        <p:xfrm>
          <a:off x="4572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2459"/>
              </p:ext>
            </p:extLst>
          </p:nvPr>
        </p:nvGraphicFramePr>
        <p:xfrm>
          <a:off x="34290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07372"/>
              </p:ext>
            </p:extLst>
          </p:nvPr>
        </p:nvGraphicFramePr>
        <p:xfrm>
          <a:off x="6324600" y="2438400"/>
          <a:ext cx="21336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vecA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vecB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vecC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49033" y="1444823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vecA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 smtClean="0"/>
              <a:t>vecB &lt;- c(21, 48)</a:t>
            </a:r>
          </a:p>
          <a:p>
            <a:r>
              <a:rPr lang="en-US" dirty="0" smtClean="0"/>
              <a:t>vecC &lt;- vecA + vecB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4600" y="1444822"/>
            <a:ext cx="2213567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vecA </a:t>
            </a:r>
            <a:r>
              <a:rPr lang="en-US" dirty="0"/>
              <a:t>&lt;- </a:t>
            </a:r>
            <a:r>
              <a:rPr lang="en-US" dirty="0" smtClean="0"/>
              <a:t>1:10</a:t>
            </a:r>
          </a:p>
          <a:p>
            <a:r>
              <a:rPr lang="en-US" dirty="0" smtClean="0"/>
              <a:t>vecB &lt;- c(5, 10, 15)</a:t>
            </a:r>
          </a:p>
          <a:p>
            <a:r>
              <a:rPr lang="en-US" dirty="0" smtClean="0"/>
              <a:t>vecC &lt;- vecA + vecB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5791200"/>
            <a:ext cx="221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Your Turn</a:t>
            </a:r>
            <a:endParaRPr 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6294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What to do if you want to extract a subset of a vector?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3125" y="2209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ec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5" name="Straight Connector 3"/>
          <p:cNvSpPr/>
          <p:nvPr/>
        </p:nvSpPr>
        <p:spPr>
          <a:xfrm>
            <a:off x="4533363" y="2987398"/>
            <a:ext cx="2830383" cy="4912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5611"/>
                </a:lnTo>
                <a:lnTo>
                  <a:pt x="2830383" y="245611"/>
                </a:lnTo>
                <a:lnTo>
                  <a:pt x="2830383" y="49122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4"/>
          <p:cNvSpPr/>
          <p:nvPr/>
        </p:nvSpPr>
        <p:spPr>
          <a:xfrm>
            <a:off x="1702979" y="2987398"/>
            <a:ext cx="2830383" cy="4912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30383" y="0"/>
                </a:moveTo>
                <a:lnTo>
                  <a:pt x="2830383" y="245611"/>
                </a:lnTo>
                <a:lnTo>
                  <a:pt x="0" y="245611"/>
                </a:lnTo>
                <a:lnTo>
                  <a:pt x="0" y="49122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3400" y="3478621"/>
            <a:ext cx="2339159" cy="1550579"/>
            <a:chOff x="537" y="2277611"/>
            <a:chExt cx="2339159" cy="116957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537" y="2277611"/>
              <a:ext cx="2339159" cy="1169579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37" y="2277611"/>
              <a:ext cx="2339159" cy="11695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Position of the element in vec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63783" y="3478621"/>
            <a:ext cx="2339159" cy="1550579"/>
            <a:chOff x="2830920" y="2277611"/>
            <a:chExt cx="2339159" cy="116957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2830920" y="2277611"/>
              <a:ext cx="2339159" cy="1169579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830920" y="2277611"/>
              <a:ext cx="2339159" cy="11695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Vector containing positions of all elements to be extracted from vec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94166" y="3478621"/>
            <a:ext cx="2339159" cy="1550579"/>
            <a:chOff x="5661303" y="2277611"/>
            <a:chExt cx="2339159" cy="116957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5661303" y="2277611"/>
              <a:ext cx="2339159" cy="1169579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661303" y="2277611"/>
              <a:ext cx="2339159" cy="11695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Logical vector of length equal to the </a:t>
              </a:r>
              <a:r>
                <a:rPr lang="en-US" sz="1600" b="1" kern="1200" dirty="0" smtClean="0">
                  <a:solidFill>
                    <a:schemeClr val="tx1"/>
                  </a:solidFill>
                </a:rPr>
                <a:t>length of the vec </a:t>
              </a:r>
              <a:r>
                <a:rPr lang="en-US" sz="1600" kern="1200" dirty="0" smtClean="0">
                  <a:solidFill>
                    <a:schemeClr val="tx1"/>
                  </a:solidFill>
                </a:rPr>
                <a:t>itself, with TRUE for each element to be extracted FALSE otherwise</a:t>
              </a:r>
              <a:endParaRPr lang="en-US" sz="1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90600" y="1443335"/>
            <a:ext cx="683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vec &lt;- 1:10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3400" y="5181600"/>
            <a:ext cx="2339159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vec[5] will return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vec[7] </a:t>
            </a:r>
            <a:r>
              <a:rPr lang="en-US" dirty="0"/>
              <a:t>will </a:t>
            </a:r>
            <a:r>
              <a:rPr lang="en-US" dirty="0" smtClean="0"/>
              <a:t>return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vec[0] will return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</a:t>
            </a:r>
            <a:r>
              <a:rPr lang="en-US" dirty="0" smtClean="0"/>
              <a:t>ec[-5] will return 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63783" y="5181600"/>
            <a:ext cx="2339159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vec[2:5] will return 2 3 4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vec[c(3, 6)] </a:t>
            </a:r>
            <a:r>
              <a:rPr lang="en-US" dirty="0"/>
              <a:t>will </a:t>
            </a:r>
            <a:r>
              <a:rPr lang="en-US" dirty="0" smtClean="0"/>
              <a:t>return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vec[-6:-3] will return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vec[c(3, -5)]</a:t>
            </a:r>
            <a:r>
              <a:rPr lang="en-US" dirty="0" smtClean="0"/>
              <a:t> will return ?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224650" y="5181600"/>
            <a:ext cx="2339159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vec[c(TRUE, FALSE)] will return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Since a vector can be indexed using a logical vector, this enables us to do interesting things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2743200"/>
            <a:ext cx="182880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Define a vector as below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vec &lt;- 5:14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1639" y="1585705"/>
            <a:ext cx="4419600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vec[vec </a:t>
            </a:r>
            <a:r>
              <a:rPr lang="en-US" sz="1800" b="1" dirty="0" smtClean="0">
                <a:solidFill>
                  <a:schemeClr val="accent6"/>
                </a:solidFill>
              </a:rPr>
              <a:t>&gt;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10]	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vec[vec </a:t>
            </a:r>
            <a:r>
              <a:rPr lang="en-US" sz="1800" b="1" dirty="0" smtClean="0">
                <a:solidFill>
                  <a:schemeClr val="accent6"/>
                </a:solidFill>
              </a:rPr>
              <a:t>&lt;=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12]	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vec[vec </a:t>
            </a:r>
            <a:r>
              <a:rPr lang="en-US" sz="1800" b="1" dirty="0" smtClean="0">
                <a:solidFill>
                  <a:schemeClr val="accent6"/>
                </a:solidFill>
              </a:rPr>
              <a:t>==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]	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vec[vec </a:t>
            </a:r>
            <a:r>
              <a:rPr lang="en-US" sz="1800" b="1" dirty="0" smtClean="0">
                <a:solidFill>
                  <a:schemeClr val="accent6"/>
                </a:solidFill>
              </a:rPr>
              <a:t>!=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8]	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vec[vec </a:t>
            </a:r>
            <a:r>
              <a:rPr lang="en-US" sz="1800" b="1" dirty="0" smtClean="0">
                <a:solidFill>
                  <a:schemeClr val="accent6"/>
                </a:solidFill>
              </a:rPr>
              <a:t>%in%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c(10, 5, 7)]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vec[vec &gt;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</a:rPr>
              <a:t>&amp;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vec &lt;  12]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</a:rPr>
              <a:t>vec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</a:rPr>
              <a:t>vec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&gt; 10 </a:t>
            </a:r>
            <a:r>
              <a:rPr lang="en-US" sz="1800" b="1" dirty="0" smtClean="0">
                <a:solidFill>
                  <a:schemeClr val="accent6"/>
                </a:solidFill>
              </a:rPr>
              <a:t>|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vec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== 7]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vec[</a:t>
            </a:r>
            <a:r>
              <a:rPr lang="en-US" sz="1800" b="1" dirty="0" smtClean="0">
                <a:solidFill>
                  <a:schemeClr val="accent6"/>
                </a:solidFill>
              </a:rPr>
              <a:t>!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(vec &gt; 8)]			?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2345375" y="27907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What will the following statements return?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353711"/>
            <a:ext cx="1828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is.finite(x)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any(x &lt; 0)</a:t>
            </a:r>
          </a:p>
          <a:p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ll(x &gt; 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0" y="2286000"/>
            <a:ext cx="42672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Returns FALSE </a:t>
            </a:r>
            <a:r>
              <a:rPr lang="en-US" sz="1600" b="1" dirty="0">
                <a:solidFill>
                  <a:schemeClr val="accent6"/>
                </a:solidFill>
              </a:rPr>
              <a:t>for NA, NaN, Inf or -Inf</a:t>
            </a:r>
            <a:endParaRPr lang="en-US" sz="1600" b="1" dirty="0" smtClean="0">
              <a:solidFill>
                <a:schemeClr val="accent6"/>
              </a:solidFill>
            </a:endParaRPr>
          </a:p>
          <a:p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b="1" dirty="0" smtClean="0">
                <a:solidFill>
                  <a:schemeClr val="accent6"/>
                </a:solidFill>
              </a:rPr>
              <a:t>Returns TRUE if </a:t>
            </a:r>
            <a:r>
              <a:rPr lang="en-US" sz="1600" b="1" i="1" dirty="0" smtClean="0">
                <a:solidFill>
                  <a:schemeClr val="accent6"/>
                </a:solidFill>
              </a:rPr>
              <a:t>any</a:t>
            </a:r>
            <a:r>
              <a:rPr lang="en-US" sz="1600" b="1" dirty="0" smtClean="0">
                <a:solidFill>
                  <a:schemeClr val="accent6"/>
                </a:solidFill>
              </a:rPr>
              <a:t> of the element in the vector satisfies the condition </a:t>
            </a:r>
          </a:p>
          <a:p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b="1" dirty="0">
                <a:solidFill>
                  <a:schemeClr val="accent6"/>
                </a:solidFill>
              </a:rPr>
              <a:t>Returns TRUE if </a:t>
            </a:r>
            <a:r>
              <a:rPr lang="en-US" sz="1600" b="1" i="1" dirty="0" smtClean="0">
                <a:solidFill>
                  <a:schemeClr val="accent6"/>
                </a:solidFill>
              </a:rPr>
              <a:t>all</a:t>
            </a:r>
            <a:r>
              <a:rPr lang="en-US" sz="1600" b="1" dirty="0" smtClean="0">
                <a:solidFill>
                  <a:schemeClr val="accent6"/>
                </a:solidFill>
              </a:rPr>
              <a:t> of </a:t>
            </a:r>
            <a:r>
              <a:rPr lang="en-US" sz="1600" b="1" dirty="0">
                <a:solidFill>
                  <a:schemeClr val="accent6"/>
                </a:solidFill>
              </a:rPr>
              <a:t>the element in the vector satisfies the condition </a:t>
            </a:r>
          </a:p>
        </p:txBody>
      </p:sp>
      <p:sp>
        <p:nvSpPr>
          <p:cNvPr id="10" name="Take-away Box"/>
          <p:cNvSpPr/>
          <p:nvPr/>
        </p:nvSpPr>
        <p:spPr bwMode="blackWhite">
          <a:xfrm>
            <a:off x="452516" y="5764932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To check for any NAs in a vector x: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any(is.na(x))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Helpful Functions for Vectors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" y="1581090"/>
            <a:ext cx="844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&lt;- c(1, 2, 3, 4, 5, 6,7,8, 9, NA)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124200"/>
            <a:ext cx="2294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any(x &gt;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0, na.rm = TRUE)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51242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“na.rm = TRUE” ignores the NAs in the vector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610" y="4778320"/>
            <a:ext cx="132433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Important Tip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3609" y="4769779"/>
            <a:ext cx="8236475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4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two-dimensional vector called?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3727"/>
              </p:ext>
            </p:extLst>
          </p:nvPr>
        </p:nvGraphicFramePr>
        <p:xfrm>
          <a:off x="310896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30887"/>
              </p:ext>
            </p:extLst>
          </p:nvPr>
        </p:nvGraphicFramePr>
        <p:xfrm>
          <a:off x="310896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041075" y="1609106"/>
            <a:ext cx="0" cy="16764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1075" y="1609106"/>
            <a:ext cx="28956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ke-away Box"/>
          <p:cNvSpPr/>
          <p:nvPr/>
        </p:nvSpPr>
        <p:spPr bwMode="blackWhite">
          <a:xfrm>
            <a:off x="452516" y="5791200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In R, just like a vector, a matrix can hold data of a single type</a:t>
            </a:r>
          </a:p>
        </p:txBody>
      </p:sp>
    </p:spTree>
    <p:extLst>
      <p:ext uri="{BB962C8B-B14F-4D97-AF65-F5344CB8AC3E}">
        <p14:creationId xmlns:p14="http://schemas.microsoft.com/office/powerpoint/2010/main" val="35515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slicing matrices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42984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Which element is </a:t>
            </a:r>
            <a:r>
              <a:rPr lang="en-US" sz="1600" b="1" dirty="0"/>
              <a:t>M</a:t>
            </a:r>
            <a:r>
              <a:rPr lang="en-US" sz="1600" b="1" baseline="-25000" dirty="0"/>
              <a:t>34</a:t>
            </a:r>
            <a:r>
              <a:rPr lang="en-US" sz="1600" b="1" dirty="0" smtClean="0"/>
              <a:t>?</a:t>
            </a:r>
            <a:endParaRPr 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21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slicing matrices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79971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Which element is </a:t>
            </a:r>
            <a:r>
              <a:rPr lang="en-US" sz="1600" b="1" dirty="0"/>
              <a:t>M</a:t>
            </a:r>
            <a:r>
              <a:rPr lang="en-US" sz="1600" b="1" baseline="-25000" dirty="0"/>
              <a:t>34</a:t>
            </a:r>
            <a:r>
              <a:rPr lang="en-US" sz="1600" b="1" dirty="0" smtClean="0"/>
              <a:t>?</a:t>
            </a:r>
            <a:endParaRPr lang="en-US" sz="1600" b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1852550"/>
            <a:ext cx="0" cy="8382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2667000"/>
            <a:ext cx="19812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pre-requisites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1428639"/>
              </p:ext>
            </p:extLst>
          </p:nvPr>
        </p:nvGraphicFramePr>
        <p:xfrm>
          <a:off x="228600" y="106680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57800" y="4386935"/>
            <a:ext cx="38862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 R Project folder is available at: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&lt;\\de-util01\Hold\</a:t>
            </a:r>
            <a:r>
              <a:rPr lang="en-US" b="1" dirty="0" err="1">
                <a:solidFill>
                  <a:srgbClr val="FF0000"/>
                </a:solidFill>
              </a:rPr>
              <a:t>Nishant_Gupta</a:t>
            </a:r>
            <a:r>
              <a:rPr lang="en-US" b="1" dirty="0">
                <a:solidFill>
                  <a:srgbClr val="FF0000"/>
                </a:solidFill>
              </a:rPr>
              <a:t>\R Session&gt;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slicing matrices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37263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Which element is </a:t>
            </a:r>
            <a:r>
              <a:rPr lang="en-US" sz="1600" b="1" dirty="0"/>
              <a:t>M</a:t>
            </a:r>
            <a:r>
              <a:rPr lang="en-US" sz="1600" b="1" baseline="-25000" dirty="0"/>
              <a:t>34</a:t>
            </a:r>
            <a:r>
              <a:rPr lang="en-US" sz="1600" b="1" dirty="0" smtClean="0"/>
              <a:t>?</a:t>
            </a:r>
            <a:endParaRPr lang="en-US" sz="1600" b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1852550"/>
            <a:ext cx="0" cy="8382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2667000"/>
            <a:ext cx="19812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1837213"/>
            <a:ext cx="2819400" cy="824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mat </a:t>
            </a:r>
            <a:r>
              <a:rPr lang="en-US" dirty="0"/>
              <a:t>&lt;- matrix(5:20, nrow =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mat[3</a:t>
            </a:r>
            <a:r>
              <a:rPr lang="en-US" dirty="0"/>
              <a:t>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1] 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15190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4267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mat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</a:t>
            </a:r>
            <a:r>
              <a:rPr lang="en-US" sz="4000" b="1" dirty="0" smtClean="0">
                <a:solidFill>
                  <a:schemeClr val="bg2"/>
                </a:solidFill>
              </a:rPr>
              <a:t>,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667000" y="5069776"/>
            <a:ext cx="1524000" cy="381000"/>
          </a:xfrm>
          <a:prstGeom prst="wedgeRectCallout">
            <a:avLst>
              <a:gd name="adj1" fmla="val 69426"/>
              <a:gd name="adj2" fmla="val -116814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row index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 bwMode="auto">
          <a:xfrm>
            <a:off x="5181600" y="5069776"/>
            <a:ext cx="1676400" cy="381000"/>
          </a:xfrm>
          <a:prstGeom prst="wedgeRectCallout">
            <a:avLst>
              <a:gd name="adj1" fmla="val -53691"/>
              <a:gd name="adj2" fmla="val -119932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column index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 bwMode="auto">
          <a:xfrm>
            <a:off x="5867400" y="2895600"/>
            <a:ext cx="2476500" cy="1143000"/>
          </a:xfrm>
          <a:prstGeom prst="wedgeRectCallout">
            <a:avLst>
              <a:gd name="adj1" fmla="val 16606"/>
              <a:gd name="adj2" fmla="val -9046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</a:t>
            </a:r>
            <a:r>
              <a:rPr lang="en-US" dirty="0" smtClean="0"/>
              <a:t>atrix() function is used to create a matrix in R.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nrow parameter specifies the number of rows in the matrix</a:t>
            </a: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3962400" y="5638800"/>
            <a:ext cx="1676400" cy="685800"/>
          </a:xfrm>
          <a:prstGeom prst="wedgeRectCallout">
            <a:avLst>
              <a:gd name="adj1" fmla="val -4104"/>
              <a:gd name="adj2" fmla="val -15802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Separate dimensions with a comma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slicing matrices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02759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Which element is </a:t>
            </a:r>
            <a:r>
              <a:rPr lang="en-US" sz="1600" b="1" dirty="0"/>
              <a:t>M</a:t>
            </a:r>
            <a:r>
              <a:rPr lang="en-US" sz="1600" b="1" baseline="-25000" dirty="0"/>
              <a:t>34</a:t>
            </a:r>
            <a:r>
              <a:rPr lang="en-US" sz="1600" b="1" dirty="0" smtClean="0"/>
              <a:t>?</a:t>
            </a:r>
            <a:endParaRPr lang="en-US" sz="1600" b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1852550"/>
            <a:ext cx="0" cy="8382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2667000"/>
            <a:ext cx="19812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1837213"/>
            <a:ext cx="2819400" cy="824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mat </a:t>
            </a:r>
            <a:r>
              <a:rPr lang="en-US" dirty="0"/>
              <a:t>&lt;- matrix(5:20, nrow =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mat[3</a:t>
            </a:r>
            <a:r>
              <a:rPr lang="en-US" dirty="0"/>
              <a:t>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1] 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15190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25582"/>
              </p:ext>
            </p:extLst>
          </p:nvPr>
        </p:nvGraphicFramePr>
        <p:xfrm>
          <a:off x="890650" y="41910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8150" y="56675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extract second column?</a:t>
            </a:r>
            <a:endParaRPr lang="en-US" sz="1600" b="1" baseline="-25000" dirty="0"/>
          </a:p>
        </p:txBody>
      </p:sp>
      <p:sp>
        <p:nvSpPr>
          <p:cNvPr id="22" name="Rectangular Callout 21"/>
          <p:cNvSpPr/>
          <p:nvPr/>
        </p:nvSpPr>
        <p:spPr bwMode="auto">
          <a:xfrm>
            <a:off x="5867400" y="2895600"/>
            <a:ext cx="2476500" cy="1143000"/>
          </a:xfrm>
          <a:prstGeom prst="wedgeRectCallout">
            <a:avLst>
              <a:gd name="adj1" fmla="val 16606"/>
              <a:gd name="adj2" fmla="val -9046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</a:t>
            </a:r>
            <a:r>
              <a:rPr lang="en-US" dirty="0" smtClean="0"/>
              <a:t>atrix() function is used to create a matrix in R.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nrow parameter specifies the number of rows in the matrix</a:t>
            </a:r>
          </a:p>
        </p:txBody>
      </p:sp>
    </p:spTree>
    <p:extLst>
      <p:ext uri="{BB962C8B-B14F-4D97-AF65-F5344CB8AC3E}">
        <p14:creationId xmlns:p14="http://schemas.microsoft.com/office/powerpoint/2010/main" val="19905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slicing matrices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2911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Which element is </a:t>
            </a:r>
            <a:r>
              <a:rPr lang="en-US" sz="1600" b="1" dirty="0"/>
              <a:t>M</a:t>
            </a:r>
            <a:r>
              <a:rPr lang="en-US" sz="1600" b="1" baseline="-25000" dirty="0"/>
              <a:t>34</a:t>
            </a:r>
            <a:r>
              <a:rPr lang="en-US" sz="1600" b="1" dirty="0" smtClean="0"/>
              <a:t>?</a:t>
            </a:r>
            <a:endParaRPr lang="en-US" sz="1600" b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19200" y="1852550"/>
            <a:ext cx="0" cy="8382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2667000"/>
            <a:ext cx="19812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1837213"/>
            <a:ext cx="2819400" cy="824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mat </a:t>
            </a:r>
            <a:r>
              <a:rPr lang="en-US" dirty="0"/>
              <a:t>&lt;- matrix(5:20, nrow =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mat[3</a:t>
            </a:r>
            <a:r>
              <a:rPr lang="en-US" dirty="0"/>
              <a:t>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1] 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15190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18547"/>
              </p:ext>
            </p:extLst>
          </p:nvPr>
        </p:nvGraphicFramePr>
        <p:xfrm>
          <a:off x="890650" y="41910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8150" y="56675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extract second column?</a:t>
            </a:r>
            <a:endParaRPr lang="en-US" sz="1600" b="1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105400" y="4691491"/>
            <a:ext cx="2819400" cy="56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mat[ , </a:t>
            </a:r>
            <a:r>
              <a:rPr lang="en-US" dirty="0"/>
              <a:t>2</a:t>
            </a:r>
            <a:r>
              <a:rPr lang="en-US" dirty="0" smtClean="0"/>
              <a:t>]</a:t>
            </a:r>
          </a:p>
          <a:p>
            <a:r>
              <a:rPr lang="en-US" dirty="0"/>
              <a:t>[1] 9 10 11 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4383714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5105400" y="5334000"/>
            <a:ext cx="3200400" cy="625887"/>
          </a:xfrm>
          <a:prstGeom prst="wedgeRectCallout">
            <a:avLst>
              <a:gd name="adj1" fmla="val 11951"/>
              <a:gd name="adj2" fmla="val -8250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 blank index (row or column) will select the all rows or columns</a:t>
            </a: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5867400" y="2895600"/>
            <a:ext cx="2476500" cy="1143000"/>
          </a:xfrm>
          <a:prstGeom prst="wedgeRectCallout">
            <a:avLst>
              <a:gd name="adj1" fmla="val 16606"/>
              <a:gd name="adj2" fmla="val -9046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</a:t>
            </a:r>
            <a:r>
              <a:rPr lang="en-US" dirty="0" smtClean="0"/>
              <a:t>atrix() function is used to create a matrix in R.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nrow parameter specifies the number of rows in the matrix</a:t>
            </a:r>
          </a:p>
        </p:txBody>
      </p:sp>
    </p:spTree>
    <p:extLst>
      <p:ext uri="{BB962C8B-B14F-4D97-AF65-F5344CB8AC3E}">
        <p14:creationId xmlns:p14="http://schemas.microsoft.com/office/powerpoint/2010/main" val="1020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slicing using vectors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92544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select the above sub-matrix?</a:t>
            </a:r>
            <a:endParaRPr 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1600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slicing using vectors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84854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select the above sub-matrix?</a:t>
            </a:r>
            <a:endParaRPr lang="en-US" sz="1600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1837213"/>
            <a:ext cx="2819400" cy="108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mat[2:3, 3:4]</a:t>
            </a:r>
          </a:p>
          <a:p>
            <a:r>
              <a:rPr lang="en-US" dirty="0"/>
              <a:t> </a:t>
            </a:r>
            <a:r>
              <a:rPr lang="en-US" dirty="0" smtClean="0"/>
              <a:t>      [,</a:t>
            </a:r>
            <a:r>
              <a:rPr lang="en-US" dirty="0"/>
              <a:t>1] </a:t>
            </a:r>
            <a:r>
              <a:rPr lang="en-US" dirty="0" smtClean="0"/>
              <a:t>  [,</a:t>
            </a:r>
            <a:r>
              <a:rPr lang="en-US" dirty="0"/>
              <a:t>2]</a:t>
            </a:r>
          </a:p>
          <a:p>
            <a:r>
              <a:rPr lang="en-US" dirty="0"/>
              <a:t>[1,]   14   18</a:t>
            </a:r>
          </a:p>
          <a:p>
            <a:r>
              <a:rPr lang="en-US" dirty="0"/>
              <a:t>[2,]   15   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15190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110350" y="2967952"/>
            <a:ext cx="2971800" cy="589160"/>
          </a:xfrm>
          <a:prstGeom prst="wedgeRectCallout">
            <a:avLst>
              <a:gd name="adj1" fmla="val 20911"/>
              <a:gd name="adj2" fmla="val -7630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You can pass a vector as an index as well</a:t>
            </a:r>
          </a:p>
        </p:txBody>
      </p:sp>
    </p:spTree>
    <p:extLst>
      <p:ext uri="{BB962C8B-B14F-4D97-AF65-F5344CB8AC3E}">
        <p14:creationId xmlns:p14="http://schemas.microsoft.com/office/powerpoint/2010/main" val="26334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slicing using vectors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09581"/>
              </p:ext>
            </p:extLst>
          </p:nvPr>
        </p:nvGraphicFramePr>
        <p:xfrm>
          <a:off x="838200" y="1752600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700" y="32647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How to select the above sub-matrix?</a:t>
            </a:r>
            <a:endParaRPr lang="en-US" sz="1600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1837213"/>
            <a:ext cx="2819400" cy="108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mat[2:3, 3:4]</a:t>
            </a:r>
          </a:p>
          <a:p>
            <a:r>
              <a:rPr lang="en-US" dirty="0"/>
              <a:t> </a:t>
            </a:r>
            <a:r>
              <a:rPr lang="en-US" dirty="0" smtClean="0"/>
              <a:t>      [,</a:t>
            </a:r>
            <a:r>
              <a:rPr lang="en-US" dirty="0"/>
              <a:t>1] </a:t>
            </a:r>
            <a:r>
              <a:rPr lang="en-US" dirty="0" smtClean="0"/>
              <a:t>  [,</a:t>
            </a:r>
            <a:r>
              <a:rPr lang="en-US" dirty="0"/>
              <a:t>2]</a:t>
            </a:r>
          </a:p>
          <a:p>
            <a:r>
              <a:rPr lang="en-US" dirty="0"/>
              <a:t>[1,]   14   18</a:t>
            </a:r>
          </a:p>
          <a:p>
            <a:r>
              <a:rPr lang="en-US" dirty="0"/>
              <a:t>[2,]   15   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15190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55615"/>
              </p:ext>
            </p:extLst>
          </p:nvPr>
        </p:nvGraphicFramePr>
        <p:xfrm>
          <a:off x="890650" y="4343162"/>
          <a:ext cx="292608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38150" y="5819662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Your Turn</a:t>
            </a:r>
            <a:endParaRPr lang="en-US" sz="1600" b="1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105400" y="4375077"/>
            <a:ext cx="2819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 smtClean="0"/>
              <a:t>&gt; ???</a:t>
            </a:r>
          </a:p>
          <a:p>
            <a:r>
              <a:rPr lang="en-US" dirty="0"/>
              <a:t> </a:t>
            </a:r>
            <a:r>
              <a:rPr lang="en-US" dirty="0" smtClean="0"/>
              <a:t>      [,</a:t>
            </a:r>
            <a:r>
              <a:rPr lang="en-US" dirty="0"/>
              <a:t>1] </a:t>
            </a:r>
            <a:r>
              <a:rPr lang="en-US" dirty="0" smtClean="0"/>
              <a:t> [,</a:t>
            </a:r>
            <a:r>
              <a:rPr lang="en-US" dirty="0"/>
              <a:t>2]</a:t>
            </a:r>
          </a:p>
          <a:p>
            <a:r>
              <a:rPr lang="en-US" dirty="0"/>
              <a:t>[1,]    9   17</a:t>
            </a:r>
          </a:p>
          <a:p>
            <a:r>
              <a:rPr lang="en-US" dirty="0"/>
              <a:t>[2,]   10   18</a:t>
            </a:r>
          </a:p>
          <a:p>
            <a:r>
              <a:rPr lang="en-US" dirty="0"/>
              <a:t>[3,]   11   19</a:t>
            </a:r>
          </a:p>
          <a:p>
            <a:r>
              <a:rPr lang="en-US" dirty="0"/>
              <a:t>[4,]   12   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40673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R:</a:t>
            </a:r>
            <a:endParaRPr lang="en-US" b="1" dirty="0"/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110350" y="2967952"/>
            <a:ext cx="2971800" cy="589160"/>
          </a:xfrm>
          <a:prstGeom prst="wedgeRectCallout">
            <a:avLst>
              <a:gd name="adj1" fmla="val 20911"/>
              <a:gd name="adj2" fmla="val -7630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You can pass a vector as an index as well</a:t>
            </a: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5132125" y="5997690"/>
            <a:ext cx="2971800" cy="589160"/>
          </a:xfrm>
          <a:prstGeom prst="wedgeRectCallout">
            <a:avLst>
              <a:gd name="adj1" fmla="val 20911"/>
              <a:gd name="adj2" fmla="val -7630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Remember we can pass a vector as an index as well</a:t>
            </a:r>
          </a:p>
        </p:txBody>
      </p:sp>
    </p:spTree>
    <p:extLst>
      <p:ext uri="{BB962C8B-B14F-4D97-AF65-F5344CB8AC3E}">
        <p14:creationId xmlns:p14="http://schemas.microsoft.com/office/powerpoint/2010/main" val="36218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ad Sign"/>
          <p:cNvSpPr txBox="1"/>
          <p:nvPr/>
        </p:nvSpPr>
        <p:spPr bwMode="blackWhite">
          <a:xfrm>
            <a:off x="7086600" y="0"/>
            <a:ext cx="2057400" cy="2743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en-US" sz="1000" b="1" i="1" dirty="0" smtClean="0">
                <a:solidFill>
                  <a:srgbClr val="4F868E"/>
                </a:solidFill>
                <a:latin typeface="Arial"/>
              </a:rPr>
              <a:t>Lists</a:t>
            </a:r>
            <a:endParaRPr lang="en-US" sz="1000" b="1" i="1" dirty="0">
              <a:solidFill>
                <a:srgbClr val="4F868E"/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5654"/>
              </p:ext>
            </p:extLst>
          </p:nvPr>
        </p:nvGraphicFramePr>
        <p:xfrm>
          <a:off x="1398694" y="1905000"/>
          <a:ext cx="614510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vector can hold data of only one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ad Sign"/>
          <p:cNvSpPr txBox="1"/>
          <p:nvPr/>
        </p:nvSpPr>
        <p:spPr bwMode="blackWhite">
          <a:xfrm>
            <a:off x="7086600" y="0"/>
            <a:ext cx="2057400" cy="2743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en-US" sz="1000" b="1" i="1" dirty="0" smtClean="0">
                <a:solidFill>
                  <a:srgbClr val="4F868E"/>
                </a:solidFill>
                <a:latin typeface="Arial"/>
              </a:rPr>
              <a:t>Lists</a:t>
            </a:r>
            <a:endParaRPr lang="en-US" sz="1000" b="1" i="1" dirty="0">
              <a:solidFill>
                <a:srgbClr val="4F868E"/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9281"/>
              </p:ext>
            </p:extLst>
          </p:nvPr>
        </p:nvGraphicFramePr>
        <p:xfrm>
          <a:off x="1398694" y="1905000"/>
          <a:ext cx="614510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1255"/>
              </p:ext>
            </p:extLst>
          </p:nvPr>
        </p:nvGraphicFramePr>
        <p:xfrm>
          <a:off x="1398694" y="3322320"/>
          <a:ext cx="614510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However, a list can hold data of any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7435" y="258585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950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5575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0010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835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ad Sign"/>
          <p:cNvSpPr txBox="1"/>
          <p:nvPr/>
        </p:nvSpPr>
        <p:spPr bwMode="blackWhite">
          <a:xfrm>
            <a:off x="7086600" y="0"/>
            <a:ext cx="2057400" cy="2743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en-US" sz="1000" b="1" i="1" dirty="0" smtClean="0">
                <a:solidFill>
                  <a:srgbClr val="4F868E"/>
                </a:solidFill>
                <a:latin typeface="Arial"/>
              </a:rPr>
              <a:t>Lists</a:t>
            </a:r>
            <a:endParaRPr lang="en-US" sz="1000" b="1" i="1" dirty="0">
              <a:solidFill>
                <a:srgbClr val="4F868E"/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87115"/>
              </p:ext>
            </p:extLst>
          </p:nvPr>
        </p:nvGraphicFramePr>
        <p:xfrm>
          <a:off x="1398694" y="1905000"/>
          <a:ext cx="614510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23684"/>
              </p:ext>
            </p:extLst>
          </p:nvPr>
        </p:nvGraphicFramePr>
        <p:xfrm>
          <a:off x="1398694" y="3322320"/>
          <a:ext cx="614510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Or even more complex data types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7435" y="258585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950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5575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0010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835" y="39594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92088"/>
              </p:ext>
            </p:extLst>
          </p:nvPr>
        </p:nvGraphicFramePr>
        <p:xfrm>
          <a:off x="1390400" y="4822570"/>
          <a:ext cx="614510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c(1,</a:t>
                      </a:r>
                      <a:r>
                        <a:rPr lang="en-US" baseline="0" dirty="0" smtClean="0"/>
                        <a:t> 2)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1 1</a:t>
                      </a:r>
                    </a:p>
                    <a:p>
                      <a:pPr algn="ctr"/>
                      <a:r>
                        <a:rPr lang="en-US" dirty="0" smtClean="0"/>
                        <a:t>2 3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3656" y="545967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7281" y="545967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91716" y="545967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46541" y="545967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6" name="Take-away Box"/>
          <p:cNvSpPr/>
          <p:nvPr/>
        </p:nvSpPr>
        <p:spPr bwMode="blackWhite">
          <a:xfrm>
            <a:off x="452516" y="6000690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elements of a list can be anything. Even vectors or other lists.</a:t>
            </a:r>
          </a:p>
        </p:txBody>
      </p:sp>
    </p:spTree>
    <p:extLst>
      <p:ext uri="{BB962C8B-B14F-4D97-AF65-F5344CB8AC3E}">
        <p14:creationId xmlns:p14="http://schemas.microsoft.com/office/powerpoint/2010/main" val="4155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65532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&gt; </a:t>
            </a:r>
            <a:r>
              <a:rPr lang="pt-BR" sz="1800" dirty="0" smtClean="0"/>
              <a:t>nam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c</a:t>
            </a:r>
            <a:r>
              <a:rPr lang="pt-BR" sz="1800" dirty="0" smtClean="0"/>
              <a:t>(“Kapil”,</a:t>
            </a:r>
            <a:r>
              <a:rPr lang="pt-BR" sz="1800" dirty="0"/>
              <a:t> </a:t>
            </a:r>
            <a:r>
              <a:rPr lang="pt-BR" sz="1800" dirty="0" smtClean="0"/>
              <a:t>”Nishant”,</a:t>
            </a:r>
            <a:r>
              <a:rPr lang="pt-BR" sz="1800" dirty="0"/>
              <a:t> </a:t>
            </a:r>
            <a:r>
              <a:rPr lang="pt-BR" sz="1800" dirty="0" smtClean="0"/>
              <a:t>”Aritra”, “Charu”)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&gt; </a:t>
            </a:r>
            <a:r>
              <a:rPr lang="pt-BR" sz="1800" dirty="0" smtClean="0"/>
              <a:t>age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</a:t>
            </a:r>
            <a:r>
              <a:rPr lang="pt-BR" sz="1800" dirty="0" smtClean="0"/>
              <a:t>c(31,</a:t>
            </a:r>
            <a:r>
              <a:rPr lang="pt-BR" sz="1800" dirty="0"/>
              <a:t> </a:t>
            </a:r>
            <a:r>
              <a:rPr lang="pt-BR" sz="1800" dirty="0" smtClean="0"/>
              <a:t>25,</a:t>
            </a:r>
            <a:r>
              <a:rPr lang="pt-BR" sz="1800" dirty="0"/>
              <a:t> </a:t>
            </a:r>
            <a:r>
              <a:rPr lang="pt-BR" sz="1800" dirty="0" smtClean="0"/>
              <a:t>29,</a:t>
            </a:r>
            <a:r>
              <a:rPr lang="pt-BR" sz="1800" dirty="0"/>
              <a:t> </a:t>
            </a:r>
            <a:r>
              <a:rPr lang="pt-BR" sz="1800" dirty="0" smtClean="0"/>
              <a:t>23)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&gt; sex &lt;- c</a:t>
            </a:r>
            <a:r>
              <a:rPr lang="pt-BR" sz="1800" dirty="0" smtClean="0"/>
              <a:t>(“M”, “M”, “M”, “F”)</a:t>
            </a:r>
            <a:r>
              <a:rPr lang="pt-BR" sz="1800" dirty="0"/>
              <a:t> </a:t>
            </a:r>
            <a:endParaRPr lang="pt-BR" sz="1800" dirty="0" smtClean="0"/>
          </a:p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train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c(TRUE, </a:t>
            </a:r>
            <a:r>
              <a:rPr lang="pt-BR" sz="1800" dirty="0" smtClean="0"/>
              <a:t>TRUE,</a:t>
            </a:r>
            <a:r>
              <a:rPr lang="pt-BR" sz="1800" dirty="0"/>
              <a:t> </a:t>
            </a:r>
            <a:r>
              <a:rPr lang="pt-BR" sz="1800" dirty="0" smtClean="0"/>
              <a:t>FALSE</a:t>
            </a:r>
            <a:r>
              <a:rPr lang="pt-BR" sz="1800" dirty="0"/>
              <a:t>, FALSE) </a:t>
            </a:r>
            <a:br>
              <a:rPr lang="pt-BR" sz="1800" dirty="0"/>
            </a:br>
            <a:r>
              <a:rPr lang="pt-BR" sz="1800" dirty="0"/>
              <a:t>&gt; </a:t>
            </a:r>
            <a:r>
              <a:rPr lang="pt-BR" sz="1800" dirty="0" smtClean="0"/>
              <a:t>test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</a:t>
            </a:r>
            <a:r>
              <a:rPr lang="pt-BR" sz="1800" dirty="0" smtClean="0">
                <a:solidFill>
                  <a:schemeClr val="bg2"/>
                </a:solidFill>
              </a:rPr>
              <a:t>list</a:t>
            </a:r>
            <a:r>
              <a:rPr lang="pt-BR" sz="1800" dirty="0" smtClean="0"/>
              <a:t>(name = nam,</a:t>
            </a:r>
            <a:r>
              <a:rPr lang="pt-BR" sz="1800" dirty="0"/>
              <a:t> </a:t>
            </a:r>
            <a:r>
              <a:rPr lang="pt-BR" sz="1800" dirty="0" smtClean="0"/>
              <a:t>age = age,</a:t>
            </a:r>
            <a:r>
              <a:rPr lang="pt-BR" sz="1800" dirty="0"/>
              <a:t> </a:t>
            </a:r>
            <a:r>
              <a:rPr lang="pt-BR" sz="1800" dirty="0" smtClean="0"/>
              <a:t>sex = sex,</a:t>
            </a:r>
            <a:r>
              <a:rPr lang="pt-BR" sz="1800" dirty="0"/>
              <a:t> </a:t>
            </a:r>
            <a:r>
              <a:rPr lang="pt-BR" sz="1800" dirty="0" smtClean="0"/>
              <a:t>tainer = train)</a:t>
            </a:r>
            <a:endParaRPr lang="pt-BR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8723"/>
              </p:ext>
            </p:extLst>
          </p:nvPr>
        </p:nvGraphicFramePr>
        <p:xfrm>
          <a:off x="1390400" y="3688080"/>
          <a:ext cx="6145106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</a:p>
                    <a:p>
                      <a:pPr algn="ctr"/>
                      <a:r>
                        <a:rPr lang="en-US" dirty="0" smtClean="0"/>
                        <a:t>“Nishant”</a:t>
                      </a:r>
                    </a:p>
                    <a:p>
                      <a:pPr algn="ctr"/>
                      <a:r>
                        <a:rPr lang="en-US" dirty="0" smtClean="0"/>
                        <a:t>“Aritra”</a:t>
                      </a:r>
                    </a:p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</a:p>
                    <a:p>
                      <a:pPr algn="ctr"/>
                      <a:r>
                        <a:rPr lang="en-US" dirty="0" smtClean="0"/>
                        <a:t>TRUE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FALSE</a:t>
                      </a:r>
                    </a:p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3656" y="34088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7281" y="34088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1716" y="34088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6541" y="34088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7620000" y="3127528"/>
            <a:ext cx="1050964" cy="1444472"/>
          </a:xfrm>
          <a:prstGeom prst="wedgeRectCallout">
            <a:avLst>
              <a:gd name="adj1" fmla="val -89628"/>
              <a:gd name="adj2" fmla="val -1962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 stores these as names of each element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7364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4114800"/>
            <a:ext cx="9144000" cy="2514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2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pic>
        <p:nvPicPr>
          <p:cNvPr id="2050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28" y="1486401"/>
            <a:ext cx="2058472" cy="15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1730825"/>
            <a:ext cx="39624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Statistical Programming 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Open-source GPL1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Functional Nature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Rich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Powerful Visualizations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295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6"/>
                </a:solidFill>
              </a:rPr>
              <a:t>R Base: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980" y="4660282"/>
            <a:ext cx="1005840" cy="3045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dplyr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1980" y="5117275"/>
            <a:ext cx="1005840" cy="30459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tidyr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1980" y="5574475"/>
            <a:ext cx="1005840" cy="3045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foreign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71355" y="4660282"/>
            <a:ext cx="1005840" cy="30459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ggplot2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71355" y="5117275"/>
            <a:ext cx="1005840" cy="304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ggvis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471355" y="5574475"/>
            <a:ext cx="1005840" cy="304593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lattice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11980" y="4660282"/>
            <a:ext cx="1005840" cy="3045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shiny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11980" y="5117275"/>
            <a:ext cx="1005840" cy="3045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slidify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1980" y="5574475"/>
            <a:ext cx="1005840" cy="30459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knitr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47460" y="4660282"/>
            <a:ext cx="1005840" cy="30459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MASS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47460" y="5117275"/>
            <a:ext cx="1005840" cy="30459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party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47460" y="5574475"/>
            <a:ext cx="1005840" cy="30459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nlme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833360" y="4660282"/>
            <a:ext cx="1005840" cy="30459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forecast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833360" y="5117275"/>
            <a:ext cx="1005840" cy="30459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clusterify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33360" y="5574475"/>
            <a:ext cx="1005840" cy="3045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31675" y="2794337"/>
            <a:ext cx="77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6"/>
                </a:solidFill>
              </a:rPr>
              <a:t>+</a:t>
            </a:r>
            <a:endParaRPr lang="en-US" sz="6000" b="1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" y="3657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</a:rPr>
              <a:t>R can be extended (easily!) via </a:t>
            </a:r>
            <a:r>
              <a:rPr lang="en-US" sz="1800" b="1" dirty="0" smtClean="0">
                <a:solidFill>
                  <a:schemeClr val="accent6"/>
                </a:solidFill>
              </a:rPr>
              <a:t>7700+ Contributed Packages or Extensions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1980" y="6031675"/>
            <a:ext cx="1005840" cy="3045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haven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471355" y="6031675"/>
            <a:ext cx="1005840" cy="3045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igraph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411980" y="6031675"/>
            <a:ext cx="1005840" cy="304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rmarkdown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361810" y="6031675"/>
            <a:ext cx="1005840" cy="30459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ROCR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833360" y="6031675"/>
            <a:ext cx="1005840" cy="304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</a:rPr>
              <a:t>broom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0" y="4126675"/>
            <a:ext cx="1981200" cy="3926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Data Management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981200" y="4126468"/>
            <a:ext cx="1905000" cy="3926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Data Visualization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886200" y="4126468"/>
            <a:ext cx="2057400" cy="3926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Data Products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943600" y="4126468"/>
            <a:ext cx="3200400" cy="3926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</a:rPr>
              <a:t>Modeling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36422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a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69831"/>
              </p:ext>
            </p:extLst>
          </p:nvPr>
        </p:nvGraphicFramePr>
        <p:xfrm>
          <a:off x="1390400" y="1706880"/>
          <a:ext cx="6145106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</a:p>
                    <a:p>
                      <a:pPr algn="ctr"/>
                      <a:r>
                        <a:rPr lang="en-US" dirty="0" smtClean="0"/>
                        <a:t>“Nishant”</a:t>
                      </a:r>
                    </a:p>
                    <a:p>
                      <a:pPr algn="ctr"/>
                      <a:r>
                        <a:rPr lang="en-US" dirty="0" smtClean="0"/>
                        <a:t>“Aritra”</a:t>
                      </a:r>
                    </a:p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</a:p>
                    <a:p>
                      <a:pPr algn="ctr"/>
                      <a:r>
                        <a:rPr lang="en-US" dirty="0" smtClean="0"/>
                        <a:t>TRUE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FALSE</a:t>
                      </a:r>
                    </a:p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3656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7281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1716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6541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971800"/>
            <a:ext cx="211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317470" y="4044043"/>
            <a:ext cx="1739929" cy="381000"/>
          </a:xfrm>
          <a:prstGeom prst="wedgeRectCallout">
            <a:avLst>
              <a:gd name="adj1" fmla="val 10984"/>
              <a:gd name="adj2" fmla="val -169801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Position of Element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563273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test[2]</a:t>
            </a:r>
            <a:endParaRPr lang="pt-BR" sz="1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60847"/>
              </p:ext>
            </p:extLst>
          </p:nvPr>
        </p:nvGraphicFramePr>
        <p:xfrm>
          <a:off x="228600" y="5288280"/>
          <a:ext cx="2380727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89960" y="50090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886317" y="5009010"/>
            <a:ext cx="1050964" cy="1444472"/>
          </a:xfrm>
          <a:prstGeom prst="wedgeRectCallout">
            <a:avLst>
              <a:gd name="adj1" fmla="val -89628"/>
              <a:gd name="adj2" fmla="val -1962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Still a list;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lass() ?</a:t>
            </a:r>
          </a:p>
        </p:txBody>
      </p:sp>
    </p:spTree>
    <p:extLst>
      <p:ext uri="{BB962C8B-B14F-4D97-AF65-F5344CB8AC3E}">
        <p14:creationId xmlns:p14="http://schemas.microsoft.com/office/powerpoint/2010/main" val="18219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a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36746"/>
              </p:ext>
            </p:extLst>
          </p:nvPr>
        </p:nvGraphicFramePr>
        <p:xfrm>
          <a:off x="1390400" y="1706880"/>
          <a:ext cx="6145106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</a:p>
                    <a:p>
                      <a:pPr algn="ctr"/>
                      <a:r>
                        <a:rPr lang="en-US" dirty="0" smtClean="0"/>
                        <a:t>“Nishant”</a:t>
                      </a:r>
                    </a:p>
                    <a:p>
                      <a:pPr algn="ctr"/>
                      <a:r>
                        <a:rPr lang="en-US" dirty="0" smtClean="0"/>
                        <a:t>“Aritra”</a:t>
                      </a:r>
                    </a:p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</a:p>
                    <a:p>
                      <a:pPr algn="ctr"/>
                      <a:r>
                        <a:rPr lang="en-US" dirty="0" smtClean="0"/>
                        <a:t>TRUE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FALSE</a:t>
                      </a:r>
                    </a:p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3656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7281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1716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6541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971800"/>
            <a:ext cx="211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317470" y="4044043"/>
            <a:ext cx="1739929" cy="381000"/>
          </a:xfrm>
          <a:prstGeom prst="wedgeRectCallout">
            <a:avLst>
              <a:gd name="adj1" fmla="val 10984"/>
              <a:gd name="adj2" fmla="val -169801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Position of Element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563273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test[2]</a:t>
            </a:r>
            <a:endParaRPr lang="pt-BR" sz="1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28636"/>
              </p:ext>
            </p:extLst>
          </p:nvPr>
        </p:nvGraphicFramePr>
        <p:xfrm>
          <a:off x="228600" y="5288280"/>
          <a:ext cx="2380727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89960" y="50090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2957950"/>
            <a:ext cx="2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4000" b="1" dirty="0" smtClean="0">
                <a:solidFill>
                  <a:schemeClr val="bg2"/>
                </a:solidFill>
              </a:rPr>
              <a:t>[[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3136871" y="4030193"/>
            <a:ext cx="1739929" cy="381000"/>
          </a:xfrm>
          <a:prstGeom prst="wedgeRectCallout">
            <a:avLst>
              <a:gd name="adj1" fmla="val 10984"/>
              <a:gd name="adj2" fmla="val -169801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Position of Element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4549423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test[[2]]</a:t>
            </a:r>
            <a:endParaRPr lang="pt-BR" sz="18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6980"/>
              </p:ext>
            </p:extLst>
          </p:nvPr>
        </p:nvGraphicFramePr>
        <p:xfrm>
          <a:off x="2819400" y="5274430"/>
          <a:ext cx="2380727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Rectangular Callout 22"/>
          <p:cNvSpPr/>
          <p:nvPr/>
        </p:nvSpPr>
        <p:spPr bwMode="auto">
          <a:xfrm>
            <a:off x="5257800" y="4909845"/>
            <a:ext cx="1050964" cy="1444472"/>
          </a:xfrm>
          <a:prstGeom prst="wedgeRectCallout">
            <a:avLst>
              <a:gd name="adj1" fmla="val -89628"/>
              <a:gd name="adj2" fmla="val -1962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Now it is a vector;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class() ?</a:t>
            </a:r>
          </a:p>
        </p:txBody>
      </p:sp>
    </p:spTree>
    <p:extLst>
      <p:ext uri="{BB962C8B-B14F-4D97-AF65-F5344CB8AC3E}">
        <p14:creationId xmlns:p14="http://schemas.microsoft.com/office/powerpoint/2010/main" val="16126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a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41035"/>
              </p:ext>
            </p:extLst>
          </p:nvPr>
        </p:nvGraphicFramePr>
        <p:xfrm>
          <a:off x="1390400" y="1706880"/>
          <a:ext cx="6145106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  <a:gridCol w="1254793"/>
                <a:gridCol w="1254793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</a:p>
                    <a:p>
                      <a:pPr algn="ctr"/>
                      <a:r>
                        <a:rPr lang="en-US" dirty="0" smtClean="0"/>
                        <a:t>“Nishant”</a:t>
                      </a:r>
                    </a:p>
                    <a:p>
                      <a:pPr algn="ctr"/>
                      <a:r>
                        <a:rPr lang="en-US" dirty="0" smtClean="0"/>
                        <a:t>“Aritra”</a:t>
                      </a:r>
                    </a:p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“M”</a:t>
                      </a:r>
                    </a:p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</a:p>
                    <a:p>
                      <a:pPr algn="ctr"/>
                      <a:r>
                        <a:rPr lang="en-US" dirty="0" smtClean="0"/>
                        <a:t>TRUE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FALSE</a:t>
                      </a:r>
                    </a:p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3656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7281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1716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6541" y="14276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971800"/>
            <a:ext cx="211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317470" y="4044043"/>
            <a:ext cx="1739929" cy="381000"/>
          </a:xfrm>
          <a:prstGeom prst="wedgeRectCallout">
            <a:avLst>
              <a:gd name="adj1" fmla="val 10984"/>
              <a:gd name="adj2" fmla="val -169801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Position of Element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563273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test[2]</a:t>
            </a:r>
            <a:endParaRPr lang="pt-BR" sz="1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63746"/>
              </p:ext>
            </p:extLst>
          </p:nvPr>
        </p:nvGraphicFramePr>
        <p:xfrm>
          <a:off x="228600" y="5288280"/>
          <a:ext cx="2380727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89960" y="500901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2957950"/>
            <a:ext cx="2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4000" b="1" dirty="0" smtClean="0">
                <a:solidFill>
                  <a:schemeClr val="bg2"/>
                </a:solidFill>
              </a:rPr>
              <a:t>[[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3136871" y="4030193"/>
            <a:ext cx="1739929" cy="381000"/>
          </a:xfrm>
          <a:prstGeom prst="wedgeRectCallout">
            <a:avLst>
              <a:gd name="adj1" fmla="val 10984"/>
              <a:gd name="adj2" fmla="val -169801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Position of Element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4549423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test[[2]]</a:t>
            </a:r>
            <a:endParaRPr lang="pt-BR" sz="18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0731"/>
              </p:ext>
            </p:extLst>
          </p:nvPr>
        </p:nvGraphicFramePr>
        <p:xfrm>
          <a:off x="2819400" y="5274430"/>
          <a:ext cx="2380727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96473" y="2907475"/>
            <a:ext cx="2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sz="4000" b="1" dirty="0" smtClean="0">
                <a:solidFill>
                  <a:schemeClr val="bg2"/>
                </a:solidFill>
              </a:rPr>
              <a:t>$</a:t>
            </a:r>
            <a:r>
              <a:rPr lang="en-US" sz="4000" b="1" dirty="0" smtClean="0">
                <a:solidFill>
                  <a:schemeClr val="accent6"/>
                </a:solidFill>
              </a:rPr>
              <a:t>var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5562600" y="3679686"/>
            <a:ext cx="1086373" cy="641132"/>
          </a:xfrm>
          <a:prstGeom prst="wedgeRectCallout">
            <a:avLst>
              <a:gd name="adj1" fmla="val 51429"/>
              <a:gd name="adj2" fmla="val -75010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Also called slotting operator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77473" y="4498948"/>
            <a:ext cx="1374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test$var</a:t>
            </a:r>
            <a:endParaRPr lang="pt-BR" sz="18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64017"/>
              </p:ext>
            </p:extLst>
          </p:nvPr>
        </p:nvGraphicFramePr>
        <p:xfrm>
          <a:off x="5772673" y="5223955"/>
          <a:ext cx="2380727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934"/>
                <a:gridCol w="125479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25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Rectangular Callout 25"/>
          <p:cNvSpPr/>
          <p:nvPr/>
        </p:nvSpPr>
        <p:spPr bwMode="auto">
          <a:xfrm>
            <a:off x="7162800" y="3679686"/>
            <a:ext cx="1295400" cy="641132"/>
          </a:xfrm>
          <a:prstGeom prst="wedgeRectCallout">
            <a:avLst>
              <a:gd name="adj1" fmla="val -33962"/>
              <a:gd name="adj2" fmla="val -72220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Name of the element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 bwMode="auto">
          <a:xfrm>
            <a:off x="8077200" y="4909845"/>
            <a:ext cx="1050964" cy="1444472"/>
          </a:xfrm>
          <a:prstGeom prst="wedgeRectCallout">
            <a:avLst>
              <a:gd name="adj1" fmla="val -89628"/>
              <a:gd name="adj2" fmla="val -19626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This too is a vector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class()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What if you want to store data of various types in a single data structure?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52872"/>
              </p:ext>
            </p:extLst>
          </p:nvPr>
        </p:nvGraphicFramePr>
        <p:xfrm>
          <a:off x="609600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838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740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Name column is a character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8576"/>
              </p:ext>
            </p:extLst>
          </p:nvPr>
        </p:nvGraphicFramePr>
        <p:xfrm>
          <a:off x="609600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838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32076"/>
              </p:ext>
            </p:extLst>
          </p:nvPr>
        </p:nvGraphicFramePr>
        <p:xfrm>
          <a:off x="4902135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10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Age column is a numeric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22783"/>
              </p:ext>
            </p:extLst>
          </p:nvPr>
        </p:nvGraphicFramePr>
        <p:xfrm>
          <a:off x="609600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838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71177"/>
              </p:ext>
            </p:extLst>
          </p:nvPr>
        </p:nvGraphicFramePr>
        <p:xfrm>
          <a:off x="4902135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10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Sex column is a character again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67679"/>
              </p:ext>
            </p:extLst>
          </p:nvPr>
        </p:nvGraphicFramePr>
        <p:xfrm>
          <a:off x="609600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838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58899"/>
              </p:ext>
            </p:extLst>
          </p:nvPr>
        </p:nvGraphicFramePr>
        <p:xfrm>
          <a:off x="4902135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10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8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R-trainer column is a logical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95012"/>
              </p:ext>
            </p:extLst>
          </p:nvPr>
        </p:nvGraphicFramePr>
        <p:xfrm>
          <a:off x="609600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838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88"/>
              </p:ext>
            </p:extLst>
          </p:nvPr>
        </p:nvGraphicFramePr>
        <p:xfrm>
          <a:off x="4902135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410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6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8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245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378"/>
            <a:ext cx="8229909" cy="861774"/>
          </a:xfrm>
        </p:spPr>
        <p:txBody>
          <a:bodyPr/>
          <a:lstStyle/>
          <a:p>
            <a:r>
              <a:rPr lang="en-US" dirty="0" smtClean="0"/>
              <a:t>There is no data structure in R that can hold this type of data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54405"/>
              </p:ext>
            </p:extLst>
          </p:nvPr>
        </p:nvGraphicFramePr>
        <p:xfrm>
          <a:off x="609600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838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78826"/>
              </p:ext>
            </p:extLst>
          </p:nvPr>
        </p:nvGraphicFramePr>
        <p:xfrm>
          <a:off x="4902135" y="236220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10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6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8675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245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559130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  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18054"/>
              </p:ext>
            </p:extLst>
          </p:nvPr>
        </p:nvGraphicFramePr>
        <p:xfrm>
          <a:off x="609600" y="2025723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“31”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“TRUE”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“25”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“TRUE”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“29”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“FALSE”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“23”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“FALSE”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90500" y="1502503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04494"/>
              </p:ext>
            </p:extLst>
          </p:nvPr>
        </p:nvGraphicFramePr>
        <p:xfrm>
          <a:off x="4902135" y="2025723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98275" y="1502503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Data frame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Take-away Box"/>
          <p:cNvSpPr/>
          <p:nvPr/>
        </p:nvSpPr>
        <p:spPr bwMode="blackWhite">
          <a:xfrm>
            <a:off x="452516" y="5764932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Each column in a data frame can be a different type.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1075" y="52548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675" y="52548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8675" y="52548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2450" y="52548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254823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R-studio?</a:t>
            </a:r>
            <a:endParaRPr lang="en-US" dirty="0"/>
          </a:p>
        </p:txBody>
      </p:sp>
      <p:pic>
        <p:nvPicPr>
          <p:cNvPr id="7172" name="Picture 4" descr="http://www.rstudio.com/wp-content/uploads/2014/06/RStudio-B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228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4613362"/>
            <a:ext cx="3733800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A Powerful Integrated Development Environment (IDE) for R &amp; much more…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Text </a:t>
            </a:r>
            <a:r>
              <a:rPr lang="en-US" sz="1600" dirty="0"/>
              <a:t>editor, version control, </a:t>
            </a:r>
            <a:r>
              <a:rPr lang="en-US" sz="1600" dirty="0" smtClean="0"/>
              <a:t>latex integration</a:t>
            </a:r>
            <a:r>
              <a:rPr lang="en-US" sz="1600" dirty="0"/>
              <a:t>, keyboard shortcuts</a:t>
            </a:r>
            <a:r>
              <a:rPr lang="en-US" sz="1600" dirty="0" smtClean="0"/>
              <a:t>, debugging </a:t>
            </a:r>
            <a:r>
              <a:rPr lang="en-US" sz="1600" dirty="0"/>
              <a:t>tools, and much more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"/>
          <a:stretch/>
        </p:blipFill>
        <p:spPr bwMode="auto">
          <a:xfrm>
            <a:off x="4219699" y="2286000"/>
            <a:ext cx="478397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A data frame consists of variables (columns)…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68079"/>
              </p:ext>
            </p:extLst>
          </p:nvPr>
        </p:nvGraphicFramePr>
        <p:xfrm>
          <a:off x="2590800" y="219962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6940" y="1676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Data frame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05740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65665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51465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65865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7385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2985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4985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8760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…and observations (rows)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75561"/>
              </p:ext>
            </p:extLst>
          </p:nvPr>
        </p:nvGraphicFramePr>
        <p:xfrm>
          <a:off x="2590800" y="2199620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R-trainer?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6940" y="1676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Data frame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05740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65665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51465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65865" y="2885420"/>
            <a:ext cx="0" cy="246888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38350" y="3154875"/>
            <a:ext cx="381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38350" y="3806025"/>
            <a:ext cx="381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38350" y="4447300"/>
            <a:ext cx="381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8350" y="5093525"/>
            <a:ext cx="381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5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985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4985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8760" y="5436925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399" y="1447800"/>
            <a:ext cx="761208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&gt; </a:t>
            </a:r>
            <a:r>
              <a:rPr lang="pt-BR" sz="1800" dirty="0" smtClean="0"/>
              <a:t>nam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c</a:t>
            </a:r>
            <a:r>
              <a:rPr lang="pt-BR" sz="1800" dirty="0" smtClean="0"/>
              <a:t>(“Kapil”,</a:t>
            </a:r>
            <a:r>
              <a:rPr lang="pt-BR" sz="1800" dirty="0"/>
              <a:t> </a:t>
            </a:r>
            <a:r>
              <a:rPr lang="pt-BR" sz="1800" dirty="0" smtClean="0"/>
              <a:t>”Nishant”,</a:t>
            </a:r>
            <a:r>
              <a:rPr lang="pt-BR" sz="1800" dirty="0"/>
              <a:t> </a:t>
            </a:r>
            <a:r>
              <a:rPr lang="pt-BR" sz="1800" dirty="0" smtClean="0"/>
              <a:t>”Aritra”, “Charu”)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&gt; </a:t>
            </a:r>
            <a:r>
              <a:rPr lang="pt-BR" sz="1800" dirty="0" smtClean="0"/>
              <a:t>age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</a:t>
            </a:r>
            <a:r>
              <a:rPr lang="pt-BR" sz="1800" dirty="0" smtClean="0"/>
              <a:t>c(31,</a:t>
            </a:r>
            <a:r>
              <a:rPr lang="pt-BR" sz="1800" dirty="0"/>
              <a:t> </a:t>
            </a:r>
            <a:r>
              <a:rPr lang="pt-BR" sz="1800" dirty="0" smtClean="0"/>
              <a:t>25,</a:t>
            </a:r>
            <a:r>
              <a:rPr lang="pt-BR" sz="1800" dirty="0"/>
              <a:t> </a:t>
            </a:r>
            <a:r>
              <a:rPr lang="pt-BR" sz="1800" dirty="0" smtClean="0"/>
              <a:t>29,</a:t>
            </a:r>
            <a:r>
              <a:rPr lang="pt-BR" sz="1800" dirty="0"/>
              <a:t> </a:t>
            </a:r>
            <a:r>
              <a:rPr lang="pt-BR" sz="1800" dirty="0" smtClean="0"/>
              <a:t>23)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&gt; sex &lt;- c</a:t>
            </a:r>
            <a:r>
              <a:rPr lang="pt-BR" sz="1800" dirty="0" smtClean="0"/>
              <a:t>(“M”, “M”, “M”, “F”)</a:t>
            </a:r>
            <a:r>
              <a:rPr lang="pt-BR" sz="1800" dirty="0"/>
              <a:t> </a:t>
            </a:r>
            <a:endParaRPr lang="pt-BR" sz="1800" dirty="0" smtClean="0"/>
          </a:p>
          <a:p>
            <a:r>
              <a:rPr lang="pt-BR" sz="1800" dirty="0" smtClean="0"/>
              <a:t>&gt;</a:t>
            </a:r>
            <a:r>
              <a:rPr lang="pt-BR" sz="1800" dirty="0"/>
              <a:t> </a:t>
            </a:r>
            <a:r>
              <a:rPr lang="pt-BR" sz="1800" dirty="0" smtClean="0"/>
              <a:t>train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c(TRUE, </a:t>
            </a:r>
            <a:r>
              <a:rPr lang="pt-BR" sz="1800" dirty="0" smtClean="0"/>
              <a:t>TRUE,</a:t>
            </a:r>
            <a:r>
              <a:rPr lang="pt-BR" sz="1800" dirty="0"/>
              <a:t> </a:t>
            </a:r>
            <a:r>
              <a:rPr lang="pt-BR" sz="1800" dirty="0" smtClean="0"/>
              <a:t>FALSE</a:t>
            </a:r>
            <a:r>
              <a:rPr lang="pt-BR" sz="1800" dirty="0"/>
              <a:t>, FALSE) </a:t>
            </a:r>
            <a:br>
              <a:rPr lang="pt-BR" sz="1800" dirty="0"/>
            </a:br>
            <a:r>
              <a:rPr lang="pt-BR" sz="1800" dirty="0"/>
              <a:t>&gt; </a:t>
            </a:r>
            <a:r>
              <a:rPr lang="pt-BR" sz="1800" dirty="0" smtClean="0"/>
              <a:t>test</a:t>
            </a:r>
            <a:r>
              <a:rPr lang="pt-BR" sz="1800" dirty="0"/>
              <a:t> </a:t>
            </a:r>
            <a:r>
              <a:rPr lang="pt-BR" sz="1800" dirty="0" smtClean="0"/>
              <a:t>&lt;-</a:t>
            </a:r>
            <a:r>
              <a:rPr lang="pt-BR" sz="1800" dirty="0"/>
              <a:t> </a:t>
            </a:r>
            <a:r>
              <a:rPr lang="pt-BR" sz="1800" dirty="0" smtClean="0">
                <a:solidFill>
                  <a:schemeClr val="bg2"/>
                </a:solidFill>
              </a:rPr>
              <a:t>data.frame</a:t>
            </a:r>
            <a:r>
              <a:rPr lang="pt-BR" sz="1800" dirty="0" smtClean="0"/>
              <a:t>(name = nam,</a:t>
            </a:r>
            <a:r>
              <a:rPr lang="pt-BR" sz="1800" dirty="0"/>
              <a:t> </a:t>
            </a:r>
            <a:r>
              <a:rPr lang="pt-BR" sz="1800" dirty="0" smtClean="0"/>
              <a:t>age = age,</a:t>
            </a:r>
            <a:r>
              <a:rPr lang="pt-BR" sz="1800" dirty="0"/>
              <a:t> </a:t>
            </a:r>
            <a:r>
              <a:rPr lang="pt-BR" sz="1800" dirty="0" smtClean="0"/>
              <a:t>sex = sex,</a:t>
            </a:r>
            <a:r>
              <a:rPr lang="pt-BR" sz="1800" dirty="0"/>
              <a:t> </a:t>
            </a:r>
            <a:r>
              <a:rPr lang="pt-BR" sz="1800" dirty="0" smtClean="0"/>
              <a:t>tainer = train)</a:t>
            </a:r>
            <a:endParaRPr lang="pt-BR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705"/>
              </p:ext>
            </p:extLst>
          </p:nvPr>
        </p:nvGraphicFramePr>
        <p:xfrm>
          <a:off x="2590800" y="3075698"/>
          <a:ext cx="374904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“Kapil”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“Nishant”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“Aritra”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“Charu”</a:t>
                      </a:r>
                      <a:endParaRPr 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“F”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29740" y="6304798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5340" y="6304798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numeric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7340" y="6304798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character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1115" y="6304798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logical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934200" y="3132926"/>
            <a:ext cx="1905000" cy="1972474"/>
          </a:xfrm>
          <a:prstGeom prst="wedgeRectCallout">
            <a:avLst>
              <a:gd name="adj1" fmla="val -93524"/>
              <a:gd name="adj2" fmla="val -34023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R stores these as names of each column in the data frame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You can access these names by using </a:t>
            </a:r>
            <a:r>
              <a:rPr lang="en-US" b="1" dirty="0" smtClean="0"/>
              <a:t>names(test)</a:t>
            </a:r>
          </a:p>
        </p:txBody>
      </p:sp>
    </p:spTree>
    <p:extLst>
      <p:ext uri="{BB962C8B-B14F-4D97-AF65-F5344CB8AC3E}">
        <p14:creationId xmlns:p14="http://schemas.microsoft.com/office/powerpoint/2010/main" val="22672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a data frame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67959"/>
              </p:ext>
            </p:extLst>
          </p:nvPr>
        </p:nvGraphicFramePr>
        <p:xfrm>
          <a:off x="2727960" y="1600200"/>
          <a:ext cx="374904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trainer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“Kapil”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“Nishant”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“Aritra”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“Charu”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“F”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37338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  df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</a:t>
            </a:r>
            <a:r>
              <a:rPr lang="en-US" sz="4000" b="1" dirty="0" smtClean="0">
                <a:solidFill>
                  <a:schemeClr val="bg2"/>
                </a:solidFill>
              </a:rPr>
              <a:t>,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152400" y="4536376"/>
            <a:ext cx="1524000" cy="381000"/>
          </a:xfrm>
          <a:prstGeom prst="wedgeRectCallout">
            <a:avLst>
              <a:gd name="adj1" fmla="val 69426"/>
              <a:gd name="adj2" fmla="val -116814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row index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2667000" y="4536376"/>
            <a:ext cx="1676400" cy="381000"/>
          </a:xfrm>
          <a:prstGeom prst="wedgeRectCallout">
            <a:avLst>
              <a:gd name="adj1" fmla="val -53691"/>
              <a:gd name="adj2" fmla="val -119932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column index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1447800" y="5105400"/>
            <a:ext cx="1676400" cy="685800"/>
          </a:xfrm>
          <a:prstGeom prst="wedgeRectCallout">
            <a:avLst>
              <a:gd name="adj1" fmla="val -4104"/>
              <a:gd name="adj2" fmla="val -15802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Separate dimensions with a comma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4648200" y="3657600"/>
            <a:ext cx="1219200" cy="1444472"/>
          </a:xfrm>
          <a:prstGeom prst="wedgeRectCallout">
            <a:avLst>
              <a:gd name="adj1" fmla="val -156836"/>
              <a:gd name="adj2" fmla="val -2784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This still returns a subsetted data frame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class()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a data frame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98573"/>
              </p:ext>
            </p:extLst>
          </p:nvPr>
        </p:nvGraphicFramePr>
        <p:xfrm>
          <a:off x="2727960" y="1600200"/>
          <a:ext cx="374904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/>
                <a:gridCol w="731520"/>
                <a:gridCol w="731520"/>
                <a:gridCol w="109728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trainer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“Kapil”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“Nishant”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“Aritra”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“Charu”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“F”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37338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  df</a:t>
            </a:r>
            <a:r>
              <a:rPr lang="en-US" sz="4000" b="1" dirty="0" smtClean="0">
                <a:solidFill>
                  <a:schemeClr val="bg2"/>
                </a:solidFill>
              </a:rPr>
              <a:t>[</a:t>
            </a:r>
            <a:r>
              <a:rPr lang="en-US" sz="4000" b="1" dirty="0" smtClean="0">
                <a:solidFill>
                  <a:schemeClr val="accent6"/>
                </a:solidFill>
              </a:rPr>
              <a:t> ?</a:t>
            </a:r>
            <a:r>
              <a:rPr lang="en-US" sz="4000" b="1" dirty="0" smtClean="0">
                <a:solidFill>
                  <a:schemeClr val="bg2"/>
                </a:solidFill>
              </a:rPr>
              <a:t>,</a:t>
            </a:r>
            <a:r>
              <a:rPr lang="en-US" sz="4000" b="1" dirty="0" smtClean="0">
                <a:solidFill>
                  <a:schemeClr val="accent6"/>
                </a:solidFill>
              </a:rPr>
              <a:t> ? </a:t>
            </a:r>
            <a:r>
              <a:rPr lang="en-US" sz="4000" b="1" dirty="0" smtClean="0">
                <a:solidFill>
                  <a:schemeClr val="bg2"/>
                </a:solidFill>
              </a:rPr>
              <a:t>]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152400" y="4536376"/>
            <a:ext cx="1524000" cy="381000"/>
          </a:xfrm>
          <a:prstGeom prst="wedgeRectCallout">
            <a:avLst>
              <a:gd name="adj1" fmla="val 69426"/>
              <a:gd name="adj2" fmla="val -116814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row index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2667000" y="4536376"/>
            <a:ext cx="1676400" cy="381000"/>
          </a:xfrm>
          <a:prstGeom prst="wedgeRectCallout">
            <a:avLst>
              <a:gd name="adj1" fmla="val -53691"/>
              <a:gd name="adj2" fmla="val -119932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column index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1447800" y="5105400"/>
            <a:ext cx="1676400" cy="685800"/>
          </a:xfrm>
          <a:prstGeom prst="wedgeRectCallout">
            <a:avLst>
              <a:gd name="adj1" fmla="val -4104"/>
              <a:gd name="adj2" fmla="val -15802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Separate dimensions with a comma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7831775" y="3719450"/>
            <a:ext cx="1219200" cy="1444472"/>
          </a:xfrm>
          <a:prstGeom prst="wedgeRectCallout">
            <a:avLst>
              <a:gd name="adj1" fmla="val -116901"/>
              <a:gd name="adj2" fmla="val -3113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This will return the column of a data frame as </a:t>
            </a:r>
            <a:r>
              <a:rPr lang="en-US" dirty="0"/>
              <a:t>a vector;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class()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0673" y="3733800"/>
            <a:ext cx="2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 df</a:t>
            </a:r>
            <a:r>
              <a:rPr lang="en-US" sz="4000" b="1" dirty="0" smtClean="0">
                <a:solidFill>
                  <a:schemeClr val="bg2"/>
                </a:solidFill>
              </a:rPr>
              <a:t>$</a:t>
            </a:r>
            <a:r>
              <a:rPr lang="en-US" sz="4000" b="1" dirty="0" smtClean="0">
                <a:solidFill>
                  <a:schemeClr val="accent6"/>
                </a:solidFill>
              </a:rPr>
              <a:t>var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876800" y="4506011"/>
            <a:ext cx="1086373" cy="641132"/>
          </a:xfrm>
          <a:prstGeom prst="wedgeRectCallout">
            <a:avLst>
              <a:gd name="adj1" fmla="val 51429"/>
              <a:gd name="adj2" fmla="val -75010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slotting operator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77000" y="4506011"/>
            <a:ext cx="1295400" cy="641132"/>
          </a:xfrm>
          <a:prstGeom prst="wedgeRectCallout">
            <a:avLst>
              <a:gd name="adj1" fmla="val -33962"/>
              <a:gd name="adj2" fmla="val -72220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Name of the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1844"/>
              </p:ext>
            </p:extLst>
          </p:nvPr>
        </p:nvGraphicFramePr>
        <p:xfrm>
          <a:off x="587435" y="1676400"/>
          <a:ext cx="338328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822960"/>
                <a:gridCol w="822960"/>
                <a:gridCol w="82296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trainer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“Kapil”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“Nishant”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“Aritra”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“M”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FALSE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“Charu”</a:t>
                      </a:r>
                      <a:endParaRPr lang="en-US" sz="14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“F”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35814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the </a:t>
            </a:r>
            <a:r>
              <a:rPr lang="en-US" sz="2000" dirty="0" smtClean="0">
                <a:solidFill>
                  <a:schemeClr val="bg2"/>
                </a:solidFill>
              </a:rPr>
              <a:t>test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data frame above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639" y="1585705"/>
            <a:ext cx="44196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est$age	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test$age[2]	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est$age[test$age &gt; 25]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test[test$age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25, 2]	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test[test$age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%in% c(29, 25), ] 	?</a:t>
            </a: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test[ , “sex”]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		?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5375" y="3581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What will the following statements return?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This is great! But how do I get my data in 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926729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read.table()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005667" y="1905000"/>
            <a:ext cx="5681133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Reads a </a:t>
            </a:r>
            <a:r>
              <a:rPr lang="en-US" sz="1600" dirty="0" smtClean="0"/>
              <a:t>text file </a:t>
            </a:r>
            <a:r>
              <a:rPr lang="en-US" sz="1600" dirty="0"/>
              <a:t>in </a:t>
            </a:r>
            <a:r>
              <a:rPr lang="en-US" sz="1600" dirty="0" smtClean="0"/>
              <a:t>data frame format</a:t>
            </a:r>
            <a:endParaRPr lang="en-US" sz="1600" dirty="0" smtClean="0">
              <a:solidFill>
                <a:srgbClr val="53565A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667000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read.csv()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05667" y="2667000"/>
            <a:ext cx="5681133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Reads a </a:t>
            </a:r>
            <a:r>
              <a:rPr lang="en-US" sz="1600" dirty="0" smtClean="0"/>
              <a:t>comma separated data file </a:t>
            </a:r>
            <a:r>
              <a:rPr lang="en-US" sz="1600" dirty="0"/>
              <a:t>in </a:t>
            </a:r>
            <a:r>
              <a:rPr lang="en-US" sz="1600" dirty="0" smtClean="0"/>
              <a:t>data </a:t>
            </a:r>
            <a:r>
              <a:rPr lang="en-US" sz="1600" dirty="0"/>
              <a:t>frame </a:t>
            </a:r>
            <a:r>
              <a:rPr lang="en-US" sz="1600" dirty="0" smtClean="0"/>
              <a:t>fromat</a:t>
            </a:r>
            <a:endParaRPr lang="en-US" sz="1600" dirty="0" smtClean="0">
              <a:solidFill>
                <a:srgbClr val="5356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140" y="1535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4524" y="15240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1" name="Take-away Box"/>
          <p:cNvSpPr/>
          <p:nvPr/>
        </p:nvSpPr>
        <p:spPr bwMode="blackWhite">
          <a:xfrm>
            <a:off x="452516" y="5789712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There are many more functions in R that can help you read data from SAS, SPSS, websites, etc.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3474525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read.fwf()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05667" y="3474525"/>
            <a:ext cx="5681133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Reading fixed width format files</a:t>
            </a:r>
            <a:endParaRPr lang="en-US" sz="1600" dirty="0" smtClean="0">
              <a:solidFill>
                <a:srgbClr val="53565A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214796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read.xlsx()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005667" y="4214796"/>
            <a:ext cx="5681133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Reading xlsx files</a:t>
            </a:r>
            <a:endParaRPr lang="en-US" sz="1600" dirty="0" smtClean="0">
              <a:solidFill>
                <a:srgbClr val="53565A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5012421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readClipboard()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005667" y="5012421"/>
            <a:ext cx="5681133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Reading data copied to clipboard. Yes, Really </a:t>
            </a:r>
            <a:r>
              <a:rPr lang="en-US" sz="1600" dirty="0" smtClean="0">
                <a:sym typeface="Wingdings" pitchFamily="2" charset="2"/>
              </a:rPr>
              <a:t></a:t>
            </a:r>
            <a:endParaRPr lang="en-US" sz="1600" dirty="0" smtClean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Got It! But how do I get my data out of 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926729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write.table()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005667" y="1926729"/>
            <a:ext cx="5681133" cy="3695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Any Guesses?</a:t>
            </a:r>
            <a:endParaRPr lang="en-US" sz="2400" dirty="0" smtClean="0">
              <a:solidFill>
                <a:srgbClr val="53565A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667000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write.csv()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140" y="1535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4524" y="15240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1" name="Take-away Box"/>
          <p:cNvSpPr/>
          <p:nvPr/>
        </p:nvSpPr>
        <p:spPr bwMode="blackWhite">
          <a:xfrm>
            <a:off x="452516" y="5943600"/>
            <a:ext cx="8227569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You see R is very, very flexible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3474525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write.fwf()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214796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write.xlsx()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5012421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53565A"/>
                </a:solidFill>
              </a:rPr>
              <a:t>writeClipboard()</a:t>
            </a:r>
          </a:p>
        </p:txBody>
      </p:sp>
    </p:spTree>
    <p:extLst>
      <p:ext uri="{BB962C8B-B14F-4D97-AF65-F5344CB8AC3E}">
        <p14:creationId xmlns:p14="http://schemas.microsoft.com/office/powerpoint/2010/main" val="34683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How do I navigate folders and directories?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1752600"/>
            <a:ext cx="19050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getwd()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17526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Returns </a:t>
            </a:r>
            <a:r>
              <a:rPr lang="en-US" dirty="0"/>
              <a:t>the present working directory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599" y="1307068"/>
            <a:ext cx="11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67400" y="17526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&gt;getwd()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[</a:t>
            </a:r>
            <a:r>
              <a:rPr lang="en-US" dirty="0"/>
              <a:t>1] "C:/</a:t>
            </a:r>
            <a:r>
              <a:rPr lang="en-US" dirty="0" smtClean="0"/>
              <a:t>Users/User/Documents</a:t>
            </a:r>
            <a:r>
              <a:rPr lang="en-US" dirty="0"/>
              <a:t>"</a:t>
            </a:r>
            <a:endParaRPr lang="en-US" dirty="0" smtClean="0">
              <a:solidFill>
                <a:srgbClr val="53565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13070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2743200"/>
            <a:ext cx="19050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setwd() 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209800" y="27432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Sets your working directory to a desired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52400" y="3733801"/>
            <a:ext cx="19050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install.packages()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9800" y="3733801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Installs </a:t>
            </a:r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867400" y="3733800"/>
            <a:ext cx="3014134" cy="6096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&gt;</a:t>
            </a:r>
            <a:r>
              <a:rPr lang="en-US" dirty="0" err="1" smtClean="0"/>
              <a:t>install.packages</a:t>
            </a:r>
            <a:r>
              <a:rPr lang="en-US" dirty="0" smtClean="0"/>
              <a:t>(c(“</a:t>
            </a:r>
            <a:r>
              <a:rPr lang="en-US" dirty="0" err="1" smtClean="0"/>
              <a:t>ggplot</a:t>
            </a:r>
            <a:r>
              <a:rPr lang="en-US" dirty="0"/>
              <a:t>”,”tidyr”,”</a:t>
            </a:r>
            <a:r>
              <a:rPr lang="en-US" dirty="0" err="1"/>
              <a:t>dplyr</a:t>
            </a:r>
            <a:r>
              <a:rPr lang="en-US" dirty="0" smtClean="0"/>
              <a:t>”))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4724400"/>
            <a:ext cx="19050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library()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7244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Loads a package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867400" y="47244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library(“ggplot”)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30706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877790" y="27432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&gt;setwd(“C:/</a:t>
            </a:r>
            <a:r>
              <a:rPr lang="en-US" dirty="0"/>
              <a:t>path/to/my/directory/")</a:t>
            </a:r>
            <a:endParaRPr lang="en-US" dirty="0" smtClean="0"/>
          </a:p>
        </p:txBody>
      </p:sp>
      <p:sp>
        <p:nvSpPr>
          <p:cNvPr id="29" name="Take-away Box"/>
          <p:cNvSpPr/>
          <p:nvPr/>
        </p:nvSpPr>
        <p:spPr bwMode="blackWhite">
          <a:xfrm>
            <a:off x="452516" y="5789712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To read help on any of the functions in R, please type “?” followed by function name</a:t>
            </a:r>
          </a:p>
        </p:txBody>
      </p:sp>
    </p:spTree>
    <p:extLst>
      <p:ext uri="{BB962C8B-B14F-4D97-AF65-F5344CB8AC3E}">
        <p14:creationId xmlns:p14="http://schemas.microsoft.com/office/powerpoint/2010/main" val="36272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How do I manage my R workspace?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1752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rm()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17526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Removes an object in workspace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599" y="1307068"/>
            <a:ext cx="11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67400" y="17526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&gt;rm(test)</a:t>
            </a:r>
            <a:endParaRPr lang="en-US" dirty="0" smtClean="0">
              <a:solidFill>
                <a:srgbClr val="53565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13070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27432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save() 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209800" y="27432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Saves objects in your workspace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52400" y="3733801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load()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9800" y="3733801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Loads saved workspace objects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867400" y="3733800"/>
            <a:ext cx="3014134" cy="6096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&gt; load(“C:/mydata.Rdata”)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47244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q()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7244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Quit 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867400" y="47244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q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30706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877790" y="27432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&gt;save(list=ls(), “C;/mydata.Rdata”)</a:t>
            </a:r>
          </a:p>
        </p:txBody>
      </p:sp>
      <p:sp>
        <p:nvSpPr>
          <p:cNvPr id="29" name="Take-away Box"/>
          <p:cNvSpPr/>
          <p:nvPr/>
        </p:nvSpPr>
        <p:spPr bwMode="blackWhite">
          <a:xfrm>
            <a:off x="452516" y="5789712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To read help on any of the functions in R, please type “?” followed by function name</a:t>
            </a:r>
          </a:p>
        </p:txBody>
      </p:sp>
    </p:spTree>
    <p:extLst>
      <p:ext uri="{BB962C8B-B14F-4D97-AF65-F5344CB8AC3E}">
        <p14:creationId xmlns:p14="http://schemas.microsoft.com/office/powerpoint/2010/main" val="17681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Editor / Viewing Pane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"/>
          <a:stretch/>
        </p:blipFill>
        <p:spPr bwMode="auto">
          <a:xfrm>
            <a:off x="609600" y="1622961"/>
            <a:ext cx="7924800" cy="429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029200" y="1622961"/>
            <a:ext cx="3505200" cy="4291743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4191000"/>
            <a:ext cx="4419600" cy="172370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752600" y="2727960"/>
            <a:ext cx="1645920" cy="100584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This is the </a:t>
            </a:r>
            <a:r>
              <a:rPr lang="en-US" sz="1400" b="1" dirty="0"/>
              <a:t>script </a:t>
            </a:r>
            <a:r>
              <a:rPr lang="en-US" sz="1400" b="1" dirty="0" smtClean="0"/>
              <a:t>editor </a:t>
            </a:r>
            <a:r>
              <a:rPr lang="en-US" sz="1400" dirty="0" smtClean="0"/>
              <a:t>where </a:t>
            </a:r>
            <a:r>
              <a:rPr lang="en-US" sz="1400" dirty="0"/>
              <a:t>you write codes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600200" y="2559685"/>
            <a:ext cx="320675" cy="320675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35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How do I learn more about my Data frame?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1752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</a:t>
            </a:r>
            <a:r>
              <a:rPr lang="en-US" sz="1600" b="1" dirty="0" smtClean="0"/>
              <a:t>tr()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209800" y="17526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Displays the internal structure of the data frame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599" y="1307068"/>
            <a:ext cx="11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67400" y="17526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&gt;str(mtcars)</a:t>
            </a:r>
            <a:endParaRPr lang="en-US" dirty="0" smtClean="0">
              <a:solidFill>
                <a:srgbClr val="53565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13070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400" y="2514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summary() 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209800" y="25146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Includes min, max, mean, median, etc, for every variable in the data frame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52400" y="3276601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View()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9800" y="3276601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Displays a spreadsheet-style data frame viewer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867400" y="3276600"/>
            <a:ext cx="3014134" cy="6096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&gt; View(mtcars)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52400" y="4038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h</a:t>
            </a:r>
            <a:r>
              <a:rPr lang="en-US" sz="1600" b="1" dirty="0" smtClean="0"/>
              <a:t>ead()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0386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Displays the first n observations of the data frame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5867400" y="40386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&gt; head(mtcars, n = 10)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30706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5877790" y="25146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&gt;summary(mtcars)</a:t>
            </a:r>
          </a:p>
        </p:txBody>
      </p:sp>
      <p:sp>
        <p:nvSpPr>
          <p:cNvPr id="29" name="Take-away Box"/>
          <p:cNvSpPr/>
          <p:nvPr/>
        </p:nvSpPr>
        <p:spPr bwMode="blackWhite">
          <a:xfrm>
            <a:off x="452516" y="5789712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To read help on any of the functions in R, please type “?” followed by function name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52400" y="4800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tail()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209800" y="4800600"/>
            <a:ext cx="32766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Displays the last n observations of the data frame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867400" y="4800600"/>
            <a:ext cx="3014133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&gt; tail(mtcars, n =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How do I summarize / analyze my Data frame?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13241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sum()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09600" y="20504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colSums() 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09600" y="2776851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rowSums()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9600" y="350322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table()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29" name="Take-away Box"/>
          <p:cNvSpPr/>
          <p:nvPr/>
        </p:nvSpPr>
        <p:spPr bwMode="blackWhite">
          <a:xfrm>
            <a:off x="452516" y="5789712"/>
            <a:ext cx="8227569" cy="707886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To read help on any of the functions in R, please type “?” followed by function name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09600" y="4229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subset()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67000" y="13241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mean()</a:t>
            </a:r>
            <a:endParaRPr lang="en-US" sz="1600" b="1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2667000" y="20504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median() </a:t>
            </a:r>
            <a:endParaRPr lang="en-US" sz="1600" b="1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667000" y="2776851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sd()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667000" y="350322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min()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667000" y="4229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max()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648200" y="13241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length()</a:t>
            </a:r>
            <a:endParaRPr lang="en-US" sz="1600" b="1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648200" y="20504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sqrt() </a:t>
            </a:r>
            <a:endParaRPr lang="en-US" sz="16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648200" y="2776851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which()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48200" y="350322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unique()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648200" y="4229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sort()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705600" y="13241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union()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05600" y="20504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intersect() </a:t>
            </a:r>
            <a:endParaRPr lang="en-US" sz="1600" b="1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6705600" y="2776851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setdiff()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05600" y="350322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setequal()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05600" y="4229600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i</a:t>
            </a:r>
            <a:r>
              <a:rPr lang="en-US" sz="1600" b="1" dirty="0" smtClean="0"/>
              <a:t>s.element()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" y="49559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pmin()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667000" y="49559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pmax()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648200" y="49559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order()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705600" y="4955975"/>
            <a:ext cx="18288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/>
              <a:t>identical()</a:t>
            </a:r>
            <a:endParaRPr lang="en-US" sz="1600" b="1" dirty="0" smtClean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265"/>
            <a:ext cx="8229909" cy="430887"/>
          </a:xfrm>
        </p:spPr>
        <p:txBody>
          <a:bodyPr/>
          <a:lstStyle/>
          <a:p>
            <a:r>
              <a:rPr lang="en-US" dirty="0" smtClean="0"/>
              <a:t>End of First Session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black">
          <a:xfrm>
            <a:off x="3276600" y="3150513"/>
            <a:ext cx="29718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solidFill>
                  <a:schemeClr val="accent2">
                    <a:lumMod val="75000"/>
                  </a:schemeClr>
                </a:solidFill>
              </a:rPr>
              <a:t>Any Questions?</a:t>
            </a:r>
            <a:endParaRPr lang="en-US" kern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– Allows interactive analytics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"/>
          <a:stretch/>
        </p:blipFill>
        <p:spPr bwMode="auto">
          <a:xfrm>
            <a:off x="609600" y="1622961"/>
            <a:ext cx="7924800" cy="429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029200" y="1622960"/>
            <a:ext cx="3505200" cy="4291743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622961"/>
            <a:ext cx="4419600" cy="256803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6016823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 place to execute commands written </a:t>
            </a:r>
            <a:r>
              <a:rPr lang="en-US" b="1" dirty="0"/>
              <a:t>in the </a:t>
            </a:r>
            <a:r>
              <a:rPr lang="en-US" b="1" dirty="0" smtClean="0"/>
              <a:t>R computer </a:t>
            </a:r>
            <a:r>
              <a:rPr lang="en-US" b="1" dirty="0"/>
              <a:t>language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780338" y="4709160"/>
            <a:ext cx="1828800" cy="100584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This is the </a:t>
            </a:r>
            <a:r>
              <a:rPr lang="en-US" sz="1400" b="1" dirty="0">
                <a:solidFill>
                  <a:srgbClr val="080808"/>
                </a:solidFill>
              </a:rPr>
              <a:t>console</a:t>
            </a:r>
            <a:r>
              <a:rPr lang="en-US" sz="1400" dirty="0"/>
              <a:t> where you can type commands and see output.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620000" y="4480560"/>
            <a:ext cx="320675" cy="320675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9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/ History Pane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"/>
          <a:stretch/>
        </p:blipFill>
        <p:spPr bwMode="auto">
          <a:xfrm>
            <a:off x="609600" y="1622961"/>
            <a:ext cx="7924800" cy="429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029200" y="4114800"/>
            <a:ext cx="3505200" cy="179990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622961"/>
            <a:ext cx="4419600" cy="4291743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768658" y="2674938"/>
            <a:ext cx="2133600" cy="9144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Here you </a:t>
            </a:r>
            <a:r>
              <a:rPr lang="en-US" sz="1400" dirty="0" smtClean="0"/>
              <a:t>view variables in  </a:t>
            </a:r>
            <a:r>
              <a:rPr lang="en-US" sz="1400" b="1" dirty="0" smtClean="0"/>
              <a:t>workspace</a:t>
            </a:r>
            <a:r>
              <a:rPr lang="en-US" sz="1400" dirty="0" smtClean="0"/>
              <a:t> and </a:t>
            </a:r>
            <a:r>
              <a:rPr lang="en-US" sz="1400" dirty="0"/>
              <a:t>history files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562600" y="2514600"/>
            <a:ext cx="320675" cy="320675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56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1903</TotalTime>
  <Words>4316</Words>
  <Application>Microsoft Office PowerPoint</Application>
  <PresentationFormat>On-screen Show (4:3)</PresentationFormat>
  <Paragraphs>1815</Paragraphs>
  <Slides>72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ZS Conference 1.0</vt:lpstr>
      <vt:lpstr>PowerPoint Presentation</vt:lpstr>
      <vt:lpstr>PowerPoint Presentation</vt:lpstr>
      <vt:lpstr>By the end of this course, you will be able to:</vt:lpstr>
      <vt:lpstr>Some pre-requisites</vt:lpstr>
      <vt:lpstr>What is R?</vt:lpstr>
      <vt:lpstr>What is R-studio?</vt:lpstr>
      <vt:lpstr>Script Editor / Viewing Pane</vt:lpstr>
      <vt:lpstr>R Console – Allows interactive analytics</vt:lpstr>
      <vt:lpstr>Environment / History Pane</vt:lpstr>
      <vt:lpstr>Multi-purpose Pane (File Browser, Plots, Help, etc.)</vt:lpstr>
      <vt:lpstr>Try the following commands…</vt:lpstr>
      <vt:lpstr>Command Prompt</vt:lpstr>
      <vt:lpstr>Creating Variables</vt:lpstr>
      <vt:lpstr>What is the data type of the following?</vt:lpstr>
      <vt:lpstr>Do you agree?</vt:lpstr>
      <vt:lpstr>How to define in R?</vt:lpstr>
      <vt:lpstr>You could also define this way</vt:lpstr>
      <vt:lpstr>Watch out for the following common mistakes</vt:lpstr>
      <vt:lpstr>Use class(x) to find out the class of x variable</vt:lpstr>
      <vt:lpstr>Special Values in R</vt:lpstr>
      <vt:lpstr>What if you want to store more than one data point in a single variable? What would you call this type?</vt:lpstr>
      <vt:lpstr>Vectors are the most basic data structure in R</vt:lpstr>
      <vt:lpstr>Ways to create a vector?</vt:lpstr>
      <vt:lpstr>What is the class of the following vector?</vt:lpstr>
      <vt:lpstr>Be aware of the side-effects of mixing and matching among various types of data</vt:lpstr>
      <vt:lpstr>Coercion in R tries to retain maximum possible information by choosing a class as below</vt:lpstr>
      <vt:lpstr>Manual Coercion</vt:lpstr>
      <vt:lpstr>Vector Operations</vt:lpstr>
      <vt:lpstr>What will happen in the case presented below? Any guesses?</vt:lpstr>
      <vt:lpstr>Can you try following code in console and see the values of vecC?</vt:lpstr>
      <vt:lpstr>R uses “recycling” for vector operations</vt:lpstr>
      <vt:lpstr>Recycling is a very powerful concept as it “vectorizes” operations on vectors</vt:lpstr>
      <vt:lpstr>What to do if you want to extract a subset of a vector?</vt:lpstr>
      <vt:lpstr>Since a vector can be indexed using a logical vector, this enables us to do interesting things</vt:lpstr>
      <vt:lpstr>Some Helpful Functions for Vectors</vt:lpstr>
      <vt:lpstr>What is a two-dimensional vector called?</vt:lpstr>
      <vt:lpstr>A Matrix</vt:lpstr>
      <vt:lpstr>Defining and slicing matrices</vt:lpstr>
      <vt:lpstr>Defining and slicing matrices</vt:lpstr>
      <vt:lpstr>Defining and slicing matrices</vt:lpstr>
      <vt:lpstr>Defining and slicing matrices</vt:lpstr>
      <vt:lpstr>Defining and slicing matrices</vt:lpstr>
      <vt:lpstr>Matrix slicing using vectors</vt:lpstr>
      <vt:lpstr>Matrix slicing using vectors</vt:lpstr>
      <vt:lpstr>Matrix slicing using vectors</vt:lpstr>
      <vt:lpstr>A vector can hold data of only one type</vt:lpstr>
      <vt:lpstr>However, a list can hold data of any type</vt:lpstr>
      <vt:lpstr>Or even more complex data types</vt:lpstr>
      <vt:lpstr>Creating a list</vt:lpstr>
      <vt:lpstr>Subsetting a list</vt:lpstr>
      <vt:lpstr>Subsetting a list</vt:lpstr>
      <vt:lpstr>Subsetting a list</vt:lpstr>
      <vt:lpstr>What if you want to store data of various types in a single data structure?</vt:lpstr>
      <vt:lpstr>Name column is a character</vt:lpstr>
      <vt:lpstr>Age column is a numeric</vt:lpstr>
      <vt:lpstr>Sex column is a character again</vt:lpstr>
      <vt:lpstr>R-trainer column is a logical</vt:lpstr>
      <vt:lpstr>There is no data structure in R that can hold this type of data</vt:lpstr>
      <vt:lpstr>  </vt:lpstr>
      <vt:lpstr>A data frame consists of variables (columns)…</vt:lpstr>
      <vt:lpstr>…and observations (rows)</vt:lpstr>
      <vt:lpstr>Creating a data frame</vt:lpstr>
      <vt:lpstr>Subsetting a data frame</vt:lpstr>
      <vt:lpstr>Subsetting a data frame</vt:lpstr>
      <vt:lpstr>Your turn</vt:lpstr>
      <vt:lpstr>This is great! But how do I get my data in R?</vt:lpstr>
      <vt:lpstr>Got It! But how do I get my data out of R?</vt:lpstr>
      <vt:lpstr>How do I navigate folders and directories?</vt:lpstr>
      <vt:lpstr>How do I manage my R workspace?</vt:lpstr>
      <vt:lpstr>How do I learn more about my Data frame?</vt:lpstr>
      <vt:lpstr>How do I summarize / analyze my Data frame?</vt:lpstr>
      <vt:lpstr>End of First Session</vt:lpstr>
    </vt:vector>
  </TitlesOfParts>
  <Company>ZS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</dc:creator>
  <cp:lastModifiedBy>Nishant Gupta</cp:lastModifiedBy>
  <cp:revision>93</cp:revision>
  <dcterms:created xsi:type="dcterms:W3CDTF">2015-03-01T06:01:50Z</dcterms:created>
  <dcterms:modified xsi:type="dcterms:W3CDTF">2016-04-05T12:47:52Z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