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7" r:id="rId2"/>
    <p:sldId id="258" r:id="rId3"/>
    <p:sldId id="259" r:id="rId4"/>
    <p:sldId id="260" r:id="rId5"/>
    <p:sldId id="261"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16.518"/>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3.6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5.963"/>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0,'0'6,"6"8,2 2</inkml:trace>
  <inkml:trace contextRef="#ctx0" brushRef="#br0" timeOffset="1">37 71,'6'0,"13"0,5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3.6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5.963"/>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0,'0'6,"6"8,2 2</inkml:trace>
  <inkml:trace contextRef="#ctx0" brushRef="#br0" timeOffset="1">37 71,'6'0,"13"0,5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3.6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09:53:25.963"/>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0,'0'6,"6"8,2 2</inkml:trace>
  <inkml:trace contextRef="#ctx0" brushRef="#br0" timeOffset="1">37 71,'6'0,"13"0,5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2/12/2022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04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68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83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2/12/2022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35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6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08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09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4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08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99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2/12/2022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75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2/12/2022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111271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image" Target="../media/image2.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66" b="10165"/>
          <a:stretch/>
        </p:blipFill>
        <p:spPr>
          <a:xfrm>
            <a:off x="25007" y="-8467"/>
            <a:ext cx="12191980" cy="6857990"/>
          </a:xfrm>
          <a:prstGeom prst="rect">
            <a:avLst/>
          </a:prstGeom>
        </p:spPr>
      </p:pic>
      <p:sp>
        <p:nvSpPr>
          <p:cNvPr id="34" name="Oval 2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1350508" y="1262464"/>
            <a:ext cx="3240506" cy="4064628"/>
          </a:xfrm>
        </p:spPr>
        <p:txBody>
          <a:bodyPr>
            <a:normAutofit/>
          </a:bodyPr>
          <a:lstStyle/>
          <a:p>
            <a:r>
              <a:rPr lang="en-US" sz="7200" dirty="0"/>
              <a:t>FRIDAY</a:t>
            </a:r>
            <a:br>
              <a:rPr lang="en-US" sz="3700" dirty="0"/>
            </a:br>
            <a:r>
              <a:rPr lang="en-US" sz="3200" dirty="0"/>
              <a:t>Voice Assistant</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5810709" y="1653034"/>
            <a:ext cx="5679708" cy="4809186"/>
          </a:xfrm>
        </p:spPr>
        <p:txBody>
          <a:bodyPr>
            <a:normAutofit/>
          </a:bodyPr>
          <a:lstStyle/>
          <a:p>
            <a:r>
              <a:rPr lang="en-US" sz="2000" dirty="0">
                <a:solidFill>
                  <a:srgbClr val="FFFFFF"/>
                </a:solidFill>
                <a:highlight>
                  <a:srgbClr val="000000"/>
                </a:highlight>
              </a:rPr>
              <a:t>Abhipsa Mohan(E21BCAU0006)</a:t>
            </a:r>
          </a:p>
          <a:p>
            <a:r>
              <a:rPr lang="en-US" sz="2000" dirty="0">
                <a:solidFill>
                  <a:srgbClr val="FFFFFF"/>
                </a:solidFill>
                <a:highlight>
                  <a:srgbClr val="000000"/>
                </a:highlight>
              </a:rPr>
              <a:t>Aditya Singh(E21BCAU0014)</a:t>
            </a:r>
          </a:p>
          <a:p>
            <a:r>
              <a:rPr lang="en-US" sz="2000" dirty="0">
                <a:solidFill>
                  <a:srgbClr val="FFFFFF"/>
                </a:solidFill>
                <a:highlight>
                  <a:srgbClr val="000000"/>
                </a:highlight>
              </a:rPr>
              <a:t>Archita Dubey(E21BCAU0068)</a:t>
            </a:r>
          </a:p>
          <a:p>
            <a:r>
              <a:rPr lang="en-US" sz="2000" dirty="0">
                <a:solidFill>
                  <a:srgbClr val="FFFFFF"/>
                </a:solidFill>
                <a:highlight>
                  <a:srgbClr val="000000"/>
                </a:highlight>
              </a:rPr>
              <a:t>Utkarsh Jain(E21BCAU0061)</a:t>
            </a:r>
          </a:p>
          <a:p>
            <a:r>
              <a:rPr lang="en-US" sz="2000" dirty="0">
                <a:solidFill>
                  <a:srgbClr val="FFFFFF"/>
                </a:solidFill>
                <a:highlight>
                  <a:srgbClr val="000000"/>
                </a:highlight>
              </a:rPr>
              <a:t>Vedanth T. Sreenivasan(E21BCAU0009)</a:t>
            </a:r>
          </a:p>
        </p:txBody>
      </p:sp>
      <p:sp>
        <p:nvSpPr>
          <p:cNvPr id="26" name="Arc 2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72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0" y="-8466"/>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sz="5400" dirty="0">
                <a:solidFill>
                  <a:srgbClr val="FFFFFF"/>
                </a:solidFill>
                <a:latin typeface="Amasis MT Pro Black" panose="02040A04050005020304" pitchFamily="18" charset="0"/>
              </a:rPr>
              <a:t>INTRODUCTION </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200" y="1825625"/>
            <a:ext cx="10515600" cy="3859742"/>
          </a:xfrm>
        </p:spPr>
        <p:txBody>
          <a:bodyPr>
            <a:normAutofit fontScale="92500"/>
          </a:bodyPr>
          <a:lstStyle/>
          <a:p>
            <a:r>
              <a:rPr lang="en-US" sz="2600" dirty="0">
                <a:solidFill>
                  <a:srgbClr val="FFFFFF"/>
                </a:solidFill>
                <a:highlight>
                  <a:srgbClr val="808080"/>
                </a:highlight>
              </a:rPr>
              <a:t>A voice assistant is a computer assistant that listens to vocal commands and returns relevant information or performs specified actions as desired by the user, using speech recognition, language processing algorithms, and voice synthesis.</a:t>
            </a:r>
          </a:p>
          <a:p>
            <a:r>
              <a:rPr lang="en-US" sz="2600" dirty="0">
                <a:solidFill>
                  <a:srgbClr val="FFFFFF"/>
                </a:solidFill>
                <a:highlight>
                  <a:srgbClr val="808080"/>
                </a:highlight>
              </a:rPr>
              <a:t>Our project works on voice input and gives output through voice and displays the text on the screen. Our voice assistance's main goal is to make people smarter by providing instant and calculated results. The tool takes our vocal input through our microphone (both Bluetooth and connected) and translates it into computer comprehensible language, providing the user with the appropriate solutions and answers. This tool connects to the internet to deliver results that the user has questioned.</a:t>
            </a:r>
          </a:p>
        </p:txBody>
      </p:sp>
      <p:sp>
        <p:nvSpPr>
          <p:cNvPr id="44"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12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20" y="-8466"/>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sz="4800" dirty="0">
                <a:solidFill>
                  <a:srgbClr val="FFFFFF"/>
                </a:solidFill>
                <a:latin typeface="Amasis MT Pro Black" panose="02040A04050005020304" pitchFamily="18" charset="0"/>
              </a:rPr>
              <a:t>WORK DISTRIBUTION</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200" y="1825625"/>
            <a:ext cx="10515600" cy="3859742"/>
          </a:xfrm>
        </p:spPr>
        <p:txBody>
          <a:bodyPr>
            <a:normAutofit/>
          </a:bodyPr>
          <a:lstStyle/>
          <a:p>
            <a:pPr algn="ctr"/>
            <a:r>
              <a:rPr lang="en-US" sz="3300" b="1" dirty="0">
                <a:solidFill>
                  <a:srgbClr val="FFFFFF"/>
                </a:solidFill>
              </a:rPr>
              <a:t>Writing code</a:t>
            </a:r>
            <a:r>
              <a:rPr lang="en-US" sz="3300" dirty="0">
                <a:solidFill>
                  <a:srgbClr val="FFFFFF"/>
                </a:solidFill>
              </a:rPr>
              <a:t>: </a:t>
            </a:r>
            <a:r>
              <a:rPr lang="en-US" sz="3300" dirty="0">
                <a:solidFill>
                  <a:srgbClr val="FFFFFF"/>
                </a:solidFill>
                <a:highlight>
                  <a:srgbClr val="808080"/>
                </a:highlight>
              </a:rPr>
              <a:t>Vedanth T. Sreenivasan, Aditya Singh, Utkarsh Jain</a:t>
            </a:r>
          </a:p>
          <a:p>
            <a:endParaRPr lang="en-US" sz="3300" dirty="0">
              <a:solidFill>
                <a:srgbClr val="FFFFFF"/>
              </a:solidFill>
            </a:endParaRPr>
          </a:p>
          <a:p>
            <a:r>
              <a:rPr lang="en-US" sz="3300" b="1" dirty="0">
                <a:solidFill>
                  <a:srgbClr val="FFFFFF"/>
                </a:solidFill>
              </a:rPr>
              <a:t>Ppt and PDF</a:t>
            </a:r>
            <a:r>
              <a:rPr lang="en-US" sz="3300" dirty="0">
                <a:solidFill>
                  <a:srgbClr val="FFFFFF"/>
                </a:solidFill>
              </a:rPr>
              <a:t>: </a:t>
            </a:r>
            <a:r>
              <a:rPr lang="en-US" sz="3300" dirty="0">
                <a:solidFill>
                  <a:srgbClr val="FFFFFF"/>
                </a:solidFill>
                <a:highlight>
                  <a:srgbClr val="808080"/>
                </a:highlight>
              </a:rPr>
              <a:t>Abhipsa Mohan, Archita Dubey</a:t>
            </a:r>
          </a:p>
        </p:txBody>
      </p:sp>
      <p:sp>
        <p:nvSpPr>
          <p:cNvPr id="44"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0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20" y="60325"/>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PROJECT FLOW(How it works?)</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200" y="1825625"/>
            <a:ext cx="10515600" cy="4083434"/>
          </a:xfrm>
        </p:spPr>
        <p:txBody>
          <a:bodyPr>
            <a:normAutofit/>
          </a:bodyPr>
          <a:lstStyle/>
          <a:p>
            <a:pPr marL="0" indent="0">
              <a:buNone/>
            </a:pPr>
            <a:r>
              <a:rPr lang="en-US" b="1" dirty="0">
                <a:solidFill>
                  <a:srgbClr val="FFFF00"/>
                </a:solidFill>
                <a:latin typeface="Bahnschrift Light SemiCondensed" panose="020B0502040204020203" pitchFamily="34" charset="0"/>
              </a:rPr>
              <a:t>Modules needed:</a:t>
            </a:r>
          </a:p>
          <a:p>
            <a:r>
              <a:rPr lang="en-US" sz="1800" b="1" u="sng" dirty="0">
                <a:solidFill>
                  <a:srgbClr val="FFFFFF"/>
                </a:solidFill>
                <a:highlight>
                  <a:srgbClr val="000000"/>
                </a:highlight>
              </a:rPr>
              <a:t>Pyttsx3</a:t>
            </a:r>
            <a:r>
              <a:rPr lang="en-US" sz="1800" dirty="0">
                <a:solidFill>
                  <a:srgbClr val="FFFFFF"/>
                </a:solidFill>
              </a:rPr>
              <a:t> </a:t>
            </a:r>
            <a:r>
              <a:rPr lang="en-US" sz="1800" dirty="0">
                <a:solidFill>
                  <a:srgbClr val="FFFF00"/>
                </a:solidFill>
              </a:rPr>
              <a:t>(Engine and voice): </a:t>
            </a:r>
            <a:r>
              <a:rPr lang="en-US" sz="1800" dirty="0">
                <a:solidFill>
                  <a:srgbClr val="FFFFFF"/>
                </a:solidFill>
                <a:highlight>
                  <a:srgbClr val="808080"/>
                </a:highlight>
              </a:rPr>
              <a:t>This module is used for the conversion of text to speech in a program it works offline. We used the following command in the terminal to install this module: </a:t>
            </a:r>
            <a:r>
              <a:rPr lang="en-US" sz="1800" b="1" dirty="0">
                <a:solidFill>
                  <a:srgbClr val="FFFFFF"/>
                </a:solidFill>
                <a:highlight>
                  <a:srgbClr val="808080"/>
                </a:highlight>
              </a:rPr>
              <a:t>pip install pyttsx3</a:t>
            </a:r>
            <a:r>
              <a:rPr lang="en-US" sz="1800" dirty="0">
                <a:solidFill>
                  <a:srgbClr val="FFFFFF"/>
                </a:solidFill>
                <a:highlight>
                  <a:srgbClr val="808080"/>
                </a:highlight>
              </a:rPr>
              <a:t>. </a:t>
            </a:r>
          </a:p>
          <a:p>
            <a:r>
              <a:rPr lang="en-US" sz="1800" b="1" u="sng" dirty="0">
                <a:solidFill>
                  <a:srgbClr val="FFFFFF"/>
                </a:solidFill>
                <a:highlight>
                  <a:srgbClr val="000000"/>
                </a:highlight>
              </a:rPr>
              <a:t>Speech Recognition </a:t>
            </a:r>
            <a:r>
              <a:rPr lang="en-US" sz="1800" dirty="0">
                <a:solidFill>
                  <a:srgbClr val="FFFF00"/>
                </a:solidFill>
              </a:rPr>
              <a:t>(Recognizer and Microphone):   </a:t>
            </a:r>
            <a:r>
              <a:rPr lang="en-US" sz="1800" dirty="0">
                <a:solidFill>
                  <a:srgbClr val="FFFFFF"/>
                </a:solidFill>
                <a:highlight>
                  <a:srgbClr val="808080"/>
                </a:highlight>
              </a:rPr>
              <a:t>Since we built an Application of voice assistant, one of the most important things in this is that our assistant recognizes our voice (means what you want to say/ ask). We used the following command in the terminal to install this module: </a:t>
            </a:r>
            <a:r>
              <a:rPr lang="en-US" sz="1800" b="1" dirty="0">
                <a:solidFill>
                  <a:srgbClr val="FFFFFF"/>
                </a:solidFill>
                <a:highlight>
                  <a:srgbClr val="808080"/>
                </a:highlight>
              </a:rPr>
              <a:t>pip install SpeechRecognition</a:t>
            </a:r>
            <a:r>
              <a:rPr lang="en-US" sz="1800" dirty="0">
                <a:solidFill>
                  <a:srgbClr val="FFFFFF"/>
                </a:solidFill>
                <a:highlight>
                  <a:srgbClr val="808080"/>
                </a:highlight>
              </a:rPr>
              <a:t>.</a:t>
            </a:r>
          </a:p>
          <a:p>
            <a:r>
              <a:rPr lang="en-US" sz="1800" b="1" u="sng" dirty="0">
                <a:solidFill>
                  <a:srgbClr val="FFFFFF"/>
                </a:solidFill>
                <a:highlight>
                  <a:srgbClr val="000000"/>
                </a:highlight>
              </a:rPr>
              <a:t>Web Browser </a:t>
            </a:r>
            <a:r>
              <a:rPr lang="en-US" sz="1800" dirty="0">
                <a:solidFill>
                  <a:srgbClr val="FFFF00"/>
                </a:solidFill>
              </a:rPr>
              <a:t>(Opening Websites): </a:t>
            </a:r>
            <a:r>
              <a:rPr lang="en-US" sz="1800" dirty="0">
                <a:solidFill>
                  <a:srgbClr val="FFFFFF"/>
                </a:solidFill>
                <a:highlight>
                  <a:srgbClr val="808080"/>
                </a:highlight>
              </a:rPr>
              <a:t>To perform Web Search. This module comes built-in with Python.</a:t>
            </a:r>
          </a:p>
          <a:p>
            <a:r>
              <a:rPr lang="en-US" sz="1800" b="1" u="sng" dirty="0">
                <a:solidFill>
                  <a:srgbClr val="FFFFFF"/>
                </a:solidFill>
                <a:highlight>
                  <a:srgbClr val="000000"/>
                </a:highlight>
              </a:rPr>
              <a:t>os</a:t>
            </a:r>
            <a:r>
              <a:rPr lang="en-US" sz="1800" dirty="0">
                <a:solidFill>
                  <a:srgbClr val="FFFFFF"/>
                </a:solidFill>
              </a:rPr>
              <a:t> </a:t>
            </a:r>
            <a:r>
              <a:rPr lang="en-US" sz="1800" dirty="0">
                <a:solidFill>
                  <a:srgbClr val="FFFF00"/>
                </a:solidFill>
              </a:rPr>
              <a:t>(For system users): </a:t>
            </a:r>
            <a:r>
              <a:rPr lang="en-US" sz="1800" dirty="0">
                <a:solidFill>
                  <a:srgbClr val="FFFFFF"/>
                </a:solidFill>
                <a:highlight>
                  <a:srgbClr val="808080"/>
                </a:highlight>
              </a:rPr>
              <a:t>The Python os module includes functions for creating and removing directories (folders), getting their contents, altering and identifying the current directory, and more.</a:t>
            </a:r>
          </a:p>
          <a:p>
            <a:endParaRPr lang="en-US" sz="1800" dirty="0">
              <a:solidFill>
                <a:srgbClr val="FFFFFF"/>
              </a:solidFill>
            </a:endParaRPr>
          </a:p>
          <a:p>
            <a:endParaRPr lang="en-US" sz="1800" dirty="0">
              <a:solidFill>
                <a:srgbClr val="FFFFFF"/>
              </a:solidFill>
            </a:endParaRPr>
          </a:p>
        </p:txBody>
      </p:sp>
      <p:sp>
        <p:nvSpPr>
          <p:cNvPr id="59"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6FAED7-FBB7-4E29-BD93-105F5D196B1B}"/>
                  </a:ext>
                </a:extLst>
              </p14:cNvPr>
              <p14:cNvContentPartPr/>
              <p14:nvPr/>
            </p14:nvContentPartPr>
            <p14:xfrm>
              <a:off x="6806880" y="3631660"/>
              <a:ext cx="360" cy="360"/>
            </p14:xfrm>
          </p:contentPart>
        </mc:Choice>
        <mc:Fallback xmlns="">
          <p:pic>
            <p:nvPicPr>
              <p:cNvPr id="4" name="Ink 3">
                <a:extLst>
                  <a:ext uri="{FF2B5EF4-FFF2-40B4-BE49-F238E27FC236}">
                    <a16:creationId xmlns:a16="http://schemas.microsoft.com/office/drawing/2014/main" id="{6F6FAED7-FBB7-4E29-BD93-105F5D196B1B}"/>
                  </a:ext>
                </a:extLst>
              </p:cNvPr>
              <p:cNvPicPr/>
              <p:nvPr/>
            </p:nvPicPr>
            <p:blipFill>
              <a:blip r:embed="rId4"/>
              <a:stretch>
                <a:fillRect/>
              </a:stretch>
            </p:blipFill>
            <p:spPr>
              <a:xfrm>
                <a:off x="6717240" y="3452020"/>
                <a:ext cx="180000" cy="360000"/>
              </a:xfrm>
              <a:prstGeom prst="rect">
                <a:avLst/>
              </a:prstGeom>
            </p:spPr>
          </p:pic>
        </mc:Fallback>
      </mc:AlternateContent>
    </p:spTree>
    <p:extLst>
      <p:ext uri="{BB962C8B-B14F-4D97-AF65-F5344CB8AC3E}">
        <p14:creationId xmlns:p14="http://schemas.microsoft.com/office/powerpoint/2010/main" val="153602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0" y="-8467"/>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PROJECT FLOW(How it works?)</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190" y="2064280"/>
            <a:ext cx="10515600" cy="4202376"/>
          </a:xfrm>
        </p:spPr>
        <p:txBody>
          <a:bodyPr>
            <a:normAutofit fontScale="92500" lnSpcReduction="10000"/>
          </a:bodyPr>
          <a:lstStyle/>
          <a:p>
            <a:r>
              <a:rPr lang="en-US" sz="2400" b="1" u="sng" dirty="0">
                <a:solidFill>
                  <a:srgbClr val="FFFFFF"/>
                </a:solidFill>
                <a:highlight>
                  <a:srgbClr val="000000"/>
                </a:highlight>
              </a:rPr>
              <a:t>sys</a:t>
            </a:r>
            <a:r>
              <a:rPr lang="en-US" sz="2400" b="1" dirty="0">
                <a:solidFill>
                  <a:srgbClr val="FFFFFF"/>
                </a:solidFill>
                <a:highlight>
                  <a:srgbClr val="000000"/>
                </a:highlight>
              </a:rPr>
              <a:t>:</a:t>
            </a:r>
            <a:r>
              <a:rPr lang="en-US" sz="2400" dirty="0">
                <a:solidFill>
                  <a:srgbClr val="FFFFFF"/>
                </a:solidFill>
              </a:rPr>
              <a:t> </a:t>
            </a:r>
            <a:r>
              <a:rPr lang="en-US" sz="2400" dirty="0">
                <a:solidFill>
                  <a:srgbClr val="FFFFFF"/>
                </a:solidFill>
                <a:highlight>
                  <a:srgbClr val="808080"/>
                </a:highlight>
              </a:rPr>
              <a:t>In Python, the sys module offers useful information about the Python interpreter. The sys module comes packaged with python.</a:t>
            </a:r>
          </a:p>
          <a:p>
            <a:r>
              <a:rPr lang="en-US" sz="2400" b="1" u="sng" dirty="0">
                <a:solidFill>
                  <a:srgbClr val="FFFFFF"/>
                </a:solidFill>
                <a:highlight>
                  <a:srgbClr val="000000"/>
                </a:highlight>
              </a:rPr>
              <a:t>Keyboard</a:t>
            </a:r>
            <a:r>
              <a:rPr lang="en-US" sz="2400" u="sng" dirty="0">
                <a:solidFill>
                  <a:srgbClr val="FFFFFF"/>
                </a:solidFill>
              </a:rPr>
              <a:t> </a:t>
            </a:r>
            <a:r>
              <a:rPr lang="en-US" sz="2400" dirty="0">
                <a:solidFill>
                  <a:srgbClr val="FFFF00"/>
                </a:solidFill>
              </a:rPr>
              <a:t>(for keystrokes): </a:t>
            </a:r>
            <a:r>
              <a:rPr lang="en-US" sz="2400" dirty="0">
                <a:solidFill>
                  <a:srgbClr val="FFFFFF"/>
                </a:solidFill>
                <a:highlight>
                  <a:srgbClr val="808080"/>
                </a:highlight>
              </a:rPr>
              <a:t>It helps to enter keys, record the keyboard activities and block the keys until a specified key is entered and simulate the keys. We used the following command in the terminal to install this module: </a:t>
            </a:r>
            <a:r>
              <a:rPr lang="en-US" sz="2400" b="1" dirty="0">
                <a:solidFill>
                  <a:srgbClr val="FFFFFF"/>
                </a:solidFill>
                <a:highlight>
                  <a:srgbClr val="808080"/>
                </a:highlight>
              </a:rPr>
              <a:t>pip install keyboard.</a:t>
            </a:r>
          </a:p>
          <a:p>
            <a:r>
              <a:rPr lang="en-US" sz="2400" b="1" u="sng" dirty="0">
                <a:solidFill>
                  <a:srgbClr val="FFFFFF"/>
                </a:solidFill>
                <a:highlight>
                  <a:srgbClr val="000000"/>
                </a:highlight>
              </a:rPr>
              <a:t>Time:</a:t>
            </a:r>
            <a:r>
              <a:rPr lang="en-US" sz="2400" b="1" dirty="0">
                <a:solidFill>
                  <a:srgbClr val="FFFFFF"/>
                </a:solidFill>
                <a:highlight>
                  <a:srgbClr val="808080"/>
                </a:highlight>
              </a:rPr>
              <a:t> </a:t>
            </a:r>
            <a:r>
              <a:rPr lang="en-US" sz="2400" dirty="0" err="1">
                <a:solidFill>
                  <a:srgbClr val="FFFF00"/>
                </a:solidFill>
                <a:highlight>
                  <a:srgbClr val="808080"/>
                </a:highlight>
              </a:rPr>
              <a:t>time.sleep</a:t>
            </a:r>
            <a:r>
              <a:rPr lang="en-US" sz="2400" dirty="0">
                <a:solidFill>
                  <a:srgbClr val="FFFF00"/>
                </a:solidFill>
                <a:highlight>
                  <a:srgbClr val="808080"/>
                </a:highlight>
              </a:rPr>
              <a:t>(secs) </a:t>
            </a:r>
            <a:r>
              <a:rPr lang="en-US" sz="2400" dirty="0">
                <a:solidFill>
                  <a:srgbClr val="FFFFFF"/>
                </a:solidFill>
                <a:highlight>
                  <a:srgbClr val="808080"/>
                </a:highlight>
              </a:rPr>
              <a:t>Suspend execution of the calling thread for the given number of seconds. The argument may be a floating point number to indicate a more precise sleep time. The actual suspension time may be less than that requested because any caught signal will terminate the sleep() following execution of that signal’s catching routine. Also, the suspension time may be longer than requested by an arbitrary amount because of the scheduling of other activity in the system.</a:t>
            </a:r>
          </a:p>
          <a:p>
            <a:pPr marL="0" indent="0">
              <a:buNone/>
            </a:pPr>
            <a:endParaRPr lang="en-US" sz="2400" b="1" dirty="0">
              <a:solidFill>
                <a:srgbClr val="FFFFFF"/>
              </a:solidFill>
            </a:endParaRPr>
          </a:p>
        </p:txBody>
      </p:sp>
      <p:sp>
        <p:nvSpPr>
          <p:cNvPr id="54"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4DFB002-CEDB-4731-94B2-A9036B1A027B}"/>
                  </a:ext>
                </a:extLst>
              </p14:cNvPr>
              <p14:cNvContentPartPr/>
              <p14:nvPr/>
            </p14:nvContentPartPr>
            <p14:xfrm>
              <a:off x="5320800" y="3212620"/>
              <a:ext cx="360" cy="360"/>
            </p14:xfrm>
          </p:contentPart>
        </mc:Choice>
        <mc:Fallback xmlns="">
          <p:pic>
            <p:nvPicPr>
              <p:cNvPr id="4" name="Ink 3">
                <a:extLst>
                  <a:ext uri="{FF2B5EF4-FFF2-40B4-BE49-F238E27FC236}">
                    <a16:creationId xmlns:a16="http://schemas.microsoft.com/office/drawing/2014/main" id="{24DFB002-CEDB-4731-94B2-A9036B1A027B}"/>
                  </a:ext>
                </a:extLst>
              </p:cNvPr>
              <p:cNvPicPr/>
              <p:nvPr/>
            </p:nvPicPr>
            <p:blipFill>
              <a:blip r:embed="rId4"/>
              <a:stretch>
                <a:fillRect/>
              </a:stretch>
            </p:blipFill>
            <p:spPr>
              <a:xfrm>
                <a:off x="5231160" y="30329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84BCE16-469A-4059-A132-9A1B01BB6BA5}"/>
                  </a:ext>
                </a:extLst>
              </p14:cNvPr>
              <p14:cNvContentPartPr/>
              <p14:nvPr/>
            </p14:nvContentPartPr>
            <p14:xfrm>
              <a:off x="4330080" y="4584580"/>
              <a:ext cx="30960" cy="25920"/>
            </p14:xfrm>
          </p:contentPart>
        </mc:Choice>
        <mc:Fallback xmlns="">
          <p:pic>
            <p:nvPicPr>
              <p:cNvPr id="8" name="Ink 7">
                <a:extLst>
                  <a:ext uri="{FF2B5EF4-FFF2-40B4-BE49-F238E27FC236}">
                    <a16:creationId xmlns:a16="http://schemas.microsoft.com/office/drawing/2014/main" id="{D84BCE16-469A-4059-A132-9A1B01BB6BA5}"/>
                  </a:ext>
                </a:extLst>
              </p:cNvPr>
              <p:cNvPicPr/>
              <p:nvPr/>
            </p:nvPicPr>
            <p:blipFill>
              <a:blip r:embed="rId9"/>
              <a:stretch>
                <a:fillRect/>
              </a:stretch>
            </p:blipFill>
            <p:spPr>
              <a:xfrm>
                <a:off x="4240440" y="4404580"/>
                <a:ext cx="210600" cy="385560"/>
              </a:xfrm>
              <a:prstGeom prst="rect">
                <a:avLst/>
              </a:prstGeom>
            </p:spPr>
          </p:pic>
        </mc:Fallback>
      </mc:AlternateContent>
    </p:spTree>
    <p:extLst>
      <p:ext uri="{BB962C8B-B14F-4D97-AF65-F5344CB8AC3E}">
        <p14:creationId xmlns:p14="http://schemas.microsoft.com/office/powerpoint/2010/main" val="3172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19" y="0"/>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PROJECT FLOW(How it works?)</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200" y="1542666"/>
            <a:ext cx="10798090" cy="4485467"/>
          </a:xfrm>
        </p:spPr>
        <p:txBody>
          <a:bodyPr>
            <a:normAutofit fontScale="55000" lnSpcReduction="20000"/>
          </a:bodyPr>
          <a:lstStyle/>
          <a:p>
            <a:pPr marL="0" indent="0">
              <a:buNone/>
            </a:pPr>
            <a:r>
              <a:rPr lang="en-US" sz="3200" b="1" dirty="0">
                <a:solidFill>
                  <a:srgbClr val="FFFFFF"/>
                </a:solidFill>
                <a:highlight>
                  <a:srgbClr val="000000"/>
                </a:highlight>
              </a:rPr>
              <a:t>sys.exit([arg])</a:t>
            </a:r>
          </a:p>
          <a:p>
            <a:pPr marL="0" indent="0">
              <a:buNone/>
            </a:pPr>
            <a:r>
              <a:rPr lang="en-US" sz="2900" dirty="0">
                <a:solidFill>
                  <a:srgbClr val="FFFF00"/>
                </a:solidFill>
                <a:highlight>
                  <a:srgbClr val="808080"/>
                </a:highlight>
              </a:rPr>
              <a:t>Exit from Python. </a:t>
            </a:r>
            <a:r>
              <a:rPr lang="en-US" sz="2900" dirty="0">
                <a:solidFill>
                  <a:srgbClr val="FFFFFF"/>
                </a:solidFill>
                <a:highlight>
                  <a:srgbClr val="808080"/>
                </a:highlight>
              </a:rPr>
              <a:t>This is implemented by raising the </a:t>
            </a:r>
            <a:r>
              <a:rPr lang="en-US" sz="2900" dirty="0">
                <a:solidFill>
                  <a:srgbClr val="FFFF00"/>
                </a:solidFill>
                <a:highlight>
                  <a:srgbClr val="808080"/>
                </a:highlight>
              </a:rPr>
              <a:t>SystemExit exception</a:t>
            </a:r>
            <a:r>
              <a:rPr lang="en-US" sz="2900" dirty="0">
                <a:solidFill>
                  <a:srgbClr val="FFFFFF"/>
                </a:solidFill>
                <a:highlight>
                  <a:srgbClr val="808080"/>
                </a:highlight>
              </a:rPr>
              <a:t>, so cleanup actions specified by  </a:t>
            </a:r>
          </a:p>
          <a:p>
            <a:pPr marL="0" indent="0">
              <a:buNone/>
            </a:pPr>
            <a:r>
              <a:rPr lang="en-US" sz="2900" dirty="0">
                <a:solidFill>
                  <a:srgbClr val="FFFFFF"/>
                </a:solidFill>
                <a:highlight>
                  <a:srgbClr val="808080"/>
                </a:highlight>
              </a:rPr>
              <a:t>finally clauses of try statements are honored, and it is possible to intercept the exit attempt at an outer level.</a:t>
            </a:r>
          </a:p>
          <a:p>
            <a:pPr marL="0" indent="0">
              <a:buNone/>
            </a:pPr>
            <a:endParaRPr lang="en-US" sz="2900" dirty="0">
              <a:solidFill>
                <a:srgbClr val="FFFFFF"/>
              </a:solidFill>
              <a:highlight>
                <a:srgbClr val="808080"/>
              </a:highlight>
            </a:endParaRPr>
          </a:p>
          <a:p>
            <a:pPr marL="0" indent="0">
              <a:buNone/>
            </a:pPr>
            <a:r>
              <a:rPr lang="en-US" sz="2900" dirty="0">
                <a:solidFill>
                  <a:srgbClr val="FFFFFF"/>
                </a:solidFill>
                <a:highlight>
                  <a:srgbClr val="808080"/>
                </a:highlight>
              </a:rPr>
              <a:t>The optional argument arg can be an integer giving the exit status (defaulting to zero), or another type of object. If it is an integer, zero is considered “successful termination” and any nonzero value is considered “abnormal termination” by shells and the like. Most systems require it to be in the range 0–127, and produce undefined results otherwise. Some systems have a convention for assigning specific meanings to specific exit codes, but these are generally underdeveloped; Unix programs generally use 2 for command line syntax errors and 1 for all other kind of errors. If another type of object is passed, None is equivalent to passing zero, and any other object is printed to stderr and results in an exit code of 1. In particular, sys.exit("some error message") is a quick way to exit a program when an error occurs.</a:t>
            </a:r>
          </a:p>
          <a:p>
            <a:pPr marL="0" indent="0">
              <a:buNone/>
            </a:pPr>
            <a:endParaRPr lang="en-US" sz="2900" dirty="0">
              <a:solidFill>
                <a:srgbClr val="FFFFFF"/>
              </a:solidFill>
              <a:highlight>
                <a:srgbClr val="808080"/>
              </a:highlight>
            </a:endParaRPr>
          </a:p>
          <a:p>
            <a:pPr marL="0" indent="0">
              <a:buNone/>
            </a:pPr>
            <a:r>
              <a:rPr lang="en-US" sz="2900" b="1" dirty="0">
                <a:solidFill>
                  <a:srgbClr val="FFFF00"/>
                </a:solidFill>
                <a:highlight>
                  <a:srgbClr val="808080"/>
                </a:highlight>
              </a:rPr>
              <a:t>Since exit() </a:t>
            </a:r>
            <a:r>
              <a:rPr lang="en-US" sz="2900" dirty="0">
                <a:solidFill>
                  <a:srgbClr val="FFFFFF"/>
                </a:solidFill>
                <a:highlight>
                  <a:srgbClr val="808080"/>
                </a:highlight>
              </a:rPr>
              <a:t>ultimately “only” raises an exception, it will only exit the process when called from the main thread, and the exception is not intercepted.</a:t>
            </a:r>
          </a:p>
          <a:p>
            <a:pPr marL="0" indent="0">
              <a:buNone/>
            </a:pPr>
            <a:endParaRPr lang="en-US" sz="2900" dirty="0">
              <a:solidFill>
                <a:srgbClr val="FFFFFF"/>
              </a:solidFill>
              <a:highlight>
                <a:srgbClr val="808080"/>
              </a:highlight>
            </a:endParaRPr>
          </a:p>
          <a:p>
            <a:pPr marL="0" indent="0">
              <a:buNone/>
            </a:pPr>
            <a:r>
              <a:rPr lang="en-US" sz="2900" dirty="0">
                <a:solidFill>
                  <a:srgbClr val="FFFF00"/>
                </a:solidFill>
                <a:highlight>
                  <a:srgbClr val="808080"/>
                </a:highlight>
              </a:rPr>
              <a:t>Changed in version 3.6</a:t>
            </a:r>
            <a:r>
              <a:rPr lang="en-US" sz="2900" dirty="0">
                <a:solidFill>
                  <a:srgbClr val="FFFFFF"/>
                </a:solidFill>
                <a:highlight>
                  <a:srgbClr val="808080"/>
                </a:highlight>
              </a:rPr>
              <a:t>: If an error occurs in the cleanup after the Python interpreter has caught SystemExit (such as an error flushing buffered data in the standard streams), the exit status is changed to 120</a:t>
            </a:r>
            <a:r>
              <a:rPr lang="en-US" sz="2900" b="1" dirty="0">
                <a:solidFill>
                  <a:srgbClr val="FFFFFF"/>
                </a:solidFill>
                <a:highlight>
                  <a:srgbClr val="808080"/>
                </a:highlight>
              </a:rPr>
              <a:t>.</a:t>
            </a:r>
          </a:p>
        </p:txBody>
      </p:sp>
      <p:sp>
        <p:nvSpPr>
          <p:cNvPr id="54"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4DFB002-CEDB-4731-94B2-A9036B1A027B}"/>
                  </a:ext>
                </a:extLst>
              </p14:cNvPr>
              <p14:cNvContentPartPr/>
              <p14:nvPr/>
            </p14:nvContentPartPr>
            <p14:xfrm>
              <a:off x="5320800" y="3212620"/>
              <a:ext cx="360" cy="360"/>
            </p14:xfrm>
          </p:contentPart>
        </mc:Choice>
        <mc:Fallback>
          <p:pic>
            <p:nvPicPr>
              <p:cNvPr id="4" name="Ink 3">
                <a:extLst>
                  <a:ext uri="{FF2B5EF4-FFF2-40B4-BE49-F238E27FC236}">
                    <a16:creationId xmlns:a16="http://schemas.microsoft.com/office/drawing/2014/main" id="{24DFB002-CEDB-4731-94B2-A9036B1A027B}"/>
                  </a:ext>
                </a:extLst>
              </p:cNvPr>
              <p:cNvPicPr/>
              <p:nvPr/>
            </p:nvPicPr>
            <p:blipFill>
              <a:blip r:embed="rId4"/>
              <a:stretch>
                <a:fillRect/>
              </a:stretch>
            </p:blipFill>
            <p:spPr>
              <a:xfrm>
                <a:off x="5230800" y="303262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D84BCE16-469A-4059-A132-9A1B01BB6BA5}"/>
                  </a:ext>
                </a:extLst>
              </p14:cNvPr>
              <p14:cNvContentPartPr/>
              <p14:nvPr/>
            </p14:nvContentPartPr>
            <p14:xfrm>
              <a:off x="4330080" y="4584580"/>
              <a:ext cx="30960" cy="25920"/>
            </p14:xfrm>
          </p:contentPart>
        </mc:Choice>
        <mc:Fallback>
          <p:pic>
            <p:nvPicPr>
              <p:cNvPr id="8" name="Ink 7">
                <a:extLst>
                  <a:ext uri="{FF2B5EF4-FFF2-40B4-BE49-F238E27FC236}">
                    <a16:creationId xmlns:a16="http://schemas.microsoft.com/office/drawing/2014/main" id="{D84BCE16-469A-4059-A132-9A1B01BB6BA5}"/>
                  </a:ext>
                </a:extLst>
              </p:cNvPr>
              <p:cNvPicPr/>
              <p:nvPr/>
            </p:nvPicPr>
            <p:blipFill>
              <a:blip r:embed="rId6"/>
              <a:stretch>
                <a:fillRect/>
              </a:stretch>
            </p:blipFill>
            <p:spPr>
              <a:xfrm>
                <a:off x="4240080" y="4404580"/>
                <a:ext cx="210600" cy="385560"/>
              </a:xfrm>
              <a:prstGeom prst="rect">
                <a:avLst/>
              </a:prstGeom>
            </p:spPr>
          </p:pic>
        </mc:Fallback>
      </mc:AlternateContent>
    </p:spTree>
    <p:extLst>
      <p:ext uri="{BB962C8B-B14F-4D97-AF65-F5344CB8AC3E}">
        <p14:creationId xmlns:p14="http://schemas.microsoft.com/office/powerpoint/2010/main" val="293459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alphaModFix amt="35000"/>
          </a:blip>
          <a:srcRect t="5514" b="10113"/>
          <a:stretch/>
        </p:blipFill>
        <p:spPr>
          <a:xfrm>
            <a:off x="-19" y="0"/>
            <a:ext cx="12191980" cy="6866466"/>
          </a:xfrm>
          <a:prstGeom prst="rect">
            <a:avLst/>
          </a:prstGeom>
        </p:spPr>
      </p:pic>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PROJECT FLOW(How it works?)</a:t>
            </a:r>
          </a:p>
        </p:txBody>
      </p:sp>
      <p:sp>
        <p:nvSpPr>
          <p:cNvPr id="3" name="Content Placeholder 2">
            <a:extLst>
              <a:ext uri="{FF2B5EF4-FFF2-40B4-BE49-F238E27FC236}">
                <a16:creationId xmlns:a16="http://schemas.microsoft.com/office/drawing/2014/main" id="{AEE032E1-6B2F-4112-B27B-13A5F7831868}"/>
              </a:ext>
            </a:extLst>
          </p:cNvPr>
          <p:cNvSpPr>
            <a:spLocks noGrp="1"/>
          </p:cNvSpPr>
          <p:nvPr>
            <p:ph idx="1"/>
          </p:nvPr>
        </p:nvSpPr>
        <p:spPr>
          <a:xfrm>
            <a:off x="838200" y="1542666"/>
            <a:ext cx="10798090" cy="4485467"/>
          </a:xfrm>
        </p:spPr>
        <p:txBody>
          <a:bodyPr>
            <a:normAutofit/>
          </a:bodyPr>
          <a:lstStyle/>
          <a:p>
            <a:pPr marL="0" indent="0">
              <a:buNone/>
            </a:pPr>
            <a:r>
              <a:rPr lang="en-US" sz="2900" b="1" dirty="0">
                <a:solidFill>
                  <a:srgbClr val="FFFFFF"/>
                </a:solidFill>
                <a:highlight>
                  <a:srgbClr val="000000"/>
                </a:highlight>
              </a:rPr>
              <a:t>platform module</a:t>
            </a:r>
          </a:p>
          <a:p>
            <a:pPr marL="0" indent="0">
              <a:buNone/>
            </a:pPr>
            <a:r>
              <a:rPr lang="en-US" sz="2900" dirty="0">
                <a:solidFill>
                  <a:srgbClr val="FFFF00"/>
                </a:solidFill>
                <a:highlight>
                  <a:srgbClr val="808080"/>
                </a:highlight>
              </a:rPr>
              <a:t>platform.system()</a:t>
            </a:r>
          </a:p>
          <a:p>
            <a:pPr marL="0" indent="0">
              <a:buNone/>
            </a:pPr>
            <a:r>
              <a:rPr lang="en-US" sz="2400" dirty="0">
                <a:solidFill>
                  <a:srgbClr val="FFFFFF"/>
                </a:solidFill>
                <a:highlight>
                  <a:srgbClr val="808080"/>
                </a:highlight>
              </a:rPr>
              <a:t>Returns the system/OS name, such as 'Linux', 'Darwin', 'Java', 'Windows'. An empty string is returned if the value cannot be determined</a:t>
            </a:r>
          </a:p>
        </p:txBody>
      </p:sp>
      <p:sp>
        <p:nvSpPr>
          <p:cNvPr id="54"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4DFB002-CEDB-4731-94B2-A9036B1A027B}"/>
                  </a:ext>
                </a:extLst>
              </p14:cNvPr>
              <p14:cNvContentPartPr/>
              <p14:nvPr/>
            </p14:nvContentPartPr>
            <p14:xfrm>
              <a:off x="5320800" y="3212620"/>
              <a:ext cx="360" cy="360"/>
            </p14:xfrm>
          </p:contentPart>
        </mc:Choice>
        <mc:Fallback>
          <p:pic>
            <p:nvPicPr>
              <p:cNvPr id="4" name="Ink 3">
                <a:extLst>
                  <a:ext uri="{FF2B5EF4-FFF2-40B4-BE49-F238E27FC236}">
                    <a16:creationId xmlns:a16="http://schemas.microsoft.com/office/drawing/2014/main" id="{24DFB002-CEDB-4731-94B2-A9036B1A027B}"/>
                  </a:ext>
                </a:extLst>
              </p:cNvPr>
              <p:cNvPicPr/>
              <p:nvPr/>
            </p:nvPicPr>
            <p:blipFill>
              <a:blip r:embed="rId4"/>
              <a:stretch>
                <a:fillRect/>
              </a:stretch>
            </p:blipFill>
            <p:spPr>
              <a:xfrm>
                <a:off x="5230800" y="303262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D84BCE16-469A-4059-A132-9A1B01BB6BA5}"/>
                  </a:ext>
                </a:extLst>
              </p14:cNvPr>
              <p14:cNvContentPartPr/>
              <p14:nvPr/>
            </p14:nvContentPartPr>
            <p14:xfrm>
              <a:off x="4330080" y="4584580"/>
              <a:ext cx="30960" cy="25920"/>
            </p14:xfrm>
          </p:contentPart>
        </mc:Choice>
        <mc:Fallback>
          <p:pic>
            <p:nvPicPr>
              <p:cNvPr id="8" name="Ink 7">
                <a:extLst>
                  <a:ext uri="{FF2B5EF4-FFF2-40B4-BE49-F238E27FC236}">
                    <a16:creationId xmlns:a16="http://schemas.microsoft.com/office/drawing/2014/main" id="{D84BCE16-469A-4059-A132-9A1B01BB6BA5}"/>
                  </a:ext>
                </a:extLst>
              </p:cNvPr>
              <p:cNvPicPr/>
              <p:nvPr/>
            </p:nvPicPr>
            <p:blipFill>
              <a:blip r:embed="rId6"/>
              <a:stretch>
                <a:fillRect/>
              </a:stretch>
            </p:blipFill>
            <p:spPr>
              <a:xfrm>
                <a:off x="4240080" y="4404580"/>
                <a:ext cx="210600" cy="385560"/>
              </a:xfrm>
              <a:prstGeom prst="rect">
                <a:avLst/>
              </a:prstGeom>
            </p:spPr>
          </p:pic>
        </mc:Fallback>
      </mc:AlternateContent>
    </p:spTree>
    <p:extLst>
      <p:ext uri="{BB962C8B-B14F-4D97-AF65-F5344CB8AC3E}">
        <p14:creationId xmlns:p14="http://schemas.microsoft.com/office/powerpoint/2010/main" val="85620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Freeform: Shape 10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Arc 10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9" name="Rectangle 10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icrophone against a white background">
            <a:extLst>
              <a:ext uri="{FF2B5EF4-FFF2-40B4-BE49-F238E27FC236}">
                <a16:creationId xmlns:a16="http://schemas.microsoft.com/office/drawing/2014/main" id="{51E3F3C0-811B-49A4-991D-BC3C3E84ACF2}"/>
              </a:ext>
            </a:extLst>
          </p:cNvPr>
          <p:cNvPicPr>
            <a:picLocks noChangeAspect="1"/>
          </p:cNvPicPr>
          <p:nvPr/>
        </p:nvPicPr>
        <p:blipFill rotWithShape="1">
          <a:blip r:embed="rId2"/>
          <a:srcRect t="5566" b="10165"/>
          <a:stretch/>
        </p:blipFill>
        <p:spPr>
          <a:xfrm>
            <a:off x="20" y="10"/>
            <a:ext cx="12191980" cy="6857990"/>
          </a:xfrm>
          <a:prstGeom prst="rect">
            <a:avLst/>
          </a:prstGeom>
        </p:spPr>
      </p:pic>
      <p:sp>
        <p:nvSpPr>
          <p:cNvPr id="120" name="Rectangle 1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0083F9-FA96-47E5-99E6-BABEAB85A7B8}"/>
              </a:ext>
            </a:extLst>
          </p:cNvPr>
          <p:cNvSpPr>
            <a:spLocks noGrp="1"/>
          </p:cNvSpPr>
          <p:nvPr>
            <p:ph type="title"/>
          </p:nvPr>
        </p:nvSpPr>
        <p:spPr>
          <a:xfrm>
            <a:off x="450168" y="238999"/>
            <a:ext cx="6006904" cy="2096086"/>
          </a:xfrm>
        </p:spPr>
        <p:txBody>
          <a:bodyPr vert="horz" lIns="91440" tIns="45720" rIns="91440" bIns="45720" rtlCol="0" anchor="b">
            <a:noAutofit/>
          </a:bodyPr>
          <a:lstStyle/>
          <a:p>
            <a:r>
              <a:rPr lang="en-US" sz="6600" kern="1200" dirty="0">
                <a:solidFill>
                  <a:schemeClr val="tx1"/>
                </a:solidFill>
                <a:latin typeface="Cooper Black" panose="0208090404030B020404" pitchFamily="18" charset="0"/>
              </a:rPr>
              <a:t>THANK YOU</a:t>
            </a:r>
          </a:p>
        </p:txBody>
      </p:sp>
    </p:spTree>
    <p:extLst>
      <p:ext uri="{BB962C8B-B14F-4D97-AF65-F5344CB8AC3E}">
        <p14:creationId xmlns:p14="http://schemas.microsoft.com/office/powerpoint/2010/main" val="3408930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245</TotalTime>
  <Words>837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Amasis MT Pro Black</vt:lpstr>
      <vt:lpstr>Arial</vt:lpstr>
      <vt:lpstr>Avenir Next LT Pro</vt:lpstr>
      <vt:lpstr>Bahnschrift Light SemiCondensed</vt:lpstr>
      <vt:lpstr>Calibri</vt:lpstr>
      <vt:lpstr>Cooper Black</vt:lpstr>
      <vt:lpstr>Tw Cen MT</vt:lpstr>
      <vt:lpstr>ShapesVTI</vt:lpstr>
      <vt:lpstr>FRIDAY Voice Assistant</vt:lpstr>
      <vt:lpstr>INTRODUCTION </vt:lpstr>
      <vt:lpstr>WORK DISTRIBUTION</vt:lpstr>
      <vt:lpstr>PROJECT FLOW(How it works?)</vt:lpstr>
      <vt:lpstr>PROJECT FLOW(How it works?)</vt:lpstr>
      <vt:lpstr>PROJECT FLOW(How it works?)</vt:lpstr>
      <vt:lpstr>PROJECT FLOW(How it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FRIDAY Voice Assistant</dc:title>
  <dc:creator>ARCHITA DUBEY</dc:creator>
  <cp:lastModifiedBy>Abhipsa Mohan</cp:lastModifiedBy>
  <cp:revision>6</cp:revision>
  <dcterms:created xsi:type="dcterms:W3CDTF">2022-02-10T10:20:58Z</dcterms:created>
  <dcterms:modified xsi:type="dcterms:W3CDTF">2022-02-12T05:49:23Z</dcterms:modified>
</cp:coreProperties>
</file>