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71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CD2EEBF-7A33-4E36-95A3-1B47A346A3FE}">
  <a:tblStyle styleId="{7CD2EEBF-7A33-4E36-95A3-1B47A346A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AFCD3D-4B47-4962-B334-524710E709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364" autoAdjust="0"/>
  </p:normalViewPr>
  <p:slideViewPr>
    <p:cSldViewPr snapToGrid="0" snapToObjects="1">
      <p:cViewPr>
        <p:scale>
          <a:sx n="94" d="100"/>
          <a:sy n="94" d="100"/>
        </p:scale>
        <p:origin x="-1520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061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3edecc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3edecc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631ab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631abf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ES" dirty="0"/>
              <a:t>http://ocw.uc3m.es/</a:t>
            </a:r>
            <a:r>
              <a:rPr lang="es-ES" dirty="0" err="1"/>
              <a:t>ingenieria-informatica</a:t>
            </a:r>
            <a:r>
              <a:rPr lang="es-ES" dirty="0"/>
              <a:t>/</a:t>
            </a:r>
            <a:r>
              <a:rPr lang="es-ES" dirty="0" err="1"/>
              <a:t>teoria</a:t>
            </a:r>
            <a:r>
              <a:rPr lang="es-ES" dirty="0"/>
              <a:t>-de-</a:t>
            </a:r>
            <a:r>
              <a:rPr lang="es-ES" dirty="0" err="1"/>
              <a:t>automatas</a:t>
            </a:r>
            <a:r>
              <a:rPr lang="es-ES" dirty="0"/>
              <a:t>-y-lenguajes-formales/material-de-clase-1/tema-8-complejidad-computacional</a:t>
            </a:r>
          </a:p>
        </p:txBody>
      </p:sp>
    </p:spTree>
    <p:extLst>
      <p:ext uri="{BB962C8B-B14F-4D97-AF65-F5344CB8AC3E}">
        <p14:creationId xmlns:p14="http://schemas.microsoft.com/office/powerpoint/2010/main" val="19267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6631abf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6631abf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blog.acolyer.org</a:t>
            </a:r>
            <a:r>
              <a:rPr lang="es-ES" dirty="0"/>
              <a:t>/2018/02/02/polynomial-time-algorithms-for-prime-factorization-and-discrete-logarithms-on-a-quantum-computer/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6631abf0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6631abf0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6631abf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6631abf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3edeccc4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d3edeccc4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3edecc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3edecc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d3edecc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d3edecc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3edeccc4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d3edeccc4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6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3edeccc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3edeccc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3edeccc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3edeccc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Computaci</a:t>
            </a:r>
            <a:r>
              <a:rPr lang="es-ES_tradnl" dirty="0" smtClean="0"/>
              <a:t>ón clásica versus computación cuántica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_tradnl" dirty="0" smtClean="0"/>
              <a:t>En la</a:t>
            </a:r>
            <a:r>
              <a:rPr lang="es-ES_tradnl" baseline="0" dirty="0" smtClean="0"/>
              <a:t> computación clásica, la unidad mínima de información es el bit (</a:t>
            </a:r>
            <a:r>
              <a:rPr lang="es-ES_tradnl" baseline="0" dirty="0" err="1" smtClean="0"/>
              <a:t>binary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digit</a:t>
            </a:r>
            <a:r>
              <a:rPr lang="es-ES_tradnl" baseline="0" dirty="0" smtClean="0"/>
              <a:t>) que puede tomar el valor de 0 o 1.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_tradnl" baseline="0" dirty="0" smtClean="0"/>
              <a:t>En la computación cuántica, la unidad mínima de información es el </a:t>
            </a:r>
            <a:r>
              <a:rPr lang="es-ES_tradnl" baseline="0" dirty="0" err="1" smtClean="0"/>
              <a:t>qubit</a:t>
            </a:r>
            <a:r>
              <a:rPr lang="es-ES_tradnl" baseline="0" dirty="0" smtClean="0"/>
              <a:t>, que puede tomar el valor de 0 o 1 o una superposición cuántica de 0 y 1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 smtClean="0"/>
              <a:t>En mecánica cuántica, la esfera de </a:t>
            </a:r>
            <a:r>
              <a:rPr lang="es-ES" dirty="0" err="1" smtClean="0"/>
              <a:t>Bloch</a:t>
            </a:r>
            <a:r>
              <a:rPr lang="es-ES" dirty="0" smtClean="0"/>
              <a:t> es una representación geométrica del espacio de estados puros de un sistema cuántico de dos niveles.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 smtClean="0"/>
              <a:t>Un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qubit</a:t>
            </a:r>
            <a:r>
              <a:rPr lang="es-ES" baseline="0" dirty="0" smtClean="0"/>
              <a:t> se puede representar como una combinaci</a:t>
            </a:r>
            <a:r>
              <a:rPr lang="es-ES" baseline="0" dirty="0" smtClean="0"/>
              <a:t>ón lineal de los estados |0&gt; y |1&gt;  … es decir |</a:t>
            </a:r>
            <a:r>
              <a:rPr lang="es-ES" baseline="0" dirty="0" err="1" smtClean="0"/>
              <a:t>Ψ</a:t>
            </a:r>
            <a:r>
              <a:rPr lang="es-ES" baseline="0" dirty="0" smtClean="0"/>
              <a:t>&gt; = α |0&gt; + β |1&gt; </a:t>
            </a:r>
            <a:endParaRPr lang="es-E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dirty="0" smtClean="0"/>
              <a:t>El punto de coordenadas cartesianas (0,0,1) corresponde al </a:t>
            </a:r>
            <a:r>
              <a:rPr lang="es-ES" dirty="0" err="1" smtClean="0"/>
              <a:t>autovector</a:t>
            </a:r>
            <a:r>
              <a:rPr lang="es-ES" dirty="0" smtClean="0"/>
              <a:t> con </a:t>
            </a:r>
            <a:r>
              <a:rPr lang="es-ES" dirty="0" err="1" smtClean="0"/>
              <a:t>autovalor</a:t>
            </a:r>
            <a:r>
              <a:rPr lang="es-ES" dirty="0" smtClean="0"/>
              <a:t> positivo de la matriz de Pauli, mientras que el punto opuesto (0,0,-1) corresponde al </a:t>
            </a:r>
            <a:r>
              <a:rPr lang="es-ES" dirty="0" err="1" smtClean="0"/>
              <a:t>autovector</a:t>
            </a:r>
            <a:r>
              <a:rPr lang="es-ES" dirty="0" smtClean="0"/>
              <a:t> con </a:t>
            </a:r>
            <a:r>
              <a:rPr lang="es-ES" dirty="0" err="1" smtClean="0"/>
              <a:t>autovalor</a:t>
            </a:r>
            <a:r>
              <a:rPr lang="es-ES" dirty="0" smtClean="0"/>
              <a:t> negativo.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8672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3edec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3edeccc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El estado de un ordenador cl</a:t>
            </a:r>
            <a:r>
              <a:rPr lang="es-ES_tradnl" dirty="0" smtClean="0"/>
              <a:t>ásico de dos bits,</a:t>
            </a:r>
            <a:r>
              <a:rPr lang="es-ES_tradnl" baseline="0" dirty="0" smtClean="0"/>
              <a:t> podría 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El estado sería una sola de esas combinaciones en particular.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El estado de un ordenador cuántico de dos </a:t>
            </a:r>
            <a:r>
              <a:rPr lang="es-ES_tradnl" baseline="0" dirty="0" err="1" smtClean="0"/>
              <a:t>qubits</a:t>
            </a:r>
            <a:r>
              <a:rPr lang="es-ES_tradnl" baseline="0" dirty="0" smtClean="0"/>
              <a:t> es una combinación de todas las posibles combinaciones de dos 1s y 0s … con un coeficiente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Es decir a1*00+a2*01+a3*10+a4*11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Cada uno de los a sub algo es una combinación que nos dice cada cuanto de cada para 0 1 se componen</a:t>
            </a:r>
            <a:endParaRPr lang="es-ES_tradnl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La cantidad de informaci</a:t>
            </a:r>
            <a:r>
              <a:rPr lang="es-ES_tradnl" dirty="0" smtClean="0"/>
              <a:t>ón que contiene un ordenador cuántico tiene tamaño</a:t>
            </a:r>
            <a:r>
              <a:rPr lang="es-ES_tradnl" baseline="0" dirty="0" smtClean="0"/>
              <a:t> de 2 elevado a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Esto implica que un ordenador cuántico pueda realizar muchos más cálculos simultáneamente: un sistema con N </a:t>
            </a:r>
            <a:r>
              <a:rPr lang="es-ES_tradnl" baseline="0" dirty="0" err="1" smtClean="0"/>
              <a:t>qubits</a:t>
            </a:r>
            <a:r>
              <a:rPr lang="es-ES_tradnl" baseline="0" dirty="0" smtClean="0"/>
              <a:t> podría ejecutar 2N cálculos en paralelo.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3edeccc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3edeccc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Un ordenador funciona mediante</a:t>
            </a:r>
            <a:r>
              <a:rPr lang="es-ES_tradnl" baseline="0" dirty="0" smtClean="0"/>
              <a:t> cambios de estado, para pasar de un estado a otro se utilizan operaciones l</a:t>
            </a:r>
            <a:r>
              <a:rPr lang="es-ES_tradnl" baseline="0" dirty="0" smtClean="0"/>
              <a:t>ógicas sobre los bits del estado. Estas operaciones se realizan mediante puertas lógicas.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Los bits que definen el estado en el que ya está el ordenador.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Para pasar de un estado del ordenador a otro, lo que hacemos es usar una operación lógica sobre los bits que definen el estado en el que ya está el ordenador.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aseline="0" dirty="0" smtClean="0"/>
              <a:t>Estas operaciones se llaman puertas lógicas … uniendo muchas de esas operaciones lógicas … formamos un algoritmo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ordenador</a:t>
            </a:r>
            <a:r>
              <a:rPr lang="es-ES" baseline="0" dirty="0" smtClean="0"/>
              <a:t> cu</a:t>
            </a:r>
            <a:r>
              <a:rPr lang="es-ES" baseline="0" dirty="0" smtClean="0"/>
              <a:t>ántico pasa lo mismo.</a:t>
            </a:r>
          </a:p>
          <a:p>
            <a:r>
              <a:rPr lang="es-ES" baseline="0" dirty="0" smtClean="0"/>
              <a:t>Vamos pasando del estado de un ordenador cuántico a través de operaciones puertas cuánticas … hay varias</a:t>
            </a:r>
          </a:p>
          <a:p>
            <a:r>
              <a:rPr lang="es-ES" baseline="0" dirty="0" smtClean="0"/>
              <a:t>Se encadenan las puertas cuánticas para formar algoritmos que llevan al ordenador a un estado que da la solución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56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3edeccc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3edeccc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smtClean="0"/>
              <a:t>Esto quiere decir que un</a:t>
            </a:r>
            <a:r>
              <a:rPr lang="es-ES_tradnl" baseline="0" dirty="0" smtClean="0"/>
              <a:t> ordenador cu</a:t>
            </a:r>
            <a:r>
              <a:rPr lang="es-ES_tradnl" baseline="0" dirty="0" smtClean="0"/>
              <a:t>ántico puede hacer lo mismo que un ordenador clásico y más.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d3edeccc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d3edeccc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4" Type="http://schemas.openxmlformats.org/officeDocument/2006/relationships/image" Target="../media/image26.png"/><Relationship Id="rId5" Type="http://schemas.openxmlformats.org/officeDocument/2006/relationships/hyperlink" Target="https://quantum-computing.ibm.com/support/guides/gate-overvie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s://blog.acolyer.org/2018/02/02/polynomial-time-algorithms-for-prime-factorization-and-discrete-logarithms-on-a-quantum-computer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de_Deutsch-Jozsa" TargetMode="External"/><Relationship Id="rId4" Type="http://schemas.openxmlformats.org/officeDocument/2006/relationships/hyperlink" Target="https://es.wikipedia.org/wiki/Algoritmo_de_Grov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computing.ibm.com/jupyter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hyperlink" Target="https://qiskit.org/documentation/instal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computing.ibm.com/login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cu/Qiskit_Hands-on-lab" TargetMode="External"/><Relationship Id="rId4" Type="http://schemas.openxmlformats.org/officeDocument/2006/relationships/image" Target="../media/image35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hyperlink" Target="https://quantum-computing.ibm.com/support/guides/gate-overvie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dirty="0"/>
              <a:t>Computación Cuántica en Madrid</a:t>
            </a:r>
            <a:endParaRPr sz="18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Qiskit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Hands-on-lab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 descr="Screen Shot 2020-01-19 at 12.46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19" y="3696370"/>
            <a:ext cx="787781" cy="9899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4841" cy="2139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¿Cómo funciona un ordenador?</a:t>
            </a:r>
            <a:endParaRPr sz="1800" b="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050" y="2514450"/>
            <a:ext cx="2933700" cy="88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34"/>
          <p:cNvGraphicFramePr/>
          <p:nvPr/>
        </p:nvGraphicFramePr>
        <p:xfrm>
          <a:off x="1619850" y="1902425"/>
          <a:ext cx="2169050" cy="1525625"/>
        </p:xfrm>
        <a:graphic>
          <a:graphicData uri="http://schemas.openxmlformats.org/drawingml/2006/table">
            <a:tbl>
              <a:tblPr>
                <a:noFill/>
                <a:tableStyleId>{7CD2EEBF-7A33-4E36-95A3-1B47A346A3FE}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1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</a:t>
                      </a:r>
                      <a:endParaRPr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OUTPUT</a:t>
                      </a:r>
                      <a:endParaRPr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NOT A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14767" y="1299050"/>
            <a:ext cx="14544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/>
              <a:t>Puerta NOT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¿Cómo funciona un ordenador?</a:t>
            </a:r>
            <a:endParaRPr sz="1800" b="0"/>
          </a:p>
        </p:txBody>
      </p:sp>
      <p:graphicFrame>
        <p:nvGraphicFramePr>
          <p:cNvPr id="209" name="Google Shape;209;p35"/>
          <p:cNvGraphicFramePr/>
          <p:nvPr>
            <p:extLst>
              <p:ext uri="{D42A27DB-BD31-4B8C-83A1-F6EECF244321}">
                <p14:modId xmlns:p14="http://schemas.microsoft.com/office/powerpoint/2010/main" val="1146620684"/>
              </p:ext>
            </p:extLst>
          </p:nvPr>
        </p:nvGraphicFramePr>
        <p:xfrm>
          <a:off x="667350" y="2635088"/>
          <a:ext cx="2169050" cy="1525625"/>
        </p:xfrm>
        <a:graphic>
          <a:graphicData uri="http://schemas.openxmlformats.org/drawingml/2006/table">
            <a:tbl>
              <a:tblPr>
                <a:noFill/>
                <a:tableStyleId>{7CD2EEBF-7A33-4E36-95A3-1B47A346A3FE}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1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b="1"/>
                        <a:t>INPUT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b="1"/>
                        <a:t>OUTPUT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875" y="1463563"/>
            <a:ext cx="28575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475" y="3186826"/>
            <a:ext cx="14573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54831" y="4709679"/>
            <a:ext cx="5425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https://quantum-computing.ibm.com/support/guides/gate-overview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14767" y="1299050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/>
              <a:t>Puerta X</a:t>
            </a:r>
          </a:p>
          <a:p>
            <a:endParaRPr lang="es-ES" dirty="0"/>
          </a:p>
          <a:p>
            <a:r>
              <a:rPr lang="es-ES" dirty="0"/>
              <a:t>La puerta Pauli X tiene la propiedad de cambiar el estado | 0⟩ a | 1⟩</a:t>
            </a:r>
          </a:p>
          <a:p>
            <a:r>
              <a:rPr lang="es-ES" dirty="0"/>
              <a:t>y viceversa.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916225" y="2156750"/>
            <a:ext cx="45123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Q</a:t>
            </a:r>
            <a:r>
              <a:rPr lang="es-ES_tradnl" sz="2400" b="1" dirty="0" err="1">
                <a:latin typeface="Roboto Condensed"/>
                <a:ea typeface="Roboto Condensed"/>
                <a:cs typeface="Roboto Condensed"/>
                <a:sym typeface="Roboto Condensed"/>
              </a:rPr>
              <a:t>iskit</a:t>
            </a:r>
            <a:r>
              <a:rPr lang="en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s-ES_tradnl" sz="2400" b="1" dirty="0" err="1">
                <a:latin typeface="Roboto Condensed"/>
                <a:ea typeface="Roboto Condensed"/>
                <a:cs typeface="Roboto Condensed"/>
                <a:sym typeface="Roboto Condensed"/>
              </a:rPr>
              <a:t>Textbook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https://qiskit.org/textbook/preface.html</a:t>
            </a:r>
            <a:endParaRPr sz="1800" dirty="0"/>
          </a:p>
        </p:txBody>
      </p:sp>
      <p:sp>
        <p:nvSpPr>
          <p:cNvPr id="218" name="Google Shape;218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975" y="1505100"/>
            <a:ext cx="2888950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642049" y="1095839"/>
            <a:ext cx="7940673" cy="1476000"/>
          </a:xfrm>
        </p:spPr>
        <p:txBody>
          <a:bodyPr/>
          <a:lstStyle/>
          <a:p>
            <a:r>
              <a:rPr lang="es-ES" sz="1600" dirty="0"/>
              <a:t>La </a:t>
            </a:r>
            <a:r>
              <a:rPr lang="es-ES" sz="1600" b="1" dirty="0"/>
              <a:t>teoría de la complejidad </a:t>
            </a:r>
            <a:r>
              <a:rPr lang="es-ES" sz="1600" dirty="0"/>
              <a:t>estudia cómo crece el </a:t>
            </a:r>
            <a:r>
              <a:rPr lang="es-ES" sz="1600" b="1" dirty="0"/>
              <a:t>coste</a:t>
            </a:r>
            <a:r>
              <a:rPr lang="es-ES" sz="1600" dirty="0"/>
              <a:t> </a:t>
            </a:r>
            <a:r>
              <a:rPr lang="es-ES" sz="1600" b="1" dirty="0"/>
              <a:t>computacional</a:t>
            </a:r>
            <a:r>
              <a:rPr lang="es-ES" sz="1600" dirty="0"/>
              <a:t>, principalmente en </a:t>
            </a:r>
            <a:r>
              <a:rPr lang="es-ES" sz="1600" b="1" dirty="0"/>
              <a:t>memoria</a:t>
            </a:r>
            <a:r>
              <a:rPr lang="es-ES" sz="1600" dirty="0"/>
              <a:t> y </a:t>
            </a:r>
            <a:r>
              <a:rPr lang="es-ES" sz="1600" b="1" dirty="0"/>
              <a:t>tiempo,</a:t>
            </a:r>
            <a:r>
              <a:rPr lang="es-ES" sz="1600" dirty="0"/>
              <a:t> de resolver un problema determinado en relación a como crece el tamaño de la entrada a ese problema.</a:t>
            </a:r>
          </a:p>
          <a:p>
            <a:endParaRPr lang="es-ES" sz="1600" dirty="0"/>
          </a:p>
          <a:p>
            <a:pPr lvl="1"/>
            <a:r>
              <a:rPr lang="es-ES" sz="1600" dirty="0"/>
              <a:t>P – problemas que una Máquina de </a:t>
            </a:r>
            <a:r>
              <a:rPr lang="es-ES" sz="1600" dirty="0" err="1"/>
              <a:t>Turing</a:t>
            </a:r>
            <a:r>
              <a:rPr lang="es-ES" sz="1600" dirty="0"/>
              <a:t> Determinista puede resolver en un tiempo </a:t>
            </a:r>
            <a:r>
              <a:rPr lang="es-ES" sz="1600" dirty="0" err="1"/>
              <a:t>polinómico</a:t>
            </a:r>
            <a:r>
              <a:rPr lang="es-ES" sz="1600" dirty="0"/>
              <a:t>.</a:t>
            </a:r>
          </a:p>
          <a:p>
            <a:pPr lvl="1"/>
            <a:r>
              <a:rPr lang="es-ES" sz="1600" dirty="0"/>
              <a:t>NP – problemas que una Máquina de </a:t>
            </a:r>
            <a:r>
              <a:rPr lang="es-ES" sz="1600" dirty="0" err="1"/>
              <a:t>Turing</a:t>
            </a:r>
            <a:r>
              <a:rPr lang="es-ES" sz="1600" dirty="0"/>
              <a:t> No </a:t>
            </a:r>
            <a:r>
              <a:rPr lang="es-ES" sz="1600" dirty="0" err="1"/>
              <a:t>Determista</a:t>
            </a:r>
            <a:r>
              <a:rPr lang="es-ES" sz="1600" dirty="0"/>
              <a:t> puede resolver en un tiempo </a:t>
            </a:r>
            <a:r>
              <a:rPr lang="es-ES" sz="1600" dirty="0" err="1"/>
              <a:t>polinómico</a:t>
            </a:r>
            <a:r>
              <a:rPr lang="es-ES" sz="1600" dirty="0"/>
              <a:t>.</a:t>
            </a:r>
          </a:p>
          <a:p>
            <a:pPr lvl="1"/>
            <a:r>
              <a:rPr lang="es-ES" sz="1600" dirty="0"/>
              <a:t>NP Completo – si es (i) NP, (ii) todos los demás problemas NP se pueden reducir a él en tiempo </a:t>
            </a:r>
            <a:r>
              <a:rPr lang="es-ES" sz="1600" dirty="0" err="1"/>
              <a:t>polinómico</a:t>
            </a:r>
            <a:r>
              <a:rPr lang="es-ES" sz="16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</p:spTree>
    <p:extLst>
      <p:ext uri="{BB962C8B-B14F-4D97-AF65-F5344CB8AC3E}">
        <p14:creationId xmlns:p14="http://schemas.microsoft.com/office/powerpoint/2010/main" val="35136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ctrTitle"/>
          </p:nvPr>
        </p:nvSpPr>
        <p:spPr>
          <a:xfrm>
            <a:off x="1964851" y="1242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55" y="607929"/>
            <a:ext cx="5031712" cy="42479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54048" y="4862741"/>
            <a:ext cx="9387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hlinkClick r:id="rId4"/>
              </a:rPr>
              <a:t>https://blog.acolyer.org/2018/02/02/polynomial-time-algorithms-for-prime-factorization-and-discrete-logarithms-on-a-quantum-computer</a:t>
            </a:r>
            <a:r>
              <a:rPr lang="es-ES" sz="1200" dirty="0" smtClean="0">
                <a:hlinkClick r:id="rId4"/>
              </a:rPr>
              <a:t>/</a:t>
            </a:r>
            <a:endParaRPr lang="es-ES" sz="1200" dirty="0" smtClean="0"/>
          </a:p>
          <a:p>
            <a:endParaRPr lang="es-E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474680" y="1151198"/>
            <a:ext cx="70731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Deutsch-Josza</a:t>
            </a:r>
            <a:r>
              <a:rPr lang="es-ES_tradnl" sz="2400" b="1" baseline="30000" dirty="0"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n" sz="2400" dirty="0"/>
              <a:t> → primer algoritmo cuántico que tiene mejor performance que su análogo clásico</a:t>
            </a:r>
            <a:r>
              <a:rPr lang="es-ES_tradnl" sz="2400" dirty="0"/>
              <a:t>.</a:t>
            </a:r>
            <a:endParaRPr sz="2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Grover</a:t>
            </a:r>
            <a:r>
              <a:rPr lang="es-ES_tradnl" sz="2400" b="1" baseline="30000" dirty="0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lang="en" sz="2400" dirty="0"/>
              <a:t> →  Algoritmo de búsqueda</a:t>
            </a:r>
            <a:r>
              <a:rPr lang="es-ES_tradnl" sz="2400" dirty="0"/>
              <a:t> </a:t>
            </a:r>
            <a:r>
              <a:rPr lang="es-ES_tradnl" sz="2400" dirty="0" smtClean="0"/>
              <a:t>en </a:t>
            </a:r>
            <a:r>
              <a:rPr lang="es-ES_tradnl" sz="2400" dirty="0"/>
              <a:t>una secuencia no ordenada de datos con N componentes.</a:t>
            </a:r>
            <a:endParaRPr sz="2400" dirty="0"/>
          </a:p>
        </p:txBody>
      </p:sp>
      <p:sp>
        <p:nvSpPr>
          <p:cNvPr id="231" name="Google Shape;231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</a:t>
            </a:r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474680" y="4379183"/>
            <a:ext cx="4904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1 https://es.wikipedia.org/wiki/Algoritmo_de_Deutsch-Jozsa</a:t>
            </a:r>
            <a:endParaRPr lang="es-ES" dirty="0"/>
          </a:p>
          <a:p>
            <a:r>
              <a:rPr lang="es-ES" dirty="0">
                <a:hlinkClick r:id="rId4"/>
              </a:rPr>
              <a:t>2 https://es.wikipedia.org/wiki/Algoritmo_de_Grover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ctrTitle"/>
          </p:nvPr>
        </p:nvSpPr>
        <p:spPr>
          <a:xfrm>
            <a:off x="1964851" y="2004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Manos a la obra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25" y="962950"/>
            <a:ext cx="2888950" cy="192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400" y="962950"/>
            <a:ext cx="28889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0" y="3186338"/>
            <a:ext cx="34290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263200" y="472250"/>
            <a:ext cx="9338100" cy="4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101600" lvl="0" indent="0" algn="l" rtl="0">
              <a:lnSpc>
                <a:spcPct val="140000"/>
              </a:lnSpc>
              <a:spcBef>
                <a:spcPts val="1600"/>
              </a:spcBef>
              <a:spcAft>
                <a:spcPts val="800"/>
              </a:spcAft>
              <a:buNone/>
            </a:pPr>
            <a:endParaRPr sz="1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Instalación</a:t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1461450" y="1071000"/>
            <a:ext cx="62211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https://quantum-computing.ibm.com/jupyter</a:t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9757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263200" y="472250"/>
            <a:ext cx="9338100" cy="4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Instalar Conda / python (Si estás en windows conda es más recomendable)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Crear un entorno virtual usando la </a:t>
            </a: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terminal</a:t>
            </a:r>
            <a:r>
              <a:rPr lang="en" sz="1600"/>
              <a:t> (Si estás en windows usar la terminal de conda)</a:t>
            </a:r>
            <a:endParaRPr sz="1600"/>
          </a:p>
          <a:p>
            <a:pPr marL="5715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conda create -n name_of_my_env </a:t>
            </a:r>
            <a:r>
              <a:rPr lang="en" sz="1600">
                <a:solidFill>
                  <a:srgbClr val="9966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b="1">
                <a:solidFill>
                  <a:srgbClr val="660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3.7 /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9966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-m venv name_of_my_env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Activar el entorno virtual</a:t>
            </a:r>
            <a:endParaRPr sz="1600"/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activate name_of_my_env</a:t>
            </a:r>
            <a:endParaRPr sz="1600">
              <a:solidFill>
                <a:srgbClr val="00702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Instalar el paquete de qiskit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/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pip3 install qiskit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Instalar la dependencia de qiskit para visualización</a:t>
            </a:r>
            <a:r>
              <a:rPr lang="en" sz="16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/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pip install qiskit-terra[visualization]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 solo has instalado python, es necesario que instales </a:t>
            </a: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jupyter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858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pip3 install jupyter</a:t>
            </a:r>
            <a:endParaRPr sz="16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0000"/>
              </a:lnSpc>
              <a:spcBef>
                <a:spcPts val="1600"/>
              </a:spcBef>
              <a:spcAft>
                <a:spcPts val="800"/>
              </a:spcAft>
              <a:buNone/>
            </a:pPr>
            <a:endParaRPr sz="1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721" y="2805675"/>
            <a:ext cx="2130875" cy="21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/>
        </p:nvSpPr>
        <p:spPr>
          <a:xfrm>
            <a:off x="6337563" y="1992075"/>
            <a:ext cx="2388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https://qiskit.org/documentation/install.html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394825" y="1404475"/>
            <a:ext cx="3345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https://quantum-computing.ibm.com/login</a:t>
            </a:r>
            <a:endParaRPr sz="1800"/>
          </a:p>
        </p:txBody>
      </p:sp>
      <p:sp>
        <p:nvSpPr>
          <p:cNvPr id="261" name="Google Shape;261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Key para ejecución real</a:t>
            </a:r>
            <a:endParaRPr/>
          </a:p>
        </p:txBody>
      </p:sp>
      <p:graphicFrame>
        <p:nvGraphicFramePr>
          <p:cNvPr id="262" name="Google Shape;262;p42"/>
          <p:cNvGraphicFramePr/>
          <p:nvPr/>
        </p:nvGraphicFramePr>
        <p:xfrm>
          <a:off x="4001850" y="1491388"/>
          <a:ext cx="4924250" cy="3090125"/>
        </p:xfrm>
        <a:graphic>
          <a:graphicData uri="http://schemas.openxmlformats.org/drawingml/2006/table">
            <a:tbl>
              <a:tblPr>
                <a:noFill/>
                <a:tableStyleId>{31AFCD3D-4B47-4962-B334-524710E7098C}</a:tableStyleId>
              </a:tblPr>
              <a:tblGrid>
                <a:gridCol w="2462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2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 del sistema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qubits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ibmq_16_melbourne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ibmq_ourense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ibmq_vigo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ibmq_london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ibmq_burlington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ibmq_essex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ibmq_armonk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Ibmq_5_yorktown - ibmqx2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ibmq_qasm_simulator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hasta 32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638" y="2380575"/>
            <a:ext cx="2321375" cy="23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Introducción</a:t>
            </a:r>
            <a:endParaRPr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s-ES_tradnl" dirty="0" err="1"/>
              <a:t>ntroducción</a:t>
            </a:r>
            <a:endParaRPr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¿Cómo funciona un ordenador?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1" name="Google Shape;151;p29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9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9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s-ES_tradnl" dirty="0" err="1"/>
              <a:t>ntroducción</a:t>
            </a:r>
            <a:endParaRPr dirty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Problemas</a:t>
            </a:r>
            <a:endParaRPr dirty="0"/>
          </a:p>
        </p:txBody>
      </p:sp>
      <p:sp>
        <p:nvSpPr>
          <p:cNvPr id="158" name="Google Shape;158;p29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Introducción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Algoritmos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Manos a la obra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Unidad mínima de información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263200" y="472250"/>
            <a:ext cx="9338100" cy="4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101600" lvl="0" indent="0" algn="l" rtl="0">
              <a:lnSpc>
                <a:spcPct val="140000"/>
              </a:lnSpc>
              <a:spcBef>
                <a:spcPts val="1600"/>
              </a:spcBef>
              <a:spcAft>
                <a:spcPts val="800"/>
              </a:spcAft>
              <a:buNone/>
            </a:pPr>
            <a:endParaRPr sz="1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Código y </a:t>
            </a:r>
            <a:r>
              <a:rPr lang="es-ES" dirty="0" err="1"/>
              <a:t>Slides</a:t>
            </a:r>
            <a:endParaRPr dirty="0"/>
          </a:p>
        </p:txBody>
      </p:sp>
      <p:sp>
        <p:nvSpPr>
          <p:cNvPr id="246" name="Google Shape;246;p40"/>
          <p:cNvSpPr txBox="1"/>
          <p:nvPr/>
        </p:nvSpPr>
        <p:spPr>
          <a:xfrm>
            <a:off x="1326878" y="1011650"/>
            <a:ext cx="6490244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ES" sz="2400" dirty="0">
                <a:hlinkClick r:id="rId3"/>
              </a:rPr>
              <a:t>https://github.com/Morcu/Qiskit_Hands-on-lab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3336E14-CC39-B545-BA7E-A847B341F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787" y="1944650"/>
            <a:ext cx="2590426" cy="25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3597923" y="4600153"/>
            <a:ext cx="5308200" cy="543347"/>
          </a:xfrm>
        </p:spPr>
        <p:txBody>
          <a:bodyPr/>
          <a:lstStyle/>
          <a:p>
            <a:pPr marL="152400" indent="0">
              <a:buNone/>
            </a:pPr>
            <a:r>
              <a:rPr lang="es-ES" sz="1800" dirty="0"/>
              <a:t>No somos físicos … ;)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51" y="1032417"/>
            <a:ext cx="5509067" cy="351662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64851" y="4258459"/>
            <a:ext cx="5509067" cy="29057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38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Unidad mínima de información</a:t>
            </a:r>
            <a:endParaRPr sz="1800" b="0" dirty="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48" y="1163522"/>
            <a:ext cx="4307645" cy="2440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28871" y="3741768"/>
            <a:ext cx="91172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los ordenadores clásicos la información es codificada en bits; y cada bit puede tomar dos posibles valores, </a:t>
            </a:r>
          </a:p>
          <a:p>
            <a:r>
              <a:rPr lang="es-ES" dirty="0"/>
              <a:t>0 o 1.</a:t>
            </a:r>
          </a:p>
          <a:p>
            <a:endParaRPr lang="es-ES" dirty="0"/>
          </a:p>
          <a:p>
            <a:r>
              <a:rPr lang="es-ES" dirty="0"/>
              <a:t>En los ordenadores cuánticos la información es codificada en </a:t>
            </a:r>
            <a:r>
              <a:rPr lang="es-ES" dirty="0" err="1"/>
              <a:t>qubits</a:t>
            </a:r>
            <a:r>
              <a:rPr lang="es-ES" dirty="0"/>
              <a:t>; cada </a:t>
            </a:r>
            <a:r>
              <a:rPr lang="es-ES" dirty="0" err="1"/>
              <a:t>qubit</a:t>
            </a:r>
            <a:r>
              <a:rPr lang="es-ES" dirty="0"/>
              <a:t> puede tomar un valor 0, 1 o una</a:t>
            </a:r>
          </a:p>
          <a:p>
            <a:r>
              <a:rPr lang="es-ES" dirty="0"/>
              <a:t>superposición cuántica de 0 y 1; una combinación de los dos valores en cualquier proporción.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94090" y="1261710"/>
            <a:ext cx="8248238" cy="1476000"/>
          </a:xfrm>
        </p:spPr>
        <p:txBody>
          <a:bodyPr/>
          <a:lstStyle/>
          <a:p>
            <a:pPr marL="152400" indent="0">
              <a:buNone/>
            </a:pPr>
            <a:r>
              <a:rPr lang="es-ES" dirty="0"/>
              <a:t>Un </a:t>
            </a:r>
            <a:r>
              <a:rPr lang="es-ES" dirty="0" err="1"/>
              <a:t>qubit</a:t>
            </a:r>
            <a:r>
              <a:rPr lang="es-ES" dirty="0"/>
              <a:t> es sistema cuántico de dos niveles cuyos dos estados básicos se escriben como        y </a:t>
            </a:r>
          </a:p>
          <a:p>
            <a:pPr marL="152400" indent="0">
              <a:buNone/>
            </a:pPr>
            <a:r>
              <a:rPr lang="es-ES" dirty="0"/>
              <a:t>Un </a:t>
            </a:r>
            <a:r>
              <a:rPr lang="es-ES" dirty="0" err="1"/>
              <a:t>qubit</a:t>
            </a:r>
            <a:r>
              <a:rPr lang="es-ES" dirty="0"/>
              <a:t> se representa geométricamente mediante un punto sobre la Esfera de </a:t>
            </a:r>
            <a:r>
              <a:rPr lang="es-ES" dirty="0" err="1"/>
              <a:t>Bloch</a:t>
            </a:r>
            <a:r>
              <a:rPr lang="es-ES" dirty="0"/>
              <a:t>. </a:t>
            </a:r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         y       números complejos</a:t>
            </a:r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endParaRPr lang="es-ES" dirty="0"/>
          </a:p>
          <a:p>
            <a:pPr marL="152400" indent="0">
              <a:buNone/>
            </a:pPr>
            <a:r>
              <a:rPr lang="es-ES" dirty="0"/>
              <a:t>Donde</a:t>
            </a:r>
          </a:p>
          <a:p>
            <a:r>
              <a:rPr lang="es-ES" dirty="0"/>
              <a:t>En el eje Z tendríamos los valores         y </a:t>
            </a:r>
          </a:p>
          <a:p>
            <a:r>
              <a:rPr lang="es-ES" dirty="0"/>
              <a:t>En el eje X marcaríamos los estados positivo o negativo:       o</a:t>
            </a:r>
          </a:p>
          <a:p>
            <a:r>
              <a:rPr lang="es-ES" dirty="0"/>
              <a:t>En el eje Y encontraríamos la parte imaginaria:        o 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dirty="0"/>
              <a:t>Introducción</a:t>
            </a:r>
            <a:br>
              <a:rPr lang="en" dirty="0"/>
            </a:br>
            <a:r>
              <a:rPr lang="en" b="0" dirty="0"/>
              <a:t>Unidad mínima de información</a:t>
            </a:r>
            <a:endParaRPr lang="es-ES" dirty="0"/>
          </a:p>
        </p:txBody>
      </p:sp>
      <p:pic>
        <p:nvPicPr>
          <p:cNvPr id="5" name="Imagen 4" descr="Screen Shot 2020-01-19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43" y="1384486"/>
            <a:ext cx="281011" cy="208232"/>
          </a:xfrm>
          <a:prstGeom prst="rect">
            <a:avLst/>
          </a:prstGeom>
        </p:spPr>
      </p:pic>
      <p:pic>
        <p:nvPicPr>
          <p:cNvPr id="6" name="Imagen 5" descr="Screen Shot 2020-01-19 at 19.40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83" y="1384486"/>
            <a:ext cx="296247" cy="2082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584" y="2151670"/>
            <a:ext cx="3291977" cy="2921906"/>
          </a:xfrm>
          <a:prstGeom prst="rect">
            <a:avLst/>
          </a:prstGeom>
        </p:spPr>
      </p:pic>
      <p:pic>
        <p:nvPicPr>
          <p:cNvPr id="10" name="Imagen 9" descr="Screen Shot 2020-01-19 at 20.05.5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5" y="1812647"/>
            <a:ext cx="1831850" cy="300751"/>
          </a:xfrm>
          <a:prstGeom prst="rect">
            <a:avLst/>
          </a:prstGeom>
        </p:spPr>
      </p:pic>
      <p:pic>
        <p:nvPicPr>
          <p:cNvPr id="11" name="Imagen 10" descr="Screen Shot 2020-01-19 at 20.07.5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5" y="2235200"/>
            <a:ext cx="264499" cy="214905"/>
          </a:xfrm>
          <a:prstGeom prst="rect">
            <a:avLst/>
          </a:prstGeom>
        </p:spPr>
      </p:pic>
      <p:pic>
        <p:nvPicPr>
          <p:cNvPr id="12" name="Imagen 11" descr="Screen Shot 2020-01-19 at 20.08.1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61" y="2235200"/>
            <a:ext cx="155209" cy="214905"/>
          </a:xfrm>
          <a:prstGeom prst="rect">
            <a:avLst/>
          </a:prstGeom>
        </p:spPr>
      </p:pic>
      <p:pic>
        <p:nvPicPr>
          <p:cNvPr id="13" name="Imagen 12" descr="Screen Shot 2020-01-19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17" y="3057983"/>
            <a:ext cx="281011" cy="208232"/>
          </a:xfrm>
          <a:prstGeom prst="rect">
            <a:avLst/>
          </a:prstGeom>
        </p:spPr>
      </p:pic>
      <p:pic>
        <p:nvPicPr>
          <p:cNvPr id="14" name="Imagen 13" descr="Screen Shot 2020-01-19 at 19.40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01" y="3057983"/>
            <a:ext cx="296247" cy="208232"/>
          </a:xfrm>
          <a:prstGeom prst="rect">
            <a:avLst/>
          </a:prstGeom>
        </p:spPr>
      </p:pic>
      <p:pic>
        <p:nvPicPr>
          <p:cNvPr id="15" name="Imagen 14" descr="Screen Shot 2020-01-19 at 20.17.2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84" y="3235835"/>
            <a:ext cx="258900" cy="251903"/>
          </a:xfrm>
          <a:prstGeom prst="rect">
            <a:avLst/>
          </a:prstGeom>
        </p:spPr>
      </p:pic>
      <p:pic>
        <p:nvPicPr>
          <p:cNvPr id="16" name="Imagen 15" descr="Screen Shot 2020-01-19 at 20.17.5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15" y="3235835"/>
            <a:ext cx="281538" cy="251903"/>
          </a:xfrm>
          <a:prstGeom prst="rect">
            <a:avLst/>
          </a:prstGeom>
        </p:spPr>
      </p:pic>
      <p:pic>
        <p:nvPicPr>
          <p:cNvPr id="17" name="Imagen 16" descr="Screen Shot 2020-01-19 at 20.20.4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78" y="3487738"/>
            <a:ext cx="227888" cy="186985"/>
          </a:xfrm>
          <a:prstGeom prst="rect">
            <a:avLst/>
          </a:prstGeom>
        </p:spPr>
      </p:pic>
      <p:pic>
        <p:nvPicPr>
          <p:cNvPr id="19" name="Imagen 18" descr="Screen Shot 2020-01-19 at 20.21.1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2" y="3474766"/>
            <a:ext cx="341864" cy="1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0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Unidad mínima de información</a:t>
            </a:r>
            <a:endParaRPr sz="1800" b="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25" y="1470275"/>
            <a:ext cx="1558300" cy="30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/>
          <p:nvPr/>
        </p:nvSpPr>
        <p:spPr>
          <a:xfrm>
            <a:off x="3496550" y="2743063"/>
            <a:ext cx="975900" cy="46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4647400" y="2699425"/>
            <a:ext cx="625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0 1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5447550" y="2743063"/>
            <a:ext cx="975900" cy="46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6598400" y="2617400"/>
            <a:ext cx="10365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0 0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0 1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1 0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lang="en" sz="2400" b="1" baseline="-25000">
                <a:solidFill>
                  <a:srgbClr val="63A9FB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r>
              <a:rPr lang="en" sz="24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1 1</a:t>
            </a:r>
            <a:endParaRPr sz="24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700" y="1470275"/>
            <a:ext cx="975900" cy="9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5272600" y="4259095"/>
            <a:ext cx="144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Número complejo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 rot="10800000" flipH="1">
            <a:off x="6149825" y="4245950"/>
            <a:ext cx="722400" cy="282900"/>
          </a:xfrm>
          <a:prstGeom prst="bentConnector3">
            <a:avLst>
              <a:gd name="adj1" fmla="val 999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¿Cómo funciona un ordenador?</a:t>
            </a:r>
            <a:endParaRPr sz="1800" b="0" dirty="0"/>
          </a:p>
        </p:txBody>
      </p:sp>
      <p:sp>
        <p:nvSpPr>
          <p:cNvPr id="188" name="Google Shape;188;p32"/>
          <p:cNvSpPr txBox="1"/>
          <p:nvPr/>
        </p:nvSpPr>
        <p:spPr>
          <a:xfrm>
            <a:off x="153949" y="1315721"/>
            <a:ext cx="8979703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 ordenador funciona mediante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cambios de estado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para pasar de un estado a otro se utilizan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operaciones lógicas 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sobre los bits del </a:t>
            </a: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estado</a:t>
            </a:r>
            <a:r>
              <a:rPr lang="es-ES_tradnl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-ES_tradnl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</a:t>
            </a: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stas 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operaciones se realizan mediante 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puertas lógicas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Los algoritmos son encadenaciones de estas puertas.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l="-2889" r="2890"/>
          <a:stretch/>
        </p:blipFill>
        <p:spPr>
          <a:xfrm>
            <a:off x="4875978" y="2433993"/>
            <a:ext cx="42576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Screen Shot 2020-01-19 at 21.00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6" y="3009868"/>
            <a:ext cx="36068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" y="1022426"/>
            <a:ext cx="9031744" cy="1476000"/>
          </a:xfrm>
        </p:spPr>
        <p:txBody>
          <a:bodyPr/>
          <a:lstStyle/>
          <a:p>
            <a:pPr marL="152400" indent="0">
              <a:buNone/>
            </a:pPr>
            <a:r>
              <a:rPr lang="es-ES" sz="1600" b="1" dirty="0"/>
              <a:t>Circuitos cuánticos</a:t>
            </a:r>
            <a:endParaRPr lang="es-ES" sz="1400" dirty="0"/>
          </a:p>
          <a:p>
            <a:r>
              <a:rPr lang="es-ES" sz="1400" dirty="0"/>
              <a:t>Un circuito cuántico es una serie secuencial de transformaciones cuánticas sobre un registro cuántico.</a:t>
            </a:r>
          </a:p>
          <a:p>
            <a:r>
              <a:rPr lang="es-ES" sz="1400" dirty="0"/>
              <a:t>Estas transformaciones cuánticas son representadas como puertas cuánticas.</a:t>
            </a:r>
          </a:p>
          <a:p>
            <a:r>
              <a:rPr lang="es-ES" sz="1400" dirty="0"/>
              <a:t>Las entradas son generalmente estados de base computacional (todos        a menos que se indique lo contrario)</a:t>
            </a:r>
          </a:p>
          <a:p>
            <a:r>
              <a:rPr lang="es-ES" sz="1400" dirty="0"/>
              <a:t>Los diagramas de circuitos cuánticos se dibujan con el tiempo en dirección de izquierda a derecha, con puertas cuánticas que cruzan uno o más "cables" (</a:t>
            </a:r>
            <a:r>
              <a:rPr lang="es-ES" sz="1400" dirty="0" err="1"/>
              <a:t>qubits</a:t>
            </a:r>
            <a:r>
              <a:rPr lang="es-ES" sz="1400" dirty="0"/>
              <a:t>) según corresponda.</a:t>
            </a: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br>
              <a:rPr lang="es-ES" dirty="0"/>
            </a:br>
            <a:r>
              <a:rPr lang="en" sz="1800" b="0" dirty="0"/>
              <a:t>¿Cómo funciona un ordenador?</a:t>
            </a:r>
            <a:endParaRPr lang="es-ES" sz="1800" dirty="0"/>
          </a:p>
        </p:txBody>
      </p:sp>
      <p:pic>
        <p:nvPicPr>
          <p:cNvPr id="4" name="Imagen 3" descr="Screen Shot 2020-01-19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8" y="1942049"/>
            <a:ext cx="281011" cy="2082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67" y="2950136"/>
            <a:ext cx="3003467" cy="17829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2896" y="4771525"/>
            <a:ext cx="6960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Puertas cuánticas: </a:t>
            </a:r>
            <a:r>
              <a:rPr lang="es-ES" dirty="0" err="1">
                <a:hlinkClick r:id="rId5"/>
              </a:rPr>
              <a:t>https</a:t>
            </a:r>
            <a:r>
              <a:rPr lang="es-ES" dirty="0">
                <a:hlinkClick r:id="rId5"/>
              </a:rPr>
              <a:t>://quantum-</a:t>
            </a:r>
            <a:r>
              <a:rPr lang="es-ES" dirty="0" err="1">
                <a:hlinkClick r:id="rId5"/>
              </a:rPr>
              <a:t>computing.ibm.com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support</a:t>
            </a:r>
            <a:r>
              <a:rPr lang="es-ES" dirty="0">
                <a:hlinkClick r:id="rId5"/>
              </a:rPr>
              <a:t>/guides/</a:t>
            </a:r>
            <a:r>
              <a:rPr lang="es-ES" dirty="0" err="1">
                <a:hlinkClick r:id="rId5"/>
              </a:rPr>
              <a:t>gate-</a:t>
            </a:r>
            <a:r>
              <a:rPr lang="es-ES" dirty="0" err="1" smtClean="0">
                <a:hlinkClick r:id="rId5"/>
              </a:rPr>
              <a:t>overview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52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¿Cómo funciona un ordenador?</a:t>
            </a:r>
            <a:endParaRPr sz="1800" b="0"/>
          </a:p>
        </p:txBody>
      </p:sp>
      <p:sp>
        <p:nvSpPr>
          <p:cNvPr id="195" name="Google Shape;195;p33"/>
          <p:cNvSpPr txBox="1"/>
          <p:nvPr/>
        </p:nvSpPr>
        <p:spPr>
          <a:xfrm>
            <a:off x="449650" y="4010850"/>
            <a:ext cx="84117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Cualquier conjunto completo de puertas lógicas clásicas sobre un ordenador clásico puede construirse sobre un conjunto de puertas cuánticas sobre un ordenador cuántico</a:t>
            </a:r>
            <a:endParaRPr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75" y="1453863"/>
            <a:ext cx="6450675" cy="23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1304</Words>
  <Application>Microsoft Macintosh PowerPoint</Application>
  <PresentationFormat>Presentación en pantalla (16:9)</PresentationFormat>
  <Paragraphs>179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Tech Newsletter by Slidesgo</vt:lpstr>
      <vt:lpstr>Qiskit Hands-on-lab</vt:lpstr>
      <vt:lpstr>TABLE OF CONTENTS</vt:lpstr>
      <vt:lpstr>Disclaimer</vt:lpstr>
      <vt:lpstr>Introducción Unidad mínima de información</vt:lpstr>
      <vt:lpstr>Introducción Unidad mínima de información</vt:lpstr>
      <vt:lpstr>Introducción Unidad mínima de información</vt:lpstr>
      <vt:lpstr>Introducción ¿Cómo funciona un ordenador?</vt:lpstr>
      <vt:lpstr>Introducción ¿Cómo funciona un ordenador?</vt:lpstr>
      <vt:lpstr>Introducción ¿Cómo funciona un ordenador?</vt:lpstr>
      <vt:lpstr>Introducción ¿Cómo funciona un ordenador?</vt:lpstr>
      <vt:lpstr>Introducción ¿Cómo funciona un ordenador?</vt:lpstr>
      <vt:lpstr>Introducción</vt:lpstr>
      <vt:lpstr>Problemas</vt:lpstr>
      <vt:lpstr>Problemas</vt:lpstr>
      <vt:lpstr>Algoritmos </vt:lpstr>
      <vt:lpstr>Manos a la obra</vt:lpstr>
      <vt:lpstr>NO Instalación</vt:lpstr>
      <vt:lpstr>Instalación</vt:lpstr>
      <vt:lpstr>Obtener Key para ejecución real</vt:lpstr>
      <vt:lpstr>Código y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Qiskit Hands-on-lab</dc:title>
  <cp:lastModifiedBy>Boris Villazon-Terrazas</cp:lastModifiedBy>
  <cp:revision>32</cp:revision>
  <dcterms:modified xsi:type="dcterms:W3CDTF">2020-01-21T15:15:19Z</dcterms:modified>
</cp:coreProperties>
</file>