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Fira Sans Extra Condensed Medium"/>
      <p:regular r:id="rId21"/>
      <p:bold r:id="rId22"/>
      <p:italic r:id="rId23"/>
      <p:boldItalic r:id="rId24"/>
    </p:embeddedFont>
    <p:embeddedFont>
      <p:font typeface="Righteous"/>
      <p:regular r:id="rId25"/>
    </p:embeddedFont>
    <p:embeddedFont>
      <p:font typeface="Squada One"/>
      <p:regular r:id="rId26"/>
    </p:embeddedFont>
    <p:embeddedFont>
      <p:font typeface="Roboto Condensed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FiraSansExtraCondensedMedium-bold.fntdata"/><Relationship Id="rId21" Type="http://schemas.openxmlformats.org/officeDocument/2006/relationships/font" Target="fonts/FiraSansExtraCondensedMedium-regular.fntdata"/><Relationship Id="rId24" Type="http://schemas.openxmlformats.org/officeDocument/2006/relationships/font" Target="fonts/FiraSansExtraCondensedMedium-boldItalic.fntdata"/><Relationship Id="rId23" Type="http://schemas.openxmlformats.org/officeDocument/2006/relationships/font" Target="fonts/FiraSansExtraCondensed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quadaOne-regular.fntdata"/><Relationship Id="rId25" Type="http://schemas.openxmlformats.org/officeDocument/2006/relationships/font" Target="fonts/Righteous-regular.fntdata"/><Relationship Id="rId28" Type="http://schemas.openxmlformats.org/officeDocument/2006/relationships/font" Target="fonts/RobotoCondensedLight-bold.fntdata"/><Relationship Id="rId27" Type="http://schemas.openxmlformats.org/officeDocument/2006/relationships/font" Target="fonts/RobotoCondensed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Condensed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d2cabac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d2cabac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a98ec0c2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a98ec0c2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Initialize the circuit on 0 and a rotation  is aplied to the data and centroids → the X psi is built → the data is repeated 3 times with the k centroids and 3 auxiliars qbits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Then a hadamar gate is aplied to the auxiliaries to keep them in a superposition state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a98ec0c2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a98ec0c2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Have the superposition in the auxiliaries we aply controled swaps to connect each qbit with 1 centroid and an auxiliar qbit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a98ec0c2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a98ec0c2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Apliying hadamar again to the auxiliaries we get that the possibilities of gettin a 1 on each auxiliar qbit is proportional to the distance from the data to the centroid. Where the euclidean distance is defined by that formula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a98ec0c2c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a98ec0c2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a98ec0c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a98ec0c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a98ec0c2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a98ec0c2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a98ec0c2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a98ec0c2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5d16254f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5d16254f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709524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709524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a classification problem, in this example from the iris dataset there are 3 clases, but what do u do when you dont know the classiofication of the classes, you use clustering algorithms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a98ec0c2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a98ec0c2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 how do you solve it, you use machine learning algorithms like k-means, an algorithm that finds groups based on the </a:t>
            </a:r>
            <a:r>
              <a:rPr lang="es"/>
              <a:t>proximity</a:t>
            </a:r>
            <a:r>
              <a:rPr lang="es"/>
              <a:t> of the points  lets see how it works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a98ec0c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a98ec0c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first we initialize randomly k centroids being k the number of classes do u want to have and using the euclidean distance u find the nearest points to the centroids and move the centroids using the mean of the measures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7095241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7095241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 those who dont know what’s the euclidean distance about, is the lowest distance </a:t>
            </a:r>
            <a:r>
              <a:rPr lang="es"/>
              <a:t>between</a:t>
            </a:r>
            <a:r>
              <a:rPr lang="es"/>
              <a:t> 2 points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a98ec0c2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a98ec0c2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a98ec0c2c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a98ec0c2c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a98ec0c2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a98ec0c2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This circuit allows us to have an observable from this circuit proportional to the distance between the data and centroids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 2">
  <p:cSld name="CUSTOM_6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757325" y="0"/>
            <a:ext cx="3386675" cy="305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0" y="2080574"/>
            <a:ext cx="3394601" cy="30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88" name="Google Shape;88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2">
  <p:cSld name="CUSTOM_7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91" name="Google Shape;9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CUSTOM_7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 flipH="1">
            <a:off x="749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2" type="ctrTitle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3" type="ctrTitle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5" type="ctrTitle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7" type="ctrTitle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02" name="Google Shape;102;p13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3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CUSTOM_8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_9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ctrTitle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ctrTitle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5" type="subTitle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6" type="ctrTitle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9" type="title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hasCustomPrompt="1" idx="13" type="title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hasCustomPrompt="1" idx="14" type="title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hasCustomPrompt="1" idx="15" type="title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+ TEXT">
  <p:cSld name="CUSTOM_2_1_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0725"/>
            <a:ext cx="1806736" cy="163022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6" name="Google Shape;36;p5"/>
          <p:cNvSpPr txBox="1"/>
          <p:nvPr>
            <p:ph hasCustomPrompt="1" idx="2" type="title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9" name="Google Shape;39;p5"/>
          <p:cNvSpPr txBox="1"/>
          <p:nvPr>
            <p:ph hasCustomPrompt="1" idx="3" type="title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5"/>
          <p:cNvSpPr txBox="1"/>
          <p:nvPr>
            <p:ph idx="4" type="subTitle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Google Shape;41;p5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2" name="Google Shape;42;p5"/>
          <p:cNvSpPr txBox="1"/>
          <p:nvPr>
            <p:ph hasCustomPrompt="1" idx="5" type="title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5"/>
          <p:cNvSpPr txBox="1"/>
          <p:nvPr>
            <p:ph idx="6" type="subTitle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" name="Google Shape;44;p5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5" name="Google Shape;45;p5"/>
          <p:cNvSpPr txBox="1"/>
          <p:nvPr>
            <p:ph hasCustomPrompt="1" idx="7" type="title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5"/>
          <p:cNvSpPr txBox="1"/>
          <p:nvPr>
            <p:ph idx="8" type="subTitle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8" name="Google Shape;48;p5"/>
          <p:cNvSpPr txBox="1"/>
          <p:nvPr>
            <p:ph hasCustomPrompt="1" idx="9" type="title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5"/>
          <p:cNvSpPr txBox="1"/>
          <p:nvPr>
            <p:ph idx="13" type="subTitle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" type="subTitle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CUSTOM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idx="1" type="subTitle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7"/>
          <p:cNvSpPr txBox="1"/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CUSTOM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ctrTitle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" type="subTitle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3" type="ctrTitle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4" type="subTitle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5" type="ctrTitle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6" type="subTitle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">
  <p:cSld name="CUSTOM_4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0"/>
            <a:ext cx="3386675" cy="305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749399" y="2080574"/>
            <a:ext cx="3394601" cy="30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CUSTOM_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2" type="subTitle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/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3" type="ctrTitle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4" type="ctrTitle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24.png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rxiv.org/pdf/1812.03584.pdf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Morcu/q-mea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ctrTitle"/>
          </p:nvPr>
        </p:nvSpPr>
        <p:spPr>
          <a:xfrm flipH="1">
            <a:off x="1057500" y="2316000"/>
            <a:ext cx="7029000" cy="12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Machine learning</a:t>
            </a:r>
            <a:endParaRPr/>
          </a:p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 flipH="1">
            <a:off x="1695896" y="3740950"/>
            <a:ext cx="57522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 Quantum K-Means implementation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75" y="1764000"/>
            <a:ext cx="20859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13" y="718644"/>
            <a:ext cx="27051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9113" y="3649838"/>
            <a:ext cx="7077075" cy="103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5"/>
          <p:cNvCxnSpPr>
            <a:stCxn id="177" idx="2"/>
          </p:cNvCxnSpPr>
          <p:nvPr/>
        </p:nvCxnSpPr>
        <p:spPr>
          <a:xfrm>
            <a:off x="7070300" y="2364275"/>
            <a:ext cx="18600" cy="1320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5"/>
          <p:cNvCxnSpPr>
            <a:stCxn id="173" idx="3"/>
            <a:endCxn id="179" idx="1"/>
          </p:cNvCxnSpPr>
          <p:nvPr/>
        </p:nvCxnSpPr>
        <p:spPr>
          <a:xfrm flipH="1" rot="10800000">
            <a:off x="2787650" y="1689675"/>
            <a:ext cx="672900" cy="48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0" name="Google Shape;180;p25"/>
          <p:cNvPicPr preferRelativeResize="0"/>
          <p:nvPr/>
        </p:nvPicPr>
        <p:blipFill rotWithShape="1">
          <a:blip r:embed="rId6">
            <a:alphaModFix/>
          </a:blip>
          <a:srcRect b="48754" l="0" r="68216" t="0"/>
          <a:stretch/>
        </p:blipFill>
        <p:spPr>
          <a:xfrm>
            <a:off x="3460554" y="492400"/>
            <a:ext cx="1869374" cy="24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 rotWithShape="1">
          <a:blip r:embed="rId6">
            <a:alphaModFix/>
          </a:blip>
          <a:srcRect b="23034" l="1186" r="67992" t="51043"/>
          <a:stretch/>
        </p:blipFill>
        <p:spPr>
          <a:xfrm>
            <a:off x="6173250" y="1041850"/>
            <a:ext cx="1812700" cy="12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ctrTitle"/>
          </p:nvPr>
        </p:nvSpPr>
        <p:spPr>
          <a:xfrm>
            <a:off x="672900" y="1269400"/>
            <a:ext cx="8394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75" y="1184263"/>
            <a:ext cx="60007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 rotWithShape="1">
          <a:blip r:embed="rId4">
            <a:alphaModFix/>
          </a:blip>
          <a:srcRect b="21574" l="31062" r="50661" t="0"/>
          <a:stretch/>
        </p:blipFill>
        <p:spPr>
          <a:xfrm>
            <a:off x="7863975" y="852875"/>
            <a:ext cx="1056600" cy="37407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6"/>
          <p:cNvCxnSpPr>
            <a:stCxn id="187" idx="3"/>
          </p:cNvCxnSpPr>
          <p:nvPr/>
        </p:nvCxnSpPr>
        <p:spPr>
          <a:xfrm>
            <a:off x="6199425" y="2074850"/>
            <a:ext cx="1056600" cy="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0" name="Google Shape;190;p26"/>
          <p:cNvPicPr preferRelativeResize="0"/>
          <p:nvPr/>
        </p:nvPicPr>
        <p:blipFill rotWithShape="1">
          <a:blip r:embed="rId4">
            <a:alphaModFix/>
          </a:blip>
          <a:srcRect b="25104" l="0" r="91835" t="0"/>
          <a:stretch/>
        </p:blipFill>
        <p:spPr>
          <a:xfrm>
            <a:off x="7256025" y="769250"/>
            <a:ext cx="522849" cy="382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 b="0" l="48458" r="0" t="43996"/>
          <a:stretch/>
        </p:blipFill>
        <p:spPr>
          <a:xfrm>
            <a:off x="303975" y="376950"/>
            <a:ext cx="2846275" cy="2551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7"/>
          <p:cNvCxnSpPr>
            <a:stCxn id="195" idx="3"/>
            <a:endCxn id="197" idx="1"/>
          </p:cNvCxnSpPr>
          <p:nvPr/>
        </p:nvCxnSpPr>
        <p:spPr>
          <a:xfrm>
            <a:off x="3150250" y="1652775"/>
            <a:ext cx="6456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175" y="3218373"/>
            <a:ext cx="7715250" cy="29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7"/>
          <p:cNvCxnSpPr/>
          <p:nvPr/>
        </p:nvCxnSpPr>
        <p:spPr>
          <a:xfrm flipH="1" rot="10800000">
            <a:off x="535025" y="1872450"/>
            <a:ext cx="12000" cy="136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0" name="Google Shape;20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588" y="4079475"/>
            <a:ext cx="7866825" cy="455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5725" y="1218525"/>
            <a:ext cx="5186550" cy="8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215175"/>
            <a:ext cx="228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>
            <p:ph idx="4294967295" type="ctrTitle"/>
          </p:nvPr>
        </p:nvSpPr>
        <p:spPr>
          <a:xfrm>
            <a:off x="6274325" y="2022925"/>
            <a:ext cx="21174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QUANTUM</a:t>
            </a:r>
            <a:endParaRPr sz="3600"/>
          </a:p>
        </p:txBody>
      </p:sp>
      <p:sp>
        <p:nvSpPr>
          <p:cNvPr id="207" name="Google Shape;207;p28"/>
          <p:cNvSpPr txBox="1"/>
          <p:nvPr>
            <p:ph idx="4294967295" type="ctrTitle"/>
          </p:nvPr>
        </p:nvSpPr>
        <p:spPr>
          <a:xfrm>
            <a:off x="1017025" y="2022925"/>
            <a:ext cx="2432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CLASSICAL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175" y="1046500"/>
            <a:ext cx="3660901" cy="274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4">
            <a:alphaModFix/>
          </a:blip>
          <a:srcRect b="0" l="1770" r="-1770" t="0"/>
          <a:stretch/>
        </p:blipFill>
        <p:spPr>
          <a:xfrm>
            <a:off x="5156100" y="1019825"/>
            <a:ext cx="3732050" cy="279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>
            <p:ph type="ctrTitle"/>
          </p:nvPr>
        </p:nvSpPr>
        <p:spPr>
          <a:xfrm flipH="1">
            <a:off x="446963" y="300750"/>
            <a:ext cx="3956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K-Means</a:t>
            </a:r>
            <a:endParaRPr/>
          </a:p>
        </p:txBody>
      </p:sp>
      <p:sp>
        <p:nvSpPr>
          <p:cNvPr id="215" name="Google Shape;215;p29"/>
          <p:cNvSpPr txBox="1"/>
          <p:nvPr>
            <p:ph type="ctrTitle"/>
          </p:nvPr>
        </p:nvSpPr>
        <p:spPr>
          <a:xfrm flipH="1">
            <a:off x="4932038" y="300750"/>
            <a:ext cx="3956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Q-Means</a:t>
            </a:r>
            <a:endParaRPr/>
          </a:p>
        </p:txBody>
      </p:sp>
      <p:sp>
        <p:nvSpPr>
          <p:cNvPr id="216" name="Google Shape;216;p29"/>
          <p:cNvSpPr txBox="1"/>
          <p:nvPr>
            <p:ph type="ctrTitle"/>
          </p:nvPr>
        </p:nvSpPr>
        <p:spPr>
          <a:xfrm flipH="1">
            <a:off x="594563" y="4028075"/>
            <a:ext cx="3956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Time euclidean_distance: 2.020096778869629e-05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 txBox="1"/>
          <p:nvPr>
            <p:ph type="ctrTitle"/>
          </p:nvPr>
        </p:nvSpPr>
        <p:spPr>
          <a:xfrm flipH="1">
            <a:off x="5044063" y="4028075"/>
            <a:ext cx="3956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Time quantum_distance_efficient: 0.07817067694664001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 txBox="1"/>
          <p:nvPr>
            <p:ph type="ctrTitle"/>
          </p:nvPr>
        </p:nvSpPr>
        <p:spPr>
          <a:xfrm flipH="1">
            <a:off x="3435971" y="3867425"/>
            <a:ext cx="2534400" cy="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Mean 1000 it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Contribs</a:t>
            </a:r>
            <a:endParaRPr/>
          </a:p>
        </p:txBody>
      </p:sp>
      <p:sp>
        <p:nvSpPr>
          <p:cNvPr id="224" name="Google Shape;224;p30"/>
          <p:cNvSpPr txBox="1"/>
          <p:nvPr>
            <p:ph type="ctrTitle"/>
          </p:nvPr>
        </p:nvSpPr>
        <p:spPr>
          <a:xfrm flipH="1">
            <a:off x="583725" y="753850"/>
            <a:ext cx="8438700" cy="3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s" sz="3400"/>
              <a:t>There isn’t any not-supervised algorithm in qiskit-aqua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Squada One"/>
              <a:buChar char="●"/>
            </a:pPr>
            <a:r>
              <a:rPr lang="es" sz="3400"/>
              <a:t>Upcoming qiskit-</a:t>
            </a:r>
            <a:r>
              <a:rPr lang="es" sz="3400">
                <a:latin typeface="Squada One"/>
                <a:ea typeface="Squada One"/>
                <a:cs typeface="Squada One"/>
                <a:sym typeface="Squada One"/>
              </a:rPr>
              <a:t>aqua implementation</a:t>
            </a:r>
            <a:endParaRPr sz="3400">
              <a:latin typeface="Squada One"/>
              <a:ea typeface="Squada One"/>
              <a:cs typeface="Squada One"/>
              <a:sym typeface="Squada One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s" sz="3400"/>
              <a:t>Improvements on the quantum K-means algorithm </a:t>
            </a:r>
            <a:r>
              <a:rPr lang="es" sz="1800"/>
              <a:t>(</a:t>
            </a:r>
            <a:r>
              <a:rPr lang="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https://arxiv.org/pdf/1812.03584.pdf</a:t>
            </a:r>
            <a:r>
              <a:rPr lang="es" sz="1800"/>
              <a:t>) </a:t>
            </a:r>
            <a:endParaRPr sz="18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Squada One"/>
              <a:buChar char="●"/>
            </a:pPr>
            <a:r>
              <a:rPr lang="es" sz="3400"/>
              <a:t>N</a:t>
            </a:r>
            <a:r>
              <a:rPr lang="es" sz="3400">
                <a:latin typeface="Squada One"/>
                <a:ea typeface="Squada One"/>
                <a:cs typeface="Squada One"/>
                <a:sym typeface="Squada One"/>
              </a:rPr>
              <a:t>ot sequential only with</a:t>
            </a:r>
            <a:r>
              <a:rPr lang="es">
                <a:latin typeface="Squada One"/>
                <a:ea typeface="Squada One"/>
                <a:cs typeface="Squada One"/>
                <a:sym typeface="Squada One"/>
              </a:rPr>
              <a:t> </a:t>
            </a:r>
            <a:r>
              <a:rPr b="1" lang="es"/>
              <a:t>one measurement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/>
          <p:nvPr/>
        </p:nvSpPr>
        <p:spPr>
          <a:xfrm rot="5400000">
            <a:off x="4276975" y="1495750"/>
            <a:ext cx="1601750" cy="14534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 txBox="1"/>
          <p:nvPr>
            <p:ph type="ctrTitle"/>
          </p:nvPr>
        </p:nvSpPr>
        <p:spPr>
          <a:xfrm>
            <a:off x="-228150" y="2236500"/>
            <a:ext cx="2973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Thanks!</a:t>
            </a:r>
            <a:endParaRPr sz="4800"/>
          </a:p>
        </p:txBody>
      </p:sp>
      <p:sp>
        <p:nvSpPr>
          <p:cNvPr id="231" name="Google Shape;231;p31"/>
          <p:cNvSpPr txBox="1"/>
          <p:nvPr>
            <p:ph idx="3" type="ctrTitle"/>
          </p:nvPr>
        </p:nvSpPr>
        <p:spPr>
          <a:xfrm>
            <a:off x="4292743" y="19826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David Morcuende</a:t>
            </a:r>
            <a:endParaRPr/>
          </a:p>
        </p:txBody>
      </p:sp>
      <p:sp>
        <p:nvSpPr>
          <p:cNvPr id="232" name="Google Shape;232;p31"/>
          <p:cNvSpPr txBox="1"/>
          <p:nvPr>
            <p:ph type="ctrTitle"/>
          </p:nvPr>
        </p:nvSpPr>
        <p:spPr>
          <a:xfrm flipH="1">
            <a:off x="2181149" y="355300"/>
            <a:ext cx="68082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FFFFFF"/>
                </a:solidFill>
                <a:hlinkClick r:id="rId3"/>
              </a:rPr>
              <a:t>https://github.com/Morcu/q-means</a:t>
            </a:r>
            <a:r>
              <a:rPr lang="e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31"/>
          <p:cNvSpPr/>
          <p:nvPr/>
        </p:nvSpPr>
        <p:spPr>
          <a:xfrm rot="5400000">
            <a:off x="6201875" y="1468600"/>
            <a:ext cx="1601750" cy="14534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 txBox="1"/>
          <p:nvPr>
            <p:ph idx="3" type="ctrTitle"/>
          </p:nvPr>
        </p:nvSpPr>
        <p:spPr>
          <a:xfrm>
            <a:off x="6217643" y="203167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Pablo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Díez</a:t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 rot="5400000">
            <a:off x="3440000" y="3029350"/>
            <a:ext cx="1601750" cy="14534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 txBox="1"/>
          <p:nvPr>
            <p:ph idx="3" type="ctrTitle"/>
          </p:nvPr>
        </p:nvSpPr>
        <p:spPr>
          <a:xfrm>
            <a:off x="3455768" y="35162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Villacampa</a:t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 rot="5400000">
            <a:off x="5188275" y="3029350"/>
            <a:ext cx="1601750" cy="14534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 txBox="1"/>
          <p:nvPr>
            <p:ph idx="3" type="ctrTitle"/>
          </p:nvPr>
        </p:nvSpPr>
        <p:spPr>
          <a:xfrm>
            <a:off x="5204043" y="35162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García</a:t>
            </a:r>
            <a:endParaRPr/>
          </a:p>
        </p:txBody>
      </p:sp>
      <p:sp>
        <p:nvSpPr>
          <p:cNvPr id="239" name="Google Shape;239;p31"/>
          <p:cNvSpPr/>
          <p:nvPr/>
        </p:nvSpPr>
        <p:spPr>
          <a:xfrm rot="5400000">
            <a:off x="6994925" y="3029350"/>
            <a:ext cx="1601750" cy="14534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 txBox="1"/>
          <p:nvPr>
            <p:ph idx="3" type="ctrTitle"/>
          </p:nvPr>
        </p:nvSpPr>
        <p:spPr>
          <a:xfrm>
            <a:off x="7010693" y="35162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Boris Villazón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118" name="Google Shape;118;p17"/>
          <p:cNvSpPr txBox="1"/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</a:t>
            </a:r>
            <a:endParaRPr/>
          </a:p>
        </p:txBody>
      </p:sp>
      <p:sp>
        <p:nvSpPr>
          <p:cNvPr id="119" name="Google Shape;119;p17"/>
          <p:cNvSpPr txBox="1"/>
          <p:nvPr>
            <p:ph idx="9" type="title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20" name="Google Shape;120;p17"/>
          <p:cNvSpPr txBox="1"/>
          <p:nvPr>
            <p:ph idx="2" type="ctrTitle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Quantum Calculus</a:t>
            </a:r>
            <a:endParaRPr/>
          </a:p>
        </p:txBody>
      </p:sp>
      <p:sp>
        <p:nvSpPr>
          <p:cNvPr id="121" name="Google Shape;121;p17"/>
          <p:cNvSpPr txBox="1"/>
          <p:nvPr>
            <p:ph idx="13" type="title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22" name="Google Shape;122;p17"/>
          <p:cNvSpPr txBox="1"/>
          <p:nvPr>
            <p:ph idx="4" type="ctrTitle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K-Means</a:t>
            </a:r>
            <a:endParaRPr/>
          </a:p>
        </p:txBody>
      </p:sp>
      <p:sp>
        <p:nvSpPr>
          <p:cNvPr id="123" name="Google Shape;123;p17"/>
          <p:cNvSpPr txBox="1"/>
          <p:nvPr>
            <p:ph idx="14" type="title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24" name="Google Shape;124;p17"/>
          <p:cNvSpPr txBox="1"/>
          <p:nvPr>
            <p:ph idx="6" type="ctrTitle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Comparative</a:t>
            </a:r>
            <a:endParaRPr/>
          </a:p>
        </p:txBody>
      </p:sp>
      <p:sp>
        <p:nvSpPr>
          <p:cNvPr id="125" name="Google Shape;125;p17"/>
          <p:cNvSpPr txBox="1"/>
          <p:nvPr>
            <p:ph idx="15" type="title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 to solve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450" y="866150"/>
            <a:ext cx="4117475" cy="34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do you solve it?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38" y="535288"/>
            <a:ext cx="7738525" cy="407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575" y="1892150"/>
            <a:ext cx="5855626" cy="26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>
            <p:ph type="ctrTitle"/>
          </p:nvPr>
        </p:nvSpPr>
        <p:spPr>
          <a:xfrm flipH="1">
            <a:off x="3418325" y="670625"/>
            <a:ext cx="3956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Euclidean Distance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Where is the quantum here?</a:t>
            </a:r>
            <a:endParaRPr/>
          </a:p>
        </p:txBody>
      </p:sp>
      <p:sp>
        <p:nvSpPr>
          <p:cNvPr id="153" name="Google Shape;153;p22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Get ready for the maths :)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50" y="1552425"/>
            <a:ext cx="47529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975" y="969426"/>
            <a:ext cx="23907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2775" y="2154025"/>
            <a:ext cx="2324497" cy="23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7050" y="2917200"/>
            <a:ext cx="15144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91925" y="2902913"/>
            <a:ext cx="15144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84125" y="3785000"/>
            <a:ext cx="27146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213" y="152400"/>
            <a:ext cx="588156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