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95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33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2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6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1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7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0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0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7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3F49-E3A0-4237-9B50-FDB6A5314B8E}" type="datetimeFigureOut">
              <a:rPr lang="ru-RU" smtClean="0"/>
              <a:t>03.09.2018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BF21-19C1-467D-B794-7169505CB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5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53993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DB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история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731" y="1332411"/>
            <a:ext cx="5059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//* Z/OS VSAM KSDS file definition example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//SAMPLE JOB(TESTJCL,XXXXXX),CLASS = A,MSGCLASS = C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//STEP1  EXEC PGM = IDCAMS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//SYSPRINT DD  SYSOUT = *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//SYSIN    DD  *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DEFINE CLUSTER (NAME(MY.VSAM.KSDSFILE)  -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INDEXED                                 -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KEYS(1 5)	                   -	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RECSZ(9 9)                              -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TRACKS(1,1)                             -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CISZ(4096)                              -                            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FREESPACE(3 3) )                        -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DATA (NAME(MY.VSAM.KSDSFILE.DATA))      -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INDEX (NAME(MY.VSAM.KSDSFILE.INDEX))    -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/*</a:t>
            </a:r>
          </a:p>
          <a:p>
            <a:endParaRPr lang="ru-RU" sz="12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24976"/>
              </p:ext>
            </p:extLst>
          </p:nvPr>
        </p:nvGraphicFramePr>
        <p:xfrm>
          <a:off x="586378" y="4664649"/>
          <a:ext cx="481293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RECORD</a:t>
                      </a:r>
                      <a:endParaRPr lang="ru-RU" dirty="0">
                        <a:latin typeface="Iosevka" panose="02000509000000000000" pitchFamily="49" charset="0"/>
                        <a:ea typeface="Iosevka" panose="02000509000000000000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KEY</a:t>
                      </a:r>
                      <a:endParaRPr lang="ru-RU" dirty="0">
                        <a:latin typeface="Iosevka" panose="02000509000000000000" pitchFamily="49" charset="0"/>
                        <a:ea typeface="Iosevka" panose="02000509000000000000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dirty="0">
                        <a:latin typeface="Iosevka" panose="02000509000000000000" pitchFamily="49" charset="0"/>
                        <a:ea typeface="Iosevka" panose="02000509000000000000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26331" y="539931"/>
            <a:ext cx="510909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FILE-CONTROL.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 SELECT VSAM-KSDS-FILE ASSIGN IFILE2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    ORGANIZATION IS INDEXED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    ACCESS MODE IS RANDOM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    RECORD KEY IS VSAM-KSDS-RECORD-KEY.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FILE SECTION.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FD  VSAM-KSDS-FILE.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01  VSAM-KSDS-RECORD.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   05  VSAM-KSDS-RECORD-KEY    PIC X(5).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   05  VSAM-KSDS-EMP-INFO      PIC X(4).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...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START VSAM-KSDS-FILE KEY IS EQUAL TO "00002".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READ VSAM-KSDS-FILE.</a:t>
            </a:r>
            <a:endParaRPr lang="ru-RU" sz="16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560" y="53993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DB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настоящее время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615" y="1266093"/>
            <a:ext cx="44550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SQL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DDL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(Data Definition Language)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CREATE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ALTER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DROP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DML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(Data Manipulation Language)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SELECT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INSERT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DELETE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DCL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(Data Control Language)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GRANT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REVOKE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DENY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TCL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(Transaction Control Language)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COMMIT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ROLLBACK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SAVEPOINT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9043" y="4454769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NoSQL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KV storage - REDIS</a:t>
            </a:r>
            <a:endParaRPr lang="ru-RU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“JSON” DB – MongoDB (CA)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Other – Cassandra</a:t>
            </a:r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 (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AP)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9043" y="1266093"/>
            <a:ext cx="468589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CAP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theorem – </a:t>
            </a:r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для </a:t>
            </a:r>
            <a:r>
              <a:rPr lang="ru-RU" u="sng" dirty="0">
                <a:latin typeface="Iosevka" panose="02000509000000000000" pitchFamily="49" charset="0"/>
                <a:ea typeface="Iosevka" panose="02000509000000000000" pitchFamily="49" charset="0"/>
              </a:rPr>
              <a:t>распределённых</a:t>
            </a:r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 систем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C – consistency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A – Availability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P – Partition Tolerance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Возможно выбрать 2 из 3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3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2C58-6CB1-4FC4-967D-9E90C3DB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539"/>
            <a:ext cx="10515600" cy="4795424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Таблица (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table)</a:t>
            </a:r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Первичный ключ (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primary key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) –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столбец (или набор столбцов) по которому можно идентифицировать каждую строку в таблице - значение в этом столбце уникально для каждой строки.</a:t>
            </a:r>
            <a:b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Часто он «искуственный» 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- id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.</a:t>
            </a:r>
          </a:p>
          <a:p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Внешний ключ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 (foreign key)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 – столбец, который ссылается на (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references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) значения другого столба некоей другой таблицы. Как правило так описывается связь между некоторой «дочерней сущностью» и более общей.</a:t>
            </a:r>
            <a:b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Например - жилец дома и дом. У каждого жильца есть дом (адрес). Внешний ключ накладывает ограничения  - дом может быть пуст, но бывают ли жильцы без дома?</a:t>
            </a:r>
          </a:p>
          <a:p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Между таблицами могут быть связи 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one-to-one, one-to-many, many-to-many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. Внешний ключ – пример связи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 one-to-many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.</a:t>
            </a:r>
          </a:p>
          <a:p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Ограничение (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constraint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) – некое условие, обязательное к выполнению. Например уникальность столбца 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email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 в таблице пользователей или ограничение длины его логина.</a:t>
            </a:r>
            <a:b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В целом главная цель связей, ограничений и ключей – поддержание целостности и конситентности данных.</a:t>
            </a:r>
          </a:p>
          <a:p>
            <a:pPr marL="0" indent="0">
              <a:buNone/>
            </a:pPr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24673-207C-4954-821C-B4B69BD3F6E6}"/>
              </a:ext>
            </a:extLst>
          </p:cNvPr>
          <p:cNvSpPr txBox="1"/>
          <p:nvPr/>
        </p:nvSpPr>
        <p:spPr>
          <a:xfrm>
            <a:off x="838200" y="858668"/>
            <a:ext cx="5223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Основные понятия реляционных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3394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560" y="53993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DB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настоящее время</a:t>
            </a:r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простенький пример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0615" y="1266093"/>
            <a:ext cx="654538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CREATE TABLE IF NOT EXISTS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test_table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(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tt_id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SERIAL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PRIMARY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KEY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,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tt_name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VARCHAR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(255),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tt_value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INTEGER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);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CREATE TABLE IF NOT EXISTS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test_table2 (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tt2_id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SERIAL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PRIMARY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KEY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,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tt2_tt_link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INTEGER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REFERENCES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test_table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tt_id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),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tt2_value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INTEGER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);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INSERT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INTO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test_table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tt_name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,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tt_value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)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VALUES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('tv1', 1);</a:t>
            </a:r>
          </a:p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INSERT INTO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test_table2(tt2_tt_link, tt2_value)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VALUES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(1, 1);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SELECT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tt_name</a:t>
            </a:r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    FROM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test_table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INNER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JOIN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test_table2</a:t>
            </a: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ON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test_table.tt_id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= test_table2.tt2_tt_link</a:t>
            </a:r>
          </a:p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    WHERE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tt2_value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IN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(1, 2);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DELETE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FROM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test_table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WHERE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test_table.tt_id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&lt; 10;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97" y="1161194"/>
            <a:ext cx="4403240" cy="25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560" y="539931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DB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настоящее время</a:t>
            </a:r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: INDEX</a:t>
            </a:r>
            <a:endParaRPr lang="ru-RU" sz="20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8862" y="1594338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Типы индексов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B-tree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HASH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Прочие :-)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077" y="1797538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B-tree index</a:t>
            </a:r>
          </a:p>
          <a:p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Нужен, когда столбец участвует в следующих операциях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&lt; &lt;= = &gt;= &gt;</a:t>
            </a:r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 и условиях 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IS NULL, IS NOT NULL, BETWEEN, IN</a:t>
            </a:r>
          </a:p>
          <a:p>
            <a:endParaRPr lang="ru-RU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HASH index </a:t>
            </a:r>
            <a:endParaRPr lang="ru-RU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Только для операции простого равенства 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3B780-E19C-49D8-AA2F-5C35C94A9C58}"/>
              </a:ext>
            </a:extLst>
          </p:cNvPr>
          <p:cNvSpPr txBox="1"/>
          <p:nvPr/>
        </p:nvSpPr>
        <p:spPr>
          <a:xfrm>
            <a:off x="1055410" y="4340332"/>
            <a:ext cx="937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Индексы – мощное средство для ускорения получения и нахождения данных в базе.</a:t>
            </a:r>
            <a:b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Однако пользоваться ими необходимо с умом. Индексы могут требовать изрядное количество памяти и замедляют изменние данных в таблице (создание новых строк и обновление старых).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FA6-ECA1-421C-A767-CA548426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latin typeface="Iosevka"/>
              </a:rPr>
              <a:t>Миграции</a:t>
            </a:r>
            <a:endParaRPr lang="en-US" sz="2000" b="1" dirty="0">
              <a:latin typeface="Iosevk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1EBF-D358-4A4B-8039-2F38B2A0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Миграция - преобразование схемы данных:</a:t>
            </a:r>
            <a:b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- создание новых таблиц или их удаление</a:t>
            </a:r>
            <a:b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- изменение существующих (добавление/удаление столбца, нового ограничения)</a:t>
            </a:r>
            <a:b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</a:b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- но иногда также заполнение таблицы данными (например создание пользователя-администратора)</a:t>
            </a:r>
            <a:endParaRPr lang="en-US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Как правило, появляются (и дополняются) в процессе разработки. Имеют определенный порядок (зависят друг от друга). Применение всех миграций (в правильном порядке) к пустой базе данных должно привести ее к желаемому состоянию. </a:t>
            </a:r>
          </a:p>
          <a:p>
            <a:endParaRPr lang="ru-RU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Необходимы для отслеживания история развития базы данных, ее соответствия желамому состоянию и возможности всегда развернуть нужную базу данных 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“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на новом месте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”</a:t>
            </a:r>
            <a:r>
              <a:rPr lang="ru-RU" sz="1800" dirty="0">
                <a:latin typeface="Iosevka" panose="02000509000000000000" pitchFamily="49" charset="0"/>
                <a:ea typeface="Iosevka" panose="02000509000000000000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sz="18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1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539931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Работа с </a:t>
            </a:r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DB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из </a:t>
            </a:r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python</a:t>
            </a:r>
            <a:endParaRPr lang="ru-RU" sz="20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98954"/>
            <a:ext cx="4932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Работа стандартизированна.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PEP 249 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-- Python Database API Specification v2.0</a:t>
            </a:r>
            <a:endParaRPr lang="ru-RU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Iosevka" panose="02000509000000000000" pitchFamily="49" charset="0"/>
                <a:ea typeface="Iosevka" panose="02000509000000000000" pitchFamily="49" charset="0"/>
              </a:rPr>
              <a:t>есть реализация для большого к-ва 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DB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50" y="2322284"/>
            <a:ext cx="61245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8707" y="2998880"/>
            <a:ext cx="9417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psycopg2 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conn = psycopg2.connect(host='localhost', user='root', password='root',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dbname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='homework')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cursor =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conn.cursor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cursor.execute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('SELECT * FROM test_table1')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results =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cursor.fetchall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conn.close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" y="539931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Работа с </a:t>
            </a:r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DB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из </a:t>
            </a:r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python: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простой пример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8707" y="1205172"/>
            <a:ext cx="364715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CREATE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TABLE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test_table1 (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id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SERIAL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PRIMARY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KEY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,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name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VARCHAR(255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)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NOT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NULL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040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560" y="539931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Работа с </a:t>
            </a:r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DB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из </a:t>
            </a:r>
            <a:r>
              <a:rPr lang="en-US" sz="2000" b="1" dirty="0">
                <a:latin typeface="Iosevka" panose="02000509000000000000" pitchFamily="49" charset="0"/>
                <a:ea typeface="Iosevka" panose="02000509000000000000" pitchFamily="49" charset="0"/>
              </a:rPr>
              <a:t>python: </a:t>
            </a:r>
            <a:r>
              <a:rPr lang="ru-RU" sz="2000" b="1" dirty="0">
                <a:latin typeface="Iosevka" panose="02000509000000000000" pitchFamily="49" charset="0"/>
                <a:ea typeface="Iosevka" panose="02000509000000000000" pitchFamily="49" charset="0"/>
              </a:rPr>
              <a:t>пример сложнее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" y="2383693"/>
            <a:ext cx="113800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with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psycopg2.connect(host='localhost', user='root', password='root',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dbname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='homework')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as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conn: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cursor =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conn.cursor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cursor.execute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('SELECT id, name FROM test_table1 WHERE id &gt;= %s', ('500'))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result =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cursor.fetchall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names = [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    ('John', ),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    ('Ivan', ),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    ('Jean', ),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]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cursor.executemany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('INSERT INTO test_table1(name) VALUES (%s);', names)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722" y="1019241"/>
            <a:ext cx="364715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CREATE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TABLE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test_table1 (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id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SERIAL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PRIMARY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KEY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,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name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VARCHAR(255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)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NOT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NULL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129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624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Iosevka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Миграции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BUK TT</dc:creator>
  <cp:lastModifiedBy>Sergei Krotov</cp:lastModifiedBy>
  <cp:revision>65</cp:revision>
  <dcterms:created xsi:type="dcterms:W3CDTF">2018-09-02T13:08:59Z</dcterms:created>
  <dcterms:modified xsi:type="dcterms:W3CDTF">2018-09-03T14:20:03Z</dcterms:modified>
</cp:coreProperties>
</file>