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5" r:id="rId11"/>
    <p:sldId id="276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6"/>
  </p:normalViewPr>
  <p:slideViewPr>
    <p:cSldViewPr snapToGrid="0">
      <p:cViewPr varScale="1">
        <p:scale>
          <a:sx n="109" d="100"/>
          <a:sy n="109" d="100"/>
        </p:scale>
        <p:origin x="68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478CE-7643-9C4C-9340-A1A39553C1A8}" type="datetimeFigureOut">
              <a:rPr lang="ru-RU" smtClean="0"/>
              <a:t>08.08.2018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B5AB8-4A07-3941-825A-4F8CD1F68B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172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B5AB8-4A07-3941-825A-4F8CD1F68B1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880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A826-594E-41E0-A931-4A18BC6F9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FDB48-1394-4D98-A386-BD91968C5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EA9D6-0C57-45C8-A48D-44409B52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61D8-C4BD-44D5-B780-CEDC81DB003A}" type="datetimeFigureOut">
              <a:rPr lang="en-US" smtClean="0"/>
              <a:t>8/8/18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EF21B-AA7B-4116-90DD-0C6DE7C99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0E964-EC5F-4614-B6CC-2AEC733AF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8845-8C10-4A70-BD63-FFDBF7ED4B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20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2695-BCBF-43F7-B756-5645C0EA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88580-DBFC-47D2-A2EB-734632FE7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19FB-EDC5-4754-82A6-E488CDD6D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61D8-C4BD-44D5-B780-CEDC81DB003A}" type="datetimeFigureOut">
              <a:rPr lang="en-US" smtClean="0"/>
              <a:t>8/8/18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49CAD-BC29-4D73-A4D4-6249E7F50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D5694-8448-4DD1-8C80-F1CB8ECA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8845-8C10-4A70-BD63-FFDBF7ED4B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11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89FDF-4C02-4404-8890-C850EAE70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7B7D1-3B59-4281-90A6-F80A80E41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9ADC9-44F6-4ABE-9A2E-3BCA5CFE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61D8-C4BD-44D5-B780-CEDC81DB003A}" type="datetimeFigureOut">
              <a:rPr lang="en-US" smtClean="0"/>
              <a:t>8/8/18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BA10E-F8E7-4A60-95D2-8F437504D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C85AF-E865-430F-BC5B-DB28C425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8845-8C10-4A70-BD63-FFDBF7ED4B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6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6ABFA-938B-4C76-A753-8C2ED18B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AABFB-8606-42BB-A03F-273387A39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5D725-A465-433C-AB9B-0E59FDD5D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61D8-C4BD-44D5-B780-CEDC81DB003A}" type="datetimeFigureOut">
              <a:rPr lang="en-US" smtClean="0"/>
              <a:t>8/8/18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28423-8FD9-4038-81D6-4207B7066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7211C-3DA2-4BFA-9E5F-A8AB7DB9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8845-8C10-4A70-BD63-FFDBF7ED4B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78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F50B-AC10-4ACA-845D-1B47B57FF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95DEB-8DC6-4C21-BD58-01C19E1FF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D4C64-6E45-41C5-B774-E9C9A92D8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61D8-C4BD-44D5-B780-CEDC81DB003A}" type="datetimeFigureOut">
              <a:rPr lang="en-US" smtClean="0"/>
              <a:t>8/8/18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E6FF1-45A1-4F5B-874F-B35F35A63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53F13-06FC-4C2A-9F89-4DE0F7F05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8845-8C10-4A70-BD63-FFDBF7ED4B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5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FB4F4-07FE-41B2-90B0-01A4D0938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FDAA5-765C-4B85-BF22-FFC3D2419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407AD-0AAD-486E-94E7-B41A1C391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5006F-B3BE-4E0D-A03F-76DAE8A8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61D8-C4BD-44D5-B780-CEDC81DB003A}" type="datetimeFigureOut">
              <a:rPr lang="en-US" smtClean="0"/>
              <a:t>8/8/18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D1FE3-F018-471A-915F-0258BCA7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75CB7-2233-48B0-825E-849FEE83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8845-8C10-4A70-BD63-FFDBF7ED4B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64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98A2D-96ED-4EAE-99B7-1331E2D15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D4C58-47DE-41BF-B412-7A1AB6BA4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03AC3-8B32-40A7-9359-22F3F1B13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313C4-F19E-495F-999F-2AEB42907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C9E29F-F3EA-4CEB-BA56-E76292FCD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F9EAAB-00F1-4099-8509-6A7EAB6EA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61D8-C4BD-44D5-B780-CEDC81DB003A}" type="datetimeFigureOut">
              <a:rPr lang="en-US" smtClean="0"/>
              <a:t>8/8/18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0BFCCC-D42B-4F8C-ACF8-6D6FCDAF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59C3-6A24-4741-811C-C178F1D2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8845-8C10-4A70-BD63-FFDBF7ED4B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09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C2B7E-0D19-4403-8474-F9AA5081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D923D3-FA8C-4020-AC26-16488C78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61D8-C4BD-44D5-B780-CEDC81DB003A}" type="datetimeFigureOut">
              <a:rPr lang="en-US" smtClean="0"/>
              <a:t>8/8/18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D63B09-9AE5-4AF2-8241-9749622C6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C7911-A68A-4609-BEBF-C00A1973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8845-8C10-4A70-BD63-FFDBF7ED4B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CE9472-06CA-4208-AA72-19DD6DD8A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61D8-C4BD-44D5-B780-CEDC81DB003A}" type="datetimeFigureOut">
              <a:rPr lang="en-US" smtClean="0"/>
              <a:t>8/8/18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1C0814-491A-470D-B03A-25217640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7BC00-3711-4219-9D0F-48A19556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8845-8C10-4A70-BD63-FFDBF7ED4B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3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CA940-6021-4542-A70A-CBEC0A1F5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A9C5E-3D1A-4E7E-898F-43EC9A2C8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08E33-E8A0-4998-8D1D-DD5759471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2AD6B-CC34-4845-A6F1-5B7994716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61D8-C4BD-44D5-B780-CEDC81DB003A}" type="datetimeFigureOut">
              <a:rPr lang="en-US" smtClean="0"/>
              <a:t>8/8/18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E4680-BC14-484E-839F-31F9DBE3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B030E-A335-4F0E-9D96-2E2194781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8845-8C10-4A70-BD63-FFDBF7ED4B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7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C56B8-2DA4-4A2E-BEC0-84FB4A7C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A0E831-3D98-4E35-8E16-3F8F3DAB0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030BB-CA39-42BD-9B0C-E1A285994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07422-3F64-4B3E-BDBD-55B1FEAE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61D8-C4BD-44D5-B780-CEDC81DB003A}" type="datetimeFigureOut">
              <a:rPr lang="en-US" smtClean="0"/>
              <a:t>8/8/18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F29F1-2C31-4484-97FE-77EF32640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53F78-D84F-4385-A419-940C5AD3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8845-8C10-4A70-BD63-FFDBF7ED4B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40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5BE0D9-E93B-41D4-AF04-F802CE1F7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00AC3-3DF3-4C1D-8F7E-25170BED3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24384-090C-41C4-8E74-6140AB1F4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61D8-C4BD-44D5-B780-CEDC81DB003A}" type="datetimeFigureOut">
              <a:rPr lang="en-US" smtClean="0"/>
              <a:t>8/8/18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987B8-30E9-4280-8642-6D0935D3F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FD915-1AED-4330-8BDB-F787BC49C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48845-8C10-4A70-BD63-FFDBF7ED4B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31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A57C-261B-45C8-9329-24448784A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Введение в Функциональное программирование на </a:t>
            </a:r>
            <a:r>
              <a:rPr lang="en-US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79B12-985C-4A9D-B4F5-061B68C39B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map(), filter(), reduce(), zip()</a:t>
            </a:r>
          </a:p>
          <a:p>
            <a:r>
              <a:rPr lang="ru-RU" dirty="0"/>
              <a:t>Замыкания</a:t>
            </a:r>
            <a:r>
              <a:rPr lang="en-US" dirty="0"/>
              <a:t>, </a:t>
            </a:r>
            <a:r>
              <a:rPr lang="ru-RU" dirty="0" err="1"/>
              <a:t>Карринг</a:t>
            </a:r>
            <a:r>
              <a:rPr lang="en-US" dirty="0"/>
              <a:t>, </a:t>
            </a:r>
            <a:r>
              <a:rPr lang="ru-RU" dirty="0"/>
              <a:t>Функторы</a:t>
            </a:r>
          </a:p>
          <a:p>
            <a:r>
              <a:rPr lang="ru-RU" dirty="0"/>
              <a:t>Списковые включения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868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8766" y="1971968"/>
            <a:ext cx="1049540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ndale Mono"/>
                <a:cs typeface="Andale Mono"/>
              </a:rPr>
              <a:t>Ленивые вычисления можно организовать в </a:t>
            </a:r>
            <a:r>
              <a:rPr lang="en-US" sz="1400" dirty="0">
                <a:latin typeface="Andale Mono"/>
                <a:cs typeface="Andale Mono"/>
              </a:rPr>
              <a:t>Python </a:t>
            </a:r>
            <a:r>
              <a:rPr lang="ru-RU" sz="1400" dirty="0">
                <a:latin typeface="Andale Mono"/>
                <a:cs typeface="Andale Mono"/>
              </a:rPr>
              <a:t>несколькими способами, используя различные механизмы: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Andale Mono"/>
                <a:cs typeface="Andale Mono"/>
              </a:rPr>
              <a:t>простейшие логические операции </a:t>
            </a:r>
            <a:r>
              <a:rPr lang="en-US" sz="1400" dirty="0">
                <a:latin typeface="Andale Mono"/>
                <a:cs typeface="Andale Mono"/>
              </a:rPr>
              <a:t>or </a:t>
            </a:r>
            <a:r>
              <a:rPr lang="ru-RU" sz="1400" dirty="0">
                <a:latin typeface="Andale Mono"/>
                <a:cs typeface="Andale Mono"/>
              </a:rPr>
              <a:t>и </a:t>
            </a:r>
            <a:r>
              <a:rPr lang="en-US" sz="1400" dirty="0">
                <a:latin typeface="Andale Mono"/>
                <a:cs typeface="Andale Mono"/>
              </a:rPr>
              <a:t>and </a:t>
            </a:r>
            <a:r>
              <a:rPr lang="ru-RU" sz="1400" dirty="0">
                <a:latin typeface="Andale Mono"/>
                <a:cs typeface="Andale Mono"/>
              </a:rPr>
              <a:t>не вычисляют второй операнд, если результат определяется первым операндом</a:t>
            </a:r>
            <a:endParaRPr lang="en-US" sz="1400" dirty="0">
              <a:latin typeface="Andale Mono"/>
              <a:cs typeface="Andale Mon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Andale Mono"/>
                <a:cs typeface="Andale Mono"/>
              </a:rPr>
              <a:t>лямбда-выражения</a:t>
            </a:r>
            <a:endParaRPr lang="en-US" sz="1400" dirty="0">
              <a:latin typeface="Andale Mono"/>
              <a:cs typeface="Andale Mon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Andale Mono"/>
                <a:cs typeface="Andale Mono"/>
              </a:rPr>
              <a:t>определенные пользователем классы с ленивой логикой вычислений[3] или функторы</a:t>
            </a:r>
            <a:endParaRPr lang="en-US" sz="1400" dirty="0">
              <a:latin typeface="Andale Mono"/>
              <a:cs typeface="Andale Mon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Andale Mono"/>
                <a:cs typeface="Andale Mono"/>
              </a:rPr>
              <a:t>Генераторы и генераторные выражения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0F8992E-AF27-4379-9561-B34B1F9DB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Ленивые Вычисления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Lazy Evaluations</a:t>
            </a:r>
          </a:p>
        </p:txBody>
      </p:sp>
    </p:spTree>
    <p:extLst>
      <p:ext uri="{BB962C8B-B14F-4D97-AF65-F5344CB8AC3E}">
        <p14:creationId xmlns:p14="http://schemas.microsoft.com/office/powerpoint/2010/main" val="198989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8766" y="1971968"/>
            <a:ext cx="104954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ndale Mono" panose="020B0509000000000004" pitchFamily="49" charset="0"/>
              </a:rPr>
              <a:t>Способ компактного описания операций обработки списков</a:t>
            </a:r>
            <a:endParaRPr lang="en-US" sz="1400" dirty="0">
              <a:latin typeface="Andale Mono" panose="020B0509000000000004" pitchFamily="49" charset="0"/>
            </a:endParaRP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[x for x in ”EPAM”]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Celsius = [39.2, 36.5, 37.3, 37.8]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Fahrenheit = [ ((9/5)*x + 32) for x in Celsius ]</a:t>
            </a:r>
          </a:p>
          <a:p>
            <a:endParaRPr lang="en-US" sz="1400" dirty="0">
              <a:latin typeface="Andale Mono" panose="020B0509000000000004" pitchFamily="49" charset="0"/>
              <a:cs typeface="Andale Mono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[(</a:t>
            </a:r>
            <a:r>
              <a:rPr lang="en-US" sz="1400" dirty="0" err="1">
                <a:latin typeface="Andale Mono" panose="020B0509000000000004" pitchFamily="49" charset="0"/>
              </a:rPr>
              <a:t>x,y,z</a:t>
            </a:r>
            <a:r>
              <a:rPr lang="en-US" sz="1400" dirty="0">
                <a:latin typeface="Andale Mono" panose="020B0509000000000004" pitchFamily="49" charset="0"/>
              </a:rPr>
              <a:t>) for x in range(1,30) for y in range(x,30) for z in range(y,30) if x**2 + y**2 == z**2]</a:t>
            </a:r>
          </a:p>
          <a:p>
            <a:endParaRPr lang="en-US" sz="1400" dirty="0">
              <a:latin typeface="Andale Mono" panose="020B0509000000000004" pitchFamily="49" charset="0"/>
              <a:cs typeface="Andale Mono"/>
            </a:endParaRPr>
          </a:p>
          <a:p>
            <a:r>
              <a:rPr lang="en-US" sz="1400" dirty="0">
                <a:latin typeface="Andale Mono" panose="020B0509000000000004" pitchFamily="49" charset="0"/>
                <a:cs typeface="Andale Mono"/>
              </a:rPr>
              <a:t>(x **2 for x in range(202394239493124932194))</a:t>
            </a:r>
          </a:p>
          <a:p>
            <a:endParaRPr lang="en-US" sz="1400" dirty="0">
              <a:latin typeface="Andale Mono" panose="020B0509000000000004" pitchFamily="49" charset="0"/>
              <a:cs typeface="Andale Mono"/>
            </a:endParaRPr>
          </a:p>
          <a:p>
            <a:r>
              <a:rPr lang="en-US" sz="1400" dirty="0">
                <a:latin typeface="Andale Mono" panose="020B0509000000000004" pitchFamily="49" charset="0"/>
                <a:cs typeface="Andale Mono"/>
              </a:rPr>
              <a:t>{x for x in [1,1,1,2]}</a:t>
            </a:r>
          </a:p>
          <a:p>
            <a:endParaRPr lang="en-US" sz="1400" dirty="0">
              <a:latin typeface="Andale Mono" panose="020B0509000000000004" pitchFamily="49" charset="0"/>
              <a:cs typeface="Andale Mono"/>
            </a:endParaRPr>
          </a:p>
          <a:p>
            <a:r>
              <a:rPr lang="en-US" sz="1400" dirty="0">
                <a:latin typeface="Andale Mono" panose="020B0509000000000004" pitchFamily="49" charset="0"/>
                <a:cs typeface="Andale Mono"/>
              </a:rPr>
              <a:t>{</a:t>
            </a:r>
            <a:r>
              <a:rPr lang="en-US" sz="1400" dirty="0" err="1">
                <a:latin typeface="Andale Mono" panose="020B0509000000000004" pitchFamily="49" charset="0"/>
                <a:cs typeface="Andale Mono"/>
              </a:rPr>
              <a:t>x:x</a:t>
            </a:r>
            <a:r>
              <a:rPr lang="en-US" sz="1400" dirty="0">
                <a:latin typeface="Andale Mono" panose="020B0509000000000004" pitchFamily="49" charset="0"/>
                <a:cs typeface="Andale Mono"/>
              </a:rPr>
              <a:t>**2 for x in range(10)}</a:t>
            </a:r>
          </a:p>
          <a:p>
            <a:endParaRPr lang="ru-RU" sz="1400" dirty="0">
              <a:latin typeface="Andale Mono" panose="020B0509000000000004" pitchFamily="49" charset="0"/>
              <a:cs typeface="Andale Mono"/>
            </a:endParaRPr>
          </a:p>
          <a:p>
            <a:r>
              <a:rPr lang="en-US" sz="1400" dirty="0" err="1">
                <a:latin typeface="Andale Mono" panose="020B0509000000000004" pitchFamily="49" charset="0"/>
              </a:rPr>
              <a:t>noprimes</a:t>
            </a:r>
            <a:r>
              <a:rPr lang="en-US" sz="1400" dirty="0">
                <a:latin typeface="Andale Mono" panose="020B0509000000000004" pitchFamily="49" charset="0"/>
              </a:rPr>
              <a:t> = [j for </a:t>
            </a:r>
            <a:r>
              <a:rPr lang="en-US" sz="1400" dirty="0" err="1">
                <a:latin typeface="Andale Mono" panose="020B0509000000000004" pitchFamily="49" charset="0"/>
              </a:rPr>
              <a:t>i</a:t>
            </a:r>
            <a:r>
              <a:rPr lang="en-US" sz="1400" dirty="0">
                <a:latin typeface="Andale Mono" panose="020B0509000000000004" pitchFamily="49" charset="0"/>
              </a:rPr>
              <a:t> in range(2, 8) for j in range(</a:t>
            </a:r>
            <a:r>
              <a:rPr lang="en-US" sz="1400" dirty="0" err="1">
                <a:latin typeface="Andale Mono" panose="020B0509000000000004" pitchFamily="49" charset="0"/>
              </a:rPr>
              <a:t>i</a:t>
            </a:r>
            <a:r>
              <a:rPr lang="en-US" sz="1400" dirty="0">
                <a:latin typeface="Andale Mono" panose="020B0509000000000004" pitchFamily="49" charset="0"/>
              </a:rPr>
              <a:t>*2, 100, </a:t>
            </a:r>
            <a:r>
              <a:rPr lang="en-US" sz="1400" dirty="0" err="1">
                <a:latin typeface="Andale Mono" panose="020B0509000000000004" pitchFamily="49" charset="0"/>
              </a:rPr>
              <a:t>i</a:t>
            </a:r>
            <a:r>
              <a:rPr lang="en-US" sz="1400" dirty="0">
                <a:latin typeface="Andale Mono" panose="020B0509000000000004" pitchFamily="49" charset="0"/>
              </a:rPr>
              <a:t>)]</a:t>
            </a:r>
            <a:endParaRPr lang="ru-RU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primes = [x for x in range(2, 100) if x not in </a:t>
            </a:r>
            <a:r>
              <a:rPr lang="en-US" sz="1400" dirty="0" err="1">
                <a:latin typeface="Andale Mono" panose="020B0509000000000004" pitchFamily="49" charset="0"/>
              </a:rPr>
              <a:t>noprimes</a:t>
            </a:r>
            <a:r>
              <a:rPr lang="en-US" sz="1400" dirty="0">
                <a:latin typeface="Andale Mono" panose="020B0509000000000004" pitchFamily="49" charset="0"/>
              </a:rPr>
              <a:t>]</a:t>
            </a:r>
          </a:p>
          <a:p>
            <a:endParaRPr lang="en-US" sz="1400" dirty="0">
              <a:latin typeface="Andale Mono" panose="020B0509000000000004" pitchFamily="49" charset="0"/>
              <a:cs typeface="Andale Mono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[ x if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sz="1400" dirty="0">
                <a:latin typeface="Andale Mono" panose="020B0509000000000004" pitchFamily="49" charset="0"/>
              </a:rPr>
              <a:t>x%2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sz="1400" dirty="0">
                <a:latin typeface="Andale Mono" panose="020B0509000000000004" pitchFamily="49" charset="0"/>
              </a:rPr>
              <a:t>else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sz="1400" dirty="0">
                <a:latin typeface="Andale Mono" panose="020B0509000000000004" pitchFamily="49" charset="0"/>
              </a:rPr>
              <a:t>x*100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sz="1400" dirty="0">
                <a:latin typeface="Andale Mono" panose="020B0509000000000004" pitchFamily="49" charset="0"/>
              </a:rPr>
              <a:t>for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sz="1400" dirty="0">
                <a:latin typeface="Andale Mono" panose="020B0509000000000004" pitchFamily="49" charset="0"/>
              </a:rPr>
              <a:t>x in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sz="1400" dirty="0">
                <a:latin typeface="Andale Mono" panose="020B0509000000000004" pitchFamily="49" charset="0"/>
              </a:rPr>
              <a:t>range(1, 10) ]</a:t>
            </a:r>
            <a:endParaRPr lang="en-US" sz="1400" dirty="0">
              <a:latin typeface="Andale Mono" panose="020B0509000000000004" pitchFamily="49" charset="0"/>
              <a:cs typeface="Andale Mono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0F8992E-AF27-4379-9561-B34B1F9DB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Списковые Включения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List Comprehensions</a:t>
            </a:r>
          </a:p>
        </p:txBody>
      </p:sp>
    </p:spTree>
    <p:extLst>
      <p:ext uri="{BB962C8B-B14F-4D97-AF65-F5344CB8AC3E}">
        <p14:creationId xmlns:p14="http://schemas.microsoft.com/office/powerpoint/2010/main" val="3509152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0F8992E-AF27-4379-9561-B34B1F9DB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Конец!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6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5851" y="1720601"/>
            <a:ext cx="107335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ru-RU" sz="1400" dirty="0">
                <a:latin typeface="Andale Mono"/>
                <a:cs typeface="Andale Mono"/>
              </a:rPr>
              <a:t>Функции </a:t>
            </a:r>
            <a:r>
              <a:rPr lang="mr-IN" sz="1400" dirty="0">
                <a:latin typeface="Andale Mono"/>
                <a:cs typeface="Andale Mono"/>
              </a:rPr>
              <a:t>–</a:t>
            </a:r>
            <a:r>
              <a:rPr lang="ru-RU" sz="1400" dirty="0">
                <a:latin typeface="Andale Mono"/>
                <a:cs typeface="Andale Mono"/>
              </a:rPr>
              <a:t> объекты первого класса</a:t>
            </a:r>
          </a:p>
          <a:p>
            <a:pPr marL="285750" indent="-285750">
              <a:buFont typeface="Arial"/>
              <a:buChar char="•"/>
            </a:pPr>
            <a:r>
              <a:rPr lang="ru-RU" sz="1400" dirty="0">
                <a:latin typeface="Andale Mono"/>
                <a:cs typeface="Andale Mono"/>
              </a:rPr>
              <a:t>Рекурсия </a:t>
            </a:r>
            <a:r>
              <a:rPr lang="mr-IN" sz="1400" dirty="0">
                <a:latin typeface="Andale Mono"/>
                <a:cs typeface="Andale Mono"/>
              </a:rPr>
              <a:t>–</a:t>
            </a:r>
            <a:r>
              <a:rPr lang="ru-RU" sz="1400" dirty="0">
                <a:latin typeface="Andale Mono"/>
                <a:cs typeface="Andale Mono"/>
              </a:rPr>
              <a:t> основная управляющая конструкция</a:t>
            </a:r>
          </a:p>
          <a:p>
            <a:pPr marL="285750" indent="-285750">
              <a:buFont typeface="Arial"/>
              <a:buChar char="•"/>
            </a:pPr>
            <a:r>
              <a:rPr lang="ru-RU" sz="1400" dirty="0">
                <a:latin typeface="Andale Mono"/>
                <a:cs typeface="Andale Mono"/>
              </a:rPr>
              <a:t>Работа со списками (</a:t>
            </a:r>
            <a:r>
              <a:rPr lang="en-US" sz="1400" dirty="0">
                <a:latin typeface="Andale Mono"/>
                <a:cs typeface="Andale Mono"/>
              </a:rPr>
              <a:t>lists</a:t>
            </a:r>
            <a:r>
              <a:rPr lang="ru-RU" sz="1400" dirty="0">
                <a:latin typeface="Andale Mono"/>
                <a:cs typeface="Andale Mono"/>
              </a:rPr>
              <a:t>)</a:t>
            </a:r>
            <a:endParaRPr lang="en-US" sz="1400" dirty="0">
              <a:latin typeface="Andale Mono"/>
              <a:cs typeface="Andale Mono"/>
            </a:endParaRPr>
          </a:p>
          <a:p>
            <a:pPr marL="285750" indent="-285750">
              <a:buFont typeface="Arial"/>
              <a:buChar char="•"/>
            </a:pPr>
            <a:r>
              <a:rPr lang="ru-RU" sz="1400" dirty="0">
                <a:latin typeface="Andale Mono"/>
                <a:cs typeface="Andale Mono"/>
              </a:rPr>
              <a:t>Отсутствие побочных эффектов, чистые функции</a:t>
            </a:r>
          </a:p>
          <a:p>
            <a:pPr marL="285750" indent="-285750">
              <a:buFont typeface="Arial"/>
              <a:buChar char="•"/>
            </a:pPr>
            <a:r>
              <a:rPr lang="ru-RU" sz="1400" dirty="0">
                <a:latin typeface="Andale Mono"/>
                <a:cs typeface="Andale Mono"/>
              </a:rPr>
              <a:t>Выражения</a:t>
            </a:r>
          </a:p>
          <a:p>
            <a:pPr marL="285750" indent="-285750">
              <a:buFont typeface="Arial"/>
              <a:buChar char="•"/>
            </a:pPr>
            <a:r>
              <a:rPr lang="ru-RU" sz="1400" dirty="0">
                <a:latin typeface="Andale Mono"/>
                <a:cs typeface="Andale Mono"/>
              </a:rPr>
              <a:t>Не как посчитать, а что посчитать</a:t>
            </a:r>
          </a:p>
          <a:p>
            <a:pPr marL="285750" indent="-285750">
              <a:buFont typeface="Arial"/>
              <a:buChar char="•"/>
            </a:pPr>
            <a:r>
              <a:rPr lang="ru-RU" sz="1400" dirty="0">
                <a:latin typeface="Andale Mono"/>
                <a:cs typeface="Andale Mono"/>
              </a:rPr>
              <a:t>Функции над функциями, функции высших порядков</a:t>
            </a:r>
          </a:p>
          <a:p>
            <a:pPr marL="285750" indent="-285750">
              <a:buFont typeface="Arial"/>
              <a:buChar char="•"/>
            </a:pPr>
            <a:r>
              <a:rPr lang="ru-RU" sz="1400" dirty="0">
                <a:latin typeface="Andale Mono"/>
                <a:cs typeface="Andale Mono"/>
              </a:rPr>
              <a:t>Ленивые вычисления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0F8992E-AF27-4379-9561-B34B1F9DB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Функциональное Программирование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5336" y="3976540"/>
            <a:ext cx="10733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ru-RU" sz="1400" dirty="0">
                <a:latin typeface="Andale Mono"/>
                <a:cs typeface="Andale Mono"/>
              </a:rPr>
              <a:t>Повышенная надежность кода</a:t>
            </a:r>
          </a:p>
          <a:p>
            <a:pPr marL="285750" indent="-285750">
              <a:buFont typeface="Arial"/>
              <a:buChar char="•"/>
            </a:pPr>
            <a:r>
              <a:rPr lang="ru-RU" sz="1400" dirty="0">
                <a:latin typeface="Andale Mono"/>
                <a:cs typeface="Andale Mono"/>
              </a:rPr>
              <a:t>Удобство организации модульного тестирования</a:t>
            </a:r>
          </a:p>
          <a:p>
            <a:pPr marL="285750" indent="-285750">
              <a:buFont typeface="Arial"/>
              <a:buChar char="•"/>
            </a:pPr>
            <a:r>
              <a:rPr lang="ru-RU" sz="1400" dirty="0">
                <a:latin typeface="Andale Mono"/>
                <a:cs typeface="Andale Mono"/>
              </a:rPr>
              <a:t>Возможности оптимизации при компиляции</a:t>
            </a:r>
          </a:p>
          <a:p>
            <a:pPr marL="285750" indent="-285750">
              <a:buFont typeface="Arial"/>
              <a:buChar char="•"/>
            </a:pPr>
            <a:r>
              <a:rPr lang="ru-RU" sz="1400" dirty="0">
                <a:latin typeface="Andale Mono"/>
                <a:cs typeface="Andale Mono"/>
              </a:rPr>
              <a:t>Возможности параллелизма</a:t>
            </a:r>
          </a:p>
        </p:txBody>
      </p:sp>
    </p:spTree>
    <p:extLst>
      <p:ext uri="{BB962C8B-B14F-4D97-AF65-F5344CB8AC3E}">
        <p14:creationId xmlns:p14="http://schemas.microsoft.com/office/powerpoint/2010/main" val="1332450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8766" y="1971968"/>
            <a:ext cx="10495407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ndale Mono"/>
                <a:cs typeface="Andale Mono"/>
              </a:rPr>
              <a:t>Функция </a:t>
            </a:r>
            <a:r>
              <a:rPr lang="ru-RU" sz="1400" dirty="0" err="1">
                <a:latin typeface="Andale Mono"/>
                <a:cs typeface="Andale Mono"/>
              </a:rPr>
              <a:t>map</a:t>
            </a:r>
            <a:r>
              <a:rPr lang="ru-RU" sz="1400" dirty="0">
                <a:latin typeface="Andale Mono"/>
                <a:cs typeface="Andale Mono"/>
              </a:rPr>
              <a:t>() позволяет обрабатывать одну или несколько последовательностей с помощью заданной функции</a:t>
            </a:r>
            <a:endParaRPr lang="en-US" sz="1400" dirty="0">
              <a:latin typeface="Andale Mono"/>
              <a:cs typeface="Andale Mono"/>
            </a:endParaRPr>
          </a:p>
          <a:p>
            <a:endParaRPr lang="en-US" sz="1400" dirty="0">
              <a:latin typeface="Andale Mono"/>
              <a:cs typeface="Andale Mono"/>
            </a:endParaRPr>
          </a:p>
          <a:p>
            <a:endParaRPr lang="en-US" sz="1400" dirty="0">
              <a:latin typeface="Andale Mono"/>
              <a:cs typeface="Andale Mono"/>
            </a:endParaRPr>
          </a:p>
          <a:p>
            <a:endParaRPr lang="en-US" sz="1400" dirty="0">
              <a:latin typeface="Andale Mono"/>
              <a:cs typeface="Andale Mono"/>
            </a:endParaRPr>
          </a:p>
          <a:p>
            <a:endParaRPr lang="en-US" sz="1400" dirty="0">
              <a:latin typeface="Andale Mono"/>
              <a:cs typeface="Andale Mono"/>
            </a:endParaRPr>
          </a:p>
          <a:p>
            <a:r>
              <a:rPr lang="en-US" dirty="0"/>
              <a:t>map(lambda x: x*x,[1,4,8,10])</a:t>
            </a:r>
          </a:p>
          <a:p>
            <a:r>
              <a:rPr lang="en-US" dirty="0"/>
              <a:t>map(lambda </a:t>
            </a:r>
            <a:r>
              <a:rPr lang="en-US" dirty="0" err="1"/>
              <a:t>x,y</a:t>
            </a:r>
            <a:r>
              <a:rPr lang="en-US" dirty="0"/>
              <a:t>: x*y, range(10), range(20,30))</a:t>
            </a:r>
          </a:p>
          <a:p>
            <a:endParaRPr lang="en-US" sz="1400" dirty="0">
              <a:latin typeface="Andale Mono"/>
              <a:cs typeface="Andale Mono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0F8992E-AF27-4379-9561-B34B1F9DB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map()</a:t>
            </a:r>
          </a:p>
        </p:txBody>
      </p:sp>
    </p:spTree>
    <p:extLst>
      <p:ext uri="{BB962C8B-B14F-4D97-AF65-F5344CB8AC3E}">
        <p14:creationId xmlns:p14="http://schemas.microsoft.com/office/powerpoint/2010/main" val="1417883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8766" y="1971968"/>
            <a:ext cx="1049540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ndale Mono"/>
                <a:cs typeface="Andale Mono"/>
              </a:rPr>
              <a:t>Функция </a:t>
            </a:r>
            <a:r>
              <a:rPr lang="en-US" sz="1400" dirty="0">
                <a:latin typeface="Andale Mono"/>
                <a:cs typeface="Andale Mono"/>
              </a:rPr>
              <a:t>filter() </a:t>
            </a:r>
            <a:r>
              <a:rPr lang="ru-RU" sz="1400" dirty="0">
                <a:latin typeface="Andale Mono"/>
                <a:cs typeface="Andale Mono"/>
              </a:rPr>
              <a:t>позволяет фильтровать значения последовательности. В результирующем списке только те значения, для которых значение функции для элемента истинно:</a:t>
            </a:r>
            <a:endParaRPr lang="en-US" sz="1400" dirty="0">
              <a:latin typeface="Andale Mono"/>
              <a:cs typeface="Andale Mono"/>
            </a:endParaRPr>
          </a:p>
          <a:p>
            <a:endParaRPr lang="en-US" sz="1400" dirty="0">
              <a:latin typeface="Andale Mono"/>
              <a:cs typeface="Andale Mono"/>
            </a:endParaRPr>
          </a:p>
          <a:p>
            <a:endParaRPr lang="en-US" sz="1400" dirty="0">
              <a:latin typeface="Andale Mono"/>
              <a:cs typeface="Andale Mono"/>
            </a:endParaRPr>
          </a:p>
          <a:p>
            <a:endParaRPr lang="en-US" sz="1400" dirty="0">
              <a:latin typeface="Andale Mono"/>
              <a:cs typeface="Andale Mono"/>
            </a:endParaRPr>
          </a:p>
          <a:p>
            <a:r>
              <a:rPr lang="en-US" dirty="0"/>
              <a:t>filter(lambda x: x%2, range(100))</a:t>
            </a:r>
          </a:p>
          <a:p>
            <a:r>
              <a:rPr lang="en-US" dirty="0"/>
              <a:t>filter(lambda x: x&lt;25, [25,24,23,123,-5,5*5])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0F8992E-AF27-4379-9561-B34B1F9DB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filter()</a:t>
            </a:r>
          </a:p>
        </p:txBody>
      </p:sp>
    </p:spTree>
    <p:extLst>
      <p:ext uri="{BB962C8B-B14F-4D97-AF65-F5344CB8AC3E}">
        <p14:creationId xmlns:p14="http://schemas.microsoft.com/office/powerpoint/2010/main" val="98423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8766" y="1971968"/>
            <a:ext cx="1049540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ndale Mono"/>
                <a:cs typeface="Andale Mono"/>
              </a:rPr>
              <a:t>Для организации цепочечных вычислений в списке можно использовать функцию </a:t>
            </a:r>
            <a:r>
              <a:rPr lang="en-US" sz="1400" dirty="0">
                <a:latin typeface="Andale Mono"/>
                <a:cs typeface="Andale Mono"/>
              </a:rPr>
              <a:t>reduce().</a:t>
            </a:r>
          </a:p>
          <a:p>
            <a:endParaRPr lang="en-US" sz="1400" dirty="0">
              <a:latin typeface="Andale Mono"/>
              <a:cs typeface="Andale Mono"/>
            </a:endParaRPr>
          </a:p>
          <a:p>
            <a:endParaRPr lang="en-US" sz="1400" dirty="0">
              <a:latin typeface="Andale Mono"/>
              <a:cs typeface="Andale Mono"/>
            </a:endParaRPr>
          </a:p>
          <a:p>
            <a:r>
              <a:rPr lang="en-US" sz="1400" dirty="0">
                <a:latin typeface="Andale Mono"/>
                <a:cs typeface="Andale Mono"/>
              </a:rPr>
              <a:t>def reduce(function, </a:t>
            </a:r>
            <a:r>
              <a:rPr lang="en-US" sz="1400" dirty="0" err="1">
                <a:latin typeface="Andale Mono"/>
                <a:cs typeface="Andale Mono"/>
              </a:rPr>
              <a:t>iterable</a:t>
            </a:r>
            <a:r>
              <a:rPr lang="en-US" sz="1400" dirty="0">
                <a:latin typeface="Andale Mono"/>
                <a:cs typeface="Andale Mono"/>
              </a:rPr>
              <a:t>, initializer=None):</a:t>
            </a:r>
          </a:p>
          <a:p>
            <a:r>
              <a:rPr lang="en-US" sz="1400" dirty="0">
                <a:latin typeface="Andale Mono"/>
                <a:cs typeface="Andale Mono"/>
              </a:rPr>
              <a:t>    it = </a:t>
            </a:r>
            <a:r>
              <a:rPr lang="en-US" sz="1400" dirty="0" err="1">
                <a:latin typeface="Andale Mono"/>
                <a:cs typeface="Andale Mono"/>
              </a:rPr>
              <a:t>iter</a:t>
            </a:r>
            <a:r>
              <a:rPr lang="en-US" sz="1400" dirty="0">
                <a:latin typeface="Andale Mono"/>
                <a:cs typeface="Andale Mono"/>
              </a:rPr>
              <a:t>(</a:t>
            </a:r>
            <a:r>
              <a:rPr lang="en-US" sz="1400" dirty="0" err="1">
                <a:latin typeface="Andale Mono"/>
                <a:cs typeface="Andale Mono"/>
              </a:rPr>
              <a:t>iterable</a:t>
            </a:r>
            <a:r>
              <a:rPr lang="en-US" sz="1400" dirty="0">
                <a:latin typeface="Andale Mono"/>
                <a:cs typeface="Andale Mono"/>
              </a:rPr>
              <a:t>)</a:t>
            </a:r>
          </a:p>
          <a:p>
            <a:r>
              <a:rPr lang="en-US" sz="1400" dirty="0">
                <a:latin typeface="Andale Mono"/>
                <a:cs typeface="Andale Mono"/>
              </a:rPr>
              <a:t>    if initializer is None:</a:t>
            </a:r>
          </a:p>
          <a:p>
            <a:r>
              <a:rPr lang="en-US" sz="1400" dirty="0">
                <a:latin typeface="Andale Mono"/>
                <a:cs typeface="Andale Mono"/>
              </a:rPr>
              <a:t>        value = next(it)</a:t>
            </a:r>
          </a:p>
          <a:p>
            <a:r>
              <a:rPr lang="en-US" sz="1400" dirty="0">
                <a:latin typeface="Andale Mono"/>
                <a:cs typeface="Andale Mono"/>
              </a:rPr>
              <a:t>    else:</a:t>
            </a:r>
          </a:p>
          <a:p>
            <a:r>
              <a:rPr lang="en-US" sz="1400" dirty="0">
                <a:latin typeface="Andale Mono"/>
                <a:cs typeface="Andale Mono"/>
              </a:rPr>
              <a:t>        value = initializer</a:t>
            </a:r>
          </a:p>
          <a:p>
            <a:r>
              <a:rPr lang="en-US" sz="1400" dirty="0">
                <a:latin typeface="Andale Mono"/>
                <a:cs typeface="Andale Mono"/>
              </a:rPr>
              <a:t>    for element in it:</a:t>
            </a:r>
          </a:p>
          <a:p>
            <a:r>
              <a:rPr lang="en-US" sz="1400" dirty="0">
                <a:latin typeface="Andale Mono"/>
                <a:cs typeface="Andale Mono"/>
              </a:rPr>
              <a:t>        value = function(value, element)</a:t>
            </a:r>
          </a:p>
          <a:p>
            <a:r>
              <a:rPr lang="en-US" sz="1400" dirty="0">
                <a:latin typeface="Andale Mono"/>
                <a:cs typeface="Andale Mono"/>
              </a:rPr>
              <a:t>    return value</a:t>
            </a:r>
            <a:br>
              <a:rPr lang="en-US" sz="1400" dirty="0">
                <a:latin typeface="Andale Mono"/>
                <a:cs typeface="Andale Mono"/>
              </a:rPr>
            </a:br>
            <a:endParaRPr lang="en-US" sz="1400" dirty="0">
              <a:latin typeface="Andale Mono"/>
              <a:cs typeface="Andale Mono"/>
            </a:endParaRPr>
          </a:p>
          <a:p>
            <a:endParaRPr lang="en-US" sz="1400" dirty="0">
              <a:latin typeface="Andale Mono"/>
              <a:cs typeface="Andale Mono"/>
            </a:endParaRPr>
          </a:p>
          <a:p>
            <a:r>
              <a:rPr lang="en-US" sz="1400" dirty="0">
                <a:latin typeface="Andale Mono"/>
                <a:cs typeface="Andale Mono"/>
              </a:rPr>
              <a:t>from </a:t>
            </a:r>
            <a:r>
              <a:rPr lang="en-US" sz="1400" dirty="0" err="1">
                <a:latin typeface="Andale Mono"/>
                <a:cs typeface="Andale Mono"/>
              </a:rPr>
              <a:t>functools</a:t>
            </a:r>
            <a:r>
              <a:rPr lang="en-US" sz="1400" dirty="0">
                <a:latin typeface="Andale Mono"/>
                <a:cs typeface="Andale Mono"/>
              </a:rPr>
              <a:t> import reduce</a:t>
            </a:r>
          </a:p>
          <a:p>
            <a:endParaRPr lang="en-US" sz="1400" dirty="0">
              <a:latin typeface="Andale Mono"/>
              <a:cs typeface="Andale Mono"/>
            </a:endParaRPr>
          </a:p>
          <a:p>
            <a:r>
              <a:rPr lang="en-US" sz="1400" dirty="0" err="1">
                <a:latin typeface="Andale Mono"/>
                <a:cs typeface="Andale Mono"/>
              </a:rPr>
              <a:t>sum_list</a:t>
            </a:r>
            <a:r>
              <a:rPr lang="en-US" sz="1400" dirty="0">
                <a:latin typeface="Andale Mono"/>
                <a:cs typeface="Andale Mono"/>
              </a:rPr>
              <a:t> = lambda </a:t>
            </a:r>
            <a:r>
              <a:rPr lang="en-US" sz="1400" dirty="0" err="1">
                <a:latin typeface="Andale Mono"/>
                <a:cs typeface="Andale Mono"/>
              </a:rPr>
              <a:t>lst</a:t>
            </a:r>
            <a:r>
              <a:rPr lang="en-US" sz="1400" dirty="0">
                <a:latin typeface="Andale Mono"/>
                <a:cs typeface="Andale Mono"/>
              </a:rPr>
              <a:t>: reduce(lambda </a:t>
            </a:r>
            <a:r>
              <a:rPr lang="en-US" sz="1400" dirty="0" err="1">
                <a:latin typeface="Andale Mono"/>
                <a:cs typeface="Andale Mono"/>
              </a:rPr>
              <a:t>x,y</a:t>
            </a:r>
            <a:r>
              <a:rPr lang="en-US" sz="1400" dirty="0">
                <a:latin typeface="Andale Mono"/>
                <a:cs typeface="Andale Mono"/>
              </a:rPr>
              <a:t>: </a:t>
            </a:r>
            <a:r>
              <a:rPr lang="en-US" sz="1400" dirty="0" err="1">
                <a:latin typeface="Andale Mono"/>
                <a:cs typeface="Andale Mono"/>
              </a:rPr>
              <a:t>x+y</a:t>
            </a:r>
            <a:r>
              <a:rPr lang="en-US" sz="1400" dirty="0">
                <a:latin typeface="Andale Mono"/>
                <a:cs typeface="Andale Mono"/>
              </a:rPr>
              <a:t>, </a:t>
            </a:r>
            <a:r>
              <a:rPr lang="en-US" sz="1400" dirty="0" err="1">
                <a:latin typeface="Andale Mono"/>
                <a:cs typeface="Andale Mono"/>
              </a:rPr>
              <a:t>lst</a:t>
            </a:r>
            <a:r>
              <a:rPr lang="en-US" sz="1400" dirty="0">
                <a:latin typeface="Andale Mono"/>
                <a:cs typeface="Andale Mono"/>
              </a:rPr>
              <a:t>)</a:t>
            </a:r>
          </a:p>
          <a:p>
            <a:r>
              <a:rPr lang="en-US" sz="1400" dirty="0" err="1">
                <a:latin typeface="Andale Mono"/>
                <a:cs typeface="Andale Mono"/>
              </a:rPr>
              <a:t>mul_list</a:t>
            </a:r>
            <a:r>
              <a:rPr lang="en-US" sz="1400" dirty="0">
                <a:latin typeface="Andale Mono"/>
                <a:cs typeface="Andale Mono"/>
              </a:rPr>
              <a:t> = lambda </a:t>
            </a:r>
            <a:r>
              <a:rPr lang="en-US" sz="1400" dirty="0" err="1">
                <a:latin typeface="Andale Mono"/>
                <a:cs typeface="Andale Mono"/>
              </a:rPr>
              <a:t>lst</a:t>
            </a:r>
            <a:r>
              <a:rPr lang="en-US" sz="1400" dirty="0">
                <a:latin typeface="Andale Mono"/>
                <a:cs typeface="Andale Mono"/>
              </a:rPr>
              <a:t>: reduce(lambda </a:t>
            </a:r>
            <a:r>
              <a:rPr lang="en-US" sz="1400" dirty="0" err="1">
                <a:latin typeface="Andale Mono"/>
                <a:cs typeface="Andale Mono"/>
              </a:rPr>
              <a:t>x,y</a:t>
            </a:r>
            <a:r>
              <a:rPr lang="en-US" sz="1400" dirty="0">
                <a:latin typeface="Andale Mono"/>
                <a:cs typeface="Andale Mono"/>
              </a:rPr>
              <a:t>: x*y, </a:t>
            </a:r>
            <a:r>
              <a:rPr lang="en-US" sz="1400" dirty="0" err="1">
                <a:latin typeface="Andale Mono"/>
                <a:cs typeface="Andale Mono"/>
              </a:rPr>
              <a:t>lst</a:t>
            </a:r>
            <a:r>
              <a:rPr lang="en-US" sz="1400" dirty="0">
                <a:latin typeface="Andale Mono"/>
                <a:cs typeface="Andale Mono"/>
              </a:rPr>
              <a:t>)</a:t>
            </a:r>
          </a:p>
          <a:p>
            <a:r>
              <a:rPr lang="en-US" sz="1400" dirty="0" err="1">
                <a:latin typeface="Andale Mono"/>
                <a:cs typeface="Andale Mono"/>
              </a:rPr>
              <a:t>rev_list</a:t>
            </a:r>
            <a:r>
              <a:rPr lang="en-US" sz="1400" dirty="0">
                <a:latin typeface="Andale Mono"/>
                <a:cs typeface="Andale Mono"/>
              </a:rPr>
              <a:t> = lambda </a:t>
            </a:r>
            <a:r>
              <a:rPr lang="en-US" sz="1400" dirty="0" err="1">
                <a:latin typeface="Andale Mono"/>
                <a:cs typeface="Andale Mono"/>
              </a:rPr>
              <a:t>lst</a:t>
            </a:r>
            <a:r>
              <a:rPr lang="en-US" sz="1400" dirty="0">
                <a:latin typeface="Andale Mono"/>
                <a:cs typeface="Andale Mono"/>
              </a:rPr>
              <a:t>: reduce(lambda </a:t>
            </a:r>
            <a:r>
              <a:rPr lang="en-US" sz="1400" dirty="0" err="1">
                <a:latin typeface="Andale Mono"/>
                <a:cs typeface="Andale Mono"/>
              </a:rPr>
              <a:t>x,y</a:t>
            </a:r>
            <a:r>
              <a:rPr lang="en-US" sz="1400" dirty="0">
                <a:latin typeface="Andale Mono"/>
                <a:cs typeface="Andale Mono"/>
              </a:rPr>
              <a:t>: [y]+x, </a:t>
            </a:r>
            <a:r>
              <a:rPr lang="en-US" sz="1400" dirty="0" err="1">
                <a:latin typeface="Andale Mono"/>
                <a:cs typeface="Andale Mono"/>
              </a:rPr>
              <a:t>lst</a:t>
            </a:r>
            <a:r>
              <a:rPr lang="en-US" sz="1400" dirty="0">
                <a:latin typeface="Andale Mono"/>
                <a:cs typeface="Andale Mono"/>
              </a:rPr>
              <a:t>,[])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0F8992E-AF27-4379-9561-B34B1F9DB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reduce()</a:t>
            </a:r>
          </a:p>
        </p:txBody>
      </p:sp>
    </p:spTree>
    <p:extLst>
      <p:ext uri="{BB962C8B-B14F-4D97-AF65-F5344CB8AC3E}">
        <p14:creationId xmlns:p14="http://schemas.microsoft.com/office/powerpoint/2010/main" val="98423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8766" y="1971968"/>
            <a:ext cx="1049540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latin typeface="Andale Mono"/>
              <a:cs typeface="Andale Mono"/>
            </a:endParaRPr>
          </a:p>
          <a:p>
            <a:endParaRPr lang="en-US" sz="1400" dirty="0">
              <a:latin typeface="Andale Mono"/>
              <a:cs typeface="Andale Mono"/>
            </a:endParaRPr>
          </a:p>
          <a:p>
            <a:endParaRPr lang="en-US" sz="1400" dirty="0">
              <a:latin typeface="Andale Mono"/>
              <a:cs typeface="Andale Mono"/>
            </a:endParaRPr>
          </a:p>
          <a:p>
            <a:r>
              <a:rPr lang="en-US" sz="1400" dirty="0">
                <a:latin typeface="Andale Mono"/>
                <a:cs typeface="Andale Mono"/>
              </a:rPr>
              <a:t>w1="EPAM"</a:t>
            </a:r>
          </a:p>
          <a:p>
            <a:r>
              <a:rPr lang="en-US" sz="1400" dirty="0">
                <a:latin typeface="Andale Mono"/>
                <a:cs typeface="Andale Mono"/>
              </a:rPr>
              <a:t>w2="GOOD"</a:t>
            </a:r>
          </a:p>
          <a:p>
            <a:endParaRPr lang="en-US" sz="1400" dirty="0">
              <a:latin typeface="Andale Mono"/>
              <a:cs typeface="Andale Mono"/>
            </a:endParaRPr>
          </a:p>
          <a:p>
            <a:r>
              <a:rPr lang="en-US" sz="1400" dirty="0">
                <a:latin typeface="Andale Mono"/>
                <a:cs typeface="Andale Mono"/>
              </a:rPr>
              <a:t>list(zip(range(</a:t>
            </a:r>
            <a:r>
              <a:rPr lang="en-US" sz="1400" dirty="0" err="1">
                <a:latin typeface="Andale Mono"/>
                <a:cs typeface="Andale Mono"/>
              </a:rPr>
              <a:t>len</a:t>
            </a:r>
            <a:r>
              <a:rPr lang="en-US" sz="1400" dirty="0">
                <a:latin typeface="Andale Mono"/>
                <a:cs typeface="Andale Mono"/>
              </a:rPr>
              <a:t>(w1)),w1,w2))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0F8992E-AF27-4379-9561-B34B1F9DB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zip()</a:t>
            </a:r>
          </a:p>
        </p:txBody>
      </p:sp>
    </p:spTree>
    <p:extLst>
      <p:ext uri="{BB962C8B-B14F-4D97-AF65-F5344CB8AC3E}">
        <p14:creationId xmlns:p14="http://schemas.microsoft.com/office/powerpoint/2010/main" val="98423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8766" y="1971968"/>
            <a:ext cx="104954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ndale Mono"/>
                <a:cs typeface="Andale Mono"/>
              </a:rPr>
              <a:t>Функции, определяемые внутри других функций, представляют собой полноценные замыкания</a:t>
            </a:r>
            <a:endParaRPr lang="en-US" sz="1400" dirty="0">
              <a:latin typeface="Andale Mono"/>
              <a:cs typeface="Andale Mono"/>
            </a:endParaRPr>
          </a:p>
          <a:p>
            <a:endParaRPr lang="en-US" sz="1400" dirty="0">
              <a:latin typeface="Andale Mono"/>
              <a:cs typeface="Andale Mono"/>
            </a:endParaRPr>
          </a:p>
          <a:p>
            <a:endParaRPr lang="en-US" sz="1400" dirty="0">
              <a:latin typeface="Andale Mono"/>
              <a:cs typeface="Andale Mono"/>
            </a:endParaRPr>
          </a:p>
          <a:p>
            <a:r>
              <a:rPr lang="en-US" sz="1400" dirty="0">
                <a:latin typeface="Andale Mono"/>
                <a:cs typeface="Andale Mono"/>
              </a:rPr>
              <a:t>def multiplier( n ):    # </a:t>
            </a:r>
            <a:r>
              <a:rPr lang="ru-RU" sz="1400" dirty="0">
                <a:latin typeface="Andale Mono"/>
                <a:cs typeface="Andale Mono"/>
              </a:rPr>
              <a:t>замыкания - </a:t>
            </a:r>
            <a:r>
              <a:rPr lang="en-US" sz="1400" dirty="0">
                <a:latin typeface="Andale Mono"/>
                <a:cs typeface="Andale Mono"/>
              </a:rPr>
              <a:t>closure</a:t>
            </a:r>
          </a:p>
          <a:p>
            <a:r>
              <a:rPr lang="en-US" sz="1400" dirty="0">
                <a:latin typeface="Andale Mono"/>
                <a:cs typeface="Andale Mono"/>
              </a:rPr>
              <a:t>    def </a:t>
            </a:r>
            <a:r>
              <a:rPr lang="en-US" sz="1400" dirty="0" err="1">
                <a:latin typeface="Andale Mono"/>
                <a:cs typeface="Andale Mono"/>
              </a:rPr>
              <a:t>mul</a:t>
            </a:r>
            <a:r>
              <a:rPr lang="en-US" sz="1400" dirty="0">
                <a:latin typeface="Andale Mono"/>
                <a:cs typeface="Andale Mono"/>
              </a:rPr>
              <a:t>( k ):</a:t>
            </a:r>
          </a:p>
          <a:p>
            <a:r>
              <a:rPr lang="en-US" sz="1400" dirty="0">
                <a:latin typeface="Andale Mono"/>
                <a:cs typeface="Andale Mono"/>
              </a:rPr>
              <a:t>        return n * k</a:t>
            </a:r>
          </a:p>
          <a:p>
            <a:r>
              <a:rPr lang="en-US" sz="1400" dirty="0">
                <a:latin typeface="Andale Mono"/>
                <a:cs typeface="Andale Mono"/>
              </a:rPr>
              <a:t>    return </a:t>
            </a:r>
            <a:r>
              <a:rPr lang="en-US" sz="1400" dirty="0" err="1">
                <a:latin typeface="Andale Mono"/>
                <a:cs typeface="Andale Mono"/>
              </a:rPr>
              <a:t>mul</a:t>
            </a:r>
            <a:endParaRPr lang="en-US" sz="1400" dirty="0">
              <a:latin typeface="Andale Mono"/>
              <a:cs typeface="Andale Mono"/>
            </a:endParaRPr>
          </a:p>
          <a:p>
            <a:br>
              <a:rPr lang="en-US" sz="1400" dirty="0">
                <a:latin typeface="Andale Mono"/>
                <a:cs typeface="Andale Mono"/>
              </a:rPr>
            </a:br>
            <a:endParaRPr lang="en-US" sz="1400" dirty="0">
              <a:latin typeface="Andale Mono"/>
              <a:cs typeface="Andale Mono"/>
            </a:endParaRPr>
          </a:p>
          <a:p>
            <a:r>
              <a:rPr lang="en-US" sz="1400" dirty="0">
                <a:latin typeface="Andale Mono"/>
                <a:cs typeface="Andale Mono"/>
              </a:rPr>
              <a:t>mul3 = multiplier( 3 )</a:t>
            </a:r>
          </a:p>
          <a:p>
            <a:endParaRPr lang="en-US" sz="1400" dirty="0">
              <a:latin typeface="Andale Mono"/>
              <a:cs typeface="Andale Mono"/>
            </a:endParaRPr>
          </a:p>
          <a:p>
            <a:endParaRPr lang="en-US" sz="1400" dirty="0">
              <a:latin typeface="Andale Mono"/>
              <a:cs typeface="Andale Mono"/>
            </a:endParaRPr>
          </a:p>
          <a:p>
            <a:r>
              <a:rPr lang="en-US" sz="1400" dirty="0" err="1">
                <a:latin typeface="Andale Mono"/>
                <a:cs typeface="Andale Mono"/>
              </a:rPr>
              <a:t>mult</a:t>
            </a:r>
            <a:r>
              <a:rPr lang="en-US" sz="1400" dirty="0">
                <a:latin typeface="Andale Mono"/>
                <a:cs typeface="Andale Mono"/>
              </a:rPr>
              <a:t> = lambda x: lambda y: x*y</a:t>
            </a:r>
          </a:p>
          <a:p>
            <a:endParaRPr lang="en-US" sz="1400" dirty="0">
              <a:latin typeface="Andale Mono"/>
              <a:cs typeface="Andale Mono"/>
            </a:endParaRPr>
          </a:p>
          <a:p>
            <a:endParaRPr lang="en-US" sz="1400" dirty="0">
              <a:latin typeface="Andale Mono"/>
              <a:cs typeface="Andale Mono"/>
            </a:endParaRPr>
          </a:p>
          <a:p>
            <a:endParaRPr lang="en-US" sz="1400" dirty="0">
              <a:latin typeface="Andale Mono"/>
              <a:cs typeface="Andale Mono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0F8992E-AF27-4379-9561-B34B1F9DB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Замыкания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Closures</a:t>
            </a:r>
          </a:p>
        </p:txBody>
      </p:sp>
    </p:spTree>
    <p:extLst>
      <p:ext uri="{BB962C8B-B14F-4D97-AF65-F5344CB8AC3E}">
        <p14:creationId xmlns:p14="http://schemas.microsoft.com/office/powerpoint/2010/main" val="4007366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8766" y="1971968"/>
            <a:ext cx="104954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err="1">
                <a:latin typeface="Andale Mono"/>
                <a:cs typeface="Andale Mono"/>
              </a:rPr>
              <a:t>Карринг</a:t>
            </a:r>
            <a:r>
              <a:rPr lang="ru-RU" sz="1400" dirty="0">
                <a:latin typeface="Andale Mono"/>
                <a:cs typeface="Andale Mono"/>
              </a:rPr>
              <a:t> представляет собой возможность преобразовать функцию в другую, которая свои параметры берет по одному, т.е. последовательность двух вызовов с одним параметром каждый.</a:t>
            </a:r>
          </a:p>
          <a:p>
            <a:endParaRPr lang="ru-RU" sz="1400" dirty="0">
              <a:latin typeface="Andale Mono"/>
              <a:cs typeface="Andale Mono"/>
            </a:endParaRPr>
          </a:p>
          <a:p>
            <a:endParaRPr lang="ru-RU" sz="1400" dirty="0">
              <a:latin typeface="Andale Mono"/>
              <a:cs typeface="Andale Mono"/>
            </a:endParaRPr>
          </a:p>
          <a:p>
            <a:r>
              <a:rPr lang="ru-RU" sz="1400" dirty="0">
                <a:latin typeface="Andale Mono"/>
                <a:cs typeface="Andale Mono"/>
              </a:rPr>
              <a:t>Можно делать через </a:t>
            </a:r>
            <a:r>
              <a:rPr lang="en-US" sz="1400" dirty="0">
                <a:latin typeface="Andale Mono"/>
                <a:cs typeface="Andale Mono"/>
              </a:rPr>
              <a:t>partials</a:t>
            </a:r>
          </a:p>
          <a:p>
            <a:r>
              <a:rPr lang="ru-RU" sz="1400" dirty="0">
                <a:latin typeface="Andale Mono"/>
                <a:cs typeface="Andale Mono"/>
              </a:rPr>
              <a:t>Можно через </a:t>
            </a:r>
            <a:r>
              <a:rPr lang="en-US" sz="1400" dirty="0">
                <a:latin typeface="Andale Mono"/>
                <a:cs typeface="Andale Mono"/>
              </a:rPr>
              <a:t>lambda</a:t>
            </a:r>
          </a:p>
          <a:p>
            <a:r>
              <a:rPr lang="ru-RU" sz="1400" dirty="0">
                <a:latin typeface="Andale Mono"/>
                <a:cs typeface="Andale Mono"/>
              </a:rPr>
              <a:t>Можно: </a:t>
            </a:r>
            <a:r>
              <a:rPr lang="en-US" sz="1400" dirty="0">
                <a:solidFill>
                  <a:srgbClr val="000000"/>
                </a:solidFill>
                <a:latin typeface="ibm-plex-mono"/>
              </a:rPr>
              <a:t>from functional import curry ; from </a:t>
            </a:r>
            <a:r>
              <a:rPr lang="en-US" sz="1400" dirty="0" err="1">
                <a:solidFill>
                  <a:srgbClr val="000000"/>
                </a:solidFill>
                <a:latin typeface="ibm-plex-mono"/>
              </a:rPr>
              <a:t>toolz</a:t>
            </a:r>
            <a:r>
              <a:rPr lang="en-US" sz="1400" dirty="0">
                <a:solidFill>
                  <a:srgbClr val="000000"/>
                </a:solidFill>
                <a:latin typeface="ibm-plex-mono"/>
              </a:rPr>
              <a:t> import curry</a:t>
            </a:r>
          </a:p>
          <a:p>
            <a:endParaRPr lang="en-US" sz="1400" dirty="0">
              <a:solidFill>
                <a:srgbClr val="000000"/>
              </a:solidFill>
              <a:latin typeface="ibm-plex-mono"/>
              <a:cs typeface="Andale Mono"/>
            </a:endParaRPr>
          </a:p>
          <a:p>
            <a:r>
              <a:rPr lang="en-US" sz="1400" dirty="0">
                <a:latin typeface="Andale Mono"/>
                <a:cs typeface="Andale Mono"/>
              </a:rPr>
              <a:t>from </a:t>
            </a:r>
            <a:r>
              <a:rPr lang="en-US" sz="1400" dirty="0" err="1">
                <a:latin typeface="Andale Mono"/>
                <a:cs typeface="Andale Mono"/>
              </a:rPr>
              <a:t>functools</a:t>
            </a:r>
            <a:r>
              <a:rPr lang="en-US" sz="1400" dirty="0">
                <a:latin typeface="Andale Mono"/>
                <a:cs typeface="Andale Mono"/>
              </a:rPr>
              <a:t> import partial</a:t>
            </a:r>
          </a:p>
          <a:p>
            <a:br>
              <a:rPr lang="en-US" sz="1400" dirty="0">
                <a:latin typeface="Andale Mono"/>
                <a:cs typeface="Andale Mono"/>
              </a:rPr>
            </a:br>
            <a:r>
              <a:rPr lang="en-US" sz="1400" dirty="0">
                <a:latin typeface="Andale Mono"/>
                <a:cs typeface="Andale Mono"/>
              </a:rPr>
              <a:t>def </a:t>
            </a:r>
            <a:r>
              <a:rPr lang="en-US" sz="1400" dirty="0" err="1">
                <a:latin typeface="Andale Mono"/>
                <a:cs typeface="Andale Mono"/>
              </a:rPr>
              <a:t>mult</a:t>
            </a:r>
            <a:r>
              <a:rPr lang="en-US" sz="1400" dirty="0">
                <a:latin typeface="Andale Mono"/>
                <a:cs typeface="Andale Mono"/>
              </a:rPr>
              <a:t>(</a:t>
            </a:r>
            <a:r>
              <a:rPr lang="en-US" sz="1400" dirty="0" err="1">
                <a:latin typeface="Andale Mono"/>
                <a:cs typeface="Andale Mono"/>
              </a:rPr>
              <a:t>x,y</a:t>
            </a:r>
            <a:r>
              <a:rPr lang="en-US" sz="1400" dirty="0">
                <a:latin typeface="Andale Mono"/>
                <a:cs typeface="Andale Mono"/>
              </a:rPr>
              <a:t>):</a:t>
            </a:r>
          </a:p>
          <a:p>
            <a:r>
              <a:rPr lang="en-US" sz="1400" dirty="0">
                <a:latin typeface="Andale Mono"/>
                <a:cs typeface="Andale Mono"/>
              </a:rPr>
              <a:t>  return x*y</a:t>
            </a:r>
          </a:p>
          <a:p>
            <a:endParaRPr lang="en-US" sz="1400" dirty="0">
              <a:latin typeface="Andale Mono"/>
              <a:cs typeface="Andale Mono"/>
            </a:endParaRPr>
          </a:p>
          <a:p>
            <a:r>
              <a:rPr lang="en-US" sz="1400" dirty="0" err="1">
                <a:latin typeface="Andale Mono"/>
                <a:cs typeface="Andale Mono"/>
              </a:rPr>
              <a:t>mult_c</a:t>
            </a:r>
            <a:r>
              <a:rPr lang="en-US" sz="1400" dirty="0">
                <a:latin typeface="Andale Mono"/>
                <a:cs typeface="Andale Mono"/>
              </a:rPr>
              <a:t> = lambda x: partial(</a:t>
            </a:r>
            <a:r>
              <a:rPr lang="en-US" sz="1400" dirty="0" err="1">
                <a:latin typeface="Andale Mono"/>
                <a:cs typeface="Andale Mono"/>
              </a:rPr>
              <a:t>mult,x</a:t>
            </a:r>
            <a:r>
              <a:rPr lang="en-US" sz="1400" dirty="0">
                <a:latin typeface="Andale Mono"/>
                <a:cs typeface="Andale Mono"/>
              </a:rPr>
              <a:t>)</a:t>
            </a:r>
          </a:p>
          <a:p>
            <a:endParaRPr lang="en-US" sz="1400" dirty="0">
              <a:latin typeface="Andale Mono"/>
              <a:cs typeface="Andale Mono"/>
            </a:endParaRPr>
          </a:p>
          <a:p>
            <a:r>
              <a:rPr lang="en-US" sz="1400" dirty="0">
                <a:latin typeface="Andale Mono"/>
                <a:cs typeface="Andale Mono"/>
              </a:rPr>
              <a:t>print(</a:t>
            </a:r>
            <a:r>
              <a:rPr lang="en-US" sz="1400" dirty="0" err="1">
                <a:latin typeface="Andale Mono"/>
                <a:cs typeface="Andale Mono"/>
              </a:rPr>
              <a:t>mult</a:t>
            </a:r>
            <a:r>
              <a:rPr lang="en-US" sz="1400" dirty="0">
                <a:latin typeface="Andale Mono"/>
                <a:cs typeface="Andale Mono"/>
              </a:rPr>
              <a:t>(4, 5))</a:t>
            </a:r>
          </a:p>
          <a:p>
            <a:r>
              <a:rPr lang="en-US" sz="1400" dirty="0">
                <a:latin typeface="Andale Mono"/>
                <a:cs typeface="Andale Mono"/>
              </a:rPr>
              <a:t>print(</a:t>
            </a:r>
            <a:r>
              <a:rPr lang="en-US" sz="1400" dirty="0" err="1">
                <a:latin typeface="Andale Mono"/>
                <a:cs typeface="Andale Mono"/>
              </a:rPr>
              <a:t>mult_c</a:t>
            </a:r>
            <a:r>
              <a:rPr lang="en-US" sz="1400" dirty="0">
                <a:latin typeface="Andale Mono"/>
                <a:cs typeface="Andale Mono"/>
              </a:rPr>
              <a:t>(4)(5))</a:t>
            </a:r>
          </a:p>
          <a:p>
            <a:endParaRPr lang="en-US" sz="1400" dirty="0">
              <a:latin typeface="Andale Mono"/>
              <a:cs typeface="Andale Mono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0F8992E-AF27-4379-9561-B34B1F9DB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Карринг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Каррирование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Currying</a:t>
            </a:r>
          </a:p>
        </p:txBody>
      </p:sp>
    </p:spTree>
    <p:extLst>
      <p:ext uri="{BB962C8B-B14F-4D97-AF65-F5344CB8AC3E}">
        <p14:creationId xmlns:p14="http://schemas.microsoft.com/office/powerpoint/2010/main" val="577820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259" y="858276"/>
            <a:ext cx="1049540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ndale Mono" panose="020B0509000000000004" pitchFamily="49" charset="0"/>
                <a:cs typeface="Andale Mono"/>
              </a:rPr>
              <a:t>Функторами называют объекты, синтаксически подобные функциям, то есть поддерживающие операцию вызова. Для определения функтора нужно перегрузить оператор () с помощью метода __</a:t>
            </a:r>
            <a:r>
              <a:rPr lang="en-US" sz="1400" dirty="0">
                <a:latin typeface="Andale Mono" panose="020B0509000000000004" pitchFamily="49" charset="0"/>
                <a:cs typeface="Andale Mono"/>
              </a:rPr>
              <a:t>call__.</a:t>
            </a:r>
            <a:endParaRPr lang="ru-RU" sz="1400" dirty="0">
              <a:latin typeface="Andale Mono" panose="020B0509000000000004" pitchFamily="49" charset="0"/>
              <a:cs typeface="Andale Mono"/>
            </a:endParaRPr>
          </a:p>
          <a:p>
            <a:endParaRPr lang="ru-RU" sz="1400" dirty="0">
              <a:latin typeface="Andale Mono" panose="020B0509000000000004" pitchFamily="49" charset="0"/>
              <a:cs typeface="Andale Mono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def multiplier( n ):    # </a:t>
            </a:r>
            <a:r>
              <a:rPr lang="ru-RU" sz="1400" dirty="0">
                <a:latin typeface="Andale Mono" panose="020B0509000000000004" pitchFamily="49" charset="0"/>
              </a:rPr>
              <a:t>замыкания - </a:t>
            </a:r>
            <a:r>
              <a:rPr lang="en-US" sz="1400" dirty="0">
                <a:latin typeface="Andale Mono" panose="020B0509000000000004" pitchFamily="49" charset="0"/>
              </a:rPr>
              <a:t>closure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    def </a:t>
            </a:r>
            <a:r>
              <a:rPr lang="en-US" sz="1400" dirty="0" err="1">
                <a:latin typeface="Andale Mono" panose="020B0509000000000004" pitchFamily="49" charset="0"/>
              </a:rPr>
              <a:t>mul</a:t>
            </a:r>
            <a:r>
              <a:rPr lang="en-US" sz="1400" dirty="0">
                <a:latin typeface="Andale Mono" panose="020B0509000000000004" pitchFamily="49" charset="0"/>
              </a:rPr>
              <a:t>( k ):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        return n * k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    return </a:t>
            </a:r>
            <a:r>
              <a:rPr lang="en-US" sz="1400" dirty="0" err="1">
                <a:latin typeface="Andale Mono" panose="020B0509000000000004" pitchFamily="49" charset="0"/>
              </a:rPr>
              <a:t>mul</a:t>
            </a:r>
            <a:endParaRPr lang="en-US" sz="1400" dirty="0">
              <a:latin typeface="Andale Mono" panose="020B0509000000000004" pitchFamily="49" charset="0"/>
            </a:endParaRP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mul3 = multiplier( 3 )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from </a:t>
            </a:r>
            <a:r>
              <a:rPr lang="en-US" sz="1400" dirty="0" err="1">
                <a:latin typeface="Andale Mono" panose="020B0509000000000004" pitchFamily="49" charset="0"/>
              </a:rPr>
              <a:t>functools</a:t>
            </a:r>
            <a:r>
              <a:rPr lang="en-US" sz="1400" dirty="0">
                <a:latin typeface="Andale Mono" panose="020B0509000000000004" pitchFamily="49" charset="0"/>
              </a:rPr>
              <a:t> import partial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def </a:t>
            </a:r>
            <a:r>
              <a:rPr lang="en-US" sz="1400" dirty="0" err="1">
                <a:latin typeface="Andale Mono" panose="020B0509000000000004" pitchFamily="49" charset="0"/>
              </a:rPr>
              <a:t>mulPart</a:t>
            </a:r>
            <a:r>
              <a:rPr lang="en-US" sz="1400" dirty="0">
                <a:latin typeface="Andale Mono" panose="020B0509000000000004" pitchFamily="49" charset="0"/>
              </a:rPr>
              <a:t>( a, b ):    # </a:t>
            </a:r>
            <a:r>
              <a:rPr lang="ru-RU" sz="1400" dirty="0">
                <a:latin typeface="Andale Mono" panose="020B0509000000000004" pitchFamily="49" charset="0"/>
              </a:rPr>
              <a:t>частичное применение функции</a:t>
            </a:r>
          </a:p>
          <a:p>
            <a:r>
              <a:rPr lang="ru-RU" sz="1400" dirty="0">
                <a:latin typeface="Andale Mono" panose="020B0509000000000004" pitchFamily="49" charset="0"/>
              </a:rPr>
              <a:t>    </a:t>
            </a:r>
            <a:r>
              <a:rPr lang="en-US" sz="1400" dirty="0">
                <a:latin typeface="Andale Mono" panose="020B0509000000000004" pitchFamily="49" charset="0"/>
              </a:rPr>
              <a:t>return a * b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par3 = partial( </a:t>
            </a:r>
            <a:r>
              <a:rPr lang="en-US" sz="1400" dirty="0" err="1">
                <a:latin typeface="Andale Mono" panose="020B0509000000000004" pitchFamily="49" charset="0"/>
              </a:rPr>
              <a:t>mulPart</a:t>
            </a:r>
            <a:r>
              <a:rPr lang="en-US" sz="1400" dirty="0">
                <a:latin typeface="Andale Mono" panose="020B0509000000000004" pitchFamily="49" charset="0"/>
              </a:rPr>
              <a:t>, 3 )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class </a:t>
            </a:r>
            <a:r>
              <a:rPr lang="en-US" sz="1400" dirty="0" err="1">
                <a:latin typeface="Andale Mono" panose="020B0509000000000004" pitchFamily="49" charset="0"/>
              </a:rPr>
              <a:t>mulFunctor</a:t>
            </a:r>
            <a:r>
              <a:rPr lang="en-US" sz="1400" dirty="0">
                <a:latin typeface="Andale Mono" panose="020B0509000000000004" pitchFamily="49" charset="0"/>
              </a:rPr>
              <a:t>:       # </a:t>
            </a:r>
            <a:r>
              <a:rPr lang="ru-RU" sz="1400" dirty="0">
                <a:latin typeface="Andale Mono" panose="020B0509000000000004" pitchFamily="49" charset="0"/>
              </a:rPr>
              <a:t>эквивалентный функтор</a:t>
            </a:r>
          </a:p>
          <a:p>
            <a:r>
              <a:rPr lang="ru-RU" sz="1400" dirty="0">
                <a:latin typeface="Andale Mono" panose="020B0509000000000004" pitchFamily="49" charset="0"/>
              </a:rPr>
              <a:t>    </a:t>
            </a:r>
            <a:r>
              <a:rPr lang="en-US" sz="1400" dirty="0">
                <a:latin typeface="Andale Mono" panose="020B0509000000000004" pitchFamily="49" charset="0"/>
              </a:rPr>
              <a:t>def __</a:t>
            </a:r>
            <a:r>
              <a:rPr lang="en-US" sz="1400" dirty="0" err="1">
                <a:latin typeface="Andale Mono" panose="020B0509000000000004" pitchFamily="49" charset="0"/>
              </a:rPr>
              <a:t>init</a:t>
            </a:r>
            <a:r>
              <a:rPr lang="en-US" sz="1400" dirty="0">
                <a:latin typeface="Andale Mono" panose="020B0509000000000004" pitchFamily="49" charset="0"/>
              </a:rPr>
              <a:t>__( self, val1 ):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        self.val1 = val1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    def __call__( self, val2 ):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        return self.val1 * val2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fun3 = </a:t>
            </a:r>
            <a:r>
              <a:rPr lang="en-US" sz="1400" dirty="0" err="1">
                <a:latin typeface="Andale Mono" panose="020B0509000000000004" pitchFamily="49" charset="0"/>
              </a:rPr>
              <a:t>mulFunctor</a:t>
            </a:r>
            <a:r>
              <a:rPr lang="en-US" sz="1400" dirty="0">
                <a:latin typeface="Andale Mono" panose="020B0509000000000004" pitchFamily="49" charset="0"/>
              </a:rPr>
              <a:t>( 3 )</a:t>
            </a:r>
          </a:p>
          <a:p>
            <a:endParaRPr lang="en-US" sz="1400" dirty="0">
              <a:latin typeface="Andale Mono" panose="020B05090000000000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</a:rPr>
              <a:t>print( '{} . {} . {}'.format( mul3( 5 ), par3( 5 ), fun3( 5 ) ) )</a:t>
            </a:r>
          </a:p>
          <a:p>
            <a:endParaRPr lang="en-US" sz="1400" dirty="0">
              <a:latin typeface="Andale Mono" panose="020B0509000000000004" pitchFamily="49" charset="0"/>
              <a:cs typeface="Andale Mono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0F8992E-AF27-4379-9561-B34B1F9DB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308" y="-162413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Функторы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Functors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820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2834</TotalTime>
  <Words>244</Words>
  <Application>Microsoft Macintosh PowerPoint</Application>
  <PresentationFormat>Широкоэкранный</PresentationFormat>
  <Paragraphs>142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Andale Mono</vt:lpstr>
      <vt:lpstr>Arial</vt:lpstr>
      <vt:lpstr>Calibri</vt:lpstr>
      <vt:lpstr>Calibri Light</vt:lpstr>
      <vt:lpstr>ibm-plex-mono</vt:lpstr>
      <vt:lpstr>Office Theme</vt:lpstr>
      <vt:lpstr>Введение в Функциональное программирование на Python</vt:lpstr>
      <vt:lpstr>Функциональное Программирование</vt:lpstr>
      <vt:lpstr>map()</vt:lpstr>
      <vt:lpstr>filter()</vt:lpstr>
      <vt:lpstr>reduce()</vt:lpstr>
      <vt:lpstr>zip()</vt:lpstr>
      <vt:lpstr>Замыкания Closures</vt:lpstr>
      <vt:lpstr>Карринг, Каррирование Currying</vt:lpstr>
      <vt:lpstr>Функторы Functors</vt:lpstr>
      <vt:lpstr>Ленивые Вычисления Lazy Evaluations</vt:lpstr>
      <vt:lpstr>Списковые Включения List Comprehensions</vt:lpstr>
      <vt:lpstr>Конец!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 2</dc:title>
  <dc:creator>Matvei Neliubov</dc:creator>
  <cp:lastModifiedBy>Пользователь Microsoft Office</cp:lastModifiedBy>
  <cp:revision>32</cp:revision>
  <dcterms:created xsi:type="dcterms:W3CDTF">2018-08-02T16:34:58Z</dcterms:created>
  <dcterms:modified xsi:type="dcterms:W3CDTF">2018-08-08T09:30:50Z</dcterms:modified>
</cp:coreProperties>
</file>